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21"/>
  </p:notesMasterIdLst>
  <p:handoutMasterIdLst>
    <p:handoutMasterId r:id="rId22"/>
  </p:handout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2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2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2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2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24" charset="-128"/>
        <a:cs typeface="+mn-cs"/>
      </a:defRPr>
    </a:lvl5pPr>
    <a:lvl6pPr marL="2286000" algn="l" defTabSz="914400" rtl="0" eaLnBrk="1" latinLnBrk="0" hangingPunct="1">
      <a:defRPr sz="2400" kern="1200">
        <a:solidFill>
          <a:schemeClr val="tx1"/>
        </a:solidFill>
        <a:latin typeface="Arial" charset="0"/>
        <a:ea typeface="ＭＳ Ｐゴシック" pitchFamily="124" charset="-128"/>
        <a:cs typeface="+mn-cs"/>
      </a:defRPr>
    </a:lvl6pPr>
    <a:lvl7pPr marL="2743200" algn="l" defTabSz="914400" rtl="0" eaLnBrk="1" latinLnBrk="0" hangingPunct="1">
      <a:defRPr sz="2400" kern="1200">
        <a:solidFill>
          <a:schemeClr val="tx1"/>
        </a:solidFill>
        <a:latin typeface="Arial" charset="0"/>
        <a:ea typeface="ＭＳ Ｐゴシック" pitchFamily="124" charset="-128"/>
        <a:cs typeface="+mn-cs"/>
      </a:defRPr>
    </a:lvl7pPr>
    <a:lvl8pPr marL="3200400" algn="l" defTabSz="914400" rtl="0" eaLnBrk="1" latinLnBrk="0" hangingPunct="1">
      <a:defRPr sz="2400" kern="1200">
        <a:solidFill>
          <a:schemeClr val="tx1"/>
        </a:solidFill>
        <a:latin typeface="Arial" charset="0"/>
        <a:ea typeface="ＭＳ Ｐゴシック" pitchFamily="124" charset="-128"/>
        <a:cs typeface="+mn-cs"/>
      </a:defRPr>
    </a:lvl8pPr>
    <a:lvl9pPr marL="3657600" algn="l" defTabSz="914400" rtl="0" eaLnBrk="1" latinLnBrk="0" hangingPunct="1">
      <a:defRPr sz="2400" kern="1200">
        <a:solidFill>
          <a:schemeClr val="tx1"/>
        </a:solidFill>
        <a:latin typeface="Arial" charset="0"/>
        <a:ea typeface="ＭＳ Ｐゴシック" pitchFamily="12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560"/>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showGuides="1">
      <p:cViewPr>
        <p:scale>
          <a:sx n="70" d="100"/>
          <a:sy n="70" d="100"/>
        </p:scale>
        <p:origin x="-1068" y="186"/>
      </p:cViewPr>
      <p:guideLst>
        <p:guide orient="horz" pos="197"/>
        <p:guide orient="horz" pos="572"/>
        <p:guide orient="horz" pos="1389"/>
        <p:guide orient="horz" pos="1525"/>
        <p:guide orient="horz" pos="799"/>
        <p:guide orient="horz" pos="4123"/>
        <p:guide pos="657"/>
        <p:guide pos="5239"/>
        <p:guide pos="195"/>
        <p:guide pos="29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CA6619C-9F65-4277-9ACE-0D62D1860763}" type="datetimeFigureOut">
              <a:rPr lang="en-US"/>
              <a:pPr>
                <a:defRPr/>
              </a:pPr>
              <a:t>11/15/2013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73F3D7E-3153-4F38-891B-6AE8360C76DD}" type="slidenum">
              <a:rPr lang="en-GB"/>
              <a:pPr>
                <a:defRPr/>
              </a:pPr>
              <a:t>‹#›</a:t>
            </a:fld>
            <a:endParaRPr lang="en-GB"/>
          </a:p>
        </p:txBody>
      </p:sp>
    </p:spTree>
    <p:extLst>
      <p:ext uri="{BB962C8B-B14F-4D97-AF65-F5344CB8AC3E}">
        <p14:creationId xmlns:p14="http://schemas.microsoft.com/office/powerpoint/2010/main" val="2051245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56A7B1A-1364-4FF3-A30F-89F3569427D6}" type="slidenum">
              <a:rPr lang="en-US"/>
              <a:pPr>
                <a:defRPr/>
              </a:pPr>
              <a:t>‹#›</a:t>
            </a:fld>
            <a:endParaRPr lang="en-US"/>
          </a:p>
        </p:txBody>
      </p:sp>
    </p:spTree>
    <p:extLst>
      <p:ext uri="{BB962C8B-B14F-4D97-AF65-F5344CB8AC3E}">
        <p14:creationId xmlns:p14="http://schemas.microsoft.com/office/powerpoint/2010/main" val="4020494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05B077A1-F603-4932-BD61-DE20420BE13F}" type="slidenum">
              <a:rPr lang="en-US" smtClean="0"/>
              <a:pPr/>
              <a:t>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56A7B1A-1364-4FF3-A30F-89F3569427D6}" type="slidenum">
              <a:rPr lang="en-US" smtClean="0"/>
              <a:pPr>
                <a:defRPr/>
              </a:pPr>
              <a:t>4</a:t>
            </a:fld>
            <a:endParaRPr lang="en-US"/>
          </a:p>
        </p:txBody>
      </p:sp>
    </p:spTree>
    <p:extLst>
      <p:ext uri="{BB962C8B-B14F-4D97-AF65-F5344CB8AC3E}">
        <p14:creationId xmlns:p14="http://schemas.microsoft.com/office/powerpoint/2010/main" val="428139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56A7B1A-1364-4FF3-A30F-89F3569427D6}" type="slidenum">
              <a:rPr lang="en-US" smtClean="0"/>
              <a:pPr>
                <a:defRPr/>
              </a:pPr>
              <a:t>5</a:t>
            </a:fld>
            <a:endParaRPr lang="en-US"/>
          </a:p>
        </p:txBody>
      </p:sp>
    </p:spTree>
    <p:extLst>
      <p:ext uri="{BB962C8B-B14F-4D97-AF65-F5344CB8AC3E}">
        <p14:creationId xmlns:p14="http://schemas.microsoft.com/office/powerpoint/2010/main" val="428139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56A7B1A-1364-4FF3-A30F-89F3569427D6}" type="slidenum">
              <a:rPr lang="en-US" smtClean="0"/>
              <a:pPr>
                <a:defRPr/>
              </a:pPr>
              <a:t>6</a:t>
            </a:fld>
            <a:endParaRPr lang="en-US"/>
          </a:p>
        </p:txBody>
      </p:sp>
    </p:spTree>
    <p:extLst>
      <p:ext uri="{BB962C8B-B14F-4D97-AF65-F5344CB8AC3E}">
        <p14:creationId xmlns:p14="http://schemas.microsoft.com/office/powerpoint/2010/main" val="428139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56A7B1A-1364-4FF3-A30F-89F3569427D6}" type="slidenum">
              <a:rPr lang="en-US" smtClean="0"/>
              <a:pPr>
                <a:defRPr/>
              </a:pPr>
              <a:t>7</a:t>
            </a:fld>
            <a:endParaRPr lang="en-US"/>
          </a:p>
        </p:txBody>
      </p:sp>
    </p:spTree>
    <p:extLst>
      <p:ext uri="{BB962C8B-B14F-4D97-AF65-F5344CB8AC3E}">
        <p14:creationId xmlns:p14="http://schemas.microsoft.com/office/powerpoint/2010/main" val="4281391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56A7B1A-1364-4FF3-A30F-89F3569427D6}" type="slidenum">
              <a:rPr lang="en-US" smtClean="0"/>
              <a:pPr>
                <a:defRPr/>
              </a:pPr>
              <a:t>8</a:t>
            </a:fld>
            <a:endParaRPr lang="en-US"/>
          </a:p>
        </p:txBody>
      </p:sp>
    </p:spTree>
    <p:extLst>
      <p:ext uri="{BB962C8B-B14F-4D97-AF65-F5344CB8AC3E}">
        <p14:creationId xmlns:p14="http://schemas.microsoft.com/office/powerpoint/2010/main" val="428139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56A7B1A-1364-4FF3-A30F-89F3569427D6}" type="slidenum">
              <a:rPr lang="en-US" smtClean="0"/>
              <a:pPr>
                <a:defRPr/>
              </a:pPr>
              <a:t>19</a:t>
            </a:fld>
            <a:endParaRPr lang="en-US"/>
          </a:p>
        </p:txBody>
      </p:sp>
    </p:spTree>
    <p:extLst>
      <p:ext uri="{BB962C8B-B14F-4D97-AF65-F5344CB8AC3E}">
        <p14:creationId xmlns:p14="http://schemas.microsoft.com/office/powerpoint/2010/main" val="2919288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descr="OB PPT banner white 150"/>
          <p:cNvPicPr>
            <a:picLocks noChangeAspect="1" noChangeArrowheads="1"/>
          </p:cNvPicPr>
          <p:nvPr userDrawn="1"/>
        </p:nvPicPr>
        <p:blipFill>
          <a:blip r:embed="rId2" cstate="print"/>
          <a:srcRect/>
          <a:stretch>
            <a:fillRect/>
          </a:stretch>
        </p:blipFill>
        <p:spPr bwMode="auto">
          <a:xfrm>
            <a:off x="311150" y="304800"/>
            <a:ext cx="8528050" cy="1536700"/>
          </a:xfrm>
          <a:prstGeom prst="rect">
            <a:avLst/>
          </a:prstGeom>
          <a:noFill/>
          <a:ln w="9525">
            <a:noFill/>
            <a:miter lim="800000"/>
            <a:headEnd/>
            <a:tailEnd/>
          </a:ln>
        </p:spPr>
      </p:pic>
      <p:sp>
        <p:nvSpPr>
          <p:cNvPr id="3" name="Subtitle 2"/>
          <p:cNvSpPr>
            <a:spLocks noGrp="1"/>
          </p:cNvSpPr>
          <p:nvPr>
            <p:ph type="subTitle" idx="1"/>
          </p:nvPr>
        </p:nvSpPr>
        <p:spPr>
          <a:xfrm>
            <a:off x="1042987" y="2071678"/>
            <a:ext cx="7813675" cy="4473585"/>
          </a:xfrm>
        </p:spPr>
        <p:txBody>
          <a:bodyPr/>
          <a:lstStyle>
            <a:lvl1pPr marL="0" indent="0" algn="l">
              <a:buNone/>
              <a:defRPr b="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8" name="Title 1"/>
          <p:cNvSpPr>
            <a:spLocks noGrp="1"/>
          </p:cNvSpPr>
          <p:nvPr>
            <p:ph type="ctrTitle"/>
          </p:nvPr>
        </p:nvSpPr>
        <p:spPr>
          <a:xfrm>
            <a:off x="1038880" y="312738"/>
            <a:ext cx="7772400" cy="1526948"/>
          </a:xfrm>
        </p:spPr>
        <p:txBody>
          <a:bodyPr>
            <a:normAutofit/>
          </a:bodyPr>
          <a:lstStyle>
            <a:lvl1pPr>
              <a:defRPr sz="3200">
                <a:solidFill>
                  <a:schemeClr val="bg1"/>
                </a:solidFill>
                <a:latin typeface="+mj-lt"/>
              </a:defRPr>
            </a:lvl1pPr>
          </a:lstStyle>
          <a:p>
            <a:r>
              <a:rPr lang="en-US" dirty="0" smtClean="0"/>
              <a:t>Click to edit Master 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455560"/>
        </a:solidFill>
        <a:effectLst/>
      </p:bgPr>
    </p:bg>
    <p:spTree>
      <p:nvGrpSpPr>
        <p:cNvPr id="1" name=""/>
        <p:cNvGrpSpPr/>
        <p:nvPr/>
      </p:nvGrpSpPr>
      <p:grpSpPr>
        <a:xfrm>
          <a:off x="0" y="0"/>
          <a:ext cx="0" cy="0"/>
          <a:chOff x="0" y="0"/>
          <a:chExt cx="0" cy="0"/>
        </a:xfrm>
      </p:grpSpPr>
      <p:pic>
        <p:nvPicPr>
          <p:cNvPr id="3" name="Picture 10" descr="OB PPT banner 150"/>
          <p:cNvPicPr>
            <a:picLocks noChangeAspect="1" noChangeArrowheads="1"/>
          </p:cNvPicPr>
          <p:nvPr userDrawn="1"/>
        </p:nvPicPr>
        <p:blipFill>
          <a:blip r:embed="rId2" cstate="print"/>
          <a:srcRect/>
          <a:stretch>
            <a:fillRect/>
          </a:stretch>
        </p:blipFill>
        <p:spPr bwMode="auto">
          <a:xfrm>
            <a:off x="304800" y="303213"/>
            <a:ext cx="8534400" cy="1539875"/>
          </a:xfrm>
          <a:prstGeom prst="rect">
            <a:avLst/>
          </a:prstGeom>
          <a:noFill/>
          <a:ln w="9525">
            <a:noFill/>
            <a:miter lim="800000"/>
            <a:headEnd/>
            <a:tailEnd/>
          </a:ln>
        </p:spPr>
      </p:pic>
      <p:sp>
        <p:nvSpPr>
          <p:cNvPr id="8" name="Title 1"/>
          <p:cNvSpPr>
            <a:spLocks noGrp="1"/>
          </p:cNvSpPr>
          <p:nvPr>
            <p:ph type="ctrTitle"/>
          </p:nvPr>
        </p:nvSpPr>
        <p:spPr>
          <a:xfrm>
            <a:off x="1038880" y="312738"/>
            <a:ext cx="7772400" cy="1526948"/>
          </a:xfrm>
        </p:spPr>
        <p:txBody>
          <a:bodyPr>
            <a:normAutofit/>
          </a:bodyPr>
          <a:lstStyle>
            <a:lvl1pPr>
              <a:defRPr sz="3200">
                <a:solidFill>
                  <a:schemeClr val="bg1"/>
                </a:solidFill>
                <a:latin typeface="+mj-lt"/>
              </a:defRPr>
            </a:lvl1pP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751113" y="2071678"/>
            <a:ext cx="8105549" cy="4054485"/>
          </a:xfrm>
        </p:spPr>
        <p:txBody>
          <a:bodyPr/>
          <a:lstStyle>
            <a:lvl1pPr marL="180975" indent="-180975">
              <a:spcBef>
                <a:spcPts val="1500"/>
              </a:spcBef>
              <a:defRPr b="0"/>
            </a:lvl1pPr>
            <a:lvl2pPr marL="449263" indent="-177800">
              <a:spcBef>
                <a:spcPts val="300"/>
              </a:spcBef>
              <a:defRPr sz="1600"/>
            </a:lvl2pPr>
            <a:lvl3pPr marL="715963" indent="-182563">
              <a:spcBef>
                <a:spcPts val="300"/>
              </a:spcBef>
              <a:defRPr sz="1600"/>
            </a:lvl3pPr>
            <a:lvl4pPr marL="982663" indent="-177800">
              <a:spcBef>
                <a:spcPts val="300"/>
              </a:spcBef>
              <a:defRPr sz="1600"/>
            </a:lvl4pPr>
            <a:lvl5pPr marL="1258888" indent="-180975">
              <a:spcBef>
                <a:spcPts val="30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1042987" y="1959429"/>
            <a:ext cx="3622675" cy="4166734"/>
          </a:xfrm>
        </p:spPr>
        <p:txBody>
          <a:bodyPr>
            <a:normAutofit/>
          </a:bodyPr>
          <a:lstStyle>
            <a:lvl1pPr marL="0" indent="0">
              <a:buNone/>
              <a:defRPr sz="1600" b="1"/>
            </a:lvl1pPr>
            <a:lvl2pPr marL="271463" indent="-271463">
              <a:defRPr sz="1600"/>
            </a:lvl2pPr>
            <a:lvl3pPr marL="533400" indent="-261938">
              <a:defRPr sz="1600"/>
            </a:lvl3pPr>
            <a:lvl4pPr marL="804863" indent="-271463">
              <a:defRPr sz="1600"/>
            </a:lvl4pPr>
            <a:lvl5pPr marL="1077913" indent="-273050">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753656" y="1959429"/>
            <a:ext cx="3622675" cy="4166734"/>
          </a:xfrm>
        </p:spPr>
        <p:txBody>
          <a:bodyPr>
            <a:normAutofit/>
          </a:bodyPr>
          <a:lstStyle>
            <a:lvl1pPr marL="0" indent="0">
              <a:buNone/>
              <a:defRPr sz="1600" b="1"/>
            </a:lvl1pPr>
            <a:lvl2pPr marL="271463" indent="-271463">
              <a:defRPr sz="1600"/>
            </a:lvl2pPr>
            <a:lvl3pPr marL="533400" indent="-261938">
              <a:defRPr sz="1600"/>
            </a:lvl3pPr>
            <a:lvl4pPr marL="804863" indent="-271463">
              <a:defRPr sz="1600"/>
            </a:lvl4pPr>
            <a:lvl5pPr marL="1077913" indent="-273050">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30" descr="OB PPT logo white 150"/>
          <p:cNvPicPr>
            <a:picLocks noChangeAspect="1" noChangeArrowheads="1"/>
          </p:cNvPicPr>
          <p:nvPr userDrawn="1"/>
        </p:nvPicPr>
        <p:blipFill>
          <a:blip r:embed="rId8" cstate="print"/>
          <a:srcRect/>
          <a:stretch>
            <a:fillRect/>
          </a:stretch>
        </p:blipFill>
        <p:spPr bwMode="auto">
          <a:xfrm>
            <a:off x="304800" y="304800"/>
            <a:ext cx="8528050" cy="1536700"/>
          </a:xfrm>
          <a:prstGeom prst="rect">
            <a:avLst/>
          </a:prstGeom>
          <a:noFill/>
          <a:ln w="9525">
            <a:noFill/>
            <a:miter lim="800000"/>
            <a:headEnd/>
            <a:tailEnd/>
          </a:ln>
        </p:spPr>
      </p:pic>
      <p:sp>
        <p:nvSpPr>
          <p:cNvPr id="2" name="Title Placeholder 1"/>
          <p:cNvSpPr>
            <a:spLocks noGrp="1"/>
          </p:cNvSpPr>
          <p:nvPr>
            <p:ph type="title"/>
          </p:nvPr>
        </p:nvSpPr>
        <p:spPr>
          <a:xfrm>
            <a:off x="1028700" y="338138"/>
            <a:ext cx="7827963" cy="947737"/>
          </a:xfrm>
          <a:prstGeom prst="rect">
            <a:avLst/>
          </a:prstGeom>
        </p:spPr>
        <p:txBody>
          <a:bodyPr vert="horz" lIns="0" tIns="45720" rIns="91440" bIns="45720" rtlCol="0" anchor="ctr">
            <a:normAutofit/>
          </a:bodyP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857250" y="2071688"/>
            <a:ext cx="7829550" cy="405447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48" r:id="rId3"/>
    <p:sldLayoutId id="2147483749" r:id="rId4"/>
    <p:sldLayoutId id="2147483750" r:id="rId5"/>
    <p:sldLayoutId id="2147483751" r:id="rId6"/>
  </p:sldLayoutIdLst>
  <p:txStyles>
    <p:titleStyle>
      <a:lvl1pPr algn="l" rtl="0" fontAlgn="base">
        <a:spcBef>
          <a:spcPct val="0"/>
        </a:spcBef>
        <a:spcAft>
          <a:spcPct val="0"/>
        </a:spcAft>
        <a:defRPr sz="2800" b="1" kern="1200" cap="all">
          <a:solidFill>
            <a:schemeClr val="tx1"/>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pitchFamily="124" charset="-128"/>
        </a:defRPr>
      </a:lvl2pPr>
      <a:lvl3pPr algn="l" rtl="0" fontAlgn="base">
        <a:spcBef>
          <a:spcPct val="0"/>
        </a:spcBef>
        <a:spcAft>
          <a:spcPct val="0"/>
        </a:spcAft>
        <a:defRPr sz="2000" b="1">
          <a:solidFill>
            <a:schemeClr val="tx1"/>
          </a:solidFill>
          <a:latin typeface="Arial" charset="0"/>
          <a:ea typeface="ＭＳ Ｐゴシック" pitchFamily="124" charset="-128"/>
        </a:defRPr>
      </a:lvl3pPr>
      <a:lvl4pPr algn="l" rtl="0" fontAlgn="base">
        <a:spcBef>
          <a:spcPct val="0"/>
        </a:spcBef>
        <a:spcAft>
          <a:spcPct val="0"/>
        </a:spcAft>
        <a:defRPr sz="2000" b="1">
          <a:solidFill>
            <a:schemeClr val="tx1"/>
          </a:solidFill>
          <a:latin typeface="Arial" charset="0"/>
          <a:ea typeface="ＭＳ Ｐゴシック" pitchFamily="124" charset="-128"/>
        </a:defRPr>
      </a:lvl4pPr>
      <a:lvl5pPr algn="l" rtl="0" fontAlgn="base">
        <a:spcBef>
          <a:spcPct val="0"/>
        </a:spcBef>
        <a:spcAft>
          <a:spcPct val="0"/>
        </a:spcAft>
        <a:defRPr sz="2000" b="1">
          <a:solidFill>
            <a:schemeClr val="tx1"/>
          </a:solidFill>
          <a:latin typeface="Arial" charset="0"/>
          <a:ea typeface="ＭＳ Ｐゴシック" pitchFamily="124" charset="-128"/>
        </a:defRPr>
      </a:lvl5pPr>
      <a:lvl6pPr marL="457200" algn="l" rtl="0" fontAlgn="base">
        <a:spcBef>
          <a:spcPct val="0"/>
        </a:spcBef>
        <a:spcAft>
          <a:spcPct val="0"/>
        </a:spcAft>
        <a:defRPr sz="2000" b="1">
          <a:solidFill>
            <a:schemeClr val="tx1"/>
          </a:solidFill>
          <a:latin typeface="Arial" charset="0"/>
          <a:ea typeface="ＭＳ Ｐゴシック" pitchFamily="124" charset="-128"/>
        </a:defRPr>
      </a:lvl6pPr>
      <a:lvl7pPr marL="914400" algn="l" rtl="0" fontAlgn="base">
        <a:spcBef>
          <a:spcPct val="0"/>
        </a:spcBef>
        <a:spcAft>
          <a:spcPct val="0"/>
        </a:spcAft>
        <a:defRPr sz="2000" b="1">
          <a:solidFill>
            <a:schemeClr val="tx1"/>
          </a:solidFill>
          <a:latin typeface="Arial" charset="0"/>
          <a:ea typeface="ＭＳ Ｐゴシック" pitchFamily="124" charset="-128"/>
        </a:defRPr>
      </a:lvl7pPr>
      <a:lvl8pPr marL="1371600" algn="l" rtl="0" fontAlgn="base">
        <a:spcBef>
          <a:spcPct val="0"/>
        </a:spcBef>
        <a:spcAft>
          <a:spcPct val="0"/>
        </a:spcAft>
        <a:defRPr sz="2000" b="1">
          <a:solidFill>
            <a:schemeClr val="tx1"/>
          </a:solidFill>
          <a:latin typeface="Arial" charset="0"/>
          <a:ea typeface="ＭＳ Ｐゴシック" pitchFamily="124" charset="-128"/>
        </a:defRPr>
      </a:lvl8pPr>
      <a:lvl9pPr marL="1828800" algn="l" rtl="0" fontAlgn="base">
        <a:spcBef>
          <a:spcPct val="0"/>
        </a:spcBef>
        <a:spcAft>
          <a:spcPct val="0"/>
        </a:spcAft>
        <a:defRPr sz="2000" b="1">
          <a:solidFill>
            <a:schemeClr val="tx1"/>
          </a:solidFill>
          <a:latin typeface="Arial" charset="0"/>
          <a:ea typeface="ＭＳ Ｐゴシック" pitchFamily="124" charset="-128"/>
        </a:defRPr>
      </a:lvl9pPr>
    </p:titleStyle>
    <p:bodyStyle>
      <a:lvl1pPr marL="180975" indent="-180975"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1pPr>
      <a:lvl2pPr marL="630238" indent="-173038"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2pPr>
      <a:lvl3pPr marL="1077913" indent="-163513"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3pPr>
      <a:lvl4pPr marL="1527175" indent="-155575"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4pPr>
      <a:lvl5pPr marL="1974850" indent="-146050"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5560"/>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sz="4000" dirty="0" smtClean="0">
                <a:solidFill>
                  <a:schemeClr val="bg1"/>
                </a:solidFill>
              </a:rPr>
              <a:t/>
            </a:r>
            <a:br>
              <a:rPr lang="en-GB" sz="4000" dirty="0" smtClean="0">
                <a:solidFill>
                  <a:schemeClr val="bg1"/>
                </a:solidFill>
              </a:rPr>
            </a:br>
            <a:r>
              <a:rPr lang="en-GB" sz="4000" dirty="0" smtClean="0">
                <a:solidFill>
                  <a:schemeClr val="bg1"/>
                </a:solidFill>
              </a:rPr>
              <a:t>David Sutton</a:t>
            </a:r>
            <a:endParaRPr lang="en-GB" sz="4000" dirty="0">
              <a:solidFill>
                <a:schemeClr val="bg1"/>
              </a:solidFill>
            </a:endParaRPr>
          </a:p>
        </p:txBody>
      </p:sp>
      <p:sp>
        <p:nvSpPr>
          <p:cNvPr id="2050" name="Rectangle 2"/>
          <p:cNvSpPr>
            <a:spLocks noGrp="1" noChangeArrowheads="1"/>
          </p:cNvSpPr>
          <p:nvPr>
            <p:ph type="ctrTitle"/>
          </p:nvPr>
        </p:nvSpPr>
        <p:spPr/>
        <p:txBody>
          <a:bodyPr/>
          <a:lstStyle/>
          <a:p>
            <a:pPr fontAlgn="auto">
              <a:spcAft>
                <a:spcPts val="0"/>
              </a:spcAft>
              <a:defRPr/>
            </a:pPr>
            <a:r>
              <a:rPr lang="en-US" smtClean="0"/>
              <a:t>Binary search</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755576" y="2996952"/>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1369304"/>
            <a:ext cx="1008112" cy="461665"/>
          </a:xfrm>
          <a:prstGeom prst="rect">
            <a:avLst/>
          </a:prstGeom>
          <a:noFill/>
        </p:spPr>
        <p:txBody>
          <a:bodyPr wrap="square" rtlCol="0">
            <a:spAutoFit/>
          </a:bodyPr>
          <a:lstStyle/>
          <a:p>
            <a:r>
              <a:rPr lang="en-GB" dirty="0" smtClean="0">
                <a:solidFill>
                  <a:schemeClr val="accent3"/>
                </a:solidFill>
              </a:rPr>
              <a:t>low=0</a:t>
            </a:r>
            <a:endParaRPr lang="en-GB" dirty="0">
              <a:solidFill>
                <a:schemeClr val="accent3"/>
              </a:solidFill>
            </a:endParaRPr>
          </a:p>
        </p:txBody>
      </p:sp>
      <p:cxnSp>
        <p:nvCxnSpPr>
          <p:cNvPr id="38" name="Straight Arrow Connector 37"/>
          <p:cNvCxnSpPr>
            <a:stCxn id="36" idx="3"/>
            <a:endCxn id="20" idx="1"/>
          </p:cNvCxnSpPr>
          <p:nvPr/>
        </p:nvCxnSpPr>
        <p:spPr>
          <a:xfrm flipV="1">
            <a:off x="7452320" y="1592796"/>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56176" y="6423719"/>
            <a:ext cx="1296144" cy="461665"/>
          </a:xfrm>
          <a:prstGeom prst="rect">
            <a:avLst/>
          </a:prstGeom>
          <a:noFill/>
        </p:spPr>
        <p:txBody>
          <a:bodyPr wrap="square" rtlCol="0">
            <a:spAutoFit/>
          </a:bodyPr>
          <a:lstStyle/>
          <a:p>
            <a:r>
              <a:rPr lang="en-GB" dirty="0" smtClean="0">
                <a:solidFill>
                  <a:schemeClr val="accent3"/>
                </a:solidFill>
              </a:rPr>
              <a:t>high=14</a:t>
            </a:r>
            <a:endParaRPr lang="en-GB" dirty="0">
              <a:solidFill>
                <a:schemeClr val="accent3"/>
              </a:solidFill>
            </a:endParaRPr>
          </a:p>
        </p:txBody>
      </p:sp>
      <p:cxnSp>
        <p:nvCxnSpPr>
          <p:cNvPr id="40" name="Straight Arrow Connector 39"/>
          <p:cNvCxnSpPr>
            <a:stCxn id="39" idx="3"/>
          </p:cNvCxnSpPr>
          <p:nvPr/>
        </p:nvCxnSpPr>
        <p:spPr>
          <a:xfrm flipV="1">
            <a:off x="7452320" y="6647212"/>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Tree>
    <p:extLst>
      <p:ext uri="{BB962C8B-B14F-4D97-AF65-F5344CB8AC3E}">
        <p14:creationId xmlns:p14="http://schemas.microsoft.com/office/powerpoint/2010/main" val="565003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971600" y="3789040"/>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1369304"/>
            <a:ext cx="1008112" cy="461665"/>
          </a:xfrm>
          <a:prstGeom prst="rect">
            <a:avLst/>
          </a:prstGeom>
          <a:noFill/>
        </p:spPr>
        <p:txBody>
          <a:bodyPr wrap="square" rtlCol="0">
            <a:spAutoFit/>
          </a:bodyPr>
          <a:lstStyle/>
          <a:p>
            <a:r>
              <a:rPr lang="en-GB" dirty="0" smtClean="0">
                <a:solidFill>
                  <a:schemeClr val="accent3"/>
                </a:solidFill>
              </a:rPr>
              <a:t>low=0</a:t>
            </a:r>
            <a:endParaRPr lang="en-GB" dirty="0">
              <a:solidFill>
                <a:schemeClr val="accent3"/>
              </a:solidFill>
            </a:endParaRPr>
          </a:p>
        </p:txBody>
      </p:sp>
      <p:cxnSp>
        <p:nvCxnSpPr>
          <p:cNvPr id="38" name="Straight Arrow Connector 37"/>
          <p:cNvCxnSpPr>
            <a:stCxn id="36" idx="3"/>
            <a:endCxn id="20" idx="1"/>
          </p:cNvCxnSpPr>
          <p:nvPr/>
        </p:nvCxnSpPr>
        <p:spPr>
          <a:xfrm flipV="1">
            <a:off x="7452320" y="1592796"/>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56176" y="6423719"/>
            <a:ext cx="1296144" cy="461665"/>
          </a:xfrm>
          <a:prstGeom prst="rect">
            <a:avLst/>
          </a:prstGeom>
          <a:noFill/>
        </p:spPr>
        <p:txBody>
          <a:bodyPr wrap="square" rtlCol="0">
            <a:spAutoFit/>
          </a:bodyPr>
          <a:lstStyle/>
          <a:p>
            <a:r>
              <a:rPr lang="en-GB" dirty="0" smtClean="0">
                <a:solidFill>
                  <a:schemeClr val="accent3"/>
                </a:solidFill>
              </a:rPr>
              <a:t>high=14</a:t>
            </a:r>
            <a:endParaRPr lang="en-GB" dirty="0">
              <a:solidFill>
                <a:schemeClr val="accent3"/>
              </a:solidFill>
            </a:endParaRPr>
          </a:p>
        </p:txBody>
      </p:sp>
      <p:cxnSp>
        <p:nvCxnSpPr>
          <p:cNvPr id="40" name="Straight Arrow Connector 39"/>
          <p:cNvCxnSpPr>
            <a:stCxn id="39" idx="3"/>
          </p:cNvCxnSpPr>
          <p:nvPr/>
        </p:nvCxnSpPr>
        <p:spPr>
          <a:xfrm flipV="1">
            <a:off x="7452320" y="6647212"/>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12160" y="3933056"/>
            <a:ext cx="1440160" cy="461665"/>
          </a:xfrm>
          <a:prstGeom prst="rect">
            <a:avLst/>
          </a:prstGeom>
          <a:noFill/>
        </p:spPr>
        <p:txBody>
          <a:bodyPr wrap="square" rtlCol="0">
            <a:spAutoFit/>
          </a:bodyPr>
          <a:lstStyle/>
          <a:p>
            <a:r>
              <a:rPr lang="en-GB" dirty="0" smtClean="0">
                <a:solidFill>
                  <a:schemeClr val="accent3"/>
                </a:solidFill>
              </a:rPr>
              <a:t>middle=7</a:t>
            </a:r>
            <a:endParaRPr lang="en-GB" dirty="0">
              <a:solidFill>
                <a:schemeClr val="accent3"/>
              </a:solidFill>
            </a:endParaRPr>
          </a:p>
        </p:txBody>
      </p:sp>
      <p:cxnSp>
        <p:nvCxnSpPr>
          <p:cNvPr id="45" name="Straight Arrow Connector 44"/>
          <p:cNvCxnSpPr>
            <a:stCxn id="44" idx="3"/>
          </p:cNvCxnSpPr>
          <p:nvPr/>
        </p:nvCxnSpPr>
        <p:spPr>
          <a:xfrm flipV="1">
            <a:off x="7452320" y="4156549"/>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Tree>
    <p:extLst>
      <p:ext uri="{BB962C8B-B14F-4D97-AF65-F5344CB8AC3E}">
        <p14:creationId xmlns:p14="http://schemas.microsoft.com/office/powerpoint/2010/main" val="2270850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115616" y="4653136"/>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1369304"/>
            <a:ext cx="1008112" cy="461665"/>
          </a:xfrm>
          <a:prstGeom prst="rect">
            <a:avLst/>
          </a:prstGeom>
          <a:noFill/>
        </p:spPr>
        <p:txBody>
          <a:bodyPr wrap="square" rtlCol="0">
            <a:spAutoFit/>
          </a:bodyPr>
          <a:lstStyle/>
          <a:p>
            <a:r>
              <a:rPr lang="en-GB" dirty="0" smtClean="0">
                <a:solidFill>
                  <a:schemeClr val="accent3"/>
                </a:solidFill>
              </a:rPr>
              <a:t>low=0</a:t>
            </a:r>
            <a:endParaRPr lang="en-GB" dirty="0">
              <a:solidFill>
                <a:schemeClr val="accent3"/>
              </a:solidFill>
            </a:endParaRPr>
          </a:p>
        </p:txBody>
      </p:sp>
      <p:cxnSp>
        <p:nvCxnSpPr>
          <p:cNvPr id="38" name="Straight Arrow Connector 37"/>
          <p:cNvCxnSpPr>
            <a:stCxn id="36" idx="3"/>
            <a:endCxn id="20" idx="1"/>
          </p:cNvCxnSpPr>
          <p:nvPr/>
        </p:nvCxnSpPr>
        <p:spPr>
          <a:xfrm flipV="1">
            <a:off x="7452320" y="1592796"/>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56176" y="6423719"/>
            <a:ext cx="1296144" cy="461665"/>
          </a:xfrm>
          <a:prstGeom prst="rect">
            <a:avLst/>
          </a:prstGeom>
          <a:noFill/>
        </p:spPr>
        <p:txBody>
          <a:bodyPr wrap="square" rtlCol="0">
            <a:spAutoFit/>
          </a:bodyPr>
          <a:lstStyle/>
          <a:p>
            <a:r>
              <a:rPr lang="en-GB" dirty="0" smtClean="0">
                <a:solidFill>
                  <a:schemeClr val="accent3"/>
                </a:solidFill>
              </a:rPr>
              <a:t>high=14</a:t>
            </a:r>
            <a:endParaRPr lang="en-GB" dirty="0">
              <a:solidFill>
                <a:schemeClr val="accent3"/>
              </a:solidFill>
            </a:endParaRPr>
          </a:p>
        </p:txBody>
      </p:sp>
      <p:cxnSp>
        <p:nvCxnSpPr>
          <p:cNvPr id="40" name="Straight Arrow Connector 39"/>
          <p:cNvCxnSpPr>
            <a:stCxn id="39" idx="3"/>
          </p:cNvCxnSpPr>
          <p:nvPr/>
        </p:nvCxnSpPr>
        <p:spPr>
          <a:xfrm flipV="1">
            <a:off x="7452320" y="6647212"/>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12160" y="3933056"/>
            <a:ext cx="1440160" cy="461665"/>
          </a:xfrm>
          <a:prstGeom prst="rect">
            <a:avLst/>
          </a:prstGeom>
          <a:noFill/>
        </p:spPr>
        <p:txBody>
          <a:bodyPr wrap="square" rtlCol="0">
            <a:spAutoFit/>
          </a:bodyPr>
          <a:lstStyle/>
          <a:p>
            <a:r>
              <a:rPr lang="en-GB" dirty="0" smtClean="0">
                <a:solidFill>
                  <a:schemeClr val="accent3"/>
                </a:solidFill>
              </a:rPr>
              <a:t>middle=7</a:t>
            </a:r>
            <a:endParaRPr lang="en-GB" dirty="0">
              <a:solidFill>
                <a:schemeClr val="accent3"/>
              </a:solidFill>
            </a:endParaRPr>
          </a:p>
        </p:txBody>
      </p:sp>
      <p:cxnSp>
        <p:nvCxnSpPr>
          <p:cNvPr id="45" name="Straight Arrow Connector 44"/>
          <p:cNvCxnSpPr>
            <a:stCxn id="44" idx="3"/>
          </p:cNvCxnSpPr>
          <p:nvPr/>
        </p:nvCxnSpPr>
        <p:spPr>
          <a:xfrm flipV="1">
            <a:off x="7452320" y="4156549"/>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Tree>
    <p:extLst>
      <p:ext uri="{BB962C8B-B14F-4D97-AF65-F5344CB8AC3E}">
        <p14:creationId xmlns:p14="http://schemas.microsoft.com/office/powerpoint/2010/main" val="3796700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259632" y="4869160"/>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1369304"/>
            <a:ext cx="1008112" cy="461665"/>
          </a:xfrm>
          <a:prstGeom prst="rect">
            <a:avLst/>
          </a:prstGeom>
          <a:noFill/>
        </p:spPr>
        <p:txBody>
          <a:bodyPr wrap="square" rtlCol="0">
            <a:spAutoFit/>
          </a:bodyPr>
          <a:lstStyle/>
          <a:p>
            <a:r>
              <a:rPr lang="en-GB" dirty="0" smtClean="0">
                <a:solidFill>
                  <a:schemeClr val="accent3"/>
                </a:solidFill>
              </a:rPr>
              <a:t>low=0</a:t>
            </a:r>
            <a:endParaRPr lang="en-GB" dirty="0">
              <a:solidFill>
                <a:schemeClr val="accent3"/>
              </a:solidFill>
            </a:endParaRPr>
          </a:p>
        </p:txBody>
      </p:sp>
      <p:cxnSp>
        <p:nvCxnSpPr>
          <p:cNvPr id="38" name="Straight Arrow Connector 37"/>
          <p:cNvCxnSpPr>
            <a:stCxn id="36" idx="3"/>
            <a:endCxn id="20" idx="1"/>
          </p:cNvCxnSpPr>
          <p:nvPr/>
        </p:nvCxnSpPr>
        <p:spPr>
          <a:xfrm flipV="1">
            <a:off x="7452320" y="1592796"/>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12160" y="3933056"/>
            <a:ext cx="1440160" cy="461665"/>
          </a:xfrm>
          <a:prstGeom prst="rect">
            <a:avLst/>
          </a:prstGeom>
          <a:noFill/>
        </p:spPr>
        <p:txBody>
          <a:bodyPr wrap="square" rtlCol="0">
            <a:spAutoFit/>
          </a:bodyPr>
          <a:lstStyle/>
          <a:p>
            <a:r>
              <a:rPr lang="en-GB" dirty="0" smtClean="0">
                <a:solidFill>
                  <a:schemeClr val="accent3"/>
                </a:solidFill>
              </a:rPr>
              <a:t>middle=7</a:t>
            </a:r>
            <a:endParaRPr lang="en-GB" dirty="0">
              <a:solidFill>
                <a:schemeClr val="accent3"/>
              </a:solidFill>
            </a:endParaRPr>
          </a:p>
        </p:txBody>
      </p:sp>
      <p:cxnSp>
        <p:nvCxnSpPr>
          <p:cNvPr id="45" name="Straight Arrow Connector 44"/>
          <p:cNvCxnSpPr>
            <a:stCxn id="44" idx="3"/>
          </p:cNvCxnSpPr>
          <p:nvPr/>
        </p:nvCxnSpPr>
        <p:spPr>
          <a:xfrm flipV="1">
            <a:off x="7452320" y="4156549"/>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
        <p:nvSpPr>
          <p:cNvPr id="49" name="TextBox 48"/>
          <p:cNvSpPr txBox="1"/>
          <p:nvPr/>
        </p:nvSpPr>
        <p:spPr>
          <a:xfrm>
            <a:off x="6156176" y="3501008"/>
            <a:ext cx="1296144" cy="461665"/>
          </a:xfrm>
          <a:prstGeom prst="rect">
            <a:avLst/>
          </a:prstGeom>
          <a:noFill/>
        </p:spPr>
        <p:txBody>
          <a:bodyPr wrap="square" rtlCol="0">
            <a:spAutoFit/>
          </a:bodyPr>
          <a:lstStyle/>
          <a:p>
            <a:r>
              <a:rPr lang="en-GB" dirty="0" smtClean="0">
                <a:solidFill>
                  <a:schemeClr val="accent3"/>
                </a:solidFill>
              </a:rPr>
              <a:t>high=6</a:t>
            </a:r>
            <a:endParaRPr lang="en-GB" dirty="0">
              <a:solidFill>
                <a:schemeClr val="accent3"/>
              </a:solidFill>
            </a:endParaRPr>
          </a:p>
        </p:txBody>
      </p:sp>
      <p:cxnSp>
        <p:nvCxnSpPr>
          <p:cNvPr id="50" name="Straight Arrow Connector 49"/>
          <p:cNvCxnSpPr>
            <a:stCxn id="49" idx="3"/>
          </p:cNvCxnSpPr>
          <p:nvPr/>
        </p:nvCxnSpPr>
        <p:spPr>
          <a:xfrm flipV="1">
            <a:off x="7452320" y="3724501"/>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001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115616" y="3789040"/>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1369304"/>
            <a:ext cx="1008112" cy="461665"/>
          </a:xfrm>
          <a:prstGeom prst="rect">
            <a:avLst/>
          </a:prstGeom>
          <a:noFill/>
        </p:spPr>
        <p:txBody>
          <a:bodyPr wrap="square" rtlCol="0">
            <a:spAutoFit/>
          </a:bodyPr>
          <a:lstStyle/>
          <a:p>
            <a:r>
              <a:rPr lang="en-GB" dirty="0" smtClean="0">
                <a:solidFill>
                  <a:schemeClr val="accent3"/>
                </a:solidFill>
              </a:rPr>
              <a:t>low=0</a:t>
            </a:r>
            <a:endParaRPr lang="en-GB" dirty="0">
              <a:solidFill>
                <a:schemeClr val="accent3"/>
              </a:solidFill>
            </a:endParaRPr>
          </a:p>
        </p:txBody>
      </p:sp>
      <p:cxnSp>
        <p:nvCxnSpPr>
          <p:cNvPr id="38" name="Straight Arrow Connector 37"/>
          <p:cNvCxnSpPr>
            <a:stCxn id="36" idx="3"/>
            <a:endCxn id="20" idx="1"/>
          </p:cNvCxnSpPr>
          <p:nvPr/>
        </p:nvCxnSpPr>
        <p:spPr>
          <a:xfrm flipV="1">
            <a:off x="7452320" y="1592796"/>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40152" y="2463279"/>
            <a:ext cx="1440160" cy="461665"/>
          </a:xfrm>
          <a:prstGeom prst="rect">
            <a:avLst/>
          </a:prstGeom>
          <a:noFill/>
        </p:spPr>
        <p:txBody>
          <a:bodyPr wrap="square" rtlCol="0">
            <a:spAutoFit/>
          </a:bodyPr>
          <a:lstStyle/>
          <a:p>
            <a:r>
              <a:rPr lang="en-GB" dirty="0" smtClean="0">
                <a:solidFill>
                  <a:schemeClr val="accent3"/>
                </a:solidFill>
              </a:rPr>
              <a:t>middle=3</a:t>
            </a:r>
            <a:endParaRPr lang="en-GB" dirty="0">
              <a:solidFill>
                <a:schemeClr val="accent3"/>
              </a:solidFill>
            </a:endParaRPr>
          </a:p>
        </p:txBody>
      </p:sp>
      <p:cxnSp>
        <p:nvCxnSpPr>
          <p:cNvPr id="45" name="Straight Arrow Connector 44"/>
          <p:cNvCxnSpPr>
            <a:stCxn id="44" idx="3"/>
          </p:cNvCxnSpPr>
          <p:nvPr/>
        </p:nvCxnSpPr>
        <p:spPr>
          <a:xfrm flipV="1">
            <a:off x="7380312" y="2686772"/>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
        <p:nvSpPr>
          <p:cNvPr id="49" name="TextBox 48"/>
          <p:cNvSpPr txBox="1"/>
          <p:nvPr/>
        </p:nvSpPr>
        <p:spPr>
          <a:xfrm>
            <a:off x="6156176" y="3501008"/>
            <a:ext cx="1296144" cy="461665"/>
          </a:xfrm>
          <a:prstGeom prst="rect">
            <a:avLst/>
          </a:prstGeom>
          <a:noFill/>
        </p:spPr>
        <p:txBody>
          <a:bodyPr wrap="square" rtlCol="0">
            <a:spAutoFit/>
          </a:bodyPr>
          <a:lstStyle/>
          <a:p>
            <a:r>
              <a:rPr lang="en-GB" dirty="0" smtClean="0">
                <a:solidFill>
                  <a:schemeClr val="accent3"/>
                </a:solidFill>
              </a:rPr>
              <a:t>high=6</a:t>
            </a:r>
            <a:endParaRPr lang="en-GB" dirty="0">
              <a:solidFill>
                <a:schemeClr val="accent3"/>
              </a:solidFill>
            </a:endParaRPr>
          </a:p>
        </p:txBody>
      </p:sp>
      <p:cxnSp>
        <p:nvCxnSpPr>
          <p:cNvPr id="50" name="Straight Arrow Connector 49"/>
          <p:cNvCxnSpPr>
            <a:stCxn id="49" idx="3"/>
          </p:cNvCxnSpPr>
          <p:nvPr/>
        </p:nvCxnSpPr>
        <p:spPr>
          <a:xfrm flipV="1">
            <a:off x="7452320" y="3724501"/>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169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331640" y="4365104"/>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2895327"/>
            <a:ext cx="1008112" cy="461665"/>
          </a:xfrm>
          <a:prstGeom prst="rect">
            <a:avLst/>
          </a:prstGeom>
          <a:noFill/>
        </p:spPr>
        <p:txBody>
          <a:bodyPr wrap="square" rtlCol="0">
            <a:spAutoFit/>
          </a:bodyPr>
          <a:lstStyle/>
          <a:p>
            <a:r>
              <a:rPr lang="en-GB" dirty="0" smtClean="0">
                <a:solidFill>
                  <a:schemeClr val="accent3"/>
                </a:solidFill>
              </a:rPr>
              <a:t>low=4</a:t>
            </a:r>
            <a:endParaRPr lang="en-GB" dirty="0">
              <a:solidFill>
                <a:schemeClr val="accent3"/>
              </a:solidFill>
            </a:endParaRPr>
          </a:p>
        </p:txBody>
      </p:sp>
      <p:cxnSp>
        <p:nvCxnSpPr>
          <p:cNvPr id="38" name="Straight Arrow Connector 37"/>
          <p:cNvCxnSpPr>
            <a:stCxn id="36" idx="3"/>
          </p:cNvCxnSpPr>
          <p:nvPr/>
        </p:nvCxnSpPr>
        <p:spPr>
          <a:xfrm flipV="1">
            <a:off x="7452320" y="3118819"/>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40152" y="2463279"/>
            <a:ext cx="1440160" cy="461665"/>
          </a:xfrm>
          <a:prstGeom prst="rect">
            <a:avLst/>
          </a:prstGeom>
          <a:noFill/>
        </p:spPr>
        <p:txBody>
          <a:bodyPr wrap="square" rtlCol="0">
            <a:spAutoFit/>
          </a:bodyPr>
          <a:lstStyle/>
          <a:p>
            <a:r>
              <a:rPr lang="en-GB" dirty="0" smtClean="0">
                <a:solidFill>
                  <a:schemeClr val="accent3"/>
                </a:solidFill>
              </a:rPr>
              <a:t>middle=3</a:t>
            </a:r>
            <a:endParaRPr lang="en-GB" dirty="0">
              <a:solidFill>
                <a:schemeClr val="accent3"/>
              </a:solidFill>
            </a:endParaRPr>
          </a:p>
        </p:txBody>
      </p:sp>
      <p:cxnSp>
        <p:nvCxnSpPr>
          <p:cNvPr id="45" name="Straight Arrow Connector 44"/>
          <p:cNvCxnSpPr>
            <a:stCxn id="44" idx="3"/>
            <a:endCxn id="6" idx="1"/>
          </p:cNvCxnSpPr>
          <p:nvPr/>
        </p:nvCxnSpPr>
        <p:spPr>
          <a:xfrm flipV="1">
            <a:off x="7380312" y="2672916"/>
            <a:ext cx="360040" cy="21196"/>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
        <p:nvSpPr>
          <p:cNvPr id="49" name="TextBox 48"/>
          <p:cNvSpPr txBox="1"/>
          <p:nvPr/>
        </p:nvSpPr>
        <p:spPr>
          <a:xfrm>
            <a:off x="6156176" y="3501008"/>
            <a:ext cx="1296144" cy="461665"/>
          </a:xfrm>
          <a:prstGeom prst="rect">
            <a:avLst/>
          </a:prstGeom>
          <a:noFill/>
        </p:spPr>
        <p:txBody>
          <a:bodyPr wrap="square" rtlCol="0">
            <a:spAutoFit/>
          </a:bodyPr>
          <a:lstStyle/>
          <a:p>
            <a:r>
              <a:rPr lang="en-GB" dirty="0" smtClean="0">
                <a:solidFill>
                  <a:schemeClr val="accent3"/>
                </a:solidFill>
              </a:rPr>
              <a:t>high=6</a:t>
            </a:r>
            <a:endParaRPr lang="en-GB" dirty="0">
              <a:solidFill>
                <a:schemeClr val="accent3"/>
              </a:solidFill>
            </a:endParaRPr>
          </a:p>
        </p:txBody>
      </p:sp>
      <p:cxnSp>
        <p:nvCxnSpPr>
          <p:cNvPr id="50" name="Straight Arrow Connector 49"/>
          <p:cNvCxnSpPr>
            <a:stCxn id="49" idx="3"/>
          </p:cNvCxnSpPr>
          <p:nvPr/>
        </p:nvCxnSpPr>
        <p:spPr>
          <a:xfrm flipV="1">
            <a:off x="7452320" y="3724501"/>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405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115616" y="3789040"/>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2895327"/>
            <a:ext cx="1008112" cy="461665"/>
          </a:xfrm>
          <a:prstGeom prst="rect">
            <a:avLst/>
          </a:prstGeom>
          <a:noFill/>
        </p:spPr>
        <p:txBody>
          <a:bodyPr wrap="square" rtlCol="0">
            <a:spAutoFit/>
          </a:bodyPr>
          <a:lstStyle/>
          <a:p>
            <a:r>
              <a:rPr lang="en-GB" dirty="0" smtClean="0">
                <a:solidFill>
                  <a:schemeClr val="accent3"/>
                </a:solidFill>
              </a:rPr>
              <a:t>low=4</a:t>
            </a:r>
            <a:endParaRPr lang="en-GB" dirty="0">
              <a:solidFill>
                <a:schemeClr val="accent3"/>
              </a:solidFill>
            </a:endParaRPr>
          </a:p>
        </p:txBody>
      </p:sp>
      <p:cxnSp>
        <p:nvCxnSpPr>
          <p:cNvPr id="38" name="Straight Arrow Connector 37"/>
          <p:cNvCxnSpPr>
            <a:stCxn id="36" idx="3"/>
          </p:cNvCxnSpPr>
          <p:nvPr/>
        </p:nvCxnSpPr>
        <p:spPr>
          <a:xfrm flipV="1">
            <a:off x="7452320" y="3118819"/>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40152" y="3183359"/>
            <a:ext cx="1440160" cy="461665"/>
          </a:xfrm>
          <a:prstGeom prst="rect">
            <a:avLst/>
          </a:prstGeom>
          <a:noFill/>
        </p:spPr>
        <p:txBody>
          <a:bodyPr wrap="square" rtlCol="0">
            <a:spAutoFit/>
          </a:bodyPr>
          <a:lstStyle/>
          <a:p>
            <a:r>
              <a:rPr lang="en-GB" dirty="0" smtClean="0">
                <a:solidFill>
                  <a:schemeClr val="accent3"/>
                </a:solidFill>
              </a:rPr>
              <a:t>middle=5</a:t>
            </a:r>
            <a:endParaRPr lang="en-GB" dirty="0">
              <a:solidFill>
                <a:schemeClr val="accent3"/>
              </a:solidFill>
            </a:endParaRPr>
          </a:p>
        </p:txBody>
      </p:sp>
      <p:cxnSp>
        <p:nvCxnSpPr>
          <p:cNvPr id="45" name="Straight Arrow Connector 44"/>
          <p:cNvCxnSpPr>
            <a:stCxn id="44" idx="3"/>
          </p:cNvCxnSpPr>
          <p:nvPr/>
        </p:nvCxnSpPr>
        <p:spPr>
          <a:xfrm flipV="1">
            <a:off x="7380312" y="3392996"/>
            <a:ext cx="360040" cy="21196"/>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
        <p:nvSpPr>
          <p:cNvPr id="49" name="TextBox 48"/>
          <p:cNvSpPr txBox="1"/>
          <p:nvPr/>
        </p:nvSpPr>
        <p:spPr>
          <a:xfrm>
            <a:off x="6156176" y="3501008"/>
            <a:ext cx="1296144" cy="461665"/>
          </a:xfrm>
          <a:prstGeom prst="rect">
            <a:avLst/>
          </a:prstGeom>
          <a:noFill/>
        </p:spPr>
        <p:txBody>
          <a:bodyPr wrap="square" rtlCol="0">
            <a:spAutoFit/>
          </a:bodyPr>
          <a:lstStyle/>
          <a:p>
            <a:r>
              <a:rPr lang="en-GB" dirty="0" smtClean="0">
                <a:solidFill>
                  <a:schemeClr val="accent3"/>
                </a:solidFill>
              </a:rPr>
              <a:t>high=6</a:t>
            </a:r>
            <a:endParaRPr lang="en-GB" dirty="0">
              <a:solidFill>
                <a:schemeClr val="accent3"/>
              </a:solidFill>
            </a:endParaRPr>
          </a:p>
        </p:txBody>
      </p:sp>
      <p:cxnSp>
        <p:nvCxnSpPr>
          <p:cNvPr id="50" name="Straight Arrow Connector 49"/>
          <p:cNvCxnSpPr>
            <a:stCxn id="49" idx="3"/>
          </p:cNvCxnSpPr>
          <p:nvPr/>
        </p:nvCxnSpPr>
        <p:spPr>
          <a:xfrm flipV="1">
            <a:off x="7452320" y="3724501"/>
            <a:ext cx="288032" cy="73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46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331640" y="4869160"/>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2895327"/>
            <a:ext cx="1008112" cy="461665"/>
          </a:xfrm>
          <a:prstGeom prst="rect">
            <a:avLst/>
          </a:prstGeom>
          <a:noFill/>
        </p:spPr>
        <p:txBody>
          <a:bodyPr wrap="square" rtlCol="0">
            <a:spAutoFit/>
          </a:bodyPr>
          <a:lstStyle/>
          <a:p>
            <a:r>
              <a:rPr lang="en-GB" dirty="0" smtClean="0">
                <a:solidFill>
                  <a:schemeClr val="accent3"/>
                </a:solidFill>
              </a:rPr>
              <a:t>low=4</a:t>
            </a:r>
            <a:endParaRPr lang="en-GB" dirty="0">
              <a:solidFill>
                <a:schemeClr val="accent3"/>
              </a:solidFill>
            </a:endParaRPr>
          </a:p>
        </p:txBody>
      </p:sp>
      <p:cxnSp>
        <p:nvCxnSpPr>
          <p:cNvPr id="38" name="Straight Arrow Connector 37"/>
          <p:cNvCxnSpPr>
            <a:stCxn id="36" idx="3"/>
          </p:cNvCxnSpPr>
          <p:nvPr/>
        </p:nvCxnSpPr>
        <p:spPr>
          <a:xfrm flipV="1">
            <a:off x="7452320" y="3118819"/>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40152" y="3183359"/>
            <a:ext cx="1440160" cy="461665"/>
          </a:xfrm>
          <a:prstGeom prst="rect">
            <a:avLst/>
          </a:prstGeom>
          <a:noFill/>
        </p:spPr>
        <p:txBody>
          <a:bodyPr wrap="square" rtlCol="0">
            <a:spAutoFit/>
          </a:bodyPr>
          <a:lstStyle/>
          <a:p>
            <a:r>
              <a:rPr lang="en-GB" dirty="0" smtClean="0">
                <a:solidFill>
                  <a:schemeClr val="accent3"/>
                </a:solidFill>
              </a:rPr>
              <a:t>middle=5</a:t>
            </a:r>
            <a:endParaRPr lang="en-GB" dirty="0">
              <a:solidFill>
                <a:schemeClr val="accent3"/>
              </a:solidFill>
            </a:endParaRPr>
          </a:p>
        </p:txBody>
      </p:sp>
      <p:cxnSp>
        <p:nvCxnSpPr>
          <p:cNvPr id="45" name="Straight Arrow Connector 44"/>
          <p:cNvCxnSpPr>
            <a:stCxn id="44" idx="3"/>
          </p:cNvCxnSpPr>
          <p:nvPr/>
        </p:nvCxnSpPr>
        <p:spPr>
          <a:xfrm flipV="1">
            <a:off x="7380312" y="3392996"/>
            <a:ext cx="360040" cy="21196"/>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
        <p:nvSpPr>
          <p:cNvPr id="49" name="TextBox 48"/>
          <p:cNvSpPr txBox="1"/>
          <p:nvPr/>
        </p:nvSpPr>
        <p:spPr>
          <a:xfrm>
            <a:off x="5436096" y="2917683"/>
            <a:ext cx="1296144" cy="461665"/>
          </a:xfrm>
          <a:prstGeom prst="rect">
            <a:avLst/>
          </a:prstGeom>
          <a:noFill/>
        </p:spPr>
        <p:txBody>
          <a:bodyPr wrap="square" rtlCol="0">
            <a:spAutoFit/>
          </a:bodyPr>
          <a:lstStyle/>
          <a:p>
            <a:r>
              <a:rPr lang="en-GB" dirty="0" smtClean="0">
                <a:solidFill>
                  <a:schemeClr val="accent3"/>
                </a:solidFill>
              </a:rPr>
              <a:t>high=4</a:t>
            </a:r>
            <a:endParaRPr lang="en-GB" dirty="0">
              <a:solidFill>
                <a:schemeClr val="accent3"/>
              </a:solidFill>
            </a:endParaRPr>
          </a:p>
        </p:txBody>
      </p:sp>
    </p:spTree>
    <p:extLst>
      <p:ext uri="{BB962C8B-B14F-4D97-AF65-F5344CB8AC3E}">
        <p14:creationId xmlns:p14="http://schemas.microsoft.com/office/powerpoint/2010/main" val="3023188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043608" y="3789040"/>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2895327"/>
            <a:ext cx="1008112" cy="461665"/>
          </a:xfrm>
          <a:prstGeom prst="rect">
            <a:avLst/>
          </a:prstGeom>
          <a:noFill/>
        </p:spPr>
        <p:txBody>
          <a:bodyPr wrap="square" rtlCol="0">
            <a:spAutoFit/>
          </a:bodyPr>
          <a:lstStyle/>
          <a:p>
            <a:r>
              <a:rPr lang="en-GB" dirty="0" smtClean="0">
                <a:solidFill>
                  <a:schemeClr val="accent3"/>
                </a:solidFill>
              </a:rPr>
              <a:t>low=4</a:t>
            </a:r>
            <a:endParaRPr lang="en-GB" dirty="0">
              <a:solidFill>
                <a:schemeClr val="accent3"/>
              </a:solidFill>
            </a:endParaRPr>
          </a:p>
        </p:txBody>
      </p:sp>
      <p:cxnSp>
        <p:nvCxnSpPr>
          <p:cNvPr id="38" name="Straight Arrow Connector 37"/>
          <p:cNvCxnSpPr>
            <a:stCxn id="36" idx="3"/>
          </p:cNvCxnSpPr>
          <p:nvPr/>
        </p:nvCxnSpPr>
        <p:spPr>
          <a:xfrm flipV="1">
            <a:off x="7452320" y="3118819"/>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79376" y="2934762"/>
            <a:ext cx="1440160" cy="461665"/>
          </a:xfrm>
          <a:prstGeom prst="rect">
            <a:avLst/>
          </a:prstGeom>
          <a:noFill/>
        </p:spPr>
        <p:txBody>
          <a:bodyPr wrap="square" rtlCol="0">
            <a:spAutoFit/>
          </a:bodyPr>
          <a:lstStyle/>
          <a:p>
            <a:r>
              <a:rPr lang="en-GB" dirty="0" smtClean="0">
                <a:solidFill>
                  <a:schemeClr val="accent3"/>
                </a:solidFill>
              </a:rPr>
              <a:t>middle=4</a:t>
            </a:r>
            <a:endParaRPr lang="en-GB" dirty="0">
              <a:solidFill>
                <a:schemeClr val="accent3"/>
              </a:solidFill>
            </a:endParaRPr>
          </a:p>
        </p:txBody>
      </p: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
        <p:nvSpPr>
          <p:cNvPr id="49" name="TextBox 48"/>
          <p:cNvSpPr txBox="1"/>
          <p:nvPr/>
        </p:nvSpPr>
        <p:spPr>
          <a:xfrm>
            <a:off x="5436096" y="2917683"/>
            <a:ext cx="1296144" cy="461665"/>
          </a:xfrm>
          <a:prstGeom prst="rect">
            <a:avLst/>
          </a:prstGeom>
          <a:noFill/>
        </p:spPr>
        <p:txBody>
          <a:bodyPr wrap="square" rtlCol="0">
            <a:spAutoFit/>
          </a:bodyPr>
          <a:lstStyle/>
          <a:p>
            <a:r>
              <a:rPr lang="en-GB" dirty="0" smtClean="0">
                <a:solidFill>
                  <a:schemeClr val="accent3"/>
                </a:solidFill>
              </a:rPr>
              <a:t>high=4</a:t>
            </a:r>
            <a:endParaRPr lang="en-GB" dirty="0">
              <a:solidFill>
                <a:schemeClr val="accent3"/>
              </a:solidFill>
            </a:endParaRPr>
          </a:p>
        </p:txBody>
      </p:sp>
    </p:spTree>
    <p:extLst>
      <p:ext uri="{BB962C8B-B14F-4D97-AF65-F5344CB8AC3E}">
        <p14:creationId xmlns:p14="http://schemas.microsoft.com/office/powerpoint/2010/main" val="853355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search for 16</a:t>
            </a:r>
            <a:endParaRPr lang="en-GB" dirty="0"/>
          </a:p>
        </p:txBody>
      </p:sp>
      <p:sp>
        <p:nvSpPr>
          <p:cNvPr id="3" name="Content Placeholder 2"/>
          <p:cNvSpPr>
            <a:spLocks noGrp="1"/>
          </p:cNvSpPr>
          <p:nvPr>
            <p:ph idx="1"/>
          </p:nvPr>
        </p:nvSpPr>
        <p:spPr>
          <a:xfrm>
            <a:off x="683569" y="1556792"/>
            <a:ext cx="5040560"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
        <p:nvSpPr>
          <p:cNvPr id="4" name="Rectangle 3"/>
          <p:cNvSpPr/>
          <p:nvPr/>
        </p:nvSpPr>
        <p:spPr>
          <a:xfrm>
            <a:off x="7740352" y="17728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4</a:t>
            </a:r>
            <a:endParaRPr lang="en-GB" dirty="0">
              <a:solidFill>
                <a:schemeClr val="tx2"/>
              </a:solidFill>
            </a:endParaRPr>
          </a:p>
        </p:txBody>
      </p:sp>
      <p:sp>
        <p:nvSpPr>
          <p:cNvPr id="5" name="Rectangle 4"/>
          <p:cNvSpPr/>
          <p:nvPr/>
        </p:nvSpPr>
        <p:spPr>
          <a:xfrm>
            <a:off x="7740352" y="21328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a:t>
            </a:r>
            <a:endParaRPr lang="en-GB" dirty="0">
              <a:solidFill>
                <a:schemeClr val="tx2"/>
              </a:solidFill>
            </a:endParaRPr>
          </a:p>
        </p:txBody>
      </p:sp>
      <p:sp>
        <p:nvSpPr>
          <p:cNvPr id="6" name="Rectangle 5"/>
          <p:cNvSpPr/>
          <p:nvPr/>
        </p:nvSpPr>
        <p:spPr>
          <a:xfrm>
            <a:off x="7740352" y="24928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15</a:t>
            </a:r>
            <a:endParaRPr lang="en-GB" dirty="0">
              <a:solidFill>
                <a:schemeClr val="tx2"/>
              </a:solidFill>
            </a:endParaRPr>
          </a:p>
        </p:txBody>
      </p:sp>
      <p:sp>
        <p:nvSpPr>
          <p:cNvPr id="7" name="Rectangle 6"/>
          <p:cNvSpPr/>
          <p:nvPr/>
        </p:nvSpPr>
        <p:spPr>
          <a:xfrm>
            <a:off x="7740352" y="28529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16</a:t>
            </a:r>
            <a:endParaRPr lang="en-GB" dirty="0">
              <a:solidFill>
                <a:schemeClr val="tx2"/>
              </a:solidFill>
            </a:endParaRPr>
          </a:p>
        </p:txBody>
      </p:sp>
      <p:sp>
        <p:nvSpPr>
          <p:cNvPr id="8" name="Rectangle 7"/>
          <p:cNvSpPr/>
          <p:nvPr/>
        </p:nvSpPr>
        <p:spPr>
          <a:xfrm>
            <a:off x="7740352" y="32129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18</a:t>
            </a:r>
            <a:endParaRPr lang="en-GB" dirty="0">
              <a:solidFill>
                <a:schemeClr val="tx2"/>
              </a:solidFill>
            </a:endParaRPr>
          </a:p>
        </p:txBody>
      </p:sp>
      <p:sp>
        <p:nvSpPr>
          <p:cNvPr id="9" name="Rectangle 8"/>
          <p:cNvSpPr/>
          <p:nvPr/>
        </p:nvSpPr>
        <p:spPr>
          <a:xfrm>
            <a:off x="7740352" y="35730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23</a:t>
            </a:r>
            <a:endParaRPr lang="en-GB" dirty="0">
              <a:solidFill>
                <a:schemeClr val="tx2"/>
              </a:solidFill>
            </a:endParaRPr>
          </a:p>
        </p:txBody>
      </p:sp>
      <p:sp>
        <p:nvSpPr>
          <p:cNvPr id="10" name="Rectangle 9"/>
          <p:cNvSpPr/>
          <p:nvPr/>
        </p:nvSpPr>
        <p:spPr>
          <a:xfrm>
            <a:off x="7740352" y="39330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28</a:t>
            </a:r>
            <a:endParaRPr lang="en-GB" dirty="0">
              <a:solidFill>
                <a:schemeClr val="tx2"/>
              </a:solidFill>
            </a:endParaRPr>
          </a:p>
        </p:txBody>
      </p:sp>
      <p:sp>
        <p:nvSpPr>
          <p:cNvPr id="11" name="Rectangle 10"/>
          <p:cNvSpPr/>
          <p:nvPr/>
        </p:nvSpPr>
        <p:spPr>
          <a:xfrm>
            <a:off x="7740352" y="42930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56</a:t>
            </a:r>
            <a:endParaRPr lang="en-GB" dirty="0">
              <a:solidFill>
                <a:schemeClr val="tx2"/>
              </a:solidFill>
            </a:endParaRPr>
          </a:p>
        </p:txBody>
      </p:sp>
      <p:sp>
        <p:nvSpPr>
          <p:cNvPr id="12" name="Rectangle 11"/>
          <p:cNvSpPr/>
          <p:nvPr/>
        </p:nvSpPr>
        <p:spPr>
          <a:xfrm>
            <a:off x="7740352" y="46531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77</a:t>
            </a:r>
            <a:endParaRPr lang="en-GB" dirty="0">
              <a:solidFill>
                <a:schemeClr val="tx2"/>
              </a:solidFill>
            </a:endParaRPr>
          </a:p>
        </p:txBody>
      </p:sp>
      <p:sp>
        <p:nvSpPr>
          <p:cNvPr id="13" name="Rectangle 12"/>
          <p:cNvSpPr/>
          <p:nvPr/>
        </p:nvSpPr>
        <p:spPr>
          <a:xfrm>
            <a:off x="7740352" y="50131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78</a:t>
            </a:r>
            <a:endParaRPr lang="en-GB" dirty="0">
              <a:solidFill>
                <a:schemeClr val="tx2"/>
              </a:solidFill>
            </a:endParaRPr>
          </a:p>
        </p:txBody>
      </p:sp>
      <p:sp>
        <p:nvSpPr>
          <p:cNvPr id="14" name="Rectangle 13"/>
          <p:cNvSpPr/>
          <p:nvPr/>
        </p:nvSpPr>
        <p:spPr>
          <a:xfrm>
            <a:off x="7740352" y="537321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87</a:t>
            </a:r>
            <a:endParaRPr lang="en-GB" dirty="0">
              <a:solidFill>
                <a:schemeClr val="tx2"/>
              </a:solidFill>
            </a:endParaRPr>
          </a:p>
        </p:txBody>
      </p:sp>
      <p:sp>
        <p:nvSpPr>
          <p:cNvPr id="15" name="Rectangle 14"/>
          <p:cNvSpPr/>
          <p:nvPr/>
        </p:nvSpPr>
        <p:spPr>
          <a:xfrm>
            <a:off x="7740352" y="573325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88</a:t>
            </a:r>
            <a:endParaRPr lang="en-GB" dirty="0">
              <a:solidFill>
                <a:schemeClr val="tx2"/>
              </a:solidFill>
            </a:endParaRPr>
          </a:p>
        </p:txBody>
      </p:sp>
      <p:sp>
        <p:nvSpPr>
          <p:cNvPr id="16" name="Rectangle 15"/>
          <p:cNvSpPr/>
          <p:nvPr/>
        </p:nvSpPr>
        <p:spPr>
          <a:xfrm>
            <a:off x="7740352" y="609329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95</a:t>
            </a:r>
            <a:endParaRPr lang="en-GB" dirty="0">
              <a:solidFill>
                <a:schemeClr val="tx2"/>
              </a:solidFill>
            </a:endParaRPr>
          </a:p>
        </p:txBody>
      </p:sp>
      <p:sp>
        <p:nvSpPr>
          <p:cNvPr id="17" name="Rectangle 16"/>
          <p:cNvSpPr/>
          <p:nvPr/>
        </p:nvSpPr>
        <p:spPr>
          <a:xfrm>
            <a:off x="7740352" y="645333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97</a:t>
            </a:r>
            <a:endParaRPr lang="en-GB" dirty="0">
              <a:solidFill>
                <a:schemeClr val="tx2"/>
              </a:solidFill>
            </a:endParaRPr>
          </a:p>
        </p:txBody>
      </p:sp>
      <p:sp>
        <p:nvSpPr>
          <p:cNvPr id="19" name="Isosceles Triangle 18"/>
          <p:cNvSpPr/>
          <p:nvPr/>
        </p:nvSpPr>
        <p:spPr>
          <a:xfrm rot="5400000">
            <a:off x="1331640" y="5445224"/>
            <a:ext cx="288032" cy="2880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740352" y="1412776"/>
            <a:ext cx="720080" cy="3600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3</a:t>
            </a:r>
            <a:endParaRPr lang="en-GB" dirty="0">
              <a:solidFill>
                <a:schemeClr val="tx2"/>
              </a:solidFill>
            </a:endParaRPr>
          </a:p>
        </p:txBody>
      </p:sp>
      <p:sp>
        <p:nvSpPr>
          <p:cNvPr id="21" name="Rectangle 20"/>
          <p:cNvSpPr/>
          <p:nvPr/>
        </p:nvSpPr>
        <p:spPr>
          <a:xfrm>
            <a:off x="8460432" y="17728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a:t>
            </a:r>
            <a:endParaRPr lang="en-GB" sz="2000" dirty="0">
              <a:solidFill>
                <a:schemeClr val="accent3"/>
              </a:solidFill>
            </a:endParaRPr>
          </a:p>
        </p:txBody>
      </p:sp>
      <p:sp>
        <p:nvSpPr>
          <p:cNvPr id="22" name="Rectangle 21"/>
          <p:cNvSpPr/>
          <p:nvPr/>
        </p:nvSpPr>
        <p:spPr>
          <a:xfrm>
            <a:off x="8460432" y="21328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2</a:t>
            </a:r>
            <a:endParaRPr lang="en-GB" sz="2000" dirty="0">
              <a:solidFill>
                <a:schemeClr val="accent3"/>
              </a:solidFill>
            </a:endParaRPr>
          </a:p>
        </p:txBody>
      </p:sp>
      <p:sp>
        <p:nvSpPr>
          <p:cNvPr id="23" name="Rectangle 22"/>
          <p:cNvSpPr/>
          <p:nvPr/>
        </p:nvSpPr>
        <p:spPr>
          <a:xfrm>
            <a:off x="8460432" y="24928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3</a:t>
            </a:r>
            <a:endParaRPr lang="en-GB" sz="2000" dirty="0">
              <a:solidFill>
                <a:schemeClr val="accent3"/>
              </a:solidFill>
            </a:endParaRPr>
          </a:p>
        </p:txBody>
      </p:sp>
      <p:sp>
        <p:nvSpPr>
          <p:cNvPr id="24" name="Rectangle 23"/>
          <p:cNvSpPr/>
          <p:nvPr/>
        </p:nvSpPr>
        <p:spPr>
          <a:xfrm>
            <a:off x="8460432" y="28529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4</a:t>
            </a:r>
            <a:endParaRPr lang="en-GB" sz="2000" dirty="0">
              <a:solidFill>
                <a:schemeClr val="accent3"/>
              </a:solidFill>
            </a:endParaRPr>
          </a:p>
        </p:txBody>
      </p:sp>
      <p:sp>
        <p:nvSpPr>
          <p:cNvPr id="25" name="Rectangle 24"/>
          <p:cNvSpPr/>
          <p:nvPr/>
        </p:nvSpPr>
        <p:spPr>
          <a:xfrm>
            <a:off x="8460432" y="32129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5</a:t>
            </a:r>
            <a:endParaRPr lang="en-GB" sz="2000" dirty="0">
              <a:solidFill>
                <a:schemeClr val="accent3"/>
              </a:solidFill>
            </a:endParaRPr>
          </a:p>
        </p:txBody>
      </p:sp>
      <p:sp>
        <p:nvSpPr>
          <p:cNvPr id="26" name="Rectangle 25"/>
          <p:cNvSpPr/>
          <p:nvPr/>
        </p:nvSpPr>
        <p:spPr>
          <a:xfrm>
            <a:off x="8460432" y="35730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6</a:t>
            </a:r>
            <a:endParaRPr lang="en-GB" sz="2000" dirty="0">
              <a:solidFill>
                <a:schemeClr val="accent3"/>
              </a:solidFill>
            </a:endParaRPr>
          </a:p>
        </p:txBody>
      </p:sp>
      <p:sp>
        <p:nvSpPr>
          <p:cNvPr id="27" name="Rectangle 26"/>
          <p:cNvSpPr/>
          <p:nvPr/>
        </p:nvSpPr>
        <p:spPr>
          <a:xfrm>
            <a:off x="8460432"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7</a:t>
            </a:r>
            <a:endParaRPr lang="en-GB" sz="2000" dirty="0">
              <a:solidFill>
                <a:schemeClr val="accent3"/>
              </a:solidFill>
            </a:endParaRPr>
          </a:p>
        </p:txBody>
      </p:sp>
      <p:sp>
        <p:nvSpPr>
          <p:cNvPr id="28" name="Rectangle 27"/>
          <p:cNvSpPr/>
          <p:nvPr/>
        </p:nvSpPr>
        <p:spPr>
          <a:xfrm>
            <a:off x="8460432" y="42930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8</a:t>
            </a:r>
            <a:endParaRPr lang="en-GB" sz="2000" dirty="0">
              <a:solidFill>
                <a:schemeClr val="accent3"/>
              </a:solidFill>
            </a:endParaRPr>
          </a:p>
        </p:txBody>
      </p:sp>
      <p:sp>
        <p:nvSpPr>
          <p:cNvPr id="29" name="Rectangle 28"/>
          <p:cNvSpPr/>
          <p:nvPr/>
        </p:nvSpPr>
        <p:spPr>
          <a:xfrm>
            <a:off x="8460432" y="46531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9</a:t>
            </a:r>
            <a:endParaRPr lang="en-GB" sz="2000" dirty="0">
              <a:solidFill>
                <a:schemeClr val="accent3"/>
              </a:solidFill>
            </a:endParaRPr>
          </a:p>
        </p:txBody>
      </p:sp>
      <p:sp>
        <p:nvSpPr>
          <p:cNvPr id="30" name="Rectangle 29"/>
          <p:cNvSpPr/>
          <p:nvPr/>
        </p:nvSpPr>
        <p:spPr>
          <a:xfrm>
            <a:off x="8460432" y="50131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10</a:t>
            </a:r>
            <a:endParaRPr lang="en-GB" sz="2000" dirty="0">
              <a:solidFill>
                <a:schemeClr val="accent3"/>
              </a:solidFill>
            </a:endParaRPr>
          </a:p>
        </p:txBody>
      </p:sp>
      <p:sp>
        <p:nvSpPr>
          <p:cNvPr id="31" name="Rectangle 30"/>
          <p:cNvSpPr/>
          <p:nvPr/>
        </p:nvSpPr>
        <p:spPr>
          <a:xfrm>
            <a:off x="8460432" y="537321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11</a:t>
            </a:r>
            <a:endParaRPr lang="en-GB" sz="2000" dirty="0">
              <a:solidFill>
                <a:schemeClr val="accent3"/>
              </a:solidFill>
            </a:endParaRPr>
          </a:p>
        </p:txBody>
      </p:sp>
      <p:sp>
        <p:nvSpPr>
          <p:cNvPr id="32" name="Rectangle 31"/>
          <p:cNvSpPr/>
          <p:nvPr/>
        </p:nvSpPr>
        <p:spPr>
          <a:xfrm>
            <a:off x="8460432" y="57332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12</a:t>
            </a:r>
            <a:endParaRPr lang="en-GB" sz="2000" dirty="0">
              <a:solidFill>
                <a:schemeClr val="accent3"/>
              </a:solidFill>
            </a:endParaRPr>
          </a:p>
        </p:txBody>
      </p:sp>
      <p:sp>
        <p:nvSpPr>
          <p:cNvPr id="33" name="Rectangle 32"/>
          <p:cNvSpPr/>
          <p:nvPr/>
        </p:nvSpPr>
        <p:spPr>
          <a:xfrm>
            <a:off x="8460432" y="609329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13</a:t>
            </a:r>
            <a:endParaRPr lang="en-GB" sz="2000" dirty="0">
              <a:solidFill>
                <a:schemeClr val="accent3"/>
              </a:solidFill>
            </a:endParaRPr>
          </a:p>
        </p:txBody>
      </p:sp>
      <p:sp>
        <p:nvSpPr>
          <p:cNvPr id="34" name="Rectangle 33"/>
          <p:cNvSpPr/>
          <p:nvPr/>
        </p:nvSpPr>
        <p:spPr>
          <a:xfrm>
            <a:off x="8460432" y="645333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14</a:t>
            </a:r>
            <a:endParaRPr lang="en-GB" sz="2000" dirty="0">
              <a:solidFill>
                <a:schemeClr val="accent3"/>
              </a:solidFill>
            </a:endParaRPr>
          </a:p>
        </p:txBody>
      </p:sp>
      <p:sp>
        <p:nvSpPr>
          <p:cNvPr id="35" name="Rectangle 34"/>
          <p:cNvSpPr/>
          <p:nvPr/>
        </p:nvSpPr>
        <p:spPr>
          <a:xfrm>
            <a:off x="8460432" y="141277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3"/>
                </a:solidFill>
              </a:rPr>
              <a:t>0</a:t>
            </a:r>
            <a:endParaRPr lang="en-GB" sz="2000" dirty="0">
              <a:solidFill>
                <a:schemeClr val="accent3"/>
              </a:solidFill>
            </a:endParaRPr>
          </a:p>
        </p:txBody>
      </p:sp>
      <p:sp>
        <p:nvSpPr>
          <p:cNvPr id="36" name="TextBox 35"/>
          <p:cNvSpPr txBox="1"/>
          <p:nvPr/>
        </p:nvSpPr>
        <p:spPr>
          <a:xfrm>
            <a:off x="6444208" y="2895327"/>
            <a:ext cx="1008112" cy="461665"/>
          </a:xfrm>
          <a:prstGeom prst="rect">
            <a:avLst/>
          </a:prstGeom>
          <a:noFill/>
        </p:spPr>
        <p:txBody>
          <a:bodyPr wrap="square" rtlCol="0">
            <a:spAutoFit/>
          </a:bodyPr>
          <a:lstStyle/>
          <a:p>
            <a:r>
              <a:rPr lang="en-GB" dirty="0" smtClean="0">
                <a:solidFill>
                  <a:schemeClr val="accent3"/>
                </a:solidFill>
              </a:rPr>
              <a:t>low=4</a:t>
            </a:r>
            <a:endParaRPr lang="en-GB" dirty="0">
              <a:solidFill>
                <a:schemeClr val="accent3"/>
              </a:solidFill>
            </a:endParaRPr>
          </a:p>
        </p:txBody>
      </p:sp>
      <p:cxnSp>
        <p:nvCxnSpPr>
          <p:cNvPr id="38" name="Straight Arrow Connector 37"/>
          <p:cNvCxnSpPr>
            <a:stCxn id="36" idx="3"/>
          </p:cNvCxnSpPr>
          <p:nvPr/>
        </p:nvCxnSpPr>
        <p:spPr>
          <a:xfrm flipV="1">
            <a:off x="7452320" y="3118819"/>
            <a:ext cx="288032" cy="7341"/>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740352" y="692696"/>
            <a:ext cx="1152128" cy="461665"/>
          </a:xfrm>
          <a:prstGeom prst="rect">
            <a:avLst/>
          </a:prstGeom>
          <a:noFill/>
        </p:spPr>
        <p:txBody>
          <a:bodyPr wrap="square" rtlCol="0">
            <a:spAutoFit/>
          </a:bodyPr>
          <a:lstStyle/>
          <a:p>
            <a:r>
              <a:rPr lang="en-GB" dirty="0" smtClean="0">
                <a:solidFill>
                  <a:schemeClr val="accent3"/>
                </a:solidFill>
              </a:rPr>
              <a:t>indices</a:t>
            </a:r>
            <a:endParaRPr lang="en-GB" dirty="0">
              <a:solidFill>
                <a:schemeClr val="accent3"/>
              </a:solidFill>
            </a:endParaRPr>
          </a:p>
        </p:txBody>
      </p:sp>
      <p:cxnSp>
        <p:nvCxnSpPr>
          <p:cNvPr id="43" name="Straight Arrow Connector 42"/>
          <p:cNvCxnSpPr>
            <a:endCxn id="35" idx="0"/>
          </p:cNvCxnSpPr>
          <p:nvPr/>
        </p:nvCxnSpPr>
        <p:spPr>
          <a:xfrm>
            <a:off x="8316416" y="1052736"/>
            <a:ext cx="504056" cy="360040"/>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663079"/>
            <a:ext cx="1152128" cy="461665"/>
          </a:xfrm>
          <a:prstGeom prst="rect">
            <a:avLst/>
          </a:prstGeom>
          <a:noFill/>
        </p:spPr>
        <p:txBody>
          <a:bodyPr wrap="square" rtlCol="0">
            <a:spAutoFit/>
          </a:bodyPr>
          <a:lstStyle/>
          <a:p>
            <a:r>
              <a:rPr lang="en-GB" dirty="0" smtClean="0">
                <a:solidFill>
                  <a:schemeClr val="accent3"/>
                </a:solidFill>
              </a:rPr>
              <a:t>values</a:t>
            </a:r>
            <a:endParaRPr lang="en-GB" dirty="0">
              <a:solidFill>
                <a:schemeClr val="accent3"/>
              </a:solidFill>
            </a:endParaRPr>
          </a:p>
        </p:txBody>
      </p:sp>
      <p:cxnSp>
        <p:nvCxnSpPr>
          <p:cNvPr id="48" name="Straight Arrow Connector 47"/>
          <p:cNvCxnSpPr>
            <a:stCxn id="47" idx="2"/>
            <a:endCxn id="20" idx="0"/>
          </p:cNvCxnSpPr>
          <p:nvPr/>
        </p:nvCxnSpPr>
        <p:spPr>
          <a:xfrm>
            <a:off x="6948264" y="1124744"/>
            <a:ext cx="1152128" cy="288032"/>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79376" y="2934762"/>
            <a:ext cx="1440160" cy="461665"/>
          </a:xfrm>
          <a:prstGeom prst="rect">
            <a:avLst/>
          </a:prstGeom>
          <a:noFill/>
        </p:spPr>
        <p:txBody>
          <a:bodyPr wrap="square" rtlCol="0">
            <a:spAutoFit/>
          </a:bodyPr>
          <a:lstStyle/>
          <a:p>
            <a:r>
              <a:rPr lang="en-GB" dirty="0" smtClean="0">
                <a:solidFill>
                  <a:schemeClr val="accent3"/>
                </a:solidFill>
              </a:rPr>
              <a:t>middle=4</a:t>
            </a:r>
            <a:endParaRPr lang="en-GB" dirty="0">
              <a:solidFill>
                <a:schemeClr val="accent3"/>
              </a:solidFill>
            </a:endParaRPr>
          </a:p>
        </p:txBody>
      </p:sp>
      <p:sp>
        <p:nvSpPr>
          <p:cNvPr id="46" name="TextBox 45"/>
          <p:cNvSpPr txBox="1"/>
          <p:nvPr/>
        </p:nvSpPr>
        <p:spPr>
          <a:xfrm>
            <a:off x="4139952" y="6309605"/>
            <a:ext cx="1008112" cy="461665"/>
          </a:xfrm>
          <a:prstGeom prst="rect">
            <a:avLst/>
          </a:prstGeom>
          <a:noFill/>
          <a:ln>
            <a:solidFill>
              <a:schemeClr val="accent3"/>
            </a:solidFill>
          </a:ln>
        </p:spPr>
        <p:txBody>
          <a:bodyPr wrap="square" rtlCol="0">
            <a:spAutoFit/>
          </a:bodyPr>
          <a:lstStyle/>
          <a:p>
            <a:r>
              <a:rPr lang="en-GB" dirty="0" smtClean="0">
                <a:solidFill>
                  <a:schemeClr val="accent3"/>
                </a:solidFill>
              </a:rPr>
              <a:t>b=16</a:t>
            </a:r>
            <a:endParaRPr lang="en-GB" dirty="0">
              <a:solidFill>
                <a:schemeClr val="accent3"/>
              </a:solidFill>
            </a:endParaRPr>
          </a:p>
        </p:txBody>
      </p:sp>
      <p:sp>
        <p:nvSpPr>
          <p:cNvPr id="49" name="TextBox 48"/>
          <p:cNvSpPr txBox="1"/>
          <p:nvPr/>
        </p:nvSpPr>
        <p:spPr>
          <a:xfrm>
            <a:off x="5436096" y="2917683"/>
            <a:ext cx="1296144" cy="461665"/>
          </a:xfrm>
          <a:prstGeom prst="rect">
            <a:avLst/>
          </a:prstGeom>
          <a:noFill/>
        </p:spPr>
        <p:txBody>
          <a:bodyPr wrap="square" rtlCol="0">
            <a:spAutoFit/>
          </a:bodyPr>
          <a:lstStyle/>
          <a:p>
            <a:r>
              <a:rPr lang="en-GB" dirty="0" smtClean="0">
                <a:solidFill>
                  <a:schemeClr val="accent3"/>
                </a:solidFill>
              </a:rPr>
              <a:t>high=4</a:t>
            </a:r>
            <a:endParaRPr lang="en-GB" dirty="0">
              <a:solidFill>
                <a:schemeClr val="accent3"/>
              </a:solidFill>
            </a:endParaRPr>
          </a:p>
        </p:txBody>
      </p:sp>
    </p:spTree>
    <p:extLst>
      <p:ext uri="{BB962C8B-B14F-4D97-AF65-F5344CB8AC3E}">
        <p14:creationId xmlns:p14="http://schemas.microsoft.com/office/powerpoint/2010/main" val="71152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Binary search</a:t>
            </a:r>
            <a:endParaRPr lang="en-GB" dirty="0"/>
          </a:p>
        </p:txBody>
      </p:sp>
      <p:sp>
        <p:nvSpPr>
          <p:cNvPr id="4" name="Subtitle 3"/>
          <p:cNvSpPr>
            <a:spLocks noGrp="1"/>
          </p:cNvSpPr>
          <p:nvPr>
            <p:ph idx="1"/>
          </p:nvPr>
        </p:nvSpPr>
        <p:spPr>
          <a:xfrm>
            <a:off x="751113" y="2071678"/>
            <a:ext cx="6269159" cy="4054485"/>
          </a:xfrm>
        </p:spPr>
        <p:txBody>
          <a:bodyPr/>
          <a:lstStyle/>
          <a:p>
            <a:pPr marL="342900" indent="-342900">
              <a:buFont typeface="Arial" pitchFamily="34" charset="0"/>
              <a:buChar char="•"/>
            </a:pPr>
            <a:r>
              <a:rPr lang="en-GB" dirty="0" smtClean="0"/>
              <a:t>Binary Search is a </a:t>
            </a:r>
            <a:r>
              <a:rPr lang="en-GB" dirty="0" smtClean="0"/>
              <a:t>technique for </a:t>
            </a:r>
            <a:r>
              <a:rPr lang="en-GB" dirty="0" smtClean="0"/>
              <a:t>finding a given item in a </a:t>
            </a:r>
            <a:r>
              <a:rPr lang="en-GB" i="1" dirty="0" smtClean="0"/>
              <a:t>sorted</a:t>
            </a:r>
            <a:r>
              <a:rPr lang="en-GB" dirty="0" smtClean="0"/>
              <a:t> list.</a:t>
            </a:r>
            <a:endParaRPr lang="en-GB" dirty="0"/>
          </a:p>
          <a:p>
            <a:pPr marL="342900" indent="-342900">
              <a:buFont typeface="Arial" pitchFamily="34" charset="0"/>
              <a:buChar char="•"/>
            </a:pPr>
            <a:r>
              <a:rPr lang="en-GB" dirty="0" smtClean="0"/>
              <a:t>Let us illustrate it by supposing that I want to look up </a:t>
            </a:r>
            <a:r>
              <a:rPr lang="en-GB" dirty="0"/>
              <a:t>the word </a:t>
            </a:r>
            <a:r>
              <a:rPr lang="en-GB" dirty="0" smtClean="0"/>
              <a:t>“</a:t>
            </a:r>
            <a:r>
              <a:rPr lang="en-GB" dirty="0" err="1" smtClean="0"/>
              <a:t>mallemaroking</a:t>
            </a:r>
            <a:r>
              <a:rPr lang="en-GB" dirty="0" smtClean="0"/>
              <a:t>” in a dictionary.</a:t>
            </a:r>
            <a:endParaRPr lang="en-GB" dirty="0"/>
          </a:p>
          <a:p>
            <a:pPr marL="342900" indent="-342900">
              <a:buFont typeface="Arial" pitchFamily="34" charset="0"/>
              <a:buChar char="•"/>
            </a:pPr>
            <a:r>
              <a:rPr lang="en-GB" dirty="0" smtClean="0"/>
              <a:t>I could, of course, just start at the first page of the dictionary and work my way through it until I reach the word I am looking for. But this would be silly! Here is a better way…</a:t>
            </a:r>
          </a:p>
          <a:p>
            <a:endParaRPr lang="en-GB" dirty="0"/>
          </a:p>
        </p:txBody>
      </p:sp>
      <p:pic>
        <p:nvPicPr>
          <p:cNvPr id="1027" name="Picture 3" descr="C:\Documents and Settings\p0073862\Local Settings\Temporary Internet Files\Content.IE5\I6DHTWM3\MP900443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5373216"/>
            <a:ext cx="2014712" cy="134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433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binary search in a dictionary</a:t>
            </a:r>
            <a:endParaRPr lang="en-GB" dirty="0"/>
          </a:p>
        </p:txBody>
      </p:sp>
      <p:sp>
        <p:nvSpPr>
          <p:cNvPr id="4" name="Content Placeholder 3"/>
          <p:cNvSpPr>
            <a:spLocks noGrp="1"/>
          </p:cNvSpPr>
          <p:nvPr>
            <p:ph idx="1"/>
          </p:nvPr>
        </p:nvSpPr>
        <p:spPr>
          <a:xfrm>
            <a:off x="751113" y="2071678"/>
            <a:ext cx="6413175" cy="4054485"/>
          </a:xfrm>
        </p:spPr>
        <p:txBody>
          <a:bodyPr/>
          <a:lstStyle/>
          <a:p>
            <a:pPr marL="457200" indent="-457200">
              <a:buFont typeface="+mj-lt"/>
              <a:buAutoNum type="arabicPeriod"/>
            </a:pPr>
            <a:r>
              <a:rPr lang="en-GB" sz="1800" dirty="0" smtClean="0"/>
              <a:t>Open the book in the middle.</a:t>
            </a:r>
          </a:p>
          <a:p>
            <a:pPr marL="457200" indent="-457200">
              <a:buFont typeface="+mj-lt"/>
              <a:buAutoNum type="arabicPeriod"/>
            </a:pPr>
            <a:r>
              <a:rPr lang="en-GB" sz="1800" dirty="0" smtClean="0"/>
              <a:t>If you can see the word you are looking for then you are finished.</a:t>
            </a:r>
          </a:p>
          <a:p>
            <a:pPr marL="457200" indent="-457200">
              <a:buFont typeface="+mj-lt"/>
              <a:buAutoNum type="arabicPeriod"/>
            </a:pPr>
            <a:r>
              <a:rPr lang="en-GB" sz="1800" dirty="0" smtClean="0"/>
              <a:t>Otherwise, if the words on the page in front of you are alphabetically above the one you are searching for, then you need to search the section of the book that is in your left hand. Open this section in the middle and repeat the process.</a:t>
            </a:r>
          </a:p>
          <a:p>
            <a:pPr marL="457200" indent="-457200">
              <a:buFont typeface="+mj-lt"/>
              <a:buAutoNum type="arabicPeriod"/>
            </a:pPr>
            <a:r>
              <a:rPr lang="en-GB" sz="1800" dirty="0" smtClean="0"/>
              <a:t>Otherwise do the same thing with the section of the book in your right hand.</a:t>
            </a:r>
          </a:p>
          <a:p>
            <a:pPr marL="0" indent="0">
              <a:buNone/>
            </a:pPr>
            <a:r>
              <a:rPr lang="en-GB" sz="1800" dirty="0" smtClean="0"/>
              <a:t>Note that this search first divides the book into two </a:t>
            </a:r>
            <a:r>
              <a:rPr lang="en-GB" sz="1800" b="1" dirty="0" smtClean="0"/>
              <a:t>halves</a:t>
            </a:r>
            <a:r>
              <a:rPr lang="en-GB" sz="1800" dirty="0" smtClean="0"/>
              <a:t>, then divides the searchable half into two </a:t>
            </a:r>
            <a:r>
              <a:rPr lang="en-GB" sz="1800" b="1" dirty="0" smtClean="0"/>
              <a:t>quarters</a:t>
            </a:r>
            <a:r>
              <a:rPr lang="en-GB" sz="1800" dirty="0" smtClean="0"/>
              <a:t>, then divides the searchable quarter into two </a:t>
            </a:r>
            <a:r>
              <a:rPr lang="en-GB" sz="1800" b="1" dirty="0" smtClean="0"/>
              <a:t>eighths</a:t>
            </a:r>
            <a:r>
              <a:rPr lang="en-GB" sz="1800" dirty="0" smtClean="0"/>
              <a:t>, and so on.</a:t>
            </a:r>
          </a:p>
          <a:p>
            <a:pPr marL="0" indent="0">
              <a:buNone/>
            </a:pPr>
            <a:endParaRPr lang="en-GB" dirty="0" smtClean="0"/>
          </a:p>
        </p:txBody>
      </p:sp>
      <p:pic>
        <p:nvPicPr>
          <p:cNvPr id="2051" name="Picture 3" descr="C:\Documents and Settings\p0073862\Local Settings\Temporary Internet Files\Content.IE5\XA3VS1MQ\MP90041177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3789040"/>
            <a:ext cx="1728192" cy="259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06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Another example (Searching for 24)</a:t>
            </a:r>
            <a:endParaRPr lang="en-GB" sz="2400" dirty="0"/>
          </a:p>
        </p:txBody>
      </p:sp>
      <p:sp>
        <p:nvSpPr>
          <p:cNvPr id="3" name="Content Placeholder 2"/>
          <p:cNvSpPr>
            <a:spLocks noGrp="1"/>
          </p:cNvSpPr>
          <p:nvPr>
            <p:ph idx="1"/>
          </p:nvPr>
        </p:nvSpPr>
        <p:spPr>
          <a:xfrm>
            <a:off x="467544" y="3468141"/>
            <a:ext cx="8105549" cy="3129211"/>
          </a:xfrm>
        </p:spPr>
        <p:txBody>
          <a:bodyPr/>
          <a:lstStyle/>
          <a:p>
            <a:r>
              <a:rPr lang="en-GB" dirty="0" smtClean="0"/>
              <a:t>Suppose that 16 cards are placed in front of you face down. You are told that on the face of each card there is a number, and that cards are arranged in ascending order.</a:t>
            </a:r>
          </a:p>
          <a:p>
            <a:r>
              <a:rPr lang="en-GB" dirty="0" smtClean="0"/>
              <a:t>You want to know whether the number 24 is in one of the cards.</a:t>
            </a:r>
          </a:p>
          <a:p>
            <a:r>
              <a:rPr lang="en-GB" dirty="0" smtClean="0"/>
              <a:t>Here is what you could do … </a:t>
            </a:r>
            <a:endParaRPr lang="en-GB" dirty="0"/>
          </a:p>
        </p:txBody>
      </p:sp>
      <p:cxnSp>
        <p:nvCxnSpPr>
          <p:cNvPr id="24" name="Straight Connector 23"/>
          <p:cNvCxnSpPr/>
          <p:nvPr/>
        </p:nvCxnSpPr>
        <p:spPr>
          <a:xfrm>
            <a:off x="179512" y="2420888"/>
            <a:ext cx="8848984" cy="0"/>
          </a:xfrm>
          <a:prstGeom prst="line">
            <a:avLst/>
          </a:prstGeom>
          <a:ln w="25400">
            <a:solidFill>
              <a:schemeClr val="accent3"/>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8680" y="2450737"/>
            <a:ext cx="7938177" cy="461665"/>
          </a:xfrm>
          <a:prstGeom prst="rect">
            <a:avLst/>
          </a:prstGeom>
          <a:noFill/>
        </p:spPr>
        <p:txBody>
          <a:bodyPr wrap="square" rtlCol="0">
            <a:spAutoFit/>
          </a:bodyPr>
          <a:lstStyle/>
          <a:p>
            <a:r>
              <a:rPr lang="en-GB" dirty="0" smtClean="0">
                <a:solidFill>
                  <a:schemeClr val="accent3"/>
                </a:solidFill>
              </a:rPr>
              <a:t>“24” Card could be anywhere in the list (if it is there at all)</a:t>
            </a:r>
            <a:endParaRPr lang="en-GB" dirty="0">
              <a:solidFill>
                <a:schemeClr val="accent3"/>
              </a:solidFill>
            </a:endParaRPr>
          </a:p>
        </p:txBody>
      </p:sp>
      <p:sp>
        <p:nvSpPr>
          <p:cNvPr id="26" name="Rectangle 25"/>
          <p:cNvSpPr/>
          <p:nvPr/>
        </p:nvSpPr>
        <p:spPr>
          <a:xfrm>
            <a:off x="74064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7" name="Rectangle 26"/>
          <p:cNvSpPr/>
          <p:nvPr/>
        </p:nvSpPr>
        <p:spPr>
          <a:xfrm>
            <a:off x="130177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8" name="Rectangle 27"/>
          <p:cNvSpPr/>
          <p:nvPr/>
        </p:nvSpPr>
        <p:spPr>
          <a:xfrm>
            <a:off x="1862899"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9" name="Rectangle 28"/>
          <p:cNvSpPr/>
          <p:nvPr/>
        </p:nvSpPr>
        <p:spPr>
          <a:xfrm>
            <a:off x="242402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0" name="Rectangle 29"/>
          <p:cNvSpPr/>
          <p:nvPr/>
        </p:nvSpPr>
        <p:spPr>
          <a:xfrm>
            <a:off x="859644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1" name="Rectangle 30"/>
          <p:cNvSpPr/>
          <p:nvPr/>
        </p:nvSpPr>
        <p:spPr>
          <a:xfrm>
            <a:off x="2985157"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2" name="Rectangle 31"/>
          <p:cNvSpPr/>
          <p:nvPr/>
        </p:nvSpPr>
        <p:spPr>
          <a:xfrm>
            <a:off x="3546286"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3" name="Rectangle 32"/>
          <p:cNvSpPr/>
          <p:nvPr/>
        </p:nvSpPr>
        <p:spPr>
          <a:xfrm>
            <a:off x="4107415"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4" name="Rectangle 33"/>
          <p:cNvSpPr/>
          <p:nvPr/>
        </p:nvSpPr>
        <p:spPr>
          <a:xfrm>
            <a:off x="4668544"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5" name="Rectangle 34"/>
          <p:cNvSpPr/>
          <p:nvPr/>
        </p:nvSpPr>
        <p:spPr>
          <a:xfrm>
            <a:off x="5229673"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6" name="Rectangle 35"/>
          <p:cNvSpPr/>
          <p:nvPr/>
        </p:nvSpPr>
        <p:spPr>
          <a:xfrm>
            <a:off x="579080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7" name="Rectangle 36"/>
          <p:cNvSpPr/>
          <p:nvPr/>
        </p:nvSpPr>
        <p:spPr>
          <a:xfrm>
            <a:off x="635193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8" name="Rectangle 37"/>
          <p:cNvSpPr/>
          <p:nvPr/>
        </p:nvSpPr>
        <p:spPr>
          <a:xfrm>
            <a:off x="691306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9" name="Rectangle 38"/>
          <p:cNvSpPr/>
          <p:nvPr/>
        </p:nvSpPr>
        <p:spPr>
          <a:xfrm>
            <a:off x="7474189"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0" name="Rectangle 39"/>
          <p:cNvSpPr/>
          <p:nvPr/>
        </p:nvSpPr>
        <p:spPr>
          <a:xfrm>
            <a:off x="803531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1" name="Rectangle 40"/>
          <p:cNvSpPr/>
          <p:nvPr/>
        </p:nvSpPr>
        <p:spPr>
          <a:xfrm>
            <a:off x="17951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Tree>
    <p:extLst>
      <p:ext uri="{BB962C8B-B14F-4D97-AF65-F5344CB8AC3E}">
        <p14:creationId xmlns:p14="http://schemas.microsoft.com/office/powerpoint/2010/main" val="3950906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sp>
        <p:nvSpPr>
          <p:cNvPr id="3" name="Content Placeholder 2"/>
          <p:cNvSpPr>
            <a:spLocks noGrp="1"/>
          </p:cNvSpPr>
          <p:nvPr>
            <p:ph idx="1"/>
          </p:nvPr>
        </p:nvSpPr>
        <p:spPr>
          <a:xfrm>
            <a:off x="467544" y="4005064"/>
            <a:ext cx="8200911" cy="2592288"/>
          </a:xfrm>
        </p:spPr>
        <p:txBody>
          <a:bodyPr/>
          <a:lstStyle/>
          <a:p>
            <a:r>
              <a:rPr lang="en-GB" dirty="0" smtClean="0"/>
              <a:t>Turn over the card in the middle (the ninth one). Suppose, for the sake of argument that it is 50.</a:t>
            </a:r>
          </a:p>
          <a:p>
            <a:r>
              <a:rPr lang="en-GB" dirty="0" smtClean="0"/>
              <a:t>We now know that the card we are after (if it exists) will be found in the portion of the list to the left of the 50.</a:t>
            </a:r>
            <a:endParaRPr lang="en-GB" dirty="0"/>
          </a:p>
        </p:txBody>
      </p:sp>
      <p:cxnSp>
        <p:nvCxnSpPr>
          <p:cNvPr id="24" name="Straight Connector 23"/>
          <p:cNvCxnSpPr/>
          <p:nvPr/>
        </p:nvCxnSpPr>
        <p:spPr>
          <a:xfrm>
            <a:off x="179512" y="2132856"/>
            <a:ext cx="4359951" cy="0"/>
          </a:xfrm>
          <a:prstGeom prst="line">
            <a:avLst/>
          </a:prstGeom>
          <a:ln w="25400">
            <a:solidFill>
              <a:schemeClr val="accent3"/>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40712" y="2276872"/>
            <a:ext cx="3415264" cy="1200329"/>
          </a:xfrm>
          <a:prstGeom prst="rect">
            <a:avLst/>
          </a:prstGeom>
          <a:noFill/>
        </p:spPr>
        <p:txBody>
          <a:bodyPr wrap="square" rtlCol="0">
            <a:spAutoFit/>
          </a:bodyPr>
          <a:lstStyle/>
          <a:p>
            <a:r>
              <a:rPr lang="en-GB" dirty="0" smtClean="0">
                <a:solidFill>
                  <a:schemeClr val="accent3"/>
                </a:solidFill>
              </a:rPr>
              <a:t>“24” Card must be in this half of the list, if it is there at all.</a:t>
            </a:r>
            <a:endParaRPr lang="en-GB" dirty="0">
              <a:solidFill>
                <a:schemeClr val="accent3"/>
              </a:solidFill>
            </a:endParaRPr>
          </a:p>
        </p:txBody>
      </p:sp>
      <p:sp>
        <p:nvSpPr>
          <p:cNvPr id="23" name="Rectangle 22"/>
          <p:cNvSpPr/>
          <p:nvPr/>
        </p:nvSpPr>
        <p:spPr>
          <a:xfrm>
            <a:off x="74064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6" name="Rectangle 25"/>
          <p:cNvSpPr/>
          <p:nvPr/>
        </p:nvSpPr>
        <p:spPr>
          <a:xfrm>
            <a:off x="130177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7" name="Rectangle 26"/>
          <p:cNvSpPr/>
          <p:nvPr/>
        </p:nvSpPr>
        <p:spPr>
          <a:xfrm>
            <a:off x="1862899"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8" name="Rectangle 27"/>
          <p:cNvSpPr/>
          <p:nvPr/>
        </p:nvSpPr>
        <p:spPr>
          <a:xfrm>
            <a:off x="242402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9" name="Rectangle 28"/>
          <p:cNvSpPr/>
          <p:nvPr/>
        </p:nvSpPr>
        <p:spPr>
          <a:xfrm>
            <a:off x="859644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0" name="Rectangle 29"/>
          <p:cNvSpPr/>
          <p:nvPr/>
        </p:nvSpPr>
        <p:spPr>
          <a:xfrm>
            <a:off x="2985157"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1" name="Rectangle 30"/>
          <p:cNvSpPr/>
          <p:nvPr/>
        </p:nvSpPr>
        <p:spPr>
          <a:xfrm>
            <a:off x="3546286"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2" name="Rectangle 31"/>
          <p:cNvSpPr/>
          <p:nvPr/>
        </p:nvSpPr>
        <p:spPr>
          <a:xfrm>
            <a:off x="4107415"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3" name="Rectangle 32"/>
          <p:cNvSpPr/>
          <p:nvPr/>
        </p:nvSpPr>
        <p:spPr>
          <a:xfrm>
            <a:off x="4668544"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50</a:t>
            </a:r>
            <a:endParaRPr lang="en-GB" sz="1600" b="1" dirty="0">
              <a:solidFill>
                <a:schemeClr val="tx2"/>
              </a:solidFill>
            </a:endParaRPr>
          </a:p>
        </p:txBody>
      </p:sp>
      <p:sp>
        <p:nvSpPr>
          <p:cNvPr id="34" name="Rectangle 33"/>
          <p:cNvSpPr/>
          <p:nvPr/>
        </p:nvSpPr>
        <p:spPr>
          <a:xfrm>
            <a:off x="5229673"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5" name="Rectangle 34"/>
          <p:cNvSpPr/>
          <p:nvPr/>
        </p:nvSpPr>
        <p:spPr>
          <a:xfrm>
            <a:off x="579080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6" name="Rectangle 35"/>
          <p:cNvSpPr/>
          <p:nvPr/>
        </p:nvSpPr>
        <p:spPr>
          <a:xfrm>
            <a:off x="635193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7" name="Rectangle 36"/>
          <p:cNvSpPr/>
          <p:nvPr/>
        </p:nvSpPr>
        <p:spPr>
          <a:xfrm>
            <a:off x="691306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8" name="Rectangle 37"/>
          <p:cNvSpPr/>
          <p:nvPr/>
        </p:nvSpPr>
        <p:spPr>
          <a:xfrm>
            <a:off x="7474189"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9" name="Rectangle 38"/>
          <p:cNvSpPr/>
          <p:nvPr/>
        </p:nvSpPr>
        <p:spPr>
          <a:xfrm>
            <a:off x="803531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0" name="Rectangle 39"/>
          <p:cNvSpPr/>
          <p:nvPr/>
        </p:nvSpPr>
        <p:spPr>
          <a:xfrm>
            <a:off x="17951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Tree>
    <p:extLst>
      <p:ext uri="{BB962C8B-B14F-4D97-AF65-F5344CB8AC3E}">
        <p14:creationId xmlns:p14="http://schemas.microsoft.com/office/powerpoint/2010/main" val="314294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sp>
        <p:nvSpPr>
          <p:cNvPr id="3" name="Content Placeholder 2"/>
          <p:cNvSpPr>
            <a:spLocks noGrp="1"/>
          </p:cNvSpPr>
          <p:nvPr>
            <p:ph idx="1"/>
          </p:nvPr>
        </p:nvSpPr>
        <p:spPr>
          <a:xfrm>
            <a:off x="467544" y="4005064"/>
            <a:ext cx="8200911" cy="2592288"/>
          </a:xfrm>
        </p:spPr>
        <p:txBody>
          <a:bodyPr/>
          <a:lstStyle/>
          <a:p>
            <a:r>
              <a:rPr lang="en-GB" dirty="0" smtClean="0"/>
              <a:t>Turn over a card that divides the bottom half of the list into two roughly equal portions (the fourth one). For the sake of argument suppose that it is a 12.</a:t>
            </a:r>
          </a:p>
          <a:p>
            <a:r>
              <a:rPr lang="en-GB" dirty="0" smtClean="0"/>
              <a:t>We now know that the card we are after (if it exists) will be found in the portion of the right of our 12, but to the left of the 50.</a:t>
            </a:r>
          </a:p>
        </p:txBody>
      </p:sp>
      <p:cxnSp>
        <p:nvCxnSpPr>
          <p:cNvPr id="24" name="Straight Connector 23"/>
          <p:cNvCxnSpPr/>
          <p:nvPr/>
        </p:nvCxnSpPr>
        <p:spPr>
          <a:xfrm>
            <a:off x="2499769" y="2420888"/>
            <a:ext cx="2039694" cy="0"/>
          </a:xfrm>
          <a:prstGeom prst="line">
            <a:avLst/>
          </a:prstGeom>
          <a:ln w="25400">
            <a:solidFill>
              <a:schemeClr val="accent3"/>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2835" y="2588711"/>
            <a:ext cx="3415264" cy="1200329"/>
          </a:xfrm>
          <a:prstGeom prst="rect">
            <a:avLst/>
          </a:prstGeom>
          <a:noFill/>
        </p:spPr>
        <p:txBody>
          <a:bodyPr wrap="square" rtlCol="0">
            <a:spAutoFit/>
          </a:bodyPr>
          <a:lstStyle/>
          <a:p>
            <a:r>
              <a:rPr lang="en-GB" dirty="0" smtClean="0">
                <a:solidFill>
                  <a:schemeClr val="accent3"/>
                </a:solidFill>
              </a:rPr>
              <a:t>“24” Card must be in this part of the list, if it is there at all.</a:t>
            </a:r>
            <a:endParaRPr lang="en-GB" dirty="0">
              <a:solidFill>
                <a:schemeClr val="accent3"/>
              </a:solidFill>
            </a:endParaRPr>
          </a:p>
        </p:txBody>
      </p:sp>
      <p:sp>
        <p:nvSpPr>
          <p:cNvPr id="23" name="Rectangle 22"/>
          <p:cNvSpPr/>
          <p:nvPr/>
        </p:nvSpPr>
        <p:spPr>
          <a:xfrm>
            <a:off x="74064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6" name="Rectangle 25"/>
          <p:cNvSpPr/>
          <p:nvPr/>
        </p:nvSpPr>
        <p:spPr>
          <a:xfrm>
            <a:off x="130177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7" name="Rectangle 26"/>
          <p:cNvSpPr/>
          <p:nvPr/>
        </p:nvSpPr>
        <p:spPr>
          <a:xfrm>
            <a:off x="1862899"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12</a:t>
            </a:r>
            <a:endParaRPr lang="en-GB" sz="1600" b="1" dirty="0">
              <a:solidFill>
                <a:schemeClr val="tx2"/>
              </a:solidFill>
            </a:endParaRPr>
          </a:p>
        </p:txBody>
      </p:sp>
      <p:sp>
        <p:nvSpPr>
          <p:cNvPr id="28" name="Rectangle 27"/>
          <p:cNvSpPr/>
          <p:nvPr/>
        </p:nvSpPr>
        <p:spPr>
          <a:xfrm>
            <a:off x="242402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9" name="Rectangle 28"/>
          <p:cNvSpPr/>
          <p:nvPr/>
        </p:nvSpPr>
        <p:spPr>
          <a:xfrm>
            <a:off x="2985157"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0" name="Rectangle 29"/>
          <p:cNvSpPr/>
          <p:nvPr/>
        </p:nvSpPr>
        <p:spPr>
          <a:xfrm>
            <a:off x="3546286"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1" name="Rectangle 30"/>
          <p:cNvSpPr/>
          <p:nvPr/>
        </p:nvSpPr>
        <p:spPr>
          <a:xfrm>
            <a:off x="4107415"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2" name="Rectangle 31"/>
          <p:cNvSpPr/>
          <p:nvPr/>
        </p:nvSpPr>
        <p:spPr>
          <a:xfrm>
            <a:off x="4668544"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50</a:t>
            </a:r>
            <a:endParaRPr lang="en-GB" sz="1600" b="1" dirty="0">
              <a:solidFill>
                <a:schemeClr val="tx2"/>
              </a:solidFill>
            </a:endParaRPr>
          </a:p>
        </p:txBody>
      </p:sp>
      <p:sp>
        <p:nvSpPr>
          <p:cNvPr id="33" name="Rectangle 32"/>
          <p:cNvSpPr/>
          <p:nvPr/>
        </p:nvSpPr>
        <p:spPr>
          <a:xfrm>
            <a:off x="5229673"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4" name="Rectangle 33"/>
          <p:cNvSpPr/>
          <p:nvPr/>
        </p:nvSpPr>
        <p:spPr>
          <a:xfrm>
            <a:off x="579080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5" name="Rectangle 34"/>
          <p:cNvSpPr/>
          <p:nvPr/>
        </p:nvSpPr>
        <p:spPr>
          <a:xfrm>
            <a:off x="635193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6" name="Rectangle 35"/>
          <p:cNvSpPr/>
          <p:nvPr/>
        </p:nvSpPr>
        <p:spPr>
          <a:xfrm>
            <a:off x="691306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7" name="Rectangle 36"/>
          <p:cNvSpPr/>
          <p:nvPr/>
        </p:nvSpPr>
        <p:spPr>
          <a:xfrm>
            <a:off x="7474189"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8" name="Rectangle 37"/>
          <p:cNvSpPr/>
          <p:nvPr/>
        </p:nvSpPr>
        <p:spPr>
          <a:xfrm>
            <a:off x="803531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9" name="Rectangle 38"/>
          <p:cNvSpPr/>
          <p:nvPr/>
        </p:nvSpPr>
        <p:spPr>
          <a:xfrm>
            <a:off x="17951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Tree>
    <p:extLst>
      <p:ext uri="{BB962C8B-B14F-4D97-AF65-F5344CB8AC3E}">
        <p14:creationId xmlns:p14="http://schemas.microsoft.com/office/powerpoint/2010/main" val="2516315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sp>
        <p:nvSpPr>
          <p:cNvPr id="3" name="Content Placeholder 2"/>
          <p:cNvSpPr>
            <a:spLocks noGrp="1"/>
          </p:cNvSpPr>
          <p:nvPr>
            <p:ph idx="1"/>
          </p:nvPr>
        </p:nvSpPr>
        <p:spPr>
          <a:xfrm>
            <a:off x="467544" y="4005064"/>
            <a:ext cx="8200911" cy="2592288"/>
          </a:xfrm>
        </p:spPr>
        <p:txBody>
          <a:bodyPr/>
          <a:lstStyle/>
          <a:p>
            <a:r>
              <a:rPr lang="en-GB" dirty="0" smtClean="0"/>
              <a:t>Turn over a card that divides the bottom half of the list into two roughly equal portions (the fourth one). For the sake of argument suppose that it is a 12.</a:t>
            </a:r>
          </a:p>
          <a:p>
            <a:r>
              <a:rPr lang="en-GB" dirty="0" smtClean="0"/>
              <a:t>We now know that the card we are after (if it exists) will be found in the portion of the right of our 12, but to the left of the 50.</a:t>
            </a:r>
          </a:p>
        </p:txBody>
      </p:sp>
      <p:cxnSp>
        <p:nvCxnSpPr>
          <p:cNvPr id="24" name="Straight Connector 23"/>
          <p:cNvCxnSpPr/>
          <p:nvPr/>
        </p:nvCxnSpPr>
        <p:spPr>
          <a:xfrm>
            <a:off x="2499769" y="2420888"/>
            <a:ext cx="2039694" cy="0"/>
          </a:xfrm>
          <a:prstGeom prst="line">
            <a:avLst/>
          </a:prstGeom>
          <a:ln w="25400">
            <a:solidFill>
              <a:schemeClr val="accent3"/>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2835" y="2588711"/>
            <a:ext cx="3415264" cy="1200329"/>
          </a:xfrm>
          <a:prstGeom prst="rect">
            <a:avLst/>
          </a:prstGeom>
          <a:noFill/>
        </p:spPr>
        <p:txBody>
          <a:bodyPr wrap="square" rtlCol="0">
            <a:spAutoFit/>
          </a:bodyPr>
          <a:lstStyle/>
          <a:p>
            <a:r>
              <a:rPr lang="en-GB" dirty="0" smtClean="0">
                <a:solidFill>
                  <a:schemeClr val="accent3"/>
                </a:solidFill>
              </a:rPr>
              <a:t>“24” Card must be in this part of the list, if it is there at all.</a:t>
            </a:r>
            <a:endParaRPr lang="en-GB" dirty="0">
              <a:solidFill>
                <a:schemeClr val="accent3"/>
              </a:solidFill>
            </a:endParaRPr>
          </a:p>
        </p:txBody>
      </p:sp>
      <p:sp>
        <p:nvSpPr>
          <p:cNvPr id="23" name="Rectangle 22"/>
          <p:cNvSpPr/>
          <p:nvPr/>
        </p:nvSpPr>
        <p:spPr>
          <a:xfrm>
            <a:off x="74064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6" name="Rectangle 25"/>
          <p:cNvSpPr/>
          <p:nvPr/>
        </p:nvSpPr>
        <p:spPr>
          <a:xfrm>
            <a:off x="130177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7" name="Rectangle 26"/>
          <p:cNvSpPr/>
          <p:nvPr/>
        </p:nvSpPr>
        <p:spPr>
          <a:xfrm>
            <a:off x="1862899"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12</a:t>
            </a:r>
            <a:endParaRPr lang="en-GB" sz="1600" b="1" dirty="0">
              <a:solidFill>
                <a:schemeClr val="tx2"/>
              </a:solidFill>
            </a:endParaRPr>
          </a:p>
        </p:txBody>
      </p:sp>
      <p:sp>
        <p:nvSpPr>
          <p:cNvPr id="28" name="Rectangle 27"/>
          <p:cNvSpPr/>
          <p:nvPr/>
        </p:nvSpPr>
        <p:spPr>
          <a:xfrm>
            <a:off x="242402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9" name="Rectangle 28"/>
          <p:cNvSpPr/>
          <p:nvPr/>
        </p:nvSpPr>
        <p:spPr>
          <a:xfrm>
            <a:off x="2985157"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0" name="Rectangle 29"/>
          <p:cNvSpPr/>
          <p:nvPr/>
        </p:nvSpPr>
        <p:spPr>
          <a:xfrm>
            <a:off x="3546286"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1" name="Rectangle 30"/>
          <p:cNvSpPr/>
          <p:nvPr/>
        </p:nvSpPr>
        <p:spPr>
          <a:xfrm>
            <a:off x="4107415"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2" name="Rectangle 31"/>
          <p:cNvSpPr/>
          <p:nvPr/>
        </p:nvSpPr>
        <p:spPr>
          <a:xfrm>
            <a:off x="4668544"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50</a:t>
            </a:r>
            <a:endParaRPr lang="en-GB" sz="1600" b="1" dirty="0">
              <a:solidFill>
                <a:schemeClr val="tx2"/>
              </a:solidFill>
            </a:endParaRPr>
          </a:p>
        </p:txBody>
      </p:sp>
      <p:sp>
        <p:nvSpPr>
          <p:cNvPr id="33" name="Rectangle 32"/>
          <p:cNvSpPr/>
          <p:nvPr/>
        </p:nvSpPr>
        <p:spPr>
          <a:xfrm>
            <a:off x="5229673"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4" name="Rectangle 33"/>
          <p:cNvSpPr/>
          <p:nvPr/>
        </p:nvSpPr>
        <p:spPr>
          <a:xfrm>
            <a:off x="579080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5" name="Rectangle 34"/>
          <p:cNvSpPr/>
          <p:nvPr/>
        </p:nvSpPr>
        <p:spPr>
          <a:xfrm>
            <a:off x="635193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6" name="Rectangle 35"/>
          <p:cNvSpPr/>
          <p:nvPr/>
        </p:nvSpPr>
        <p:spPr>
          <a:xfrm>
            <a:off x="691306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7" name="Rectangle 36"/>
          <p:cNvSpPr/>
          <p:nvPr/>
        </p:nvSpPr>
        <p:spPr>
          <a:xfrm>
            <a:off x="7474189"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8" name="Rectangle 37"/>
          <p:cNvSpPr/>
          <p:nvPr/>
        </p:nvSpPr>
        <p:spPr>
          <a:xfrm>
            <a:off x="803531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9" name="Rectangle 38"/>
          <p:cNvSpPr/>
          <p:nvPr/>
        </p:nvSpPr>
        <p:spPr>
          <a:xfrm>
            <a:off x="17951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Tree>
    <p:extLst>
      <p:ext uri="{BB962C8B-B14F-4D97-AF65-F5344CB8AC3E}">
        <p14:creationId xmlns:p14="http://schemas.microsoft.com/office/powerpoint/2010/main" val="1690052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sp>
        <p:nvSpPr>
          <p:cNvPr id="3" name="Content Placeholder 2"/>
          <p:cNvSpPr>
            <a:spLocks noGrp="1"/>
          </p:cNvSpPr>
          <p:nvPr>
            <p:ph idx="1"/>
          </p:nvPr>
        </p:nvSpPr>
        <p:spPr>
          <a:xfrm>
            <a:off x="467544" y="4005064"/>
            <a:ext cx="8200911" cy="2592288"/>
          </a:xfrm>
        </p:spPr>
        <p:txBody>
          <a:bodyPr/>
          <a:lstStyle/>
          <a:p>
            <a:r>
              <a:rPr lang="en-GB" dirty="0" smtClean="0"/>
              <a:t>Turn over a card that divides the portion of the list we are searching into two halves (let’s say it is the sixth card).</a:t>
            </a:r>
          </a:p>
          <a:p>
            <a:r>
              <a:rPr lang="en-GB" dirty="0" smtClean="0"/>
              <a:t>Hopefully you’ve got the idea now, so let’s imagine that the card is a 24, and we have found what we were looking for.</a:t>
            </a:r>
          </a:p>
        </p:txBody>
      </p:sp>
      <p:sp>
        <p:nvSpPr>
          <p:cNvPr id="23" name="Rectangle 22"/>
          <p:cNvSpPr/>
          <p:nvPr/>
        </p:nvSpPr>
        <p:spPr>
          <a:xfrm>
            <a:off x="74064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6" name="Rectangle 25"/>
          <p:cNvSpPr/>
          <p:nvPr/>
        </p:nvSpPr>
        <p:spPr>
          <a:xfrm>
            <a:off x="130177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7" name="Rectangle 26"/>
          <p:cNvSpPr/>
          <p:nvPr/>
        </p:nvSpPr>
        <p:spPr>
          <a:xfrm>
            <a:off x="1862899"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12</a:t>
            </a:r>
            <a:endParaRPr lang="en-GB" sz="1600" b="1" dirty="0">
              <a:solidFill>
                <a:schemeClr val="tx2"/>
              </a:solidFill>
            </a:endParaRPr>
          </a:p>
        </p:txBody>
      </p:sp>
      <p:sp>
        <p:nvSpPr>
          <p:cNvPr id="28" name="Rectangle 27"/>
          <p:cNvSpPr/>
          <p:nvPr/>
        </p:nvSpPr>
        <p:spPr>
          <a:xfrm>
            <a:off x="242402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9" name="Rectangle 28"/>
          <p:cNvSpPr/>
          <p:nvPr/>
        </p:nvSpPr>
        <p:spPr>
          <a:xfrm>
            <a:off x="2985157"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24</a:t>
            </a:r>
            <a:endParaRPr lang="en-GB" sz="1600" b="1" dirty="0">
              <a:solidFill>
                <a:schemeClr val="tx2"/>
              </a:solidFill>
            </a:endParaRPr>
          </a:p>
        </p:txBody>
      </p:sp>
      <p:sp>
        <p:nvSpPr>
          <p:cNvPr id="30" name="Rectangle 29"/>
          <p:cNvSpPr/>
          <p:nvPr/>
        </p:nvSpPr>
        <p:spPr>
          <a:xfrm>
            <a:off x="3546286"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1" name="Rectangle 30"/>
          <p:cNvSpPr/>
          <p:nvPr/>
        </p:nvSpPr>
        <p:spPr>
          <a:xfrm>
            <a:off x="4107415"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2" name="Rectangle 31"/>
          <p:cNvSpPr/>
          <p:nvPr/>
        </p:nvSpPr>
        <p:spPr>
          <a:xfrm>
            <a:off x="4668544" y="1412776"/>
            <a:ext cx="432048" cy="4320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50</a:t>
            </a:r>
            <a:endParaRPr lang="en-GB" sz="1600" b="1" dirty="0">
              <a:solidFill>
                <a:schemeClr val="tx2"/>
              </a:solidFill>
            </a:endParaRPr>
          </a:p>
        </p:txBody>
      </p:sp>
      <p:sp>
        <p:nvSpPr>
          <p:cNvPr id="33" name="Rectangle 32"/>
          <p:cNvSpPr/>
          <p:nvPr/>
        </p:nvSpPr>
        <p:spPr>
          <a:xfrm>
            <a:off x="5229673"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4" name="Rectangle 33"/>
          <p:cNvSpPr/>
          <p:nvPr/>
        </p:nvSpPr>
        <p:spPr>
          <a:xfrm>
            <a:off x="579080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5" name="Rectangle 34"/>
          <p:cNvSpPr/>
          <p:nvPr/>
        </p:nvSpPr>
        <p:spPr>
          <a:xfrm>
            <a:off x="6351931"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6" name="Rectangle 35"/>
          <p:cNvSpPr/>
          <p:nvPr/>
        </p:nvSpPr>
        <p:spPr>
          <a:xfrm>
            <a:off x="6913060"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7" name="Rectangle 36"/>
          <p:cNvSpPr/>
          <p:nvPr/>
        </p:nvSpPr>
        <p:spPr>
          <a:xfrm>
            <a:off x="7474189"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8" name="Rectangle 37"/>
          <p:cNvSpPr/>
          <p:nvPr/>
        </p:nvSpPr>
        <p:spPr>
          <a:xfrm>
            <a:off x="8035318"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39" name="Rectangle 38"/>
          <p:cNvSpPr/>
          <p:nvPr/>
        </p:nvSpPr>
        <p:spPr>
          <a:xfrm>
            <a:off x="179512" y="1412776"/>
            <a:ext cx="432048" cy="432048"/>
          </a:xfrm>
          <a:prstGeom prst="rect">
            <a:avLst/>
          </a:prstGeom>
          <a:solidFill>
            <a:schemeClr val="accent5"/>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 name="TextBox 3"/>
          <p:cNvSpPr txBox="1"/>
          <p:nvPr/>
        </p:nvSpPr>
        <p:spPr>
          <a:xfrm>
            <a:off x="2985157" y="2204864"/>
            <a:ext cx="1899411" cy="1569660"/>
          </a:xfrm>
          <a:prstGeom prst="rect">
            <a:avLst/>
          </a:prstGeom>
          <a:noFill/>
        </p:spPr>
        <p:txBody>
          <a:bodyPr wrap="square" rtlCol="0">
            <a:spAutoFit/>
          </a:bodyPr>
          <a:lstStyle/>
          <a:p>
            <a:r>
              <a:rPr lang="en-GB" dirty="0" smtClean="0">
                <a:solidFill>
                  <a:schemeClr val="accent3"/>
                </a:solidFill>
              </a:rPr>
              <a:t>Hurrah! That’s what we were looking for</a:t>
            </a:r>
            <a:endParaRPr lang="en-GB" dirty="0">
              <a:solidFill>
                <a:schemeClr val="accent3"/>
              </a:solidFill>
            </a:endParaRPr>
          </a:p>
        </p:txBody>
      </p:sp>
      <p:sp>
        <p:nvSpPr>
          <p:cNvPr id="5" name="Freeform 4"/>
          <p:cNvSpPr/>
          <p:nvPr/>
        </p:nvSpPr>
        <p:spPr>
          <a:xfrm>
            <a:off x="3302758" y="1937982"/>
            <a:ext cx="81887" cy="354842"/>
          </a:xfrm>
          <a:custGeom>
            <a:avLst/>
            <a:gdLst>
              <a:gd name="connsiteX0" fmla="*/ 81887 w 81887"/>
              <a:gd name="connsiteY0" fmla="*/ 354842 h 354842"/>
              <a:gd name="connsiteX1" fmla="*/ 27296 w 81887"/>
              <a:gd name="connsiteY1" fmla="*/ 95534 h 354842"/>
              <a:gd name="connsiteX2" fmla="*/ 13648 w 81887"/>
              <a:gd name="connsiteY2" fmla="*/ 54591 h 354842"/>
              <a:gd name="connsiteX3" fmla="*/ 0 w 81887"/>
              <a:gd name="connsiteY3" fmla="*/ 0 h 354842"/>
            </a:gdLst>
            <a:ahLst/>
            <a:cxnLst>
              <a:cxn ang="0">
                <a:pos x="connsiteX0" y="connsiteY0"/>
              </a:cxn>
              <a:cxn ang="0">
                <a:pos x="connsiteX1" y="connsiteY1"/>
              </a:cxn>
              <a:cxn ang="0">
                <a:pos x="connsiteX2" y="connsiteY2"/>
              </a:cxn>
              <a:cxn ang="0">
                <a:pos x="connsiteX3" y="connsiteY3"/>
              </a:cxn>
            </a:cxnLst>
            <a:rect l="l" t="t" r="r" b="b"/>
            <a:pathLst>
              <a:path w="81887" h="354842">
                <a:moveTo>
                  <a:pt x="81887" y="354842"/>
                </a:moveTo>
                <a:cubicBezTo>
                  <a:pt x="63690" y="268406"/>
                  <a:pt x="46872" y="181668"/>
                  <a:pt x="27296" y="95534"/>
                </a:cubicBezTo>
                <a:cubicBezTo>
                  <a:pt x="24108" y="81506"/>
                  <a:pt x="17600" y="68423"/>
                  <a:pt x="13648" y="54591"/>
                </a:cubicBezTo>
                <a:cubicBezTo>
                  <a:pt x="8495" y="36556"/>
                  <a:pt x="0" y="0"/>
                  <a:pt x="0" y="0"/>
                </a:cubicBezTo>
              </a:path>
            </a:pathLst>
          </a:custGeom>
          <a:noFill/>
          <a:ln>
            <a:solidFill>
              <a:schemeClr val="accent3"/>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677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search in java</a:t>
            </a:r>
            <a:endParaRPr lang="en-GB" dirty="0"/>
          </a:p>
        </p:txBody>
      </p:sp>
      <p:sp>
        <p:nvSpPr>
          <p:cNvPr id="3" name="Content Placeholder 2"/>
          <p:cNvSpPr>
            <a:spLocks noGrp="1"/>
          </p:cNvSpPr>
          <p:nvPr>
            <p:ph idx="1"/>
          </p:nvPr>
        </p:nvSpPr>
        <p:spPr>
          <a:xfrm>
            <a:off x="683568" y="1556792"/>
            <a:ext cx="8105549" cy="4054485"/>
          </a:xfrm>
        </p:spPr>
        <p:txBody>
          <a:bodyPr/>
          <a:lstStyle/>
          <a:p>
            <a:pPr marL="0" indent="0">
              <a:spcBef>
                <a:spcPts val="0"/>
              </a:spcBef>
              <a:buNone/>
            </a:pPr>
            <a:r>
              <a:rPr lang="en-GB" sz="1800" dirty="0"/>
              <a:t> public static </a:t>
            </a:r>
            <a:r>
              <a:rPr lang="en-GB" sz="1800" dirty="0" err="1"/>
              <a:t>boolean</a:t>
            </a:r>
            <a:r>
              <a:rPr lang="en-GB" sz="1800" dirty="0"/>
              <a:t> contains(</a:t>
            </a:r>
            <a:r>
              <a:rPr lang="en-GB" sz="1800" dirty="0" err="1"/>
              <a:t>int</a:t>
            </a:r>
            <a:r>
              <a:rPr lang="en-GB" sz="1800" dirty="0"/>
              <a:t>[] a, </a:t>
            </a:r>
            <a:r>
              <a:rPr lang="en-GB" sz="1800" dirty="0" err="1"/>
              <a:t>int</a:t>
            </a:r>
            <a:r>
              <a:rPr lang="en-GB" sz="1800" dirty="0"/>
              <a:t> b) {</a:t>
            </a:r>
          </a:p>
          <a:p>
            <a:pPr marL="0" indent="0">
              <a:spcBef>
                <a:spcPts val="0"/>
              </a:spcBef>
              <a:buNone/>
            </a:pPr>
            <a:r>
              <a:rPr lang="en-GB" sz="1800" dirty="0"/>
              <a:t>        if (</a:t>
            </a:r>
            <a:r>
              <a:rPr lang="en-GB" sz="1800" dirty="0" err="1"/>
              <a:t>a.length</a:t>
            </a:r>
            <a:r>
              <a:rPr lang="en-GB" sz="1800" dirty="0"/>
              <a:t> == 0) {</a:t>
            </a:r>
          </a:p>
          <a:p>
            <a:pPr marL="0" indent="0">
              <a:spcBef>
                <a:spcPts val="0"/>
              </a:spcBef>
              <a:buNone/>
            </a:pPr>
            <a:r>
              <a:rPr lang="en-GB" sz="1800" dirty="0"/>
              <a:t>            return false;</a:t>
            </a:r>
          </a:p>
          <a:p>
            <a:pPr marL="0" indent="0">
              <a:spcBef>
                <a:spcPts val="0"/>
              </a:spcBef>
              <a:buNone/>
            </a:pPr>
            <a:r>
              <a:rPr lang="en-GB" sz="1800" dirty="0"/>
              <a:t>        }</a:t>
            </a:r>
          </a:p>
          <a:p>
            <a:pPr marL="0" indent="0">
              <a:spcBef>
                <a:spcPts val="0"/>
              </a:spcBef>
              <a:buNone/>
            </a:pPr>
            <a:r>
              <a:rPr lang="en-GB" sz="1800" dirty="0"/>
              <a:t>        </a:t>
            </a:r>
            <a:r>
              <a:rPr lang="en-GB" sz="1800" dirty="0" err="1"/>
              <a:t>int</a:t>
            </a:r>
            <a:r>
              <a:rPr lang="en-GB" sz="1800" dirty="0"/>
              <a:t> low = 0;</a:t>
            </a:r>
          </a:p>
          <a:p>
            <a:pPr marL="0" indent="0">
              <a:spcBef>
                <a:spcPts val="0"/>
              </a:spcBef>
              <a:buNone/>
            </a:pPr>
            <a:r>
              <a:rPr lang="en-GB" sz="1800" dirty="0"/>
              <a:t>        </a:t>
            </a:r>
            <a:r>
              <a:rPr lang="en-GB" sz="1800" dirty="0" err="1"/>
              <a:t>int</a:t>
            </a:r>
            <a:r>
              <a:rPr lang="en-GB" sz="1800" dirty="0"/>
              <a:t> high = </a:t>
            </a:r>
            <a:r>
              <a:rPr lang="en-GB" sz="1800" dirty="0" err="1"/>
              <a:t>a.length</a:t>
            </a:r>
            <a:r>
              <a:rPr lang="en-GB" sz="1800" dirty="0"/>
              <a:t> - 1;</a:t>
            </a:r>
          </a:p>
          <a:p>
            <a:pPr marL="0" indent="0">
              <a:spcBef>
                <a:spcPts val="0"/>
              </a:spcBef>
              <a:buNone/>
            </a:pPr>
            <a:endParaRPr lang="en-GB" sz="1800" dirty="0"/>
          </a:p>
          <a:p>
            <a:pPr marL="0" indent="0">
              <a:spcBef>
                <a:spcPts val="0"/>
              </a:spcBef>
              <a:buNone/>
            </a:pPr>
            <a:r>
              <a:rPr lang="en-GB" sz="1800" dirty="0"/>
              <a:t>        while (low &lt;= high) {</a:t>
            </a:r>
          </a:p>
          <a:p>
            <a:pPr marL="0" indent="0">
              <a:spcBef>
                <a:spcPts val="0"/>
              </a:spcBef>
              <a:buNone/>
            </a:pPr>
            <a:r>
              <a:rPr lang="en-GB" sz="1800" dirty="0"/>
              <a:t>            </a:t>
            </a:r>
            <a:r>
              <a:rPr lang="en-GB" sz="1800" dirty="0" err="1"/>
              <a:t>int</a:t>
            </a:r>
            <a:r>
              <a:rPr lang="en-GB" sz="1800" dirty="0"/>
              <a:t> middle = (low + high) / 2;</a:t>
            </a:r>
          </a:p>
          <a:p>
            <a:pPr marL="0" indent="0">
              <a:spcBef>
                <a:spcPts val="0"/>
              </a:spcBef>
              <a:buNone/>
            </a:pPr>
            <a:r>
              <a:rPr lang="en-GB" sz="1800" dirty="0"/>
              <a:t>            if (b &gt; a[middle]) {</a:t>
            </a:r>
          </a:p>
          <a:p>
            <a:pPr marL="0" indent="0">
              <a:spcBef>
                <a:spcPts val="0"/>
              </a:spcBef>
              <a:buNone/>
            </a:pPr>
            <a:r>
              <a:rPr lang="en-GB" sz="1800" dirty="0"/>
              <a:t>                low = middle + 1;</a:t>
            </a:r>
          </a:p>
          <a:p>
            <a:pPr marL="0" indent="0">
              <a:spcBef>
                <a:spcPts val="0"/>
              </a:spcBef>
              <a:buNone/>
            </a:pPr>
            <a:r>
              <a:rPr lang="en-GB" sz="1800" dirty="0"/>
              <a:t>            } else if (b &lt; a[middle]) {</a:t>
            </a:r>
          </a:p>
          <a:p>
            <a:pPr marL="0" indent="0">
              <a:spcBef>
                <a:spcPts val="0"/>
              </a:spcBef>
              <a:buNone/>
            </a:pPr>
            <a:r>
              <a:rPr lang="en-GB" sz="1800" dirty="0"/>
              <a:t>                high = middle - 1;</a:t>
            </a:r>
          </a:p>
          <a:p>
            <a:pPr marL="0" indent="0">
              <a:spcBef>
                <a:spcPts val="0"/>
              </a:spcBef>
              <a:buNone/>
            </a:pPr>
            <a:r>
              <a:rPr lang="en-GB" sz="1800" dirty="0"/>
              <a:t>            } else { // The element has been found</a:t>
            </a:r>
          </a:p>
          <a:p>
            <a:pPr marL="0" indent="0">
              <a:spcBef>
                <a:spcPts val="0"/>
              </a:spcBef>
              <a:buNone/>
            </a:pPr>
            <a:r>
              <a:rPr lang="en-GB" sz="1800" dirty="0"/>
              <a:t>                return true;</a:t>
            </a:r>
          </a:p>
          <a:p>
            <a:pPr marL="0" indent="0">
              <a:spcBef>
                <a:spcPts val="0"/>
              </a:spcBef>
              <a:buNone/>
            </a:pPr>
            <a:r>
              <a:rPr lang="en-GB" sz="1800" dirty="0"/>
              <a:t>            }</a:t>
            </a:r>
          </a:p>
          <a:p>
            <a:pPr marL="0" indent="0">
              <a:spcBef>
                <a:spcPts val="0"/>
              </a:spcBef>
              <a:buNone/>
            </a:pPr>
            <a:r>
              <a:rPr lang="en-GB" sz="1800" dirty="0"/>
              <a:t>        }</a:t>
            </a:r>
          </a:p>
          <a:p>
            <a:pPr marL="0" indent="0">
              <a:spcBef>
                <a:spcPts val="0"/>
              </a:spcBef>
              <a:buNone/>
            </a:pPr>
            <a:r>
              <a:rPr lang="en-GB" sz="1800" dirty="0"/>
              <a:t>        return false;</a:t>
            </a:r>
          </a:p>
          <a:p>
            <a:pPr marL="0" indent="0">
              <a:spcBef>
                <a:spcPts val="0"/>
              </a:spcBef>
              <a:buNone/>
            </a:pPr>
            <a:r>
              <a:rPr lang="en-GB" sz="1800" dirty="0"/>
              <a:t>    }</a:t>
            </a:r>
          </a:p>
        </p:txBody>
      </p:sp>
    </p:spTree>
    <p:extLst>
      <p:ext uri="{BB962C8B-B14F-4D97-AF65-F5344CB8AC3E}">
        <p14:creationId xmlns:p14="http://schemas.microsoft.com/office/powerpoint/2010/main" val="4058828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18">
      <a:dk1>
        <a:srgbClr val="A2AD00"/>
      </a:dk1>
      <a:lt1>
        <a:srgbClr val="FFFFFF"/>
      </a:lt1>
      <a:dk2>
        <a:srgbClr val="000000"/>
      </a:dk2>
      <a:lt2>
        <a:srgbClr val="36424A"/>
      </a:lt2>
      <a:accent1>
        <a:srgbClr val="A2AD00"/>
      </a:accent1>
      <a:accent2>
        <a:srgbClr val="970074"/>
      </a:accent2>
      <a:accent3>
        <a:srgbClr val="C90044"/>
      </a:accent3>
      <a:accent4>
        <a:srgbClr val="EDB700"/>
      </a:accent4>
      <a:accent5>
        <a:srgbClr val="00338E"/>
      </a:accent5>
      <a:accent6>
        <a:srgbClr val="00693E"/>
      </a:accent6>
      <a:hlink>
        <a:srgbClr val="A2AD00"/>
      </a:hlink>
      <a:folHlink>
        <a:srgbClr val="36424A"/>
      </a:folHlink>
    </a:clrScheme>
    <a:fontScheme name="Custom 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TotalTime>
  <Words>2309</Words>
  <Application>Microsoft Office PowerPoint</Application>
  <PresentationFormat>On-screen Show (4:3)</PresentationFormat>
  <Paragraphs>627</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 Design</vt:lpstr>
      <vt:lpstr>Binary search</vt:lpstr>
      <vt:lpstr>Binary search</vt:lpstr>
      <vt:lpstr>binary search in a dictionary</vt:lpstr>
      <vt:lpstr>Another example (Searching for 24)</vt:lpstr>
      <vt:lpstr>Another example</vt:lpstr>
      <vt:lpstr>Another example</vt:lpstr>
      <vt:lpstr>Another example</vt:lpstr>
      <vt:lpstr>Another example</vt:lpstr>
      <vt:lpstr>Binary search in java</vt:lpstr>
      <vt:lpstr>Example search for 16</vt:lpstr>
      <vt:lpstr>Example search for 16</vt:lpstr>
      <vt:lpstr>Example search for 16</vt:lpstr>
      <vt:lpstr>Example search for 16</vt:lpstr>
      <vt:lpstr>Example search for 16</vt:lpstr>
      <vt:lpstr>Example search for 16</vt:lpstr>
      <vt:lpstr>Example search for 16</vt:lpstr>
      <vt:lpstr>Example search for 16</vt:lpstr>
      <vt:lpstr>Example search for 16</vt:lpstr>
      <vt:lpstr>Example search for 16</vt:lpstr>
    </vt:vector>
  </TitlesOfParts>
  <Company>RADFORD WALLIS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OBU Template</dc:title>
  <dc:creator>Lana</dc:creator>
  <dc:description>Eyeful Presentations</dc:description>
  <cp:lastModifiedBy>David Lightfoot</cp:lastModifiedBy>
  <cp:revision>74</cp:revision>
  <dcterms:created xsi:type="dcterms:W3CDTF">2011-07-14T13:56:01Z</dcterms:created>
  <dcterms:modified xsi:type="dcterms:W3CDTF">2013-11-15T15:33:29Z</dcterms:modified>
</cp:coreProperties>
</file>