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EDC1-137C-46A0-8122-4011A3FDDB88}" type="datetimeFigureOut">
              <a:rPr lang="en-GB" smtClean="0"/>
              <a:t>02/12/2013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E7D64-AB9F-49A2-9C54-8210788770D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EF7C4-5949-4E10-BBBB-AE32C121DFF6}" type="slidenum">
              <a:rPr lang="en-GB"/>
              <a:pPr/>
              <a:t>5</a:t>
            </a:fld>
            <a:endParaRPr lang="en-GB"/>
          </a:p>
        </p:txBody>
      </p:sp>
      <p:sp>
        <p:nvSpPr>
          <p:cNvPr id="544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Note Z(-x)=1-Z(x)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77B6-AAB3-43DC-9F3B-78C5F8119B67}" type="datetimeFigureOut">
              <a:rPr lang="en-GB" smtClean="0"/>
              <a:t>02/12/2013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BF98-ACF9-430B-860E-2A779855DB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77B6-AAB3-43DC-9F3B-78C5F8119B67}" type="datetimeFigureOut">
              <a:rPr lang="en-GB" smtClean="0"/>
              <a:t>02/12/2013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BF98-ACF9-430B-860E-2A779855DB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77B6-AAB3-43DC-9F3B-78C5F8119B67}" type="datetimeFigureOut">
              <a:rPr lang="en-GB" smtClean="0"/>
              <a:t>02/12/2013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BF98-ACF9-430B-860E-2A779855DB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77B6-AAB3-43DC-9F3B-78C5F8119B67}" type="datetimeFigureOut">
              <a:rPr lang="en-GB" smtClean="0"/>
              <a:t>02/12/2013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BF98-ACF9-430B-860E-2A779855DB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77B6-AAB3-43DC-9F3B-78C5F8119B67}" type="datetimeFigureOut">
              <a:rPr lang="en-GB" smtClean="0"/>
              <a:t>02/12/2013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BF98-ACF9-430B-860E-2A779855DB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77B6-AAB3-43DC-9F3B-78C5F8119B67}" type="datetimeFigureOut">
              <a:rPr lang="en-GB" smtClean="0"/>
              <a:t>02/12/2013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BF98-ACF9-430B-860E-2A779855DB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77B6-AAB3-43DC-9F3B-78C5F8119B67}" type="datetimeFigureOut">
              <a:rPr lang="en-GB" smtClean="0"/>
              <a:t>02/12/2013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BF98-ACF9-430B-860E-2A779855DB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77B6-AAB3-43DC-9F3B-78C5F8119B67}" type="datetimeFigureOut">
              <a:rPr lang="en-GB" smtClean="0"/>
              <a:t>02/12/2013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BF98-ACF9-430B-860E-2A779855DB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77B6-AAB3-43DC-9F3B-78C5F8119B67}" type="datetimeFigureOut">
              <a:rPr lang="en-GB" smtClean="0"/>
              <a:t>02/12/2013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BF98-ACF9-430B-860E-2A779855DB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77B6-AAB3-43DC-9F3B-78C5F8119B67}" type="datetimeFigureOut">
              <a:rPr lang="en-GB" smtClean="0"/>
              <a:t>02/12/2013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BF98-ACF9-430B-860E-2A779855DB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77B6-AAB3-43DC-9F3B-78C5F8119B67}" type="datetimeFigureOut">
              <a:rPr lang="en-GB" smtClean="0"/>
              <a:t>02/12/2013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BF98-ACF9-430B-860E-2A779855DB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177B6-AAB3-43DC-9F3B-78C5F8119B67}" type="datetimeFigureOut">
              <a:rPr lang="en-GB" smtClean="0"/>
              <a:t>02/12/2013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7BF98-ACF9-430B-860E-2A779855DB5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 Cox</a:t>
            </a:r>
            <a:endParaRPr lang="en-GB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C1CF5-6EDE-40B0-89AA-37DD9E14D9DF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altLang="en-GB"/>
              <a:t>U08784  Software Project Management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69F"/>
          </a:solidFill>
        </p:spPr>
        <p:txBody>
          <a:bodyPr/>
          <a:lstStyle/>
          <a:p>
            <a:r>
              <a:rPr lang="en-GB" sz="3600">
                <a:solidFill>
                  <a:schemeClr val="accent2"/>
                </a:solidFill>
              </a:rPr>
              <a:t>6 Calculating Z values</a:t>
            </a:r>
            <a:endParaRPr lang="en-GB" sz="2400"/>
          </a:p>
        </p:txBody>
      </p:sp>
      <p:sp>
        <p:nvSpPr>
          <p:cNvPr id="515077" name="Rectangle 5"/>
          <p:cNvSpPr>
            <a:spLocks noChangeArrowheads="1"/>
          </p:cNvSpPr>
          <p:nvPr/>
        </p:nvSpPr>
        <p:spPr bwMode="auto">
          <a:xfrm>
            <a:off x="4487008" y="3105836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 b="1"/>
          </a:p>
          <a:p>
            <a:endParaRPr lang="en-GB">
              <a:latin typeface="Times New Roman" pitchFamily="18" charset="0"/>
            </a:endParaRPr>
          </a:p>
        </p:txBody>
      </p:sp>
      <p:sp>
        <p:nvSpPr>
          <p:cNvPr id="515078" name="Rectangle 6"/>
          <p:cNvSpPr>
            <a:spLocks noChangeArrowheads="1"/>
          </p:cNvSpPr>
          <p:nvPr/>
        </p:nvSpPr>
        <p:spPr bwMode="auto">
          <a:xfrm>
            <a:off x="4487008" y="3105836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 b="1"/>
          </a:p>
          <a:p>
            <a:endParaRPr lang="en-GB">
              <a:latin typeface="Times New Roman" pitchFamily="18" charset="0"/>
            </a:endParaRPr>
          </a:p>
        </p:txBody>
      </p:sp>
      <p:sp>
        <p:nvSpPr>
          <p:cNvPr id="515085" name="Text Box 13"/>
          <p:cNvSpPr txBox="1">
            <a:spLocks noChangeArrowheads="1"/>
          </p:cNvSpPr>
          <p:nvPr/>
        </p:nvSpPr>
        <p:spPr bwMode="auto">
          <a:xfrm>
            <a:off x="849923" y="1412876"/>
            <a:ext cx="7310804" cy="646331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We need to ask what is the probability that the overall project completes in a given time.</a:t>
            </a:r>
          </a:p>
        </p:txBody>
      </p:sp>
      <p:sp>
        <p:nvSpPr>
          <p:cNvPr id="515086" name="Text Box 14"/>
          <p:cNvSpPr txBox="1">
            <a:spLocks noChangeArrowheads="1"/>
          </p:cNvSpPr>
          <p:nvPr/>
        </p:nvSpPr>
        <p:spPr bwMode="auto">
          <a:xfrm>
            <a:off x="849923" y="2462214"/>
            <a:ext cx="7310804" cy="92333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For example with an expected time of 9.83 weeks with stdev 0.599 weeks and a second route with expected time 9.99 with stdev 0.528 what is the probability the project completes in 11 weeks?</a:t>
            </a:r>
          </a:p>
        </p:txBody>
      </p:sp>
      <p:graphicFrame>
        <p:nvGraphicFramePr>
          <p:cNvPr id="515087" name="Object 15"/>
          <p:cNvGraphicFramePr>
            <a:graphicFrameLocks noChangeAspect="1"/>
          </p:cNvGraphicFramePr>
          <p:nvPr>
            <p:ph idx="1"/>
          </p:nvPr>
        </p:nvGraphicFramePr>
        <p:xfrm>
          <a:off x="1314451" y="4392613"/>
          <a:ext cx="3590192" cy="1039812"/>
        </p:xfrm>
        <a:graphic>
          <a:graphicData uri="http://schemas.openxmlformats.org/presentationml/2006/ole">
            <p:oleObj spid="_x0000_s1026" name="Equation" r:id="rId3" imgW="147312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 Cox</a:t>
            </a:r>
            <a:endParaRPr lang="en-GB" alt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54F3D3-11C5-40F0-A664-37E131306DFE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altLang="en-GB"/>
              <a:t>U08784  Software Project Management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490538"/>
          </a:xfrm>
          <a:solidFill>
            <a:srgbClr val="FFC69F"/>
          </a:solidFill>
        </p:spPr>
        <p:txBody>
          <a:bodyPr/>
          <a:lstStyle/>
          <a:p>
            <a:r>
              <a:rPr lang="en-GB" sz="2400"/>
              <a:t>Calculating Z values: example</a:t>
            </a:r>
          </a:p>
        </p:txBody>
      </p:sp>
      <p:sp>
        <p:nvSpPr>
          <p:cNvPr id="525315" name="Rectangle 3"/>
          <p:cNvSpPr>
            <a:spLocks noChangeArrowheads="1"/>
          </p:cNvSpPr>
          <p:nvPr/>
        </p:nvSpPr>
        <p:spPr bwMode="auto">
          <a:xfrm>
            <a:off x="4487008" y="3105836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 b="1"/>
          </a:p>
          <a:p>
            <a:endParaRPr lang="en-GB">
              <a:latin typeface="Times New Roman" pitchFamily="18" charset="0"/>
            </a:endParaRPr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4487008" y="3105836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 b="1"/>
          </a:p>
          <a:p>
            <a:endParaRPr lang="en-GB">
              <a:latin typeface="Times New Roman" pitchFamily="18" charset="0"/>
            </a:endParaRPr>
          </a:p>
        </p:txBody>
      </p:sp>
      <p:sp>
        <p:nvSpPr>
          <p:cNvPr id="525317" name="Text Box 5"/>
          <p:cNvSpPr txBox="1">
            <a:spLocks noChangeArrowheads="1"/>
          </p:cNvSpPr>
          <p:nvPr/>
        </p:nvSpPr>
        <p:spPr bwMode="auto">
          <a:xfrm>
            <a:off x="783982" y="981075"/>
            <a:ext cx="7310803" cy="10541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Method:</a:t>
            </a:r>
          </a:p>
          <a:p>
            <a:pPr>
              <a:spcBef>
                <a:spcPct val="50000"/>
              </a:spcBef>
            </a:pPr>
            <a:r>
              <a:rPr lang="en-GB" sz="1800"/>
              <a:t>For a target time (duration) T=11 and expected time t with standard deviation s, calculate:</a:t>
            </a:r>
          </a:p>
        </p:txBody>
      </p:sp>
      <p:sp>
        <p:nvSpPr>
          <p:cNvPr id="525318" name="Text Box 6"/>
          <p:cNvSpPr txBox="1">
            <a:spLocks noChangeArrowheads="1"/>
          </p:cNvSpPr>
          <p:nvPr/>
        </p:nvSpPr>
        <p:spPr bwMode="auto">
          <a:xfrm>
            <a:off x="849923" y="4437063"/>
            <a:ext cx="7310804" cy="175432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Arial Unicode MS" pitchFamily="34" charset="-128"/>
              </a:rPr>
              <a:t>Reading from the Cumulative Normal Probability (Z tables) we find:</a:t>
            </a:r>
          </a:p>
          <a:p>
            <a:pPr>
              <a:spcBef>
                <a:spcPct val="50000"/>
              </a:spcBef>
            </a:pPr>
            <a:r>
              <a:rPr lang="en-GB" sz="1800">
                <a:latin typeface="Arial Unicode MS" pitchFamily="34" charset="-128"/>
              </a:rPr>
              <a:t>Tasks 1 and 2 with Z=1.95 is 97.441% likely to complete before 11 weeks, and</a:t>
            </a:r>
          </a:p>
          <a:p>
            <a:pPr>
              <a:spcBef>
                <a:spcPct val="50000"/>
              </a:spcBef>
            </a:pPr>
            <a:r>
              <a:rPr lang="en-GB" sz="1800">
                <a:latin typeface="Arial Unicode MS" pitchFamily="34" charset="-128"/>
              </a:rPr>
              <a:t>Tasks 3 and 4 with Z=1.90 is 97.128% likely to complete before 11 weeks</a:t>
            </a:r>
          </a:p>
        </p:txBody>
      </p:sp>
      <p:graphicFrame>
        <p:nvGraphicFramePr>
          <p:cNvPr id="525319" name="Object 7"/>
          <p:cNvGraphicFramePr>
            <a:graphicFrameLocks noChangeAspect="1"/>
          </p:cNvGraphicFramePr>
          <p:nvPr>
            <p:ph idx="1"/>
          </p:nvPr>
        </p:nvGraphicFramePr>
        <p:xfrm>
          <a:off x="1314451" y="2133601"/>
          <a:ext cx="3590192" cy="2074863"/>
        </p:xfrm>
        <a:graphic>
          <a:graphicData uri="http://schemas.openxmlformats.org/presentationml/2006/ole">
            <p:oleObj spid="_x0000_s2050" name="Equation" r:id="rId3" imgW="2286000" imgH="1218960" progId="Equation.3">
              <p:embed/>
            </p:oleObj>
          </a:graphicData>
        </a:graphic>
      </p:graphicFrame>
      <p:sp>
        <p:nvSpPr>
          <p:cNvPr id="525321" name="AutoShape 9"/>
          <p:cNvSpPr>
            <a:spLocks noChangeArrowheads="1"/>
          </p:cNvSpPr>
          <p:nvPr/>
        </p:nvSpPr>
        <p:spPr bwMode="auto">
          <a:xfrm>
            <a:off x="5568462" y="3716339"/>
            <a:ext cx="2724150" cy="433387"/>
          </a:xfrm>
          <a:prstGeom prst="wedgeRoundRectCallout">
            <a:avLst>
              <a:gd name="adj1" fmla="val -69259"/>
              <a:gd name="adj2" fmla="val -3116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2000"/>
              <a:t>critical path route</a:t>
            </a:r>
          </a:p>
        </p:txBody>
      </p:sp>
      <p:sp>
        <p:nvSpPr>
          <p:cNvPr id="525322" name="AutoShape 10"/>
          <p:cNvSpPr>
            <a:spLocks noChangeArrowheads="1"/>
          </p:cNvSpPr>
          <p:nvPr/>
        </p:nvSpPr>
        <p:spPr bwMode="auto">
          <a:xfrm>
            <a:off x="5503985" y="2924175"/>
            <a:ext cx="2724150" cy="433388"/>
          </a:xfrm>
          <a:prstGeom prst="wedgeRoundRectCallout">
            <a:avLst>
              <a:gd name="adj1" fmla="val -69259"/>
              <a:gd name="adj2" fmla="val -3116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2000"/>
              <a:t>non-critical path route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 Cox</a:t>
            </a:r>
            <a:endParaRPr lang="en-GB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2ABE01-82C9-47E7-B605-2451FCAEE920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altLang="en-GB"/>
              <a:t>U08784  Software Project Management</a:t>
            </a: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490538"/>
          </a:xfrm>
          <a:solidFill>
            <a:srgbClr val="FFC69F"/>
          </a:solidFill>
        </p:spPr>
        <p:txBody>
          <a:bodyPr/>
          <a:lstStyle/>
          <a:p>
            <a:r>
              <a:rPr lang="en-GB" sz="2400"/>
              <a:t>Calculating Z values: second example</a:t>
            </a:r>
          </a:p>
        </p:txBody>
      </p:sp>
      <p:sp>
        <p:nvSpPr>
          <p:cNvPr id="526339" name="Rectangle 3"/>
          <p:cNvSpPr>
            <a:spLocks noChangeArrowheads="1"/>
          </p:cNvSpPr>
          <p:nvPr/>
        </p:nvSpPr>
        <p:spPr bwMode="auto">
          <a:xfrm>
            <a:off x="4487008" y="3105836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 b="1"/>
          </a:p>
          <a:p>
            <a:endParaRPr lang="en-GB">
              <a:latin typeface="Times New Roman" pitchFamily="18" charset="0"/>
            </a:endParaRPr>
          </a:p>
        </p:txBody>
      </p:sp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4487008" y="3105836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 b="1"/>
          </a:p>
          <a:p>
            <a:endParaRPr lang="en-GB">
              <a:latin typeface="Times New Roman" pitchFamily="18" charset="0"/>
            </a:endParaRPr>
          </a:p>
        </p:txBody>
      </p:sp>
      <p:sp>
        <p:nvSpPr>
          <p:cNvPr id="526341" name="Text Box 5"/>
          <p:cNvSpPr txBox="1">
            <a:spLocks noChangeArrowheads="1"/>
          </p:cNvSpPr>
          <p:nvPr/>
        </p:nvSpPr>
        <p:spPr bwMode="auto">
          <a:xfrm>
            <a:off x="783982" y="981075"/>
            <a:ext cx="7310803" cy="10541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For 11 weeks we are better than 97% confident (take the lowest figure for all the routes)</a:t>
            </a:r>
          </a:p>
          <a:p>
            <a:pPr>
              <a:spcBef>
                <a:spcPct val="50000"/>
              </a:spcBef>
            </a:pPr>
            <a:r>
              <a:rPr lang="en-GB" sz="1800"/>
              <a:t>What about completing the project in 10.2 weeks?</a:t>
            </a:r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849924" y="4005263"/>
            <a:ext cx="7910146" cy="21698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Arial Unicode MS" pitchFamily="34" charset="-128"/>
              </a:rPr>
              <a:t>Reading from the Cumulative Normal Probability (Z tables) we find:</a:t>
            </a:r>
          </a:p>
          <a:p>
            <a:pPr>
              <a:spcBef>
                <a:spcPct val="50000"/>
              </a:spcBef>
            </a:pPr>
            <a:r>
              <a:rPr lang="en-GB" sz="1800">
                <a:latin typeface="Arial Unicode MS" pitchFamily="34" charset="-128"/>
              </a:rPr>
              <a:t>Tasks 1 and 2 with Z=0.6176 is approx 73% likely to complete before 10.2 weeks, and</a:t>
            </a:r>
          </a:p>
          <a:p>
            <a:pPr>
              <a:spcBef>
                <a:spcPct val="50000"/>
              </a:spcBef>
            </a:pPr>
            <a:r>
              <a:rPr lang="en-GB" sz="1800">
                <a:latin typeface="Arial Unicode MS" pitchFamily="34" charset="-128"/>
              </a:rPr>
              <a:t>Tasks 3 and 4 with Z=0.3977 is approx 65% likely to complete before 10.2 weeks</a:t>
            </a:r>
          </a:p>
          <a:p>
            <a:pPr>
              <a:spcBef>
                <a:spcPct val="50000"/>
              </a:spcBef>
            </a:pPr>
            <a:r>
              <a:rPr lang="en-GB" sz="1800">
                <a:latin typeface="Arial Unicode MS" pitchFamily="34" charset="-128"/>
              </a:rPr>
              <a:t>So, taking the lowest probability we are approx 65% confident</a:t>
            </a:r>
          </a:p>
        </p:txBody>
      </p:sp>
      <p:graphicFrame>
        <p:nvGraphicFramePr>
          <p:cNvPr id="526343" name="Object 7"/>
          <p:cNvGraphicFramePr>
            <a:graphicFrameLocks noChangeAspect="1"/>
          </p:cNvGraphicFramePr>
          <p:nvPr>
            <p:ph idx="1"/>
          </p:nvPr>
        </p:nvGraphicFramePr>
        <p:xfrm>
          <a:off x="1314451" y="2133601"/>
          <a:ext cx="3590192" cy="1839913"/>
        </p:xfrm>
        <a:graphic>
          <a:graphicData uri="http://schemas.openxmlformats.org/presentationml/2006/ole">
            <p:oleObj spid="_x0000_s3074" name="Equation" r:id="rId3" imgW="2577960" imgH="12189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 Cox</a:t>
            </a:r>
            <a:endParaRPr lang="en-GB" alt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10490-41C8-4075-9C4E-A877B6981317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altLang="en-GB"/>
              <a:t>U08784  Software Project Management</a:t>
            </a:r>
          </a:p>
        </p:txBody>
      </p:sp>
      <p:pic>
        <p:nvPicPr>
          <p:cNvPr id="509959" name="Picture 7" descr="norm_di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697" y="4076701"/>
            <a:ext cx="2857500" cy="1933575"/>
          </a:xfrm>
          <a:prstGeom prst="rect">
            <a:avLst/>
          </a:prstGeom>
          <a:noFill/>
        </p:spPr>
      </p:pic>
      <p:pic>
        <p:nvPicPr>
          <p:cNvPr id="509958" name="Picture 6" descr="normpd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293" y="-26988"/>
            <a:ext cx="3109546" cy="2271713"/>
          </a:xfrm>
          <a:prstGeom prst="rect">
            <a:avLst/>
          </a:prstGeom>
          <a:noFill/>
        </p:spPr>
      </p:pic>
      <p:sp>
        <p:nvSpPr>
          <p:cNvPr id="509957" name="Rectangle 5"/>
          <p:cNvSpPr>
            <a:spLocks noChangeArrowheads="1"/>
          </p:cNvSpPr>
          <p:nvPr/>
        </p:nvSpPr>
        <p:spPr bwMode="auto">
          <a:xfrm>
            <a:off x="2908789" y="96838"/>
            <a:ext cx="6182457" cy="11947886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GB" sz="1600" b="1" dirty="0">
                <a:latin typeface="Arial Unicode MS" pitchFamily="34" charset="-128"/>
              </a:rPr>
              <a:t>Cumulative Normal Probability Tables (Z-Values)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Z   0.00    0.01    0.02    0.03    0.04    0.05    0.06    0.07    0.08    0.09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0.0</a:t>
            </a:r>
            <a:r>
              <a:rPr lang="en-GB" sz="1000" dirty="0">
                <a:latin typeface="Courier New" pitchFamily="49" charset="0"/>
              </a:rPr>
              <a:t> 0.50000 0.50399 0.50798 0.51197 0.51595 0.51994 0.52392 0.52790 0.53188 0.53586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0.1</a:t>
            </a:r>
            <a:r>
              <a:rPr lang="en-GB" sz="1000" dirty="0">
                <a:latin typeface="Courier New" pitchFamily="49" charset="0"/>
              </a:rPr>
              <a:t> 0.53983 0.54380 0.54776 0.55172 0.55567 0.55962 0.56356 0.56749 0.57142 0.57535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0.2</a:t>
            </a:r>
            <a:r>
              <a:rPr lang="en-GB" sz="1000" dirty="0">
                <a:latin typeface="Courier New" pitchFamily="49" charset="0"/>
              </a:rPr>
              <a:t> 0.57926 0.58317 0.58706 0.59095 0.59483 0.59871 0.60257 0.60642 0.61026 0.61409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0.3</a:t>
            </a:r>
            <a:r>
              <a:rPr lang="en-GB" sz="1000" dirty="0">
                <a:latin typeface="Courier New" pitchFamily="49" charset="0"/>
              </a:rPr>
              <a:t> 0.61791 0.62172 0.62552 0.62930 0.63307 0.63683 0.64058 0.64431 0.64803 0.65173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0.4</a:t>
            </a:r>
            <a:r>
              <a:rPr lang="en-GB" sz="1000" dirty="0">
                <a:latin typeface="Courier New" pitchFamily="49" charset="0"/>
              </a:rPr>
              <a:t> 0.65542 0.65910 0.66276 0.66640 0.67003 0.67364 0.67724 0.68082 0.68439 0.68793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0.5</a:t>
            </a:r>
            <a:r>
              <a:rPr lang="en-GB" sz="1000" dirty="0">
                <a:latin typeface="Courier New" pitchFamily="49" charset="0"/>
              </a:rPr>
              <a:t> 0.69146 0.69497 0.69847 0.70194 0.70540 0.70884 0.71226 0.71566 0.71904 0.72240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0.6</a:t>
            </a:r>
            <a:r>
              <a:rPr lang="en-GB" sz="1000" dirty="0">
                <a:latin typeface="Courier New" pitchFamily="49" charset="0"/>
              </a:rPr>
              <a:t> 0.72575 0.72907 0.73237 0.73565 0.73891 0.74215 0.74537 0.74857 0.75175 0.75490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0.7</a:t>
            </a:r>
            <a:r>
              <a:rPr lang="en-GB" sz="1000" dirty="0">
                <a:latin typeface="Courier New" pitchFamily="49" charset="0"/>
              </a:rPr>
              <a:t> 0.75804 0.76115 0.76424 0.76730 0.77035 0.77337 0.77637 0.77935 0.78230 0.78524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0.8</a:t>
            </a:r>
            <a:r>
              <a:rPr lang="en-GB" sz="1000" dirty="0">
                <a:latin typeface="Courier New" pitchFamily="49" charset="0"/>
              </a:rPr>
              <a:t> 0.78814 0.79103 0.79389 0.79673 0.79955 0.80234 0.80511 0.80785 0.81057 0.81327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0.9</a:t>
            </a:r>
            <a:r>
              <a:rPr lang="en-GB" sz="1000" dirty="0">
                <a:latin typeface="Courier New" pitchFamily="49" charset="0"/>
              </a:rPr>
              <a:t> 0.81594 0.81859 0.82121 0.82381 0.82639 0.82894 0.83147 0.83398 0.83646 0.83891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1.0</a:t>
            </a:r>
            <a:r>
              <a:rPr lang="en-GB" sz="1000" dirty="0">
                <a:latin typeface="Courier New" pitchFamily="49" charset="0"/>
              </a:rPr>
              <a:t> 0.84134 0.84375 0.84614 0.84849 0.85083 0.85314 0.85543 0.85769 0.85993 0.86214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1.1</a:t>
            </a:r>
            <a:r>
              <a:rPr lang="en-GB" sz="1000" dirty="0">
                <a:latin typeface="Courier New" pitchFamily="49" charset="0"/>
              </a:rPr>
              <a:t> 0.86433 0.86650 0.86864 0.87076 0.87286 0.87493 0.87698 0.87900 0.88100 0.88298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1.2</a:t>
            </a:r>
            <a:r>
              <a:rPr lang="en-GB" sz="1000" dirty="0">
                <a:latin typeface="Courier New" pitchFamily="49" charset="0"/>
              </a:rPr>
              <a:t> 0.88493 0.88686 0.88877 0.89065 0.89251 0.89435 0.89617 0.89796 0.89973 0.90147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1.3</a:t>
            </a:r>
            <a:r>
              <a:rPr lang="en-GB" sz="1000" dirty="0">
                <a:latin typeface="Courier New" pitchFamily="49" charset="0"/>
              </a:rPr>
              <a:t> 0.90320 0.90490 0.90658 0.90824 0.90988 0.91149 0.91308 0.91466 0.91621 0.91774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1.4</a:t>
            </a:r>
            <a:r>
              <a:rPr lang="en-GB" sz="1000" dirty="0">
                <a:latin typeface="Courier New" pitchFamily="49" charset="0"/>
              </a:rPr>
              <a:t> 0.91924 0.92073 0.92220 0.92364 0.92507 0.92647 0.92785 0.92922 0.93056 0.93189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1.5</a:t>
            </a:r>
            <a:r>
              <a:rPr lang="en-GB" sz="1000" dirty="0">
                <a:latin typeface="Courier New" pitchFamily="49" charset="0"/>
              </a:rPr>
              <a:t> 0.93319 0.93448 0.93574 0.93699 0.93822 0.93943 0.94062 0.94179 0.94295 0.94408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1.6</a:t>
            </a:r>
            <a:r>
              <a:rPr lang="en-GB" sz="1000" dirty="0">
                <a:latin typeface="Courier New" pitchFamily="49" charset="0"/>
              </a:rPr>
              <a:t> 0.94520 0.94630 0.94738 0.94845 0.94950 0.95053 0.95154 0.95254 0.95352 0.95449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1.7</a:t>
            </a:r>
            <a:r>
              <a:rPr lang="en-GB" sz="1000" dirty="0">
                <a:latin typeface="Courier New" pitchFamily="49" charset="0"/>
              </a:rPr>
              <a:t> 0.95543 0.95637 0.95728 0.95818 0.95907 0.95994 0.96080 0.96164 0.96246 0.96327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1.8</a:t>
            </a:r>
            <a:r>
              <a:rPr lang="en-GB" sz="1000" dirty="0">
                <a:latin typeface="Courier New" pitchFamily="49" charset="0"/>
              </a:rPr>
              <a:t> 0.96407 0.96485 0.96562 0.96638 0.96712 0.96784 0.96856 0.96926 0.96995 0.97062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1.9</a:t>
            </a:r>
            <a:r>
              <a:rPr lang="en-GB" sz="1000" dirty="0">
                <a:latin typeface="Courier New" pitchFamily="49" charset="0"/>
              </a:rPr>
              <a:t> 0.97128 0.97193 0.97257 0.97320 0.97381 0.97441 0.97500 0.97558 0.97615 0.97670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2.0</a:t>
            </a:r>
            <a:r>
              <a:rPr lang="en-GB" sz="1000" dirty="0">
                <a:latin typeface="Courier New" pitchFamily="49" charset="0"/>
              </a:rPr>
              <a:t> 0.97725 0.97778 0.97831 0.97882 0.97932 0.97982 0.98030 0.98077 0.98124 0.98169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2.1</a:t>
            </a:r>
            <a:r>
              <a:rPr lang="en-GB" sz="1000" dirty="0">
                <a:latin typeface="Courier New" pitchFamily="49" charset="0"/>
              </a:rPr>
              <a:t> 0.98214 0.98257 0.98300 0.98341 0.98382 0.98422 0.98461 0.98500 0.98537 0.98574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2.2</a:t>
            </a:r>
            <a:r>
              <a:rPr lang="en-GB" sz="1000" dirty="0">
                <a:latin typeface="Courier New" pitchFamily="49" charset="0"/>
              </a:rPr>
              <a:t> 0.98610 0.98645 0.98679 0.98713 0.98745 0.98778 0.98809 0.98840 0.98870 0.98899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2.3</a:t>
            </a:r>
            <a:r>
              <a:rPr lang="en-GB" sz="1000" dirty="0">
                <a:latin typeface="Courier New" pitchFamily="49" charset="0"/>
              </a:rPr>
              <a:t> 0.98928 0.98956 0.98983 0.99010 0.99036 0.99061 0.99086 0.99111 0.99134 0.99158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2.4</a:t>
            </a:r>
            <a:r>
              <a:rPr lang="en-GB" sz="1000" dirty="0">
                <a:latin typeface="Courier New" pitchFamily="49" charset="0"/>
              </a:rPr>
              <a:t> 0.99180 0.99202 0.99224 0.99245 0.99266 0.99286 0.99305 0.99324 0.99343 0.99361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2.5</a:t>
            </a:r>
            <a:r>
              <a:rPr lang="en-GB" sz="1000" dirty="0">
                <a:latin typeface="Courier New" pitchFamily="49" charset="0"/>
              </a:rPr>
              <a:t> 0.99379 0.99396 0.99413 0.99430 0.99446 0.99461 0.99477 0.99492 0.99506 0.99520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2.6</a:t>
            </a:r>
            <a:r>
              <a:rPr lang="en-GB" sz="1000" dirty="0">
                <a:latin typeface="Courier New" pitchFamily="49" charset="0"/>
              </a:rPr>
              <a:t> 0.99534 0.99547 0.99560 0.99573 0.99585 0.99598 0.99609 0.99621 0.99632 0.99643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2.7</a:t>
            </a:r>
            <a:r>
              <a:rPr lang="en-GB" sz="1000" dirty="0">
                <a:latin typeface="Courier New" pitchFamily="49" charset="0"/>
              </a:rPr>
              <a:t> 0.99653 0.99664 0.99674 0.99683 0.99693 0.99702 0.99711 0.99720 0.99728 0.99736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2.8</a:t>
            </a:r>
            <a:r>
              <a:rPr lang="en-GB" sz="1000" dirty="0">
                <a:latin typeface="Courier New" pitchFamily="49" charset="0"/>
              </a:rPr>
              <a:t> 0.99744 0.99752 0.99760 0.99767 0.99774 0.99781 0.99788 0.99795 0.99801 0.99807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2.9</a:t>
            </a:r>
            <a:r>
              <a:rPr lang="en-GB" sz="1000" dirty="0">
                <a:latin typeface="Courier New" pitchFamily="49" charset="0"/>
              </a:rPr>
              <a:t> 0.99813 0.99819 0.99825 0.99831 0.99836 0.99841 0.99846 0.99851 0.99856 0.99861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3.0</a:t>
            </a:r>
            <a:r>
              <a:rPr lang="en-GB" sz="1000" dirty="0">
                <a:latin typeface="Courier New" pitchFamily="49" charset="0"/>
              </a:rPr>
              <a:t> 0.99865 0.99869 0.99874 0.99878 0.99882 0.99886 0.99889 0.99893 0.99896 0.99900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3.1</a:t>
            </a:r>
            <a:r>
              <a:rPr lang="en-GB" sz="1000" dirty="0">
                <a:latin typeface="Courier New" pitchFamily="49" charset="0"/>
              </a:rPr>
              <a:t> 0.99903 0.99906 0.99910 0.99913 0.99916 0.99918 0.99921 0.99924 0.99926 0.99929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3.2</a:t>
            </a:r>
            <a:r>
              <a:rPr lang="en-GB" sz="1000" dirty="0">
                <a:latin typeface="Courier New" pitchFamily="49" charset="0"/>
              </a:rPr>
              <a:t> 0.99931 0.99934 0.99936 0.99938 0.99940 0.99942 0.99944 0.99946 0.99948 0.99950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3.3</a:t>
            </a:r>
            <a:r>
              <a:rPr lang="en-GB" sz="1000" dirty="0">
                <a:latin typeface="Courier New" pitchFamily="49" charset="0"/>
              </a:rPr>
              <a:t> 0.99952 0.99953 0.99955 0.99957 0.99958 0.99960 0.99961 0.99962 0.99964 0.99965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3.4 </a:t>
            </a:r>
            <a:r>
              <a:rPr lang="en-GB" sz="1000" dirty="0">
                <a:latin typeface="Courier New" pitchFamily="49" charset="0"/>
              </a:rPr>
              <a:t>0.99966 0.99968 0.99969 0.99970 0.99971 0.99972 0.99973 0.99974 0.99975 0.99976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3.5</a:t>
            </a:r>
            <a:r>
              <a:rPr lang="en-GB" sz="1000" dirty="0">
                <a:latin typeface="Courier New" pitchFamily="49" charset="0"/>
              </a:rPr>
              <a:t> 0.99977 0.99978 0.99978 0.99979 0.99980 0.99981 0.99981 0.99982 0.99983 0.99983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3.6</a:t>
            </a:r>
            <a:r>
              <a:rPr lang="en-GB" sz="1000" dirty="0">
                <a:latin typeface="Courier New" pitchFamily="49" charset="0"/>
              </a:rPr>
              <a:t> 0.99984 0.99985 0.99985 0.99986 0.99986 0.99987 0.99987 0.99988 0.99988 0.99989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3.7</a:t>
            </a:r>
            <a:r>
              <a:rPr lang="en-GB" sz="1000" dirty="0">
                <a:latin typeface="Courier New" pitchFamily="49" charset="0"/>
              </a:rPr>
              <a:t> 0.99989 0.99990 0.99990 0.99990 0.99991 0.99991 0.99992 0.99992 0.99992 0.99992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3.8</a:t>
            </a:r>
            <a:r>
              <a:rPr lang="en-GB" sz="1000" dirty="0">
                <a:latin typeface="Courier New" pitchFamily="49" charset="0"/>
              </a:rPr>
              <a:t> 0.99993 0.99993 0.99993 0.99994 0.99994 0.99994 0.99994 0.99995 0.99995 0.99995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3.9</a:t>
            </a:r>
            <a:r>
              <a:rPr lang="en-GB" sz="1000" dirty="0">
                <a:latin typeface="Courier New" pitchFamily="49" charset="0"/>
              </a:rPr>
              <a:t> 0.99995 0.99995 0.99996 0.99996 0.99996 0.99996 0.99996 0.99996 0.99997 0.99997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latin typeface="Courier New" pitchFamily="49" charset="0"/>
              </a:rPr>
              <a:t>4.0</a:t>
            </a:r>
            <a:r>
              <a:rPr lang="en-GB" sz="1000" dirty="0">
                <a:latin typeface="Courier New" pitchFamily="49" charset="0"/>
              </a:rPr>
              <a:t> 0.99997 0.99997 0.99997 0.99997 0.99997 0.99997 0.99998 0.99998 0.99998 0.99998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 Cox</a:t>
            </a:r>
            <a:endParaRPr lang="en-GB" alt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5AAEB1-835D-4CF8-846E-2D39F578E66D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altLang="en-GB"/>
              <a:t>U08784  Software Project Management</a:t>
            </a:r>
          </a:p>
        </p:txBody>
      </p:sp>
      <p:pic>
        <p:nvPicPr>
          <p:cNvPr id="543746" name="Picture 2" descr="norm_di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990" y="188914"/>
            <a:ext cx="8760069" cy="59261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Microsoft Office PowerPoint</Application>
  <PresentationFormat>On-screen Show (4:3)</PresentationFormat>
  <Paragraphs>78</Paragraphs>
  <Slides>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Microsoft Equation 3.0</vt:lpstr>
      <vt:lpstr>Slide 1</vt:lpstr>
      <vt:lpstr>6 Calculating Z values</vt:lpstr>
      <vt:lpstr>Calculating Z values: example</vt:lpstr>
      <vt:lpstr>Calculating Z values: second example</vt:lpstr>
      <vt:lpstr>Slide 5</vt:lpstr>
      <vt:lpstr>Slide 6</vt:lpstr>
    </vt:vector>
  </TitlesOfParts>
  <Company>Diamond Light Source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jjc62351</dc:creator>
  <cp:lastModifiedBy>jjc62351</cp:lastModifiedBy>
  <cp:revision>1</cp:revision>
  <dcterms:created xsi:type="dcterms:W3CDTF">2013-12-02T17:21:07Z</dcterms:created>
  <dcterms:modified xsi:type="dcterms:W3CDTF">2013-12-02T17:21:24Z</dcterms:modified>
</cp:coreProperties>
</file>