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58"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4" d="100"/>
          <a:sy n="54" d="100"/>
        </p:scale>
        <p:origin x="392" y="6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113438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400808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306315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382578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231075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389008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141309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251197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90080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269135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CA14C9B-F8B0-433D-A453-BEDC01B60CA9}"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20193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14C9B-F8B0-433D-A453-BEDC01B60CA9}" type="datetimeFigureOut">
              <a:rPr lang="zh-CN" altLang="en-US" smtClean="0"/>
              <a:t>2017/6/4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5ABE3-787C-4D3B-9B3E-69039A70E99E}" type="slidenum">
              <a:rPr lang="zh-CN" altLang="en-US" smtClean="0"/>
              <a:t>‹#›</a:t>
            </a:fld>
            <a:endParaRPr lang="zh-CN" altLang="en-US"/>
          </a:p>
        </p:txBody>
      </p:sp>
    </p:spTree>
    <p:extLst>
      <p:ext uri="{BB962C8B-B14F-4D97-AF65-F5344CB8AC3E}">
        <p14:creationId xmlns:p14="http://schemas.microsoft.com/office/powerpoint/2010/main" val="184681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873940" y="2880765"/>
            <a:ext cx="10373989" cy="56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990641" y="2921225"/>
            <a:ext cx="0" cy="81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052762" y="2937409"/>
            <a:ext cx="0" cy="81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815476" y="2921225"/>
            <a:ext cx="0" cy="81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691480" y="2880765"/>
            <a:ext cx="0" cy="81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340906" y="2880765"/>
            <a:ext cx="0" cy="81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998261" y="3984391"/>
            <a:ext cx="1925905" cy="646331"/>
          </a:xfrm>
          <a:prstGeom prst="rect">
            <a:avLst/>
          </a:prstGeom>
          <a:noFill/>
        </p:spPr>
        <p:txBody>
          <a:bodyPr wrap="square" rtlCol="0">
            <a:spAutoFit/>
          </a:bodyPr>
          <a:lstStyle/>
          <a:p>
            <a:r>
              <a:rPr lang="en-US" altLang="zh-CN" dirty="0"/>
              <a:t>APP</a:t>
            </a:r>
            <a:r>
              <a:rPr lang="zh-CN" altLang="en-US" dirty="0"/>
              <a:t>界面设计</a:t>
            </a:r>
            <a:endParaRPr lang="en-US" altLang="zh-CN" dirty="0"/>
          </a:p>
          <a:p>
            <a:r>
              <a:rPr lang="zh-CN" altLang="en-US" dirty="0"/>
              <a:t>论文撰写</a:t>
            </a:r>
          </a:p>
        </p:txBody>
      </p:sp>
      <p:sp>
        <p:nvSpPr>
          <p:cNvPr id="15" name="文本框 14"/>
          <p:cNvSpPr txBox="1"/>
          <p:nvPr/>
        </p:nvSpPr>
        <p:spPr>
          <a:xfrm>
            <a:off x="1163904" y="3970491"/>
            <a:ext cx="1925905" cy="646331"/>
          </a:xfrm>
          <a:prstGeom prst="rect">
            <a:avLst/>
          </a:prstGeom>
          <a:noFill/>
        </p:spPr>
        <p:txBody>
          <a:bodyPr wrap="square" rtlCol="0">
            <a:spAutoFit/>
          </a:bodyPr>
          <a:lstStyle/>
          <a:p>
            <a:r>
              <a:rPr lang="zh-CN" altLang="en-US" dirty="0"/>
              <a:t>暑假：技术准备，看书，查资料</a:t>
            </a:r>
          </a:p>
        </p:txBody>
      </p:sp>
      <p:sp>
        <p:nvSpPr>
          <p:cNvPr id="17" name="文本框 16"/>
          <p:cNvSpPr txBox="1"/>
          <p:nvPr/>
        </p:nvSpPr>
        <p:spPr>
          <a:xfrm>
            <a:off x="3324477" y="3970492"/>
            <a:ext cx="1925905" cy="646331"/>
          </a:xfrm>
          <a:prstGeom prst="rect">
            <a:avLst/>
          </a:prstGeom>
          <a:noFill/>
        </p:spPr>
        <p:txBody>
          <a:bodyPr wrap="square" rtlCol="0">
            <a:spAutoFit/>
          </a:bodyPr>
          <a:lstStyle/>
          <a:p>
            <a:r>
              <a:rPr lang="zh-CN" altLang="en-US" dirty="0"/>
              <a:t>初步实现：图像视频处理</a:t>
            </a:r>
          </a:p>
        </p:txBody>
      </p:sp>
      <p:sp>
        <p:nvSpPr>
          <p:cNvPr id="18" name="文本框 17"/>
          <p:cNvSpPr txBox="1"/>
          <p:nvPr/>
        </p:nvSpPr>
        <p:spPr>
          <a:xfrm>
            <a:off x="8924166" y="3983978"/>
            <a:ext cx="1925905" cy="369332"/>
          </a:xfrm>
          <a:prstGeom prst="rect">
            <a:avLst/>
          </a:prstGeom>
          <a:noFill/>
        </p:spPr>
        <p:txBody>
          <a:bodyPr wrap="square" rtlCol="0">
            <a:spAutoFit/>
          </a:bodyPr>
          <a:lstStyle/>
          <a:p>
            <a:r>
              <a:rPr lang="zh-CN" altLang="en-US" dirty="0"/>
              <a:t>结题答辩</a:t>
            </a:r>
          </a:p>
        </p:txBody>
      </p:sp>
      <p:sp>
        <p:nvSpPr>
          <p:cNvPr id="19" name="文本框 18"/>
          <p:cNvSpPr txBox="1"/>
          <p:nvPr/>
        </p:nvSpPr>
        <p:spPr>
          <a:xfrm>
            <a:off x="5485050" y="4024851"/>
            <a:ext cx="1925905" cy="369332"/>
          </a:xfrm>
          <a:prstGeom prst="rect">
            <a:avLst/>
          </a:prstGeom>
          <a:noFill/>
        </p:spPr>
        <p:txBody>
          <a:bodyPr wrap="square" rtlCol="0">
            <a:spAutoFit/>
          </a:bodyPr>
          <a:lstStyle/>
          <a:p>
            <a:r>
              <a:rPr lang="zh-CN" altLang="en-US" dirty="0"/>
              <a:t>中期答辩</a:t>
            </a:r>
          </a:p>
        </p:txBody>
      </p:sp>
      <p:sp>
        <p:nvSpPr>
          <p:cNvPr id="20" name="椭圆 19"/>
          <p:cNvSpPr/>
          <p:nvPr/>
        </p:nvSpPr>
        <p:spPr>
          <a:xfrm>
            <a:off x="1897582" y="2828167"/>
            <a:ext cx="186118" cy="1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229974" y="2816029"/>
            <a:ext cx="186118" cy="1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628256" y="2816029"/>
            <a:ext cx="186118" cy="1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722417" y="2820075"/>
            <a:ext cx="186118" cy="1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959703" y="2816029"/>
            <a:ext cx="186118" cy="1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34629" y="2342226"/>
            <a:ext cx="1925905" cy="369332"/>
          </a:xfrm>
          <a:prstGeom prst="rect">
            <a:avLst/>
          </a:prstGeom>
          <a:noFill/>
        </p:spPr>
        <p:txBody>
          <a:bodyPr wrap="square" rtlCol="0">
            <a:spAutoFit/>
          </a:bodyPr>
          <a:lstStyle/>
          <a:p>
            <a:r>
              <a:rPr lang="en-US" altLang="zh-CN" dirty="0"/>
              <a:t>6-8</a:t>
            </a:r>
            <a:r>
              <a:rPr lang="zh-CN" altLang="en-US" dirty="0"/>
              <a:t>月</a:t>
            </a:r>
          </a:p>
        </p:txBody>
      </p:sp>
      <p:sp>
        <p:nvSpPr>
          <p:cNvPr id="26" name="文本框 25"/>
          <p:cNvSpPr txBox="1"/>
          <p:nvPr/>
        </p:nvSpPr>
        <p:spPr>
          <a:xfrm>
            <a:off x="5538995" y="2342226"/>
            <a:ext cx="1925905" cy="369332"/>
          </a:xfrm>
          <a:prstGeom prst="rect">
            <a:avLst/>
          </a:prstGeom>
          <a:noFill/>
        </p:spPr>
        <p:txBody>
          <a:bodyPr wrap="square" rtlCol="0">
            <a:spAutoFit/>
          </a:bodyPr>
          <a:lstStyle/>
          <a:p>
            <a:r>
              <a:rPr lang="zh-CN" altLang="en-US" dirty="0"/>
              <a:t>年底</a:t>
            </a:r>
          </a:p>
        </p:txBody>
      </p:sp>
      <p:sp>
        <p:nvSpPr>
          <p:cNvPr id="27" name="文本框 26"/>
          <p:cNvSpPr txBox="1"/>
          <p:nvPr/>
        </p:nvSpPr>
        <p:spPr>
          <a:xfrm>
            <a:off x="2755336" y="2342226"/>
            <a:ext cx="1925905" cy="369332"/>
          </a:xfrm>
          <a:prstGeom prst="rect">
            <a:avLst/>
          </a:prstGeom>
          <a:noFill/>
        </p:spPr>
        <p:txBody>
          <a:bodyPr wrap="square" rtlCol="0">
            <a:spAutoFit/>
          </a:bodyPr>
          <a:lstStyle/>
          <a:p>
            <a:r>
              <a:rPr lang="en-US" altLang="zh-CN" dirty="0"/>
              <a:t>9-12</a:t>
            </a:r>
            <a:r>
              <a:rPr lang="zh-CN" altLang="en-US" dirty="0"/>
              <a:t>月</a:t>
            </a:r>
          </a:p>
        </p:txBody>
      </p:sp>
      <p:sp>
        <p:nvSpPr>
          <p:cNvPr id="28" name="文本框 27"/>
          <p:cNvSpPr txBox="1"/>
          <p:nvPr/>
        </p:nvSpPr>
        <p:spPr>
          <a:xfrm>
            <a:off x="6665303" y="2337349"/>
            <a:ext cx="1925905" cy="369332"/>
          </a:xfrm>
          <a:prstGeom prst="rect">
            <a:avLst/>
          </a:prstGeom>
          <a:noFill/>
        </p:spPr>
        <p:txBody>
          <a:bodyPr wrap="square" rtlCol="0">
            <a:spAutoFit/>
          </a:bodyPr>
          <a:lstStyle/>
          <a:p>
            <a:r>
              <a:rPr lang="en-US" altLang="zh-CN" dirty="0"/>
              <a:t>1-4</a:t>
            </a:r>
            <a:r>
              <a:rPr lang="zh-CN" altLang="en-US" dirty="0"/>
              <a:t>月</a:t>
            </a:r>
          </a:p>
        </p:txBody>
      </p:sp>
      <p:sp>
        <p:nvSpPr>
          <p:cNvPr id="29" name="文本框 28"/>
          <p:cNvSpPr txBox="1"/>
          <p:nvPr/>
        </p:nvSpPr>
        <p:spPr>
          <a:xfrm>
            <a:off x="9023954" y="2345445"/>
            <a:ext cx="1925905" cy="369332"/>
          </a:xfrm>
          <a:prstGeom prst="rect">
            <a:avLst/>
          </a:prstGeom>
          <a:noFill/>
        </p:spPr>
        <p:txBody>
          <a:bodyPr wrap="square" rtlCol="0">
            <a:spAutoFit/>
          </a:bodyPr>
          <a:lstStyle/>
          <a:p>
            <a:r>
              <a:rPr lang="en-US" altLang="zh-CN" dirty="0"/>
              <a:t>4</a:t>
            </a:r>
            <a:r>
              <a:rPr lang="zh-CN" altLang="en-US" dirty="0"/>
              <a:t>月底</a:t>
            </a:r>
          </a:p>
        </p:txBody>
      </p:sp>
      <p:sp>
        <p:nvSpPr>
          <p:cNvPr id="30" name="文本框 29"/>
          <p:cNvSpPr txBox="1"/>
          <p:nvPr/>
        </p:nvSpPr>
        <p:spPr>
          <a:xfrm>
            <a:off x="4629871" y="970382"/>
            <a:ext cx="3061609" cy="769441"/>
          </a:xfrm>
          <a:prstGeom prst="rect">
            <a:avLst/>
          </a:prstGeom>
          <a:noFill/>
        </p:spPr>
        <p:txBody>
          <a:bodyPr wrap="square" rtlCol="0">
            <a:spAutoFit/>
          </a:bodyPr>
          <a:lstStyle/>
          <a:p>
            <a:r>
              <a:rPr lang="zh-CN" altLang="en-US" sz="4400" dirty="0"/>
              <a:t>时间规划表</a:t>
            </a:r>
          </a:p>
        </p:txBody>
      </p:sp>
    </p:spTree>
    <p:extLst>
      <p:ext uri="{BB962C8B-B14F-4D97-AF65-F5344CB8AC3E}">
        <p14:creationId xmlns:p14="http://schemas.microsoft.com/office/powerpoint/2010/main" val="9051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lgn="ctr"/>
            <a:r>
              <a:rPr lang="zh-CN" altLang="en-US" dirty="0"/>
              <a:t> 算法规划</a:t>
            </a:r>
            <a:br>
              <a:rPr lang="en-US" altLang="zh-CN" dirty="0"/>
            </a:br>
            <a:r>
              <a:rPr lang="en-US" altLang="zh-CN" dirty="0"/>
              <a:t> </a:t>
            </a:r>
            <a:endParaRPr lang="zh-CN" altLang="en-US" dirty="0"/>
          </a:p>
        </p:txBody>
      </p:sp>
      <p:sp>
        <p:nvSpPr>
          <p:cNvPr id="3" name="内容占位符 2"/>
          <p:cNvSpPr>
            <a:spLocks noGrp="1"/>
          </p:cNvSpPr>
          <p:nvPr>
            <p:ph idx="1"/>
          </p:nvPr>
        </p:nvSpPr>
        <p:spPr/>
        <p:txBody>
          <a:bodyPr/>
          <a:lstStyle/>
          <a:p>
            <a:pPr marL="0" indent="0">
              <a:buNone/>
            </a:pPr>
            <a:r>
              <a:rPr lang="zh-CN" altLang="en-US" dirty="0"/>
              <a:t>                                    </a:t>
            </a:r>
            <a:endParaRPr lang="en-US" altLang="zh-CN" dirty="0"/>
          </a:p>
          <a:p>
            <a:pPr marL="0" indent="0">
              <a:buNone/>
            </a:pPr>
            <a:r>
              <a:rPr lang="en-US" altLang="zh-CN" dirty="0"/>
              <a:t>                                           </a:t>
            </a:r>
            <a:r>
              <a:rPr lang="zh-CN" altLang="en-US" dirty="0"/>
              <a:t>一</a:t>
            </a:r>
            <a:r>
              <a:rPr lang="en-US" altLang="zh-CN" dirty="0"/>
              <a:t>   </a:t>
            </a:r>
            <a:r>
              <a:rPr lang="zh-CN" altLang="en-US" dirty="0"/>
              <a:t>人流检测</a:t>
            </a:r>
            <a:endParaRPr lang="en-US" altLang="zh-CN" dirty="0"/>
          </a:p>
          <a:p>
            <a:pPr marL="0" indent="0">
              <a:buNone/>
            </a:pPr>
            <a:endParaRPr lang="en-US" altLang="zh-CN" dirty="0"/>
          </a:p>
          <a:p>
            <a:pPr marL="0" indent="0">
              <a:buNone/>
            </a:pPr>
            <a:r>
              <a:rPr lang="en-US" altLang="zh-CN" dirty="0"/>
              <a:t>                                          </a:t>
            </a:r>
            <a:r>
              <a:rPr lang="zh-CN" altLang="en-US" dirty="0"/>
              <a:t> 二   人流跟踪</a:t>
            </a:r>
            <a:endParaRPr lang="en-US" altLang="zh-CN" dirty="0"/>
          </a:p>
          <a:p>
            <a:pPr marL="0" indent="0" algn="ctr">
              <a:buNone/>
            </a:pPr>
            <a:endParaRPr lang="en-US" altLang="zh-CN" dirty="0"/>
          </a:p>
          <a:p>
            <a:pPr marL="0" indent="0" algn="ctr">
              <a:buNone/>
            </a:pPr>
            <a:r>
              <a:rPr lang="zh-CN" altLang="en-US" dirty="0"/>
              <a:t> 三   人流计数</a:t>
            </a:r>
          </a:p>
        </p:txBody>
      </p:sp>
    </p:spTree>
    <p:extLst>
      <p:ext uri="{BB962C8B-B14F-4D97-AF65-F5344CB8AC3E}">
        <p14:creationId xmlns:p14="http://schemas.microsoft.com/office/powerpoint/2010/main" val="157105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en-US" dirty="0"/>
              <a:t>人流检测</a:t>
            </a:r>
            <a:endParaRPr lang="zh-CN" altLang="en-US" dirty="0"/>
          </a:p>
        </p:txBody>
      </p:sp>
      <p:sp>
        <p:nvSpPr>
          <p:cNvPr id="7" name="内容占位符 6"/>
          <p:cNvSpPr>
            <a:spLocks noGrp="1"/>
          </p:cNvSpPr>
          <p:nvPr>
            <p:ph idx="1"/>
          </p:nvPr>
        </p:nvSpPr>
        <p:spPr>
          <a:xfrm>
            <a:off x="363186" y="875599"/>
            <a:ext cx="11971317" cy="5691455"/>
          </a:xfrm>
        </p:spPr>
        <p:txBody>
          <a:bodyPr>
            <a:noAutofit/>
          </a:bodyPr>
          <a:lstStyle/>
          <a:p>
            <a:pPr>
              <a:lnSpc>
                <a:spcPct val="170000"/>
              </a:lnSpc>
            </a:pPr>
            <a:r>
              <a:rPr lang="en-US" altLang="en-US" sz="1600" dirty="0"/>
              <a:t>1.降波滤噪</a:t>
            </a:r>
          </a:p>
          <a:p>
            <a:pPr>
              <a:lnSpc>
                <a:spcPct val="170000"/>
              </a:lnSpc>
            </a:pPr>
            <a:r>
              <a:rPr lang="en-US" altLang="en-US" sz="1600" dirty="0"/>
              <a:t>（1）中值滤波：去除噪声的非线性方法，改变与周围像素灰度值差别较大的像素的值改取与周围灰度接近的值，消除孤立的噪声点。</a:t>
            </a:r>
          </a:p>
          <a:p>
            <a:pPr>
              <a:lnSpc>
                <a:spcPct val="170000"/>
              </a:lnSpc>
            </a:pPr>
            <a:r>
              <a:rPr lang="en-US" altLang="en-US" sz="1600" dirty="0"/>
              <a:t>（2）均值滤波</a:t>
            </a:r>
          </a:p>
          <a:p>
            <a:pPr>
              <a:lnSpc>
                <a:spcPct val="170000"/>
              </a:lnSpc>
            </a:pPr>
            <a:r>
              <a:rPr lang="en-US" altLang="en-US" sz="1600" dirty="0"/>
              <a:t>2.前景提取</a:t>
            </a:r>
          </a:p>
          <a:p>
            <a:pPr>
              <a:lnSpc>
                <a:spcPct val="170000"/>
              </a:lnSpc>
            </a:pPr>
            <a:r>
              <a:rPr lang="en-US" altLang="en-US" sz="1600" dirty="0"/>
              <a:t>（1）图像分割</a:t>
            </a:r>
          </a:p>
          <a:p>
            <a:pPr>
              <a:lnSpc>
                <a:spcPct val="170000"/>
              </a:lnSpc>
            </a:pPr>
            <a:r>
              <a:rPr lang="en-US" altLang="en-US" sz="1600" dirty="0"/>
              <a:t>（2）边缘检测：梯度算子（Roberts，</a:t>
            </a:r>
            <a:r>
              <a:rPr lang="en-US" altLang="en-US" sz="1600" dirty="0" err="1"/>
              <a:t>sobel</a:t>
            </a:r>
            <a:r>
              <a:rPr lang="en-US" altLang="en-US" sz="1600" dirty="0"/>
              <a:t>, </a:t>
            </a:r>
            <a:r>
              <a:rPr lang="en-US" altLang="en-US" sz="1600" dirty="0" err="1"/>
              <a:t>prewitt</a:t>
            </a:r>
            <a:r>
              <a:rPr lang="en-US" altLang="en-US" sz="1600" dirty="0"/>
              <a:t>)，方向算子，拉普拉斯算子，canny算子</a:t>
            </a:r>
          </a:p>
          <a:p>
            <a:pPr>
              <a:lnSpc>
                <a:spcPct val="170000"/>
              </a:lnSpc>
            </a:pPr>
            <a:r>
              <a:rPr lang="en-US" altLang="en-US" sz="1600" dirty="0"/>
              <a:t>3.人数估计</a:t>
            </a:r>
          </a:p>
          <a:p>
            <a:pPr>
              <a:lnSpc>
                <a:spcPct val="170000"/>
              </a:lnSpc>
            </a:pPr>
            <a:r>
              <a:rPr lang="en-US" altLang="en-US" sz="1600" dirty="0"/>
              <a:t>（1）透视修正</a:t>
            </a:r>
          </a:p>
          <a:p>
            <a:pPr>
              <a:lnSpc>
                <a:spcPct val="170000"/>
              </a:lnSpc>
            </a:pPr>
            <a:r>
              <a:rPr lang="en-US" altLang="en-US" sz="1600" dirty="0"/>
              <a:t>（2）估计人群数目:Davies.背景移除，边缘化。</a:t>
            </a:r>
          </a:p>
          <a:p>
            <a:pPr>
              <a:lnSpc>
                <a:spcPct val="170000"/>
              </a:lnSpc>
            </a:pPr>
            <a:r>
              <a:rPr lang="en-US" altLang="en-US" sz="1600" dirty="0"/>
              <a:t>个体检测：迭代的k-means聚类</a:t>
            </a:r>
            <a:endParaRPr lang="zh-CN" altLang="en-US" sz="1600" dirty="0"/>
          </a:p>
        </p:txBody>
      </p:sp>
    </p:spTree>
    <p:extLst>
      <p:ext uri="{BB962C8B-B14F-4D97-AF65-F5344CB8AC3E}">
        <p14:creationId xmlns:p14="http://schemas.microsoft.com/office/powerpoint/2010/main" val="91723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人流跟踪</a:t>
            </a:r>
          </a:p>
        </p:txBody>
      </p:sp>
      <p:sp>
        <p:nvSpPr>
          <p:cNvPr id="3" name="内容占位符 2"/>
          <p:cNvSpPr>
            <a:spLocks noGrp="1"/>
          </p:cNvSpPr>
          <p:nvPr>
            <p:ph idx="1"/>
          </p:nvPr>
        </p:nvSpPr>
        <p:spPr/>
        <p:txBody>
          <a:bodyPr/>
          <a:lstStyle/>
          <a:p>
            <a:r>
              <a:rPr lang="zh-CN" altLang="en-US" dirty="0"/>
              <a:t>贝叶斯跟踪算法</a:t>
            </a:r>
            <a:endParaRPr lang="en-US" altLang="zh-CN" dirty="0"/>
          </a:p>
          <a:p>
            <a:pPr marL="0" indent="0">
              <a:buNone/>
            </a:pPr>
            <a:r>
              <a:rPr lang="en-US" altLang="zh-CN" dirty="0"/>
              <a:t>          1.</a:t>
            </a:r>
            <a:r>
              <a:rPr lang="zh-CN" altLang="en-US" dirty="0"/>
              <a:t>非线性贝叶斯估计</a:t>
            </a:r>
            <a:endParaRPr lang="en-US" altLang="zh-CN" dirty="0"/>
          </a:p>
          <a:p>
            <a:pPr marL="0" indent="0">
              <a:buNone/>
            </a:pPr>
            <a:r>
              <a:rPr lang="en-US" altLang="zh-CN" dirty="0"/>
              <a:t>          2.</a:t>
            </a:r>
            <a:r>
              <a:rPr lang="zh-CN" altLang="en-US" dirty="0"/>
              <a:t>卡尔曼滤波器理论</a:t>
            </a:r>
            <a:endParaRPr lang="en-US" altLang="zh-CN" dirty="0"/>
          </a:p>
          <a:p>
            <a:pPr marL="0" indent="0">
              <a:buNone/>
            </a:pPr>
            <a:r>
              <a:rPr lang="en-US" altLang="zh-CN" dirty="0"/>
              <a:t>          3.</a:t>
            </a:r>
            <a:r>
              <a:rPr lang="zh-CN" altLang="en-US" dirty="0"/>
              <a:t>粒子滤波算法</a:t>
            </a:r>
            <a:endParaRPr lang="en-US" altLang="zh-CN" dirty="0"/>
          </a:p>
          <a:p>
            <a:pPr marL="0" indent="0">
              <a:buNone/>
            </a:pPr>
            <a:endParaRPr lang="en-US" altLang="zh-CN" dirty="0"/>
          </a:p>
          <a:p>
            <a:r>
              <a:rPr lang="zh-CN" altLang="en-US" dirty="0"/>
              <a:t>基于贪心算法的运动目标</a:t>
            </a:r>
            <a:endParaRPr lang="en-US" altLang="zh-CN" dirty="0"/>
          </a:p>
          <a:p>
            <a:pPr marL="0" indent="0">
              <a:buNone/>
            </a:pPr>
            <a:endParaRPr lang="en-US" altLang="zh-CN" dirty="0"/>
          </a:p>
          <a:p>
            <a:r>
              <a:rPr lang="zh-CN" altLang="en-US" dirty="0"/>
              <a:t>基于运动信息预测的人体跟踪</a:t>
            </a:r>
            <a:endParaRPr lang="en-US" altLang="zh-CN" dirty="0"/>
          </a:p>
          <a:p>
            <a:endParaRPr lang="zh-CN" altLang="en-US" dirty="0"/>
          </a:p>
        </p:txBody>
      </p:sp>
      <p:sp>
        <p:nvSpPr>
          <p:cNvPr id="4" name="左大括号 3"/>
          <p:cNvSpPr/>
          <p:nvPr/>
        </p:nvSpPr>
        <p:spPr>
          <a:xfrm>
            <a:off x="1553670" y="2516623"/>
            <a:ext cx="275129" cy="11247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4025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人流计数</a:t>
            </a:r>
          </a:p>
        </p:txBody>
      </p:sp>
      <p:sp>
        <p:nvSpPr>
          <p:cNvPr id="3" name="内容占位符 2"/>
          <p:cNvSpPr>
            <a:spLocks noGrp="1"/>
          </p:cNvSpPr>
          <p:nvPr>
            <p:ph idx="1"/>
          </p:nvPr>
        </p:nvSpPr>
        <p:spPr/>
        <p:txBody>
          <a:bodyPr/>
          <a:lstStyle/>
          <a:p>
            <a:r>
              <a:rPr lang="zh-CN" altLang="en-US" dirty="0"/>
              <a:t>双向人流计数：</a:t>
            </a:r>
            <a:endParaRPr lang="en-US" altLang="zh-CN" dirty="0"/>
          </a:p>
          <a:p>
            <a:pPr marL="0" indent="0">
              <a:buNone/>
            </a:pPr>
            <a:r>
              <a:rPr lang="en-US" altLang="zh-CN" dirty="0"/>
              <a:t>     </a:t>
            </a:r>
            <a:r>
              <a:rPr lang="zh-CN" altLang="en-US" dirty="0"/>
              <a:t>添加两条水平线实现，划定计数区域</a:t>
            </a:r>
            <a:endParaRPr lang="en-US" altLang="zh-CN" dirty="0"/>
          </a:p>
          <a:p>
            <a:pPr marL="0" indent="0">
              <a:buNone/>
            </a:pPr>
            <a:endParaRPr lang="en-US" altLang="zh-CN" dirty="0"/>
          </a:p>
        </p:txBody>
      </p:sp>
      <p:pic>
        <p:nvPicPr>
          <p:cNvPr id="5" name="图片 4"/>
          <p:cNvPicPr>
            <a:picLocks noChangeAspect="1"/>
          </p:cNvPicPr>
          <p:nvPr/>
        </p:nvPicPr>
        <p:blipFill>
          <a:blip r:embed="rId2"/>
          <a:stretch>
            <a:fillRect/>
          </a:stretch>
        </p:blipFill>
        <p:spPr>
          <a:xfrm>
            <a:off x="1309934" y="3360717"/>
            <a:ext cx="2661485" cy="2141516"/>
          </a:xfrm>
          <a:prstGeom prst="rect">
            <a:avLst/>
          </a:prstGeom>
        </p:spPr>
      </p:pic>
      <p:pic>
        <p:nvPicPr>
          <p:cNvPr id="6" name="图片 5"/>
          <p:cNvPicPr>
            <a:picLocks noChangeAspect="1"/>
          </p:cNvPicPr>
          <p:nvPr/>
        </p:nvPicPr>
        <p:blipFill>
          <a:blip r:embed="rId3"/>
          <a:stretch>
            <a:fillRect/>
          </a:stretch>
        </p:blipFill>
        <p:spPr>
          <a:xfrm>
            <a:off x="4988317" y="3333718"/>
            <a:ext cx="3550042" cy="2168515"/>
          </a:xfrm>
          <a:prstGeom prst="rect">
            <a:avLst/>
          </a:prstGeom>
        </p:spPr>
      </p:pic>
    </p:spTree>
    <p:extLst>
      <p:ext uri="{BB962C8B-B14F-4D97-AF65-F5344CB8AC3E}">
        <p14:creationId xmlns:p14="http://schemas.microsoft.com/office/powerpoint/2010/main" val="233832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疑难问题</a:t>
            </a:r>
          </a:p>
        </p:txBody>
      </p:sp>
      <p:sp>
        <p:nvSpPr>
          <p:cNvPr id="3" name="内容占位符 2"/>
          <p:cNvSpPr>
            <a:spLocks noGrp="1"/>
          </p:cNvSpPr>
          <p:nvPr>
            <p:ph idx="1"/>
          </p:nvPr>
        </p:nvSpPr>
        <p:spPr/>
        <p:txBody>
          <a:bodyPr/>
          <a:lstStyle/>
          <a:p>
            <a:r>
              <a:rPr lang="zh-CN" altLang="en-US" dirty="0"/>
              <a:t>图像合成是否需要</a:t>
            </a:r>
            <a:endParaRPr lang="en-US" altLang="zh-CN" dirty="0"/>
          </a:p>
          <a:p>
            <a:endParaRPr lang="en-US" altLang="zh-CN" dirty="0"/>
          </a:p>
          <a:p>
            <a:r>
              <a:rPr lang="zh-CN" altLang="en-US" dirty="0"/>
              <a:t>算法实现</a:t>
            </a:r>
            <a:endParaRPr lang="en-US" altLang="zh-CN" dirty="0"/>
          </a:p>
          <a:p>
            <a:endParaRPr lang="en-US" altLang="zh-CN" dirty="0"/>
          </a:p>
          <a:p>
            <a:r>
              <a:rPr lang="zh-CN" altLang="en-US" dirty="0"/>
              <a:t>书单，技术单</a:t>
            </a:r>
            <a:endParaRPr lang="en-US" altLang="zh-CN" dirty="0"/>
          </a:p>
          <a:p>
            <a:pPr marL="0" indent="0">
              <a:buNone/>
            </a:pPr>
            <a:endParaRPr lang="en-US" altLang="zh-CN" dirty="0"/>
          </a:p>
        </p:txBody>
      </p:sp>
    </p:spTree>
    <p:extLst>
      <p:ext uri="{BB962C8B-B14F-4D97-AF65-F5344CB8AC3E}">
        <p14:creationId xmlns:p14="http://schemas.microsoft.com/office/powerpoint/2010/main" val="6195498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185</Words>
  <Application>Microsoft Office PowerPoint</Application>
  <PresentationFormat>宽屏</PresentationFormat>
  <Paragraphs>48</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PowerPoint 演示文稿</vt:lpstr>
      <vt:lpstr> 算法规划  </vt:lpstr>
      <vt:lpstr>人流检测</vt:lpstr>
      <vt:lpstr>人流跟踪</vt:lpstr>
      <vt:lpstr>人流计数</vt:lpstr>
      <vt:lpstr>疑难问题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卢彬钰</dc:creator>
  <cp:lastModifiedBy>卢彬钰</cp:lastModifiedBy>
  <cp:revision>6</cp:revision>
  <dcterms:created xsi:type="dcterms:W3CDTF">2017-06-04T09:20:40Z</dcterms:created>
  <dcterms:modified xsi:type="dcterms:W3CDTF">2017-06-04T10:03:30Z</dcterms:modified>
</cp:coreProperties>
</file>