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58" r:id="rId6"/>
    <p:sldId id="261" r:id="rId7"/>
    <p:sldId id="274" r:id="rId8"/>
    <p:sldId id="275" r:id="rId9"/>
    <p:sldId id="262" r:id="rId10"/>
    <p:sldId id="276" r:id="rId11"/>
    <p:sldId id="277" r:id="rId12"/>
    <p:sldId id="270" r:id="rId13"/>
    <p:sldId id="266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19" autoAdjust="0"/>
  </p:normalViewPr>
  <p:slideViewPr>
    <p:cSldViewPr snapToGrid="0">
      <p:cViewPr varScale="1">
        <p:scale>
          <a:sx n="62" d="100"/>
          <a:sy n="62" d="100"/>
        </p:scale>
        <p:origin x="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827D-D9D5-49D1-8399-AF879AB895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4CBF-0CA5-4633-95B6-E006C7043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E4B-FAA3-4C56-9950-2F8989416F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EC2-D131-4C94-BDA9-C595C78B5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882FF63-23AE-4829-B407-D97863966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8355A98-BB15-41FF-B9B4-3EBB87C077D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356" y="2119394"/>
            <a:ext cx="6953331" cy="213610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69656" y="1912353"/>
            <a:ext cx="7119031" cy="2343150"/>
          </a:xfrm>
          <a:prstGeom prst="rect">
            <a:avLst/>
          </a:prstGeom>
          <a:noFill/>
          <a:ln w="76200" cmpd="thickThin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315" y="2523624"/>
            <a:ext cx="10515600" cy="1325563"/>
          </a:xfrm>
        </p:spPr>
        <p:txBody>
          <a:bodyPr>
            <a:normAutofit/>
          </a:bodyPr>
          <a:lstStyle/>
          <a:p>
            <a:pPr marR="0" algn="ctr" rtl="0"/>
            <a:r>
              <a:rPr lang="zh-CN" altLang="en-US" sz="3600" b="1" i="0" u="none" strike="noStrike" kern="2200" baseline="0" dirty="0">
                <a:latin typeface="Calibri" panose="020F0502020204030204" pitchFamily="34" charset="0"/>
              </a:rPr>
              <a:t>地铁人流密度实时</a:t>
            </a:r>
            <a:br>
              <a:rPr lang="zh-CN" altLang="en-US" sz="3600" b="1" i="0" u="none" strike="noStrike" kern="2200" baseline="0" dirty="0">
                <a:latin typeface="Calibri" panose="020F0502020204030204" pitchFamily="34" charset="0"/>
              </a:rPr>
            </a:br>
            <a:r>
              <a:rPr lang="zh-CN" altLang="en-US" sz="3600" b="1" i="0" u="none" strike="noStrike" kern="2200" baseline="0" dirty="0">
                <a:latin typeface="Calibri" panose="020F0502020204030204" pitchFamily="34" charset="0"/>
              </a:rPr>
              <a:t>监控及</a:t>
            </a:r>
            <a:r>
              <a:rPr lang="en-US" altLang="zh-CN" sz="3600" b="1" i="0" u="none" strike="noStrike" kern="2200" baseline="0" dirty="0">
                <a:latin typeface="Calibri" panose="020F0502020204030204" pitchFamily="34" charset="0"/>
              </a:rPr>
              <a:t>APP</a:t>
            </a:r>
            <a:r>
              <a:rPr lang="zh-CN" altLang="en-US" sz="3600" b="1" i="0" u="none" strike="noStrike" kern="2200" baseline="0" dirty="0">
                <a:latin typeface="Calibri" panose="020F0502020204030204" pitchFamily="34" charset="0"/>
              </a:rPr>
              <a:t>设计</a:t>
            </a:r>
            <a:endParaRPr lang="zh-CN" altLang="en-US" sz="3600" b="1" i="0" u="none" strike="noStrike" kern="2200" baseline="0" dirty="0"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6559" y="4255503"/>
            <a:ext cx="4027828" cy="25064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altLang="zh-CN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指导老师：    </a:t>
            </a:r>
            <a:r>
              <a:rPr lang="en-US" altLang="en-US" sz="2000" dirty="0">
                <a:solidFill>
                  <a:srgbClr val="404040"/>
                </a:solidFill>
              </a:rPr>
              <a:t>黄新林   </a:t>
            </a:r>
            <a:r>
              <a:rPr lang="zh-CN" altLang="en-US" sz="2000" dirty="0">
                <a:solidFill>
                  <a:srgbClr val="404040"/>
                </a:solidFill>
              </a:rPr>
              <a:t>教授</a:t>
            </a:r>
            <a:endParaRPr lang="zh-CN" altLang="en-US" sz="2000" dirty="0">
              <a:solidFill>
                <a:srgbClr val="404040"/>
              </a:solidFill>
            </a:endParaRPr>
          </a:p>
          <a:p>
            <a:endParaRPr lang="en-US" altLang="en-US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项目负责人： 卢彬钰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US" altLang="zh-CN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项目成员：    边疆   陈琳</a:t>
            </a:r>
            <a:r>
              <a:rPr lang="en-US" altLang="zh-CN" sz="2000" dirty="0">
                <a:solidFill>
                  <a:srgbClr val="404040"/>
                </a:solidFill>
              </a:rPr>
              <a:t>   </a:t>
            </a:r>
            <a:r>
              <a:rPr lang="zh-CN" altLang="en-US" sz="2000" dirty="0">
                <a:solidFill>
                  <a:srgbClr val="404040"/>
                </a:solidFill>
              </a:rPr>
              <a:t>孟子煜   杨文翔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kern="100" dirty="0">
                <a:latin typeface="Calibri" panose="020F0502020204030204" pitchFamily="34" charset="0"/>
              </a:rPr>
              <a:t>四、</a:t>
            </a:r>
            <a:r>
              <a:rPr lang="en-US" altLang="en-US" i="0" u="none" strike="noStrike" kern="100" baseline="0" dirty="0">
                <a:latin typeface="Calibri" panose="020F0502020204030204" pitchFamily="34" charset="0"/>
              </a:rPr>
              <a:t>创新点</a:t>
            </a:r>
            <a:endParaRPr lang="zh-CN" altLang="en-US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08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33409" y="1690688"/>
            <a:ext cx="10515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充分发挥人工智能优势   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优化图像识别算法                              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有效的排除光、影、热等环境影响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体现机器视觉思想   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i="0" u="none" strike="noStrike" kern="10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3994081" y="1739959"/>
            <a:ext cx="380142" cy="1530850"/>
          </a:xfrm>
          <a:prstGeom prst="rightBrace">
            <a:avLst>
              <a:gd name="adj1" fmla="val 8333"/>
              <a:gd name="adj2" fmla="val 49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5"/>
          <p:cNvSpPr/>
          <p:nvPr/>
        </p:nvSpPr>
        <p:spPr>
          <a:xfrm>
            <a:off x="4602823" y="2330723"/>
            <a:ext cx="729466" cy="34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3409" y="3669402"/>
            <a:ext cx="1076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APP——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简洁高效                             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智能化、自动化人流调度和疏散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多种数据采集方式                             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提高检测精度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箭头: 右 7"/>
          <p:cNvSpPr/>
          <p:nvPr/>
        </p:nvSpPr>
        <p:spPr>
          <a:xfrm>
            <a:off x="4602823" y="3937240"/>
            <a:ext cx="729466" cy="362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4602823" y="5175529"/>
            <a:ext cx="729466" cy="36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kern="2200" dirty="0">
                <a:latin typeface="Calibri" panose="020F0502020204030204" pitchFamily="34" charset="0"/>
              </a:rPr>
              <a:t>五、</a:t>
            </a:r>
            <a:r>
              <a:rPr lang="en-US" altLang="en-US" kern="2200" dirty="0">
                <a:latin typeface="Calibri" panose="020F0502020204030204" pitchFamily="34" charset="0"/>
              </a:rPr>
              <a:t>预期成果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9180" y="1455755"/>
            <a:ext cx="2603643" cy="1842249"/>
          </a:xfrm>
        </p:spPr>
        <p:txBody>
          <a:bodyPr>
            <a:normAutofit/>
          </a:bodyPr>
          <a:lstStyle/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altLang="en-US" sz="2500" i="0" u="none" strike="noStrike" kern="100" baseline="0" dirty="0">
                <a:latin typeface="Calibri Light" panose="020F0302020204030204" pitchFamily="34" charset="0"/>
              </a:rPr>
              <a:t>1：论文</a:t>
            </a:r>
            <a:endParaRPr lang="en-US" altLang="en-US" sz="2500" i="0" u="none" strike="noStrike" kern="100" baseline="0" dirty="0">
              <a:latin typeface="Calibri Light" panose="020F0302020204030204" pitchFamily="34" charset="0"/>
            </a:endParaRPr>
          </a:p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altLang="en-US" sz="2500" kern="100" dirty="0">
                <a:latin typeface="Calibri Light" panose="020F0302020204030204" pitchFamily="34" charset="0"/>
              </a:rPr>
              <a:t>2：APP设计</a:t>
            </a:r>
            <a:endParaRPr lang="zh-CN" altLang="en-US" sz="2500" i="0" u="none" strike="noStrike" kern="100" baseline="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09</a:t>
            </a:r>
            <a:endParaRPr lang="zh-CN" altLang="en-US" sz="2800" dirty="0"/>
          </a:p>
        </p:txBody>
      </p:sp>
      <p:sp>
        <p:nvSpPr>
          <p:cNvPr id="5" name="标题 1"/>
          <p:cNvSpPr txBox="1"/>
          <p:nvPr/>
        </p:nvSpPr>
        <p:spPr>
          <a:xfrm>
            <a:off x="838200" y="2923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kern="2200" dirty="0">
                <a:latin typeface="Calibri" panose="020F0502020204030204" pitchFamily="34" charset="0"/>
              </a:rPr>
              <a:t>         进度安排</a:t>
            </a:r>
            <a:endParaRPr lang="en-US" altLang="zh-CN" kern="2200" dirty="0">
              <a:latin typeface="Calibri" panose="020F0502020204030204" pitchFamily="34" charset="0"/>
            </a:endParaRPr>
          </a:p>
          <a:p>
            <a:endParaRPr lang="zh-CN" altLang="en-US" kern="2200" dirty="0">
              <a:latin typeface="Times New Roman" panose="02020603050405020304" pitchFamily="18" charset="0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2264596" y="3874925"/>
            <a:ext cx="8328060" cy="2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2017.5</a:t>
            </a:r>
            <a:r>
              <a:rPr lang="zh-CN" altLang="zh-CN" dirty="0"/>
              <a:t>——</a:t>
            </a:r>
            <a:r>
              <a:rPr lang="en-US" altLang="zh-CN" dirty="0"/>
              <a:t>2017.7     </a:t>
            </a:r>
            <a:r>
              <a:rPr lang="zh-CN" altLang="zh-CN" dirty="0"/>
              <a:t>课题深度调研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</a:t>
            </a:r>
            <a:r>
              <a:rPr lang="zh-CN" altLang="zh-CN" dirty="0"/>
              <a:t>完成小组分工、课题文献综述、</a:t>
            </a:r>
            <a:r>
              <a:rPr lang="en-US" altLang="zh-CN" dirty="0"/>
              <a:t>APP</a:t>
            </a:r>
            <a:r>
              <a:rPr lang="zh-CN" altLang="zh-CN" dirty="0"/>
              <a:t>技能深度准备</a:t>
            </a:r>
            <a:endParaRPr lang="zh-CN" altLang="zh-CN" dirty="0"/>
          </a:p>
          <a:p>
            <a:r>
              <a:rPr lang="en-US" altLang="zh-CN" dirty="0"/>
              <a:t>2017.8</a:t>
            </a:r>
            <a:r>
              <a:rPr lang="zh-CN" altLang="zh-CN" dirty="0"/>
              <a:t>——</a:t>
            </a:r>
            <a:r>
              <a:rPr lang="en-US" altLang="zh-CN" dirty="0"/>
              <a:t>2017.11   </a:t>
            </a:r>
            <a:r>
              <a:rPr lang="zh-CN" altLang="zh-CN" dirty="0"/>
              <a:t>算法设计，建模分析</a:t>
            </a:r>
            <a:endParaRPr lang="zh-CN" altLang="zh-CN" dirty="0"/>
          </a:p>
          <a:p>
            <a:r>
              <a:rPr lang="en-US" altLang="zh-CN" dirty="0"/>
              <a:t>2017.12</a:t>
            </a:r>
            <a:r>
              <a:rPr lang="zh-CN" altLang="zh-CN" dirty="0"/>
              <a:t>——</a:t>
            </a:r>
            <a:r>
              <a:rPr lang="en-US" altLang="zh-CN" dirty="0"/>
              <a:t>2018.1   </a:t>
            </a:r>
            <a:r>
              <a:rPr lang="zh-CN" altLang="zh-CN" dirty="0"/>
              <a:t>界面设计</a:t>
            </a:r>
            <a:endParaRPr lang="zh-CN" altLang="zh-CN" dirty="0"/>
          </a:p>
          <a:p>
            <a:r>
              <a:rPr lang="en-US" altLang="zh-CN" dirty="0"/>
              <a:t>2018.2</a:t>
            </a:r>
            <a:r>
              <a:rPr lang="zh-CN" altLang="zh-CN" dirty="0"/>
              <a:t>——</a:t>
            </a:r>
            <a:r>
              <a:rPr lang="en-US" altLang="zh-CN" dirty="0"/>
              <a:t>2018.4     </a:t>
            </a:r>
            <a:r>
              <a:rPr lang="zh-CN" altLang="zh-CN" dirty="0"/>
              <a:t>整体调试、论文撰写、准备答辩</a:t>
            </a:r>
            <a:r>
              <a:rPr lang="en-US" altLang="zh-CN" dirty="0"/>
              <a:t> </a:t>
            </a:r>
            <a:endParaRPr lang="en-US" altLang="en-US" sz="2500" kern="100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97528" y="2715492"/>
            <a:ext cx="5056908" cy="684302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期待各位老师提问和指导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106" y="3421895"/>
            <a:ext cx="3411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指导老师：黄新林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/>
          <p:cNvSpPr txBox="1"/>
          <p:nvPr/>
        </p:nvSpPr>
        <p:spPr>
          <a:xfrm>
            <a:off x="6096000" y="2252466"/>
            <a:ext cx="5264150" cy="1133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8402" y="2867897"/>
            <a:ext cx="42803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79127" y="2819203"/>
            <a:ext cx="0" cy="913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/>
        </p:nvSpPr>
        <p:spPr>
          <a:xfrm>
            <a:off x="6262255" y="2685683"/>
            <a:ext cx="4461162" cy="4471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attention!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33876"/>
            <a:ext cx="2317001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3043" y="4586552"/>
            <a:ext cx="2594404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与进度安排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51033" y="4751854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5137" y="2301763"/>
            <a:ext cx="2235928" cy="22872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kern="2200" dirty="0">
                <a:latin typeface="Calibri" panose="020F0502020204030204" pitchFamily="34" charset="0"/>
              </a:rPr>
              <a:t>一、</a:t>
            </a:r>
            <a:r>
              <a:rPr lang="en-US" altLang="en-US" kern="2200" dirty="0">
                <a:latin typeface="Calibri" panose="020F0502020204030204" pitchFamily="34" charset="0"/>
              </a:rPr>
              <a:t>课题背景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87807" y="2503114"/>
            <a:ext cx="1210588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过度集中</a:t>
            </a: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及时预警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252705">
            <a:off x="3337985" y="1088167"/>
            <a:ext cx="3656045" cy="2437363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 rot="20484837">
            <a:off x="7290164" y="1074834"/>
            <a:ext cx="3725596" cy="243214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 rot="1573604">
            <a:off x="7221178" y="3613016"/>
            <a:ext cx="3709487" cy="2563697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 rot="20181563">
            <a:off x="3364514" y="3684727"/>
            <a:ext cx="3765401" cy="2446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088" y="1754330"/>
            <a:ext cx="5206321" cy="3904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7329" r="9152"/>
          <a:stretch>
            <a:fillRect/>
          </a:stretch>
        </p:blipFill>
        <p:spPr>
          <a:xfrm>
            <a:off x="1403946" y="1861751"/>
            <a:ext cx="6233160" cy="427268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</a:t>
            </a:r>
            <a:r>
              <a:rPr lang="en-US" altLang="en-US" sz="2800" dirty="0"/>
              <a:t>2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kern="2200" dirty="0">
                <a:latin typeface="Calibri" panose="020F0502020204030204" pitchFamily="34" charset="0"/>
              </a:rPr>
              <a:t>二、相关研究</a:t>
            </a:r>
            <a:endParaRPr lang="en-US" altLang="zh-CN" kern="2200" dirty="0">
              <a:latin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4327" y="3071222"/>
            <a:ext cx="2753681" cy="1027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25487" y="3159427"/>
            <a:ext cx="23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监控视频分析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kern="2200" dirty="0">
                <a:latin typeface="Calibri" panose="020F0502020204030204" pitchFamily="34" charset="0"/>
              </a:rPr>
              <a:t>二、相关研究</a:t>
            </a:r>
            <a:endParaRPr lang="en-US" altLang="zh-CN" kern="2200" dirty="0">
              <a:latin typeface="Calibri" panose="020F0502020204030204" pitchFamily="34" charset="0"/>
            </a:endParaRPr>
          </a:p>
        </p:txBody>
      </p:sp>
      <p:pic>
        <p:nvPicPr>
          <p:cNvPr id="5" name="图片 4" descr="图片包含 室内, 建筑物&#10;&#10;已生成高可信度的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384" y="1584888"/>
            <a:ext cx="3941810" cy="2802177"/>
          </a:xfrm>
          <a:prstGeom prst="rect">
            <a:avLst/>
          </a:prstGeom>
        </p:spPr>
      </p:pic>
      <p:pic>
        <p:nvPicPr>
          <p:cNvPr id="8" name="图片 7" descr="图片包含 户外, 人员, 树, 照片&#10;&#10;已生成高可信度的说明"/>
          <p:cNvPicPr>
            <a:picLocks noChangeAspect="1"/>
          </p:cNvPicPr>
          <p:nvPr/>
        </p:nvPicPr>
        <p:blipFill rotWithShape="1">
          <a:blip r:embed="rId2"/>
          <a:srcRect r="50822"/>
          <a:stretch>
            <a:fillRect/>
          </a:stretch>
        </p:blipFill>
        <p:spPr>
          <a:xfrm>
            <a:off x="5433194" y="3193374"/>
            <a:ext cx="4098744" cy="30701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05725" y="1828283"/>
            <a:ext cx="2753681" cy="1027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16886" y="1932369"/>
            <a:ext cx="2331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红外图像处理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kern="2200" dirty="0">
                <a:latin typeface="Calibri" panose="020F0502020204030204" pitchFamily="34" charset="0"/>
              </a:rPr>
              <a:t>二、相关研究</a:t>
            </a:r>
            <a:endParaRPr lang="en-US" altLang="zh-CN" kern="2200" dirty="0">
              <a:latin typeface="Calibri" panose="020F0502020204030204" pitchFamily="34" charset="0"/>
            </a:endParaRPr>
          </a:p>
        </p:txBody>
      </p:sp>
      <p:pic>
        <p:nvPicPr>
          <p:cNvPr id="5" name="图片 4" descr="图片包含 人员, 建筑物, 男士, 站立&#10;&#10;已生成极高可信度的说明"/>
          <p:cNvPicPr>
            <a:picLocks noChangeAspect="1"/>
          </p:cNvPicPr>
          <p:nvPr/>
        </p:nvPicPr>
        <p:blipFill rotWithShape="1">
          <a:blip r:embed="rId1"/>
          <a:srcRect l="20986" r="19943"/>
          <a:stretch>
            <a:fillRect/>
          </a:stretch>
        </p:blipFill>
        <p:spPr>
          <a:xfrm>
            <a:off x="1602770" y="1763945"/>
            <a:ext cx="2969230" cy="3529134"/>
          </a:xfrm>
          <a:prstGeom prst="rect">
            <a:avLst/>
          </a:prstGeom>
        </p:spPr>
      </p:pic>
      <p:sp>
        <p:nvSpPr>
          <p:cNvPr id="6" name="AutoShape 2" descr="data:image/jpeg;base64,/9j/4AAQSkZJRgABAQAAAQABAAD/2wBDAAgGBgcGBQgHBwcJCQgKDBQNDAsLDBkSEw8UHRofHh0aHBwgJC4nICIsIxwcKDcpLDAxNDQ0Hyc5PTgyPC4zNDL/2wBDAQkJCQwLDBgNDRgyIRwhMjIyMjIyMjIyMjIyMjIyMjIyMjIyMjIyMjIyMjIyMjIyMjIyMjIyMjIyMjIyMjIyMjL/wAARCAEsAa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5GDDNLJsOODmnJCR7UNHk4zQAmwgZHSmqCTyKlXcFx2pvAPNAASCeO1IPcihgM5FNzxxQAHvgVEg3OS34VNnAx603y8c0AIxwtEZDHkUrAngjinKFBoAZKCPuikRQvXvUhwTndxSjB460AMKo3So5I+BtNTGPBzTXUnpQBCF46GpEG2jdzigEbulAB1bmo2Q9ealPBzTGcnpyaAHxy9jTWdS/FOQDHNN8vJJzigA5+8KQgNyTTSWXvkUFiRQAv3eAaQrnv8AjS5IqMs2eBQAMnHB/OmqCO9KWYcYoCluhoAdsOM5pR9eaQZwck05MZyKAGsGXmkBz7VP9/rUcqqBwaAGspC7hSeZkqpGaA2BjNJ3BwM0ATbkA4XmmF3FG5e5pyEMaAGgljzTskDpUmwdcU1n2jFAEJzjmnHGMZpjy84waTzOOnNADimT1pWwq4U5NRu2QDzTlIxwuPrQAi5zyalBU9TUZIJ4pRj0oAk2ofunFMIKnqKeq80jEk/d4oAQHI6cUiDaTkUqkDtilIDnjFACZA+7zmkO7b92nNwPlGTThuZPm4NAEIGacE78YprZ3YoVcHk0APIXtTDTyDj0pARjBoAZkehop+BRQBdMh2iondtyqOppzq2OmKgkJQ7ye2KALPnc7R0FMkORwCar2iyeUZHPB5qX7T2Rcn3oAcNw+8OKA6Z7k+gqMF5H56VKsWwfWgBm4ls4AFSA++frTCpx61D84PegCd3PelQhhyKrsW4JOPrTlZyenFAEjDHANKu4HigA9TUgK45oAY020cnn0phkyBhaG2M3ApxYKvTigCPAQ5yMGp1UFcgVAwJAOKlV2C9KAGv71GMevNPdsgmmrGMe9ADtrAZ6/Snb/l6c03c6EZHy0x2OeOB7UAOHzkgHGKUrtxjmo4yQw469amJGRQBE24kU7B74xRkbulNdnb7o/CgAKAnrTfLIbhvyoVmX7y809WyeBigByDHBFPKKOgFIpy3NPYAc5FADDsA54NVz8/T7tSthifekWMgcDigCDbhuRTu9TZQNyOaYX+bIFADTFxmnICtDvjAK5pSwGPU0AKrkZBPFR8Mx5zUvDLtNNEIU5zQBGYyVyTTADgcZqRmPAIwBUgxjJoAYFGOVzRgY4FPKseh4NORVCHLDNAFUxndzmlHTvTn5OGOR7U8FQvFADVYjjFOypB5NN6DNLuJXJGaAGEHHbFOGNvXmkLAkA8ClIA5UUALuIxinl9oyBn6Uw5IzkUoLY44oAByM4qOQnJpXlI+8cUK6MKAGiQsmOlJu2qTkfjSsBggVAo8ycgDhfXvQA/zG9V/Oin+UPT9KKANGRieO1U7hCyEZwM9qsPKRwwqPlucUARDftxnj0p0fXpSgEscVMF2j7vNAAF56UjORxUkYYnB6U8qoPqaAIFbkE5qXA3A44proG74peAMZz2oAYyJI5OKQtztQCnMu0HB61Go5xQArBvWgn5do60MpDUjMB35oAaoYMBgVKwATPU1H7jmlLMe1AEqFSOeaHK4wKaCVHTmg8jLcGgBm0E461OsS4zzUCgls4NS7Xbo1ADGUZIzUHIbjnnpVmTK9argZY880ASs3yjjBNQuxHepNuEJzxUZXcvB/EUAIC3fpUi5C5J5plvG0UISQ729e9OkGDgUALvzTt20cU0AEYx+NPH3fSgBDIpGdpqPeznABqRQe9MROc9BmgBwBU5NIzPzilkOE4bNNVwoyxoAVlbaD3pVQooB5o80PxQcjvQAkgzzUJBzmp/lbgtURA3EA0AKiP17U7lacjOq8HFNG5jhiMmgBjsSOMY+tIr9nxT3TngVC/XkdKAJvMBAC9O9IXGCMU1CF6ChW3N0oATI2cUiLkfMeKkZFPQ1GEfqBuoAnEabcg8U3ftHYimOSqgZP0qPy9zjdwf5UAPDq53HpTuG6cCgoFUY5FIyk98CgBucd+aXcSuM8U0KRjIzUgx3FACYRkwetRiIYwDU21fUZpihicgUAMCFTnBpqFgcjgnrUzE4xmkABGTQAm5/7/wCtFLgelFAFmU7hwMGou3vUjkMCFzTFibd14oAliCgc9anB9qrBTuJJqbcRgCgCUnI9DTDkfMMmm7iGxmkeUgcUAL5mRytNzmj7680AMRgdqAAjHPWkCEnIOKURMWwW5NY/jDVJvDelK6OizTnYhP8ACO5oA05ZlU7c800KCNxNef2/jm5jdYpZrK5PTc4Kk/iDW/D4zsjhbu0ki4zujYSL+lAHSoowaCxjXoDVfT7+0v1LWr7xjPPFWZVOORzQAyN9xJNPGGYc1WLuHCbcA04uRgYNAFsfKOuaC+30qNSdmM4ppGOrZNADnbI5OfrUSRbznOKCh6t0p45xgkCgAkGF2jnFRRgggdDQ24NxnFKckZA5oAmD4YLinSYxkLUSjb8xzmpMSdeMUAJGVJOeKHZc8ZxSlAV3AnNV3btj8aAJt2AR1zTHbCdBmmJk9SM0kiEkckUAG4tyRj2p4Td1Q4p2zavQfWpELY460AN2rGOlJkE8DipGztyRTGOFwozQAjxqRxwaYI+cZ4pokLHjkd6dkgkCgBxAXntUYJMgI6UKZDncpA7VKu3HPWgBrS4HzDA9RUa89AealCK33hQxAXC8dqAGKyqCCaAqqMqOvU0zYC3J7093OccYoAFXgnPFPU8e1N25j6Zo3sFHyjFADWG192RmmElhk8k96V3+bkcVGHPpQA8t5ce4npR5hblgMdqiB85tuOAaneMBPmbk9qABCDzgD6UYLNUaoQvBp+Ng68mgB3yg+tNO0NkHihHwSDzUbsFO0EZ9KAHeYM4zTWc7sAfSkSJid3enjJbkUANy/oKKl49aKAH/AHHGTnNTsQq+lDxbjuPGKj5Y47UAOUBulSBcDrTFdUOCOlPaQccUARPu3cDNPwQnTmpRgYwKjZ13kscfjQAgO1cnrT0mAGAv41GRv+YEEfWlETn5V5JNAF2wh+0XG8jKpz+Neb/Ejw94h1rWJpzpsslpEvl20kDh8L1JKdc/4V65aWy28IUDnqanwKAPk99GTzQnzK6cOr5RvxBrc8OeFLnVdbt7ZZykBJZycnCDr0r6MutOs72Jorm2ilRuquoIrMsPCekaTetdafYxW0joI2MYxlQc4x0oAztK8NXNi7SLOn2fG2GHbjYo9T3NWp7O6R/9SSPVea6PHYdKZM5jhdwpcqpIUdTjtQB5n4p8Tjw9NBDtDTP8zFhkKPQ/Wq1j45juoxJLYs6dC9uQ2PwNcb4tFxqt/PeXtrcQMxLETRsm0dhnpwK5Y6TdRw+ZaNON3P7s5VvyoA91g8VaHcDY115Eh6LMu2rscsc0W+J1dD0K1434K0XWfEWtwWdzJIlhAd85YYLY6AV7N/Zw0VUhabzN5JVQvIoAUHe2D0FPZAvfigPH1DA00urMBQAAADr1oiZUPPX3pJW2rwaYhHXOaAJJXVx9004NhaYZQeMdKTfuYCgBry4HJP0FRqWLAt0qVoQvPeowQDzzQBKkipnaMn3qVW83sue9QrtZD2zSwxbUJ380APcEcHH4UgGDnJ4psm8gADJJpwDEbec0ASBgc9aieTkgdak3SIuOOKgkbLe9AApC9MZ96UKeST3pQFxkinrtcYDCgCNixHBpgJwcg1KMoxXINRup3AHgHsKAE3lTk4+lKjGQEYpSg2c9aYEIGFBJoAcIxjJFO8oP0PFAYqmCuKVW2jOeDQBKse1DioivyYzTpXYqNlRBWOec0ARMG34XoOtISWJC9uM1IwcjAG0etKh8tMHGKAI4sK2AKk+825ugpGCucgVHLKEU/MCey0ALNKo+6CPr3qNPMlbkYHbmmojSMGIJx+lWQSg96AEI2jC9aVEAXkZPrSLknJGalBZccAetADREwOQDTCMPg1M8jbM7v1qJnLKAQM0ALge1FMw3vRQBoGTeMd6YF5wO3WmlwJcc08vtzjkmgCvJBIzZVse1NZJg4TcM47iravtPIzTjszvxzQBWEcqoN0rEegpxgUj5vm+vNSqCzZ7U9sKOBQBXWIIuV+U+1aWkwySOzyAYXofWoYYTIwHQmtyGIQxhAKAJB0ooxgUhOBk0ALS0inIzS0AJijFLQaAIngikUq6KynqCM1hah4J8P6jzLpyI+ch4CYmz9VIroaKAMDQvDFj4cWU28krq5zmVtzD2z1xXNa1rQXVX1DlobZW4H93vXQ+JNRNqyxRsdzKcgHpXIw2LanL9iHAmBVj6KetAC2fi3RtSwUnTe3TNa8MSSfNDIw9yeteJ+KItP8MePZLLRY3W0hVAUdy3z98Zr1fw5d3WoWMbMm1SOooA2CQDiQ7jnqKlCE/cxUoiUKVbBPc0giVWwDsH160AN8px3pwj2kEEZpd6htocfXNPwBzmgCOVNwBzk1CUwQKsOeePxqF2GKAAxc9fwoWRQCCOexpE+c8nmlI2Jgjn1oAchBbGamO1cNmq3y4BOeT1p+1T918n0oAdNIWHHFR/MBwA3vSv98KajLjGATQAOWLUCLKByeRzgVNGCUyT+lJgnIOcUARYY/MDkmpsfKN3anRp2JxSs3BXj60AOQIByDTflB44qLLRx5556U1JMvycUAPk+YgfdFHl7hwelSLGrZZmpjLtOAWGe+aAJIyqDDZ+tNIBbIqMe7E46UxOTlmIyelAEuRuOcU0oH7GlkMQAHOaI493OWA+tAEGxuVUgUotgp3uATj7xqcptY7cmo8SEnJJFADg6xpgcn26UwEMeQaVU56fnTmOONv40AHAHGKZIDxjP507cG4x+NIwwODkehoAi5PQ5X3qTK4HTIpqjB9qZJnIwPrQBNvPoPzoqDA/u0UAaAKs5bHWnMDjOKjbOQBUqsOExzQA1FLdualC9iKZG+12PvU3J5IoAQYHFJ5ZZs5peScgcVLCGmYKOOaALtjb4G8/hV+vLfip4km02Gy0vTbqaK43+ZKYHKsFA4GR71xOl/FnxHaTFJZ0uIV4AnTlvbNAH0RTZAShx1ryiy+NVv8AaBb3+mOH4Gbd92T6AEf1r1WCXzoUk2sm4Z2t1HsaAHx52Dd1p1FJkUALSUUUALUVxMsEDyMcBRmpOK5jxXqIjhFojYL/AHselAHN31y9/eNIc5Y5H09K1LBV0zTpJ8g3M7eXGMdB61zl05TTryRWdZFi/dlP72RW3qDJpWi2lmzZkjiEkrnrnHNAHz/rs73XjS9eMGRjcFR74r3XwqsqaPC0sexsdBXl/g7QY9Y12S/UMUWUuxfoST2r2qCHbCoUcCgB5kPPyE/jUTuW9RUuCxORxRJGCuCMD1oAgX75wKmXIxmmDBJx2qZNjHBIoAYzDcMDI70xlVpOR8tSOVPyjim+UAeTQAnlEnCqR70r5GEIJNSDbEM7ifSjeGIPegCNUO3BzQ2FbnGR3qfBCE1WmVnAI/GgBkjlyGXPtxUkcL7DkDmnDCoB3FObeYwOlABGSBtPFK77RwMj1puflwULUq52jHHsaAAPjnGQe9NcADcKcwHUnB/So3k4KHoaAK4L5y0gOe2OlShNvzkAntSkI54wB0zikO0sWDnavGMdaAFbzRjj9alHzLhjmoyzEdKash2kjPHXIoAXiJtvLE96ViDhu/p0oLGRcAfjUaqFkJbn3J6UAOJG8nHGKmWNmAPQH3qLfFvwf5VNvQDkj6UAOCY70gRuORUZkVz1z9KajGQHPTtQBIzMvGfxpAAR3NMaRV4CE/SmGdljOF+btmgBXwZQuPlAyaR/lOV59qZGDt3MMk80u47jwTQAoDH72MD0NOdTtG1gPUYpMJuBbFNdjvwqg++aAFx9KKbk+lFAGhGgZN+7Bp0agZYdTSRJgc08deBxQBGYyZPlFO/eJ97JqUryD0qGXcMYJ5oAsocj0rQsoQql+5rMV9oAPWtWNS9iRuKkjGR1FAHAeIfhnc65qcl++p7pWYlDgoUHpkdq5i8+Gmu2RJEKXsajHIU5/ka9XEWpxTO63olQ/didAAPxHNLJq13DMiS6bK0ZwDJE4OD9DzQB5H4P8DCfxhHcXumvbR6eBKw3nbJLn5Rg+nWvc41KIAxyagg8ufEyqR7EYqzigAPQ15J8QfiHf6P4nhstLnKR26/6QdgYFjggc+gr1a5R5LaWON9jshCt6HFeP3Pwv1zElwbpbidySQ7bvp1oAh0/42XUd55N7a288GPvx5RifoSRXW6X8W9C1K5jtvJu0mcgBViL9e/FeWan4F1i3JN1pPyL1ePIJ9/Suk+E/hTZrNxqrAmFB5UYcc7u5H4UAe0POqWzTZG0LuzXm19cteXUs7n7zcewrrfE18LazFrGcPJx9BXJ2lsJ7tY34jUF5D6KP8aAL9harHbJ5y8yETy5H3Y1Pyj6k4rjfHerSyKbWEs11eN0HVVrtNTu1gtG3HZvAkkB/hUD5V/AVwfhq2bxJ4nn1FziCE7Y89xQB1Pg7w6ukaQgIw7ctnrXTRoV/wBX0qdYVSIYakII4U4+tAEEgZcetIC/8TZHvTpC4YZPFO2dCw4oAYfunofpSIigZp+Pm9BTWGD6CgAEScncead5QYcmmKCASTxTxuKnbgehoAjyozlSQKQFPvYwDxTyduQQCDRlMDtjtQAgZsgAZ+tSCME4YHPXrUO4NL0xUoK9uvrQApC+lRnc3y9qkY9SxGKjZMrnJAoAXBXIBGR71DLL5Qyw59RSCRAcCpSBIBQBBnJDbSQemaZI7KDuXgDrUuGUkEjOailPIGM5PagBqr8ylshSc4qyo2DAUAetAt5JMFIyR7ip4tOunJ/dkKR3NAFYnzGwpANNaORFyT17VefSbqEZRVNU5UccScnPegBqOR2GPTFOaJmG7uaj+YN0wPWpBJltvOMdaAGhNoBPFPcgqDuwR2pzAlCEGMdM1BjI5wDQA9Zt3QA449KTaygbUJB689KhwRgqMDv71PE+/ID8nt6UAOCjnbkGoThiUUsT3zU7DnIYmon+VsigBELKAGHalZwFBUc0wySscIoGeDkZpSjBeWGe2RQALgDqOfWmgZboMe9AB3cgYx1o81S2xck+woAXyk9B+tFM84/3W/I0UAbKoc1IFweBQCccnFJ5gTFACyA7SehqFRzkgmpDKS4B5FLk56UAPiQO4+XFa23bAAKylZl6DFaUTGSD3oAjpcZFQs7RsQyN9QKVJlY43UAWYD1FWOlVbcgs3IOKs0AZ+qw3csCfYrsW0qyK24oGDKOqkH1oN7cxRlmtRI3pG45/OrkvSoDigDPl8SWkSgXNpeR5BLZgLAY9SMir1nHbRwGW2QLG/wA/THWhkVl5ANSxDMBXtigDg9QnOp6tKCCyklQM9hUXh+RbrT5LkOfssDbJMj/WEHgfTNS2dlL/AG5LBG+xld2MmM7RUEL2um+HoLWKbzYY90skhXbubJzxQBz3ja+lnsltbd911dyhCvfHfFdR4a0uDQtOW1IcyhA0hWMnBIz1rj9Bsxr3iG41mJmMZ2xQluMEnnH0A616PZ2TvtU70gDZ2b8sT/eY/wBKAJHuoRGMl1bOApQ5Y+wpeTsLKQDjg9qR3kFvHuSGNwBuy33B3ApzswaJkkXYSPlIznnsaACMb2fjgMyj14JFVIbuaSKN34DMFAXnr0q3BuaeRjIgTe/yhMdz3qpbHNlb7cY3qf0NAFllZrkoOFWNW/Mn/CoGu7dwUEnQ4JXmrEgc3z7T/wAskz+bU2YFEUjG9n2jJ4HGf6UAI0iJFGxOUbIz9PalE0O0kM3Hop/wpjPIVhGF8zc3JJx0qOW5mUwxIq5k3F2z6en50APkcu+EBOaAWFxJERiONBuY9Sx9PbFMkWYR/uZAmAcnGT+FDu6XVwEjDEuNzE4/hXjjJPFABvAuLhlKrFGwXJPQYB5P40+GaO4BdNxXsSpGfpmo3jikunea4j2o37tDIoA4HOPXOakSaLz22yK6iPcdrA4Oecn8vyoAkllWO3O1d0jEJGvqx6U2GcSy+Q6xZAOdsoJz9KjluomtEeN/KQTY8w4yRjqM+/FRw7oiZRIXijBYg4B/VR/OgBsRdg3lxwsR8zDzwSB+VTbm2qyRO6uMqyYxj8SKrRoZVVZ3bygOU5x9MBR/Otm3tWulRo22pgcFTz+ooAjhsGnl2LH0VXYu+OpPGADnoa10tLaPavlKGPIH40kitDIdkkSYiUE7cnv79P8A69Rq8TXaliTNtB69AT6duRQBZs2326swXJJ6D3x/SnXLtHGWQgMMYz7nFQWDj7Ko92/maWdY47aQqSi8EnJ9aALZG5cA1VW3Fwkn2hVKl2CDHIA46/hmoUaABZWt3U7htBzn24oKW4VpJo2ZnlK9DkknIGPYGgCpe6TFCAY5ShJ4GCc1mmDyd8sp+SMZY8iurLRwRjJCIo7noKpXUsVykBLxiF2LFpehx04yOKAOYhujJGGlO05JIAPHtUhmidgqkkkZGFP61uvbW8wci4gkZVLbY+Dx+Jqi2k3SQo28ScAnAxQBQVVWSJChIYM5ctjaB+FQCTbHHMqHMzkKC2OAMg9PSrFxE7TxxO5QNEVPHX5hRcHzBAm/AWVhjnkhTxx+dADDM623mbMNvCgFsjn8KGdixznPYCondJbRTEGbLqwyDgD15p3mGD53IVf4mPYetADzIYYWd8sxbYiju1OckOhb7pBBx/e//VUEWbqdXdTGo/1aHqq9yfc1IlwssTH70ROFOOuO4oAcE3MMtxTJSYxtjUY7sWx/SmFohJ5Uciu45OO31pDGo8ySSWVsFR8pPBJxgAUAMy//AD0H/fX/ANain7V9Lv8A8e/xooA3iMnr0qN8560rOSOBxSAZ5NADlUkYxn1pwZk7cVEC2RtJp258jigCYSlz7VoWkgwR/Os1FPfirMcJY5yaANPAOajaCN/vIKiCyKvyufxpRLKv3gD9KAFhto4GJQYB5NT5qEXC/wAQIp6yI3RhQATfdqoJYycbsfWr3WonjQDJUE0AQdRwRipbb7hz3qpI1upw4ZPcU60ubOJjGt3GWY5wXGfyoAw9VjGmm4WPia9blv7orzvxpfmNLXSLYZluThgp5C5rqviNra6YkPkBZbqQ4UZ+6vc1x/hDT7nWtdOqXx8wpwnoPagDudB0aDTbGxtkj+RYTIV65JwOv0zWxazIbkR20aeVyHkUYDHB4Hrj1pGtY5MCbe4AACbsKB9B1/GpGBXBjcIV6cdKAKqxRTWy3EyxbmQM+4Ac4680SzRRonJJJBREXJbHpSrCnlojgOsYAGRnp3qQx9SDjPFAFM3EsCSyNGihtwRASzF2P5etOjMcawQbiZAynAU9AOtTpbKr+ZI5kc8AkcKPQDtT2wMBRQA13xevg8+Un82qG5fHk7iM+dwD/umlkxHOZSWd2AG09gOgGPrTXhMziRwu4dOORQA6Usz2/ODuf+VOmVRc26bgzBWY47A4xUZhfz428wlEz8uO596srIqZ2oAzdTjrQAbXONiptP3ixOfyqKKNoriNVEWzdk7QetPy7jnk+1CxEdPlbrkjNADIBP5P7vygpYnBye596eDKpJdkAA/hB6/nUscflRiPdnA6nuaiZWD4IyCaAIbogww8Z/ff0NOkZmFwpPy/aETr2yKkeAy7N7kKpyFA6nGP61Na2Ancb2aRg/mFjwM/QcdqABIZJTcDewBnRAfQZA4/OtiSKRQsMC7FI+aX+6Pb3pUsUVY1ViqI24qOjEdKsvxGfXFAGDeKJbhoEI2LDGoBJ5GW64PNTW6SJKrtMCehCoAD/M/rVFNyTuzSFicKMjGAM4H61aVmfhWwx6HrigB1rtKiZizSfNyzk4GT2zxUN3eWtpZzXDOEQugZ2YnncOOagvJ49H09prmfy7eFSzyHqfw9a8a8a/E+9t9Tt47e0aGziXeIZ15kc/x89B7UAe9RXcVzD5iyDy8Z3gjH1zSqxkv1d+YkH7rvuJHLf0r5esviZrraqJYWLxAhhalR5efoK9l0jx2NVlsrQSCK7ukxIY8FEb0PpQB6O6QSsGeNWI6EjNRXDn7VbbMbjvwW6DgVURmt41RjnA4OSafH+8uVlZ2OwYVeMDPU0AW5GmMUu9oyNjfdBB6fWrEf+qT/AHRVVoTMpRZGjDfe2gHI/HpVwAKoA6AYoAz7lRJcArAJCI24JwfvY+lc9ew/ZpoCzLlZXlfaflQEH1rX1K8WxZ5PN3MVIVMDjJzXIm4Wa8Wa7kJh5yrH5c9s0AW3tvtCiRNz2xHyxjIAHv3J/TFSMSxQuu4joCM1IClwhAbKEfwtg4/CkEccahEBAHQZoAS5Esv+jqjjdjzZAp+7/dH1709YQymNOqDgdselR/ZY2BLqWJ6lnLfzojggtwPJUIwz8yjmgBAu4qGOB2FOuJTHAYxGWdnXbjpwQcn0pYwiRgYP1bqT1JqNt7NxgDPHPWgA8yf1j/I0U7ZL6CigDYGMe1NbOeD+VRq5JwBipgPfNACKu0c1Iu3HLVC0jM4XPHenIuW5NAE6kZ6g1Zjkx0qFYlAqVVxQBYD5NKTUWKGOBQBL8p600wq3OKjBp4fHfmgBfLcfdcikkkmVcYU04OaRmBoApzWzXEbJK+Aey8Vyl/4CsJ5jLEHWU/x7iT+ea7Q4OTmonJXkUAeaXPw+vHlA+1BkzyXBJArsNI0eDSbRYoxjHBOOtary4PXmmM4IzQAx8qpI5qqd5bLZwaseaWXBpNoYUAQbgCF25zUsjIoG7imMAD9KaF39TQA5W83pwtOaPaetM2BRweO9Q7ZHblyF7CgB/l7nznmnLHtGSc0bSqgDJNN3EZBHOKAJEfrkDFK5BBIxntUSsAnIwaQKQdwPNAEyRhBlRk96SRyy4A5pgZ2yDwKVXRDxyaAGrG7tncVHanEkOq5NOMoK54FMkOArAc5oAeImZ8Fiea6C1hWGFQvXHJrCh3synoa6GMERigB+KCMjFA96XNAHOajbtbzFgPkJzVFrtokZ0GXUZArrJoEnQo6gg1zOq6JcxozWg8xf7vegDivGWtk2di5IM4l3mM8rgdMivI/FdhqOuXs2oyTCeRznaFxj2Ar1jWNNa4AN1AyOBgBhg1hy+FL8xGaKLMY98HFAHPeH/D1hpvgS61B57Z9UlYRi2b/WDnqPT8qn0u3MDxxWgYTbwSw7HPXNakGl2I0m1u2uy+qSzFJLTaAIkyRuz1PQfnXVaLb6PauscsyhmPQDJoA6WPUiy27KxdNgVnIwGPtW3Zt5gDDvVGPQ4LiKJYDKIk+4CeK6C0s0tkAxk0ASwptXJ61V1HUEs4SxPPYVLeXaW0JZiBgVxV/fPeTkknaDwKAIb66kupS7H6Vl3gSSynSRvLiZSGlP3U9yakv7lLWEszY461yz6pqPiCxu9BtYwbec8Of+WZ7mgDk7Dx5qOj381tHefardHKpJj747GvVvD3iFtZtVleLY+3tXz0LKSPVXsiCXik2HHtX0P4X0uOy0aEMBvZR2xQBtxseN7H3p7KMhkPHtTRFwdzHpjmkZSVIBwKAHlkZ9pYnHXFI0aY4OPTHWoY1Abr+dS8fdB5zyaAG+Uf8AnrJ+VFO2D++aKANOQrnaB170oGxeDTQmBkHNIAOvegBFX5/epoxtPXmmoNzbsVKsfOc0AWoeSM1d8tSKoxHke1Wg5yKAHGCopFwakMxFVnl3NQA7I7UAZFNBqVF3GgBAcDmgkHpUph6UxoiOaAIHPOKbjIOac4wajZ8Dg0ARuoB71C52A5qYvletRPgjmgCELuUnOKTt1Jp7cMMHinfw54oApyZLbVOKVFIb5mP4VMcBt2KieQiTkYFAEjjCHGKbCpKfMKEKk5PSnb1zjtQAjL7nHsaCpOOPxNO3DbhVJ96YJDGpLCgAKgnGcGn8gZ27qZFIJW3Hj0p8iE8g49qAF2gx4xiqrbImyOnpU4BCc9agkUkAAck8UAOyJFG0YFK0qnavpzSKWQFW5I9KbBGDI7FeTQBdtPmcE9Sa6BeFArnIwUbPStu0kMkI5zigCzmlpuM0hJHUZFAD6DjvSKwI4paAIpbWCcYliRvqKqXGi2VxGY3iG09hxWhRQBzyeCdDjcuLNNx71oWmg6bZHdBZwo3qEGfzrSooAaqqBgDAqO4nWCMsxxgU+RxGhY9q5LV9TaeUxJwg/WgCtqupNdzEBjsHasvO0ZpSVUnJpROIj5oUMyfMAfWgDnPGFhfRX8Ftjesyjbg8A+9bGg6VHpVuiLgynBdsdTVqB5bvTIZpR5jqxLMeoJpuo6rZ6Bpz6jfnaq8RoPvO3YAUAeOaXNbw/EG+eaAzA3TAKPrXu8Do8ceIjGuOF9q808BeEZ7i6m1/UItrzyM8cZ6jJ616gFUEZVmY9cdBQBYYLKOuBjjFRi2BYEuTjtSkBFwij6elNU5GA2PTNACvb/KdlMMJWP1p/wC+b5Rg/jTG3qcfNz1yaAGbKKl8w+i/rRQBdVWVOtNQgDuaVWqRG2jAXNAC78DgGpFfueKjEm7grTgFxigCdHG7g1IZMd6rJ8nanb1NAEhkLUwsQfWoy4ycUqsCeaAJg57VYilx1qqOlOD7exoA0BKDTXlAHWqYc460ySTAoAfJLz0qu7Z7UjPxkUBgwzkUARvnsKawJA4qQyAU0yHI5oAi8rJOWqJ5sYQVZMgHOKhk27coATQAxmC9W5oB3H5hUbRSSPk8CpliI6nNAC4ULwKYT245qVlGBVdyA3Y0ATqMJ9+o5x+7OTUTbiPl4FAVnjGSaAHxRqACeuKeZBkY7GmIu1eppxXA5/CgCTIbljxUSsd3y/hUmAYsMKVGRcAjmgCNgR97OTT41Vnbrx2pTlm9adEjK5PrQBLHEx4A/Or9q6wA7yAD61XViO1SNF5qkN0NAGj5i7cgg/SnqcjNYE1tcJt+yzmLaemMg/hV6K+ljAW4QY/vL/hQBo9eKAMd6bG6OuVOaceKADNLSZo7UALRTcnPIpxNAGbrLuLF9nWuNZdmTIcZ612mrNssnYDJANeWeKr7UbS1SXYBHN916ALEniSw0+7ljmt/tCldoIPKn2qRbhBYNcyfu0K5+btXP+H9BM832+7Ykn7oJqp4xe4uvEVlpKyMlmAGcKOpoA6/T9QhttFvru6kWO1gkAPuMDH51z2l6dceNdZTVtUVo9Ph4trc9MDufeuim8Jrf2Vtbzzu9pGQ/lINoY+p9a6O2toLK1EYXCqMBRQBHtSBQkRwBxgdAKBOQcEjHanNFuXPIFNEcbYHXHegB+A2Bimsg3hVAJp/yDoxFNAzkg4PrQAh3Rtk4pvmYPqDTpFkKA5B/nTUjAOWPJoAXePein7V9RRQBf3AelNOC2Q2Kc2GGcc0HCrxjNADQQD1qXYDg1DGvPzdamLYGMUAAJPGaTG080mdq5ApnJGSaABjgnNSRMDyaYMEc09EGOuKAJcjNH1pBGeueKVhxQAu4AUhw2Oaa33Rg1HucdKAHOOeKbt54p2WAzwTUbN60ASEjbjAqLrkcCguW4XimiM5zuoAbKuF2g1GsZHVhmnsGzR9wZYUAPRTt5Ip2D6iq4LZ9qlGQMgUANY5Jzzio0CtKc8CpdjZ3N0prHDZAoAcSqAgLmkGFHC5zQJuq7eaYzvnAOKAEMhZipApS+0jJBIojQZ+Y5JpXZVzhQTQAm8s2TS70BAPX0psSs+fSklRVdTgfWgCxvAxT1bJGKhUBsYqyigcY5oAmUnGanX7vNQpxUgckUASqoJpTEGyDTUOBmnq/fNAEDWzIS0bFT6imrqE8TbZE3j1HWre7PegorDkCgB8V1FN0bB9DxU3eqElqjc45pm64hPynco7GgDTNIWrP/tVUcJLG65/iAyKtxTRTLujdW+hoAr6nzZSZ9DXI/Zo9V0iaKeIFYWIT8K6/UF3Wr59DWJp9o0Gn3DOP9ZlqAMW1hRUVQAAB+ArHtraDVPFE9zbbZHQCLzMZCY6moNY1We/uV0PSzlmOLmdf4R6Cus0PSIdIsUhhXnA3H1NAGgsfkwhQOg61EuHPzfrVt3+XnrVQ4yTigBZW2qMDNQ7yBkqKm2syk4pjAtjHagCPcG/h5qVQoHBGaRUx9KdtVDwaAK8owcknnsKNvRh0FPlUYyeKRQxBwwxQAeaf7ooo2v6r+VFAFwTccChfnbLcUm8I20CpQqt2oAAApzThyCTzTGwOAKeuFXmgBN3XHSk+UKSaUkEEAVEynbigB+fl4/KnJkdaij4HNSb8DAFAE4lwuMU3O45IpoYYxS9qAAtk4xxSe1IWxx3qNd5JOKAELlW6UEgk5pGfH3qaG560APOAKMErwKUKpO4mnA5OFoAiG5eKGbcnPBpxVmPWmOrDgA0ANXcD2xT0OKdHGdvIodcdqABnAyCaapJ6dKa+5l4XFIiyKmaAFdGAPOPcVB5LKudxJ96stvK81A2duMmgBqEJ1OT61IhLd+tRKhyd1TJheAM0ATIxUY28etRyrvyak34XpSJg9jQBHCCp9KtL9ajJUGjdgjFAFgPjipUPFVlYsanBHQUASFu1PH3aiyOhpwOBQBLnA4pQxqPdkUozQBLnik60wnilDDtQAx4UbqKh+xeW2+MlT7VZ3UvmDFAGdfS6gtq6QiORyPlL5GPyqldnVZdCEC+TFcOm1pACQv0Fbqlc81BdS5TCgYFAHG6F4fi0aEgnfKx3NIerGt5Vz91jUbEtIeKljBI54oAWQlV96hV8nDdacxyxyxxTVjBbdmgCTzAp25pAVGfWo3ADBh2pFfkk0ASZLdKa3yMCeTT1kABOKgJaQmgBLiUsQFHSkywAAH401sB/pQxLnaDx7UAL83rRR5Z9TRQBoMFwD3pVZuvSnAbutDDauDQA8L3JBpGFNQ9gaGJAoAduVQKaSScimAbu9PUYPtQAAE05htGTQXXvTXcOuAaAGs4HvT0JPbiolQkfNTtwTK0AEjfMMGnhyCMciodwzS7iq5HSgBsz7327cU0wFVGGpyZk5NP2knNAAIyVwTTGjkQfI9T7gFx3qFpQx2g80AMSRl5JpWuCeccU8BVXpk0n3+MCgBiSneDk4qV5eRjpUZUYIFMwQfWgCTzgTjpT9/HJ4qNY8nOOaGVtpz1oAc0uR1qJiXHygVGAc/NnFWEHYDAoAijV+dwqZVwKkZOKiI96AELgHHWnb/TilVFxnijCE5NADEJ389KsfLjim7VPSmMQvHNAEwYZ4609etVUbnODU6sx7UATDk9afkYxmoAxFOTPU0ATg8Uu41EJMHmlMvNAE26jPFQlwKTzPSgCTdzQz88VHnimHg9aAJy/wAvWq8jbiQelNLHNQyyHOBQA1gqkkdaZ82Mk8UbSQCaJGG3FAEe0PJyeKkboAoqNaexIHFACOQE5GT7U1QCm48UiRtIcnmnuoCYoAQKMcGoZDsOBTg7KMYprbW5PWgAC5XPrS42DmlHJGOgqVlXbQBX3+9FP+X+7RQBpnC0xjnqKVuTnNIxJFAAq+lO8sgHJqJWO7ipWY4zQAzAUH1oHv3pSQeoo/CgBCg/Go3UqRin5INHX60AOUgLyajYFzxSiNjzmkCsMknigBjKAQc04ruXGeKUR7xnNHl+poAVAFAFOK+lNCECnpwOeKAI2BpghK/PU5wO9I0g6AUAV2c5xTh8oyOtSGJWG44FREFehyPSgAZiF4606MgKMjmoQGZqlXg4NACmVgflHFN+dyKU4JqRXC/WgAEfGDQFC5I6ijzixxil2nFAAXJWkULjk803v0pD96gBXXaM9qYBuPFK53cA0+Jdq80AKAQKaRnrUxwaZIy7cDrQAqCn5wOtQKhxndS5ZqAFZ2xwKlQ/LgnmmFcjHapEYelACO2OnNLnIzQSM80MVxQAzJ3daeDmoywx1pRkjigCXd71GzZbg00Rsc5NJs5oAcQQM5pg24yaTkt3xTWPagBxkVePWo3KGmkE803Yc0AGOMigkng03LZxRtLd6AJVbaPl603eR94UgjIGQaCCEJY0AMLEt04pxj3D3piMoOWpWm5+WgBChUYzil2gDBJpFO45NOAMmeMUAM2p6tRT/s59TRQBbQ4GSKcJM8YqTyx3Io2BDmgBoT3pT93mnGQBelQGTcaAJlXdS42nNQq/vUgcNxQBGSWfgUjnsOKXODxUbvz0oAkD8Ad6RhkfWolIJ96mI2rnvQA5U2rS8VGJexp5IIyBQA7OafkAetQlh0pR9aAHfKTyKa4QdqMc01znigBjcjjgUwLx1p7nAxQoyKAEVcUjdc1JtIHWo3NAAvHWkJxzjNIysRSohLAHpQBLCB94ipmdQvNMxtFQM3zcmgBWcZJFIpLnpxSdjRGccZoAk2AHipFBHGeKiJ5zmlVsnk0APYAUgj70rEBaZvYjg0AOJHSkJGBSbc9TzQwXHWgBTKAOKTzecgUg2Adc0qqCM4oAl3bkzUZbmlJIHHSowck0AHXmlV9pxmgkAVGzfnQBIsxLe1O80ZqMKoX3pAq+tAEhw4z0oWMEHnmmZI4pAx6CgB7qAOuTVcbmY54FTAe9I3A4FADCMdKj3fNTgfWgr3oAkJ4FV5HYtiphkpUDKRmgBRjHNMIwc04A460h3FgM8UAOV+RxTzIVHFJhe3NIF3E5NACec1FO8uigC/kikZj36UpqMHJwaAHHOOOlRyMBxUxFNKKTyKAGKuVqRPlWjAHSmMTQA4KCcmmSqpp8YyKJqAGIgHIqQ5K0gPFP7UANSMVIRkYxSD71Lk5oATywoqFhk5JqYsSKgcnNADhwKRmGRT0GRg1DMMNQA/bk5qQgKlQRkjvUxJKc0AQlmPApQh7ilPHSlDE0AIqZPtTyuOlICc1IPu0ARsrYqNhtX5qlzk81DOOcUANQA08LkZoUALSkkDigBMZpVAzSDnNB4FAD39BTRGxpgJ3jmpwSKAG7WApDESKdkmnKxoAiClTzVjI28VAxJY0+LoaAEJ56UhYLT2FQ9W5oAC2T0pQgJyacwFJnFACMFI4pVjGM02nRE5oAYynOKjwVODVlj81QSsQM0AOVgvWmtICx25qIEleakQADNACFDnNC5LYPSpOp5qEMfOIoAtCMbeKqSNg4qUuw4zTCMkZoARVUjJpCATQ/B4pvvQAjHGMGl2sTntQqgnmpk6UAM20VPgUUAf/Z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6" descr="data:image/jpeg;base64,/9j/4AAQSkZJRgABAQAAAQABAAD/2wBDAAgGBgcGBQgHBwcJCQgKDBQNDAsLDBkSEw8UHRofHh0aHBwgJC4nICIsIxwcKDcpLDAxNDQ0Hyc5PTgyPC4zNDL/2wBDAQkJCQwLDBgNDRgyIRwhMjIyMjIyMjIyMjIyMjIyMjIyMjIyMjIyMjIyMjIyMjIyMjIyMjIyMjIyMjIyMjIyMjL/wAARCAEsAa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5GDDNLJsOODmnJCR7UNHk4zQAmwgZHSmqCTyKlXcFx2pvAPNAASCeO1IPcihgM5FNzxxQAHvgVEg3OS34VNnAx603y8c0AIxwtEZDHkUrAngjinKFBoAZKCPuikRQvXvUhwTndxSjB460AMKo3So5I+BtNTGPBzTXUnpQBCF46GpEG2jdzigEbulAB1bmo2Q9ealPBzTGcnpyaAHxy9jTWdS/FOQDHNN8vJJzigA5+8KQgNyTTSWXvkUFiRQAv3eAaQrnv8AjS5IqMs2eBQAMnHB/OmqCO9KWYcYoCluhoAdsOM5pR9eaQZwck05MZyKAGsGXmkBz7VP9/rUcqqBwaAGspC7hSeZkqpGaA2BjNJ3BwM0ATbkA4XmmF3FG5e5pyEMaAGgljzTskDpUmwdcU1n2jFAEJzjmnHGMZpjy84waTzOOnNADimT1pWwq4U5NRu2QDzTlIxwuPrQAi5zyalBU9TUZIJ4pRj0oAk2ofunFMIKnqKeq80jEk/d4oAQHI6cUiDaTkUqkDtilIDnjFACZA+7zmkO7b92nNwPlGTThuZPm4NAEIGacE78YprZ3YoVcHk0APIXtTDTyDj0pARjBoAZkehop+BRQBdMh2iondtyqOppzq2OmKgkJQ7ye2KALPnc7R0FMkORwCar2iyeUZHPB5qX7T2Rcn3oAcNw+8OKA6Z7k+gqMF5H56VKsWwfWgBm4ls4AFSA++frTCpx61D84PegCd3PelQhhyKrsW4JOPrTlZyenFAEjDHANKu4HigA9TUgK45oAY020cnn0phkyBhaG2M3ApxYKvTigCPAQ5yMGp1UFcgVAwJAOKlV2C9KAGv71GMevNPdsgmmrGMe9ADtrAZ6/Snb/l6c03c6EZHy0x2OeOB7UAOHzkgHGKUrtxjmo4yQw469amJGRQBE24kU7B74xRkbulNdnb7o/CgAKAnrTfLIbhvyoVmX7y809WyeBigByDHBFPKKOgFIpy3NPYAc5FADDsA54NVz8/T7tSthifekWMgcDigCDbhuRTu9TZQNyOaYX+bIFADTFxmnICtDvjAK5pSwGPU0AKrkZBPFR8Mx5zUvDLtNNEIU5zQBGYyVyTTADgcZqRmPAIwBUgxjJoAYFGOVzRgY4FPKseh4NORVCHLDNAFUxndzmlHTvTn5OGOR7U8FQvFADVYjjFOypB5NN6DNLuJXJGaAGEHHbFOGNvXmkLAkA8ClIA5UUALuIxinl9oyBn6Uw5IzkUoLY44oAByM4qOQnJpXlI+8cUK6MKAGiQsmOlJu2qTkfjSsBggVAo8ycgDhfXvQA/zG9V/Oin+UPT9KKANGRieO1U7hCyEZwM9qsPKRwwqPlucUARDftxnj0p0fXpSgEscVMF2j7vNAAF56UjORxUkYYnB6U8qoPqaAIFbkE5qXA3A44proG74peAMZz2oAYyJI5OKQtztQCnMu0HB61Go5xQArBvWgn5do60MpDUjMB35oAaoYMBgVKwATPU1H7jmlLMe1AEqFSOeaHK4wKaCVHTmg8jLcGgBm0E461OsS4zzUCgls4NS7Xbo1ADGUZIzUHIbjnnpVmTK9argZY880ASs3yjjBNQuxHepNuEJzxUZXcvB/EUAIC3fpUi5C5J5plvG0UISQ729e9OkGDgUALvzTt20cU0AEYx+NPH3fSgBDIpGdpqPeznABqRQe9MROc9BmgBwBU5NIzPzilkOE4bNNVwoyxoAVlbaD3pVQooB5o80PxQcjvQAkgzzUJBzmp/lbgtURA3EA0AKiP17U7lacjOq8HFNG5jhiMmgBjsSOMY+tIr9nxT3TngVC/XkdKAJvMBAC9O9IXGCMU1CF6ChW3N0oATI2cUiLkfMeKkZFPQ1GEfqBuoAnEabcg8U3ftHYimOSqgZP0qPy9zjdwf5UAPDq53HpTuG6cCgoFUY5FIyk98CgBucd+aXcSuM8U0KRjIzUgx3FACYRkwetRiIYwDU21fUZpihicgUAMCFTnBpqFgcjgnrUzE4xmkABGTQAm5/7/wCtFLgelFAFmU7hwMGou3vUjkMCFzTFibd14oAliCgc9anB9qrBTuJJqbcRgCgCUnI9DTDkfMMmm7iGxmkeUgcUAL5mRytNzmj7680AMRgdqAAjHPWkCEnIOKURMWwW5NY/jDVJvDelK6OizTnYhP8ACO5oA05ZlU7c800KCNxNef2/jm5jdYpZrK5PTc4Kk/iDW/D4zsjhbu0ki4zujYSL+lAHSoowaCxjXoDVfT7+0v1LWr7xjPPFWZVOORzQAyN9xJNPGGYc1WLuHCbcA04uRgYNAFsfKOuaC+30qNSdmM4ppGOrZNADnbI5OfrUSRbznOKCh6t0p45xgkCgAkGF2jnFRRgggdDQ24NxnFKckZA5oAmD4YLinSYxkLUSjb8xzmpMSdeMUAJGVJOeKHZc8ZxSlAV3AnNV3btj8aAJt2AR1zTHbCdBmmJk9SM0kiEkckUAG4tyRj2p4Td1Q4p2zavQfWpELY460AN2rGOlJkE8DipGztyRTGOFwozQAjxqRxwaYI+cZ4pokLHjkd6dkgkCgBxAXntUYJMgI6UKZDncpA7VKu3HPWgBrS4HzDA9RUa89AealCK33hQxAXC8dqAGKyqCCaAqqMqOvU0zYC3J7093OccYoAFXgnPFPU8e1N25j6Zo3sFHyjFADWG192RmmElhk8k96V3+bkcVGHPpQA8t5ce4npR5hblgMdqiB85tuOAaneMBPmbk9qABCDzgD6UYLNUaoQvBp+Ng68mgB3yg+tNO0NkHihHwSDzUbsFO0EZ9KAHeYM4zTWc7sAfSkSJid3enjJbkUANy/oKKl49aKAH/AHHGTnNTsQq+lDxbjuPGKj5Y47UAOUBulSBcDrTFdUOCOlPaQccUARPu3cDNPwQnTmpRgYwKjZ13kscfjQAgO1cnrT0mAGAv41GRv+YEEfWlETn5V5JNAF2wh+0XG8jKpz+Neb/Ejw94h1rWJpzpsslpEvl20kDh8L1JKdc/4V65aWy28IUDnqanwKAPk99GTzQnzK6cOr5RvxBrc8OeFLnVdbt7ZZykBJZycnCDr0r6MutOs72Jorm2ilRuquoIrMsPCekaTetdafYxW0joI2MYxlQc4x0oAztK8NXNi7SLOn2fG2GHbjYo9T3NWp7O6R/9SSPVea6PHYdKZM5jhdwpcqpIUdTjtQB5n4p8Tjw9NBDtDTP8zFhkKPQ/Wq1j45juoxJLYs6dC9uQ2PwNcb4tFxqt/PeXtrcQMxLETRsm0dhnpwK5Y6TdRw+ZaNON3P7s5VvyoA91g8VaHcDY115Eh6LMu2rscsc0W+J1dD0K1434K0XWfEWtwWdzJIlhAd85YYLY6AV7N/Zw0VUhabzN5JVQvIoAUHe2D0FPZAvfigPH1DA00urMBQAAADr1oiZUPPX3pJW2rwaYhHXOaAJJXVx9004NhaYZQeMdKTfuYCgBry4HJP0FRqWLAt0qVoQvPeowQDzzQBKkipnaMn3qVW83sue9QrtZD2zSwxbUJ380APcEcHH4UgGDnJ4psm8gADJJpwDEbec0ASBgc9aieTkgdak3SIuOOKgkbLe9AApC9MZ96UKeST3pQFxkinrtcYDCgCNixHBpgJwcg1KMoxXINRup3AHgHsKAE3lTk4+lKjGQEYpSg2c9aYEIGFBJoAcIxjJFO8oP0PFAYqmCuKVW2jOeDQBKse1DioivyYzTpXYqNlRBWOec0ARMG34XoOtISWJC9uM1IwcjAG0etKh8tMHGKAI4sK2AKk+825ugpGCucgVHLKEU/MCey0ALNKo+6CPr3qNPMlbkYHbmmojSMGIJx+lWQSg96AEI2jC9aVEAXkZPrSLknJGalBZccAetADREwOQDTCMPg1M8jbM7v1qJnLKAQM0ALge1FMw3vRQBoGTeMd6YF5wO3WmlwJcc08vtzjkmgCvJBIzZVse1NZJg4TcM47iravtPIzTjszvxzQBWEcqoN0rEegpxgUj5vm+vNSqCzZ7U9sKOBQBXWIIuV+U+1aWkwySOzyAYXofWoYYTIwHQmtyGIQxhAKAJB0ooxgUhOBk0ALS0inIzS0AJijFLQaAIngikUq6KynqCM1hah4J8P6jzLpyI+ch4CYmz9VIroaKAMDQvDFj4cWU28krq5zmVtzD2z1xXNa1rQXVX1DlobZW4H93vXQ+JNRNqyxRsdzKcgHpXIw2LanL9iHAmBVj6KetAC2fi3RtSwUnTe3TNa8MSSfNDIw9yeteJ+KItP8MePZLLRY3W0hVAUdy3z98Zr1fw5d3WoWMbMm1SOooA2CQDiQ7jnqKlCE/cxUoiUKVbBPc0giVWwDsH160AN8px3pwj2kEEZpd6htocfXNPwBzmgCOVNwBzk1CUwQKsOeePxqF2GKAAxc9fwoWRQCCOexpE+c8nmlI2Jgjn1oAchBbGamO1cNmq3y4BOeT1p+1T918n0oAdNIWHHFR/MBwA3vSv98KajLjGATQAOWLUCLKByeRzgVNGCUyT+lJgnIOcUARYY/MDkmpsfKN3anRp2JxSs3BXj60AOQIByDTflB44qLLRx5556U1JMvycUAPk+YgfdFHl7hwelSLGrZZmpjLtOAWGe+aAJIyqDDZ+tNIBbIqMe7E46UxOTlmIyelAEuRuOcU0oH7GlkMQAHOaI493OWA+tAEGxuVUgUotgp3uATj7xqcptY7cmo8SEnJJFADg6xpgcn26UwEMeQaVU56fnTmOONv40AHAHGKZIDxjP507cG4x+NIwwODkehoAi5PQ5X3qTK4HTIpqjB9qZJnIwPrQBNvPoPzoqDA/u0UAaAKs5bHWnMDjOKjbOQBUqsOExzQA1FLdualC9iKZG+12PvU3J5IoAQYHFJ5ZZs5peScgcVLCGmYKOOaALtjb4G8/hV+vLfip4km02Gy0vTbqaK43+ZKYHKsFA4GR71xOl/FnxHaTFJZ0uIV4AnTlvbNAH0RTZAShx1ryiy+NVv8AaBb3+mOH4Gbd92T6AEf1r1WCXzoUk2sm4Z2t1HsaAHx52Dd1p1FJkUALSUUUALUVxMsEDyMcBRmpOK5jxXqIjhFojYL/AHselAHN31y9/eNIc5Y5H09K1LBV0zTpJ8g3M7eXGMdB61zl05TTryRWdZFi/dlP72RW3qDJpWi2lmzZkjiEkrnrnHNAHz/rs73XjS9eMGRjcFR74r3XwqsqaPC0sexsdBXl/g7QY9Y12S/UMUWUuxfoST2r2qCHbCoUcCgB5kPPyE/jUTuW9RUuCxORxRJGCuCMD1oAgX75wKmXIxmmDBJx2qZNjHBIoAYzDcMDI70xlVpOR8tSOVPyjim+UAeTQAnlEnCqR70r5GEIJNSDbEM7ifSjeGIPegCNUO3BzQ2FbnGR3qfBCE1WmVnAI/GgBkjlyGXPtxUkcL7DkDmnDCoB3FObeYwOlABGSBtPFK77RwMj1puflwULUq52jHHsaAAPjnGQe9NcADcKcwHUnB/So3k4KHoaAK4L5y0gOe2OlShNvzkAntSkI54wB0zikO0sWDnavGMdaAFbzRjj9alHzLhjmoyzEdKash2kjPHXIoAXiJtvLE96ViDhu/p0oLGRcAfjUaqFkJbn3J6UAOJG8nHGKmWNmAPQH3qLfFvwf5VNvQDkj6UAOCY70gRuORUZkVz1z9KajGQHPTtQBIzMvGfxpAAR3NMaRV4CE/SmGdljOF+btmgBXwZQuPlAyaR/lOV59qZGDt3MMk80u47jwTQAoDH72MD0NOdTtG1gPUYpMJuBbFNdjvwqg++aAFx9KKbk+lFAGhGgZN+7Bp0agZYdTSRJgc08deBxQBGYyZPlFO/eJ97JqUryD0qGXcMYJ5oAsocj0rQsoQql+5rMV9oAPWtWNS9iRuKkjGR1FAHAeIfhnc65qcl++p7pWYlDgoUHpkdq5i8+Gmu2RJEKXsajHIU5/ka9XEWpxTO63olQ/didAAPxHNLJq13DMiS6bK0ZwDJE4OD9DzQB5H4P8DCfxhHcXumvbR6eBKw3nbJLn5Rg+nWvc41KIAxyagg8ufEyqR7EYqzigAPQ15J8QfiHf6P4nhstLnKR26/6QdgYFjggc+gr1a5R5LaWON9jshCt6HFeP3Pwv1zElwbpbidySQ7bvp1oAh0/42XUd55N7a288GPvx5RifoSRXW6X8W9C1K5jtvJu0mcgBViL9e/FeWan4F1i3JN1pPyL1ePIJ9/Suk+E/hTZrNxqrAmFB5UYcc7u5H4UAe0POqWzTZG0LuzXm19cteXUs7n7zcewrrfE18LazFrGcPJx9BXJ2lsJ7tY34jUF5D6KP8aAL9harHbJ5y8yETy5H3Y1Pyj6k4rjfHerSyKbWEs11eN0HVVrtNTu1gtG3HZvAkkB/hUD5V/AVwfhq2bxJ4nn1FziCE7Y89xQB1Pg7w6ukaQgIw7ctnrXTRoV/wBX0qdYVSIYakII4U4+tAEEgZcetIC/8TZHvTpC4YZPFO2dCw4oAYfunofpSIigZp+Pm9BTWGD6CgAEScncead5QYcmmKCASTxTxuKnbgehoAjyozlSQKQFPvYwDxTyduQQCDRlMDtjtQAgZsgAZ+tSCME4YHPXrUO4NL0xUoK9uvrQApC+lRnc3y9qkY9SxGKjZMrnJAoAXBXIBGR71DLL5Qyw59RSCRAcCpSBIBQBBnJDbSQemaZI7KDuXgDrUuGUkEjOailPIGM5PagBqr8ylshSc4qyo2DAUAetAt5JMFIyR7ip4tOunJ/dkKR3NAFYnzGwpANNaORFyT17VefSbqEZRVNU5UccScnPegBqOR2GPTFOaJmG7uaj+YN0wPWpBJltvOMdaAGhNoBPFPcgqDuwR2pzAlCEGMdM1BjI5wDQA9Zt3QA449KTaygbUJB689KhwRgqMDv71PE+/ID8nt6UAOCjnbkGoThiUUsT3zU7DnIYmon+VsigBELKAGHalZwFBUc0wySscIoGeDkZpSjBeWGe2RQALgDqOfWmgZboMe9AB3cgYx1o81S2xck+woAXyk9B+tFM84/3W/I0UAbKoc1IFweBQCccnFJ5gTFACyA7SehqFRzkgmpDKS4B5FLk56UAPiQO4+XFa23bAAKylZl6DFaUTGSD3oAjpcZFQs7RsQyN9QKVJlY43UAWYD1FWOlVbcgs3IOKs0AZ+qw3csCfYrsW0qyK24oGDKOqkH1oN7cxRlmtRI3pG45/OrkvSoDigDPl8SWkSgXNpeR5BLZgLAY9SMir1nHbRwGW2QLG/wA/THWhkVl5ANSxDMBXtigDg9QnOp6tKCCyklQM9hUXh+RbrT5LkOfssDbJMj/WEHgfTNS2dlL/AG5LBG+xld2MmM7RUEL2um+HoLWKbzYY90skhXbubJzxQBz3ja+lnsltbd911dyhCvfHfFdR4a0uDQtOW1IcyhA0hWMnBIz1rj9Bsxr3iG41mJmMZ2xQluMEnnH0A616PZ2TvtU70gDZ2b8sT/eY/wBKAJHuoRGMl1bOApQ5Y+wpeTsLKQDjg9qR3kFvHuSGNwBuy33B3ApzswaJkkXYSPlIznnsaACMb2fjgMyj14JFVIbuaSKN34DMFAXnr0q3BuaeRjIgTe/yhMdz3qpbHNlb7cY3qf0NAFllZrkoOFWNW/Mn/CoGu7dwUEnQ4JXmrEgc3z7T/wAskz+bU2YFEUjG9n2jJ4HGf6UAI0iJFGxOUbIz9PalE0O0kM3Hop/wpjPIVhGF8zc3JJx0qOW5mUwxIq5k3F2z6en50APkcu+EBOaAWFxJERiONBuY9Sx9PbFMkWYR/uZAmAcnGT+FDu6XVwEjDEuNzE4/hXjjJPFABvAuLhlKrFGwXJPQYB5P40+GaO4BdNxXsSpGfpmo3jikunea4j2o37tDIoA4HOPXOakSaLz22yK6iPcdrA4Oecn8vyoAkllWO3O1d0jEJGvqx6U2GcSy+Q6xZAOdsoJz9KjluomtEeN/KQTY8w4yRjqM+/FRw7oiZRIXijBYg4B/VR/OgBsRdg3lxwsR8zDzwSB+VTbm2qyRO6uMqyYxj8SKrRoZVVZ3bygOU5x9MBR/Otm3tWulRo22pgcFTz+ooAjhsGnl2LH0VXYu+OpPGADnoa10tLaPavlKGPIH40kitDIdkkSYiUE7cnv79P8A69Rq8TXaliTNtB69AT6duRQBZs2326swXJJ6D3x/SnXLtHGWQgMMYz7nFQWDj7Ko92/maWdY47aQqSi8EnJ9aALZG5cA1VW3Fwkn2hVKl2CDHIA46/hmoUaABZWt3U7htBzn24oKW4VpJo2ZnlK9DkknIGPYGgCpe6TFCAY5ShJ4GCc1mmDyd8sp+SMZY8iurLRwRjJCIo7noKpXUsVykBLxiF2LFpehx04yOKAOYhujJGGlO05JIAPHtUhmidgqkkkZGFP61uvbW8wci4gkZVLbY+Dx+Jqi2k3SQo28ScAnAxQBQVVWSJChIYM5ctjaB+FQCTbHHMqHMzkKC2OAMg9PSrFxE7TxxO5QNEVPHX5hRcHzBAm/AWVhjnkhTxx+dADDM623mbMNvCgFsjn8KGdixznPYCondJbRTEGbLqwyDgD15p3mGD53IVf4mPYetADzIYYWd8sxbYiju1OckOhb7pBBx/e//VUEWbqdXdTGo/1aHqq9yfc1IlwssTH70ROFOOuO4oAcE3MMtxTJSYxtjUY7sWx/SmFohJ5Uciu45OO31pDGo8ySSWVsFR8pPBJxgAUAMy//AD0H/fX/ANain7V9Lv8A8e/xooA3iMnr0qN8560rOSOBxSAZ5NADlUkYxn1pwZk7cVEC2RtJp258jigCYSlz7VoWkgwR/Os1FPfirMcJY5yaANPAOajaCN/vIKiCyKvyufxpRLKv3gD9KAFhto4GJQYB5NT5qEXC/wAQIp6yI3RhQATfdqoJYycbsfWr3WonjQDJUE0AQdRwRipbb7hz3qpI1upw4ZPcU60ubOJjGt3GWY5wXGfyoAw9VjGmm4WPia9blv7orzvxpfmNLXSLYZluThgp5C5rqviNra6YkPkBZbqQ4UZ+6vc1x/hDT7nWtdOqXx8wpwnoPagDudB0aDTbGxtkj+RYTIV65JwOv0zWxazIbkR20aeVyHkUYDHB4Hrj1pGtY5MCbe4AACbsKB9B1/GpGBXBjcIV6cdKAKqxRTWy3EyxbmQM+4Ac4680SzRRonJJJBREXJbHpSrCnlojgOsYAGRnp3qQx9SDjPFAFM3EsCSyNGihtwRASzF2P5etOjMcawQbiZAynAU9AOtTpbKr+ZI5kc8AkcKPQDtT2wMBRQA13xevg8+Un82qG5fHk7iM+dwD/umlkxHOZSWd2AG09gOgGPrTXhMziRwu4dOORQA6Usz2/ODuf+VOmVRc26bgzBWY47A4xUZhfz428wlEz8uO596srIqZ2oAzdTjrQAbXONiptP3ixOfyqKKNoriNVEWzdk7QetPy7jnk+1CxEdPlbrkjNADIBP5P7vygpYnBye596eDKpJdkAA/hB6/nUscflRiPdnA6nuaiZWD4IyCaAIbogww8Z/ff0NOkZmFwpPy/aETr2yKkeAy7N7kKpyFA6nGP61Na2Ancb2aRg/mFjwM/QcdqABIZJTcDewBnRAfQZA4/OtiSKRQsMC7FI+aX+6Pb3pUsUVY1ViqI24qOjEdKsvxGfXFAGDeKJbhoEI2LDGoBJ5GW64PNTW6SJKrtMCehCoAD/M/rVFNyTuzSFicKMjGAM4H61aVmfhWwx6HrigB1rtKiZizSfNyzk4GT2zxUN3eWtpZzXDOEQugZ2YnncOOagvJ49H09prmfy7eFSzyHqfw9a8a8a/E+9t9Tt47e0aGziXeIZ15kc/x89B7UAe9RXcVzD5iyDy8Z3gjH1zSqxkv1d+YkH7rvuJHLf0r5esviZrraqJYWLxAhhalR5efoK9l0jx2NVlsrQSCK7ukxIY8FEb0PpQB6O6QSsGeNWI6EjNRXDn7VbbMbjvwW6DgVURmt41RjnA4OSafH+8uVlZ2OwYVeMDPU0AW5GmMUu9oyNjfdBB6fWrEf+qT/AHRVVoTMpRZGjDfe2gHI/HpVwAKoA6AYoAz7lRJcArAJCI24JwfvY+lc9ew/ZpoCzLlZXlfaflQEH1rX1K8WxZ5PN3MVIVMDjJzXIm4Wa8Wa7kJh5yrH5c9s0AW3tvtCiRNz2xHyxjIAHv3J/TFSMSxQuu4joCM1IClwhAbKEfwtg4/CkEccahEBAHQZoAS5Esv+jqjjdjzZAp+7/dH1709YQymNOqDgdselR/ZY2BLqWJ6lnLfzojggtwPJUIwz8yjmgBAu4qGOB2FOuJTHAYxGWdnXbjpwQcn0pYwiRgYP1bqT1JqNt7NxgDPHPWgA8yf1j/I0U7ZL6CigDYGMe1NbOeD+VRq5JwBipgPfNACKu0c1Iu3HLVC0jM4XPHenIuW5NAE6kZ6g1Zjkx0qFYlAqVVxQBYD5NKTUWKGOBQBL8p600wq3OKjBp4fHfmgBfLcfdcikkkmVcYU04OaRmBoApzWzXEbJK+Aey8Vyl/4CsJ5jLEHWU/x7iT+ea7Q4OTmonJXkUAeaXPw+vHlA+1BkzyXBJArsNI0eDSbRYoxjHBOOtary4PXmmM4IzQAx8qpI5qqd5bLZwaseaWXBpNoYUAQbgCF25zUsjIoG7imMAD9KaF39TQA5W83pwtOaPaetM2BRweO9Q7ZHblyF7CgB/l7nznmnLHtGSc0bSqgDJNN3EZBHOKAJEfrkDFK5BBIxntUSsAnIwaQKQdwPNAEyRhBlRk96SRyy4A5pgZ2yDwKVXRDxyaAGrG7tncVHanEkOq5NOMoK54FMkOArAc5oAeImZ8Fiea6C1hWGFQvXHJrCh3synoa6GMERigB+KCMjFA96XNAHOajbtbzFgPkJzVFrtokZ0GXUZArrJoEnQo6gg1zOq6JcxozWg8xf7vegDivGWtk2di5IM4l3mM8rgdMivI/FdhqOuXs2oyTCeRznaFxj2Ar1jWNNa4AN1AyOBgBhg1hy+FL8xGaKLMY98HFAHPeH/D1hpvgS61B57Z9UlYRi2b/WDnqPT8qn0u3MDxxWgYTbwSw7HPXNakGl2I0m1u2uy+qSzFJLTaAIkyRuz1PQfnXVaLb6PauscsyhmPQDJoA6WPUiy27KxdNgVnIwGPtW3Zt5gDDvVGPQ4LiKJYDKIk+4CeK6C0s0tkAxk0ASwptXJ61V1HUEs4SxPPYVLeXaW0JZiBgVxV/fPeTkknaDwKAIb66kupS7H6Vl3gSSynSRvLiZSGlP3U9yakv7lLWEszY461yz6pqPiCxu9BtYwbec8Of+WZ7mgDk7Dx5qOj381tHefardHKpJj747GvVvD3iFtZtVleLY+3tXz0LKSPVXsiCXik2HHtX0P4X0uOy0aEMBvZR2xQBtxseN7H3p7KMhkPHtTRFwdzHpjmkZSVIBwKAHlkZ9pYnHXFI0aY4OPTHWoY1Abr+dS8fdB5zyaAG+Uf8AnrJ+VFO2D++aKANOQrnaB170oGxeDTQmBkHNIAOvegBFX5/epoxtPXmmoNzbsVKsfOc0AWoeSM1d8tSKoxHke1Wg5yKAHGCopFwakMxFVnl3NQA7I7UAZFNBqVF3GgBAcDmgkHpUph6UxoiOaAIHPOKbjIOac4wajZ8Dg0ARuoB71C52A5qYvletRPgjmgCELuUnOKTt1Jp7cMMHinfw54oApyZLbVOKVFIb5mP4VMcBt2KieQiTkYFAEjjCHGKbCpKfMKEKk5PSnb1zjtQAjL7nHsaCpOOPxNO3DbhVJ96YJDGpLCgAKgnGcGn8gZ27qZFIJW3Hj0p8iE8g49qAF2gx4xiqrbImyOnpU4BCc9agkUkAAck8UAOyJFG0YFK0qnavpzSKWQFW5I9KbBGDI7FeTQBdtPmcE9Sa6BeFArnIwUbPStu0kMkI5zigCzmlpuM0hJHUZFAD6DjvSKwI4paAIpbWCcYliRvqKqXGi2VxGY3iG09hxWhRQBzyeCdDjcuLNNx71oWmg6bZHdBZwo3qEGfzrSooAaqqBgDAqO4nWCMsxxgU+RxGhY9q5LV9TaeUxJwg/WgCtqupNdzEBjsHasvO0ZpSVUnJpROIj5oUMyfMAfWgDnPGFhfRX8Ftjesyjbg8A+9bGg6VHpVuiLgynBdsdTVqB5bvTIZpR5jqxLMeoJpuo6rZ6Bpz6jfnaq8RoPvO3YAUAeOaXNbw/EG+eaAzA3TAKPrXu8Do8ceIjGuOF9q808BeEZ7i6m1/UItrzyM8cZ6jJ616gFUEZVmY9cdBQBYYLKOuBjjFRi2BYEuTjtSkBFwij6elNU5GA2PTNACvb/KdlMMJWP1p/wC+b5Rg/jTG3qcfNz1yaAGbKKl8w+i/rRQBdVWVOtNQgDuaVWqRG2jAXNAC78DgGpFfueKjEm7grTgFxigCdHG7g1IZMd6rJ8nanb1NAEhkLUwsQfWoy4ycUqsCeaAJg57VYilx1qqOlOD7exoA0BKDTXlAHWqYc460ySTAoAfJLz0qu7Z7UjPxkUBgwzkUARvnsKawJA4qQyAU0yHI5oAi8rJOWqJ5sYQVZMgHOKhk27coATQAxmC9W5oB3H5hUbRSSPk8CpliI6nNAC4ULwKYT245qVlGBVdyA3Y0ATqMJ9+o5x+7OTUTbiPl4FAVnjGSaAHxRqACeuKeZBkY7GmIu1eppxXA5/CgCTIbljxUSsd3y/hUmAYsMKVGRcAjmgCNgR97OTT41Vnbrx2pTlm9adEjK5PrQBLHEx4A/Or9q6wA7yAD61XViO1SNF5qkN0NAGj5i7cgg/SnqcjNYE1tcJt+yzmLaemMg/hV6K+ljAW4QY/vL/hQBo9eKAMd6bG6OuVOaceKADNLSZo7UALRTcnPIpxNAGbrLuLF9nWuNZdmTIcZ612mrNssnYDJANeWeKr7UbS1SXYBHN916ALEniSw0+7ljmt/tCldoIPKn2qRbhBYNcyfu0K5+btXP+H9BM832+7Ykn7oJqp4xe4uvEVlpKyMlmAGcKOpoA6/T9QhttFvru6kWO1gkAPuMDH51z2l6dceNdZTVtUVo9Ph4trc9MDufeuim8Jrf2Vtbzzu9pGQ/lINoY+p9a6O2toLK1EYXCqMBRQBHtSBQkRwBxgdAKBOQcEjHanNFuXPIFNEcbYHXHegB+A2Bimsg3hVAJp/yDoxFNAzkg4PrQAh3Rtk4pvmYPqDTpFkKA5B/nTUjAOWPJoAXePein7V9RRQBf3AelNOC2Q2Kc2GGcc0HCrxjNADQQD1qXYDg1DGvPzdamLYGMUAAJPGaTG080mdq5ApnJGSaABjgnNSRMDyaYMEc09EGOuKAJcjNH1pBGeueKVhxQAu4AUhw2Oaa33Rg1HucdKAHOOeKbt54p2WAzwTUbN60ASEjbjAqLrkcCguW4XimiM5zuoAbKuF2g1GsZHVhmnsGzR9wZYUAPRTt5Ip2D6iq4LZ9qlGQMgUANY5Jzzio0CtKc8CpdjZ3N0prHDZAoAcSqAgLmkGFHC5zQJuq7eaYzvnAOKAEMhZipApS+0jJBIojQZ+Y5JpXZVzhQTQAm8s2TS70BAPX0psSs+fSklRVdTgfWgCxvAxT1bJGKhUBsYqyigcY5oAmUnGanX7vNQpxUgckUASqoJpTEGyDTUOBmnq/fNAEDWzIS0bFT6imrqE8TbZE3j1HWre7PegorDkCgB8V1FN0bB9DxU3eqElqjc45pm64hPynco7GgDTNIWrP/tVUcJLG65/iAyKtxTRTLujdW+hoAr6nzZSZ9DXI/Zo9V0iaKeIFYWIT8K6/UF3Wr59DWJp9o0Gn3DOP9ZlqAMW1hRUVQAAB+ArHtraDVPFE9zbbZHQCLzMZCY6moNY1We/uV0PSzlmOLmdf4R6Cus0PSIdIsUhhXnA3H1NAGgsfkwhQOg61EuHPzfrVt3+XnrVQ4yTigBZW2qMDNQ7yBkqKm2syk4pjAtjHagCPcG/h5qVQoHBGaRUx9KdtVDwaAK8owcknnsKNvRh0FPlUYyeKRQxBwwxQAeaf7ooo2v6r+VFAFwTccChfnbLcUm8I20CpQqt2oAAApzThyCTzTGwOAKeuFXmgBN3XHSk+UKSaUkEEAVEynbigB+fl4/KnJkdaij4HNSb8DAFAE4lwuMU3O45IpoYYxS9qAAtk4xxSe1IWxx3qNd5JOKAELlW6UEgk5pGfH3qaG560APOAKMErwKUKpO4mnA5OFoAiG5eKGbcnPBpxVmPWmOrDgA0ANXcD2xT0OKdHGdvIodcdqABnAyCaapJ6dKa+5l4XFIiyKmaAFdGAPOPcVB5LKudxJ96stvK81A2duMmgBqEJ1OT61IhLd+tRKhyd1TJheAM0ATIxUY28etRyrvyak34XpSJg9jQBHCCp9KtL9ajJUGjdgjFAFgPjipUPFVlYsanBHQUASFu1PH3aiyOhpwOBQBLnA4pQxqPdkUozQBLnik60wnilDDtQAx4UbqKh+xeW2+MlT7VZ3UvmDFAGdfS6gtq6QiORyPlL5GPyqldnVZdCEC+TFcOm1pACQv0Fbqlc81BdS5TCgYFAHG6F4fi0aEgnfKx3NIerGt5Vz91jUbEtIeKljBI54oAWQlV96hV8nDdacxyxyxxTVjBbdmgCTzAp25pAVGfWo3ADBh2pFfkk0ASZLdKa3yMCeTT1kABOKgJaQmgBLiUsQFHSkywAAH401sB/pQxLnaDx7UAL83rRR5Z9TRQBoMFwD3pVZuvSnAbutDDauDQA8L3JBpGFNQ9gaGJAoAduVQKaSScimAbu9PUYPtQAAE05htGTQXXvTXcOuAaAGs4HvT0JPbiolQkfNTtwTK0AEjfMMGnhyCMciodwzS7iq5HSgBsz7327cU0wFVGGpyZk5NP2knNAAIyVwTTGjkQfI9T7gFx3qFpQx2g80AMSRl5JpWuCeccU8BVXpk0n3+MCgBiSneDk4qV5eRjpUZUYIFMwQfWgCTzgTjpT9/HJ4qNY8nOOaGVtpz1oAc0uR1qJiXHygVGAc/NnFWEHYDAoAijV+dwqZVwKkZOKiI96AELgHHWnb/TilVFxnijCE5NADEJ389KsfLjim7VPSmMQvHNAEwYZ4609etVUbnODU6sx7UATDk9afkYxmoAxFOTPU0ATg8Uu41EJMHmlMvNAE26jPFQlwKTzPSgCTdzQz88VHnimHg9aAJy/wAvWq8jbiQelNLHNQyyHOBQA1gqkkdaZ82Mk8UbSQCaJGG3FAEe0PJyeKkboAoqNaexIHFACOQE5GT7U1QCm48UiRtIcnmnuoCYoAQKMcGoZDsOBTg7KMYprbW5PWgAC5XPrS42DmlHJGOgqVlXbQBX3+9FP+X+7RQBpnC0xjnqKVuTnNIxJFAAq+lO8sgHJqJWO7ipWY4zQAzAUH1oHv3pSQeoo/CgBCg/Go3UqRin5INHX60AOUgLyajYFzxSiNjzmkCsMknigBjKAQc04ruXGeKUR7xnNHl+poAVAFAFOK+lNCECnpwOeKAI2BpghK/PU5wO9I0g6AUAV2c5xTh8oyOtSGJWG44FREFehyPSgAZiF4606MgKMjmoQGZqlXg4NACmVgflHFN+dyKU4JqRXC/WgAEfGDQFC5I6ijzixxil2nFAAXJWkULjk803v0pD96gBXXaM9qYBuPFK53cA0+Jdq80AKAQKaRnrUxwaZIy7cDrQAqCn5wOtQKhxndS5ZqAFZ2xwKlQ/LgnmmFcjHapEYelACO2OnNLnIzQSM80MVxQAzJ3daeDmoywx1pRkjigCXd71GzZbg00Rsc5NJs5oAcQQM5pg24yaTkt3xTWPagBxkVePWo3KGmkE803Yc0AGOMigkng03LZxRtLd6AJVbaPl603eR94UgjIGQaCCEJY0AMLEt04pxj3D3piMoOWpWm5+WgBChUYzil2gDBJpFO45NOAMmeMUAM2p6tRT/s59TRQBbQ4GSKcJM8YqTyx3Io2BDmgBoT3pT93mnGQBelQGTcaAJlXdS42nNQq/vUgcNxQBGSWfgUjnsOKXODxUbvz0oAkD8Ad6RhkfWolIJ96mI2rnvQA5U2rS8VGJexp5IIyBQA7OafkAetQlh0pR9aAHfKTyKa4QdqMc01znigBjcjjgUwLx1p7nAxQoyKAEVcUjdc1JtIHWo3NAAvHWkJxzjNIysRSohLAHpQBLCB94ipmdQvNMxtFQM3zcmgBWcZJFIpLnpxSdjRGccZoAk2AHipFBHGeKiJ5zmlVsnk0APYAUgj70rEBaZvYjg0AOJHSkJGBSbc9TzQwXHWgBTKAOKTzecgUg2Adc0qqCM4oAl3bkzUZbmlJIHHSowck0AHXmlV9pxmgkAVGzfnQBIsxLe1O80ZqMKoX3pAq+tAEhw4z0oWMEHnmmZI4pAx6CgB7qAOuTVcbmY54FTAe9I3A4FADCMdKj3fNTgfWgr3oAkJ4FV5HYtiphkpUDKRmgBRjHNMIwc04A460h3FgM8UAOV+RxTzIVHFJhe3NIF3E5NACec1FO8uigC/kikZj36UpqMHJwaAHHOOOlRyMBxUxFNKKTyKAGKuVqRPlWjAHSmMTQA4KCcmmSqpp8YyKJqAGIgHIqQ5K0gPFP7UANSMVIRkYxSD71Lk5oATywoqFhk5JqYsSKgcnNADhwKRmGRT0GRg1DMMNQA/bk5qQgKlQRkjvUxJKc0AQlmPApQh7ilPHSlDE0AIqZPtTyuOlICc1IPu0ARsrYqNhtX5qlzk81DOOcUANQA08LkZoUALSkkDigBMZpVAzSDnNB4FAD39BTRGxpgJ3jmpwSKAG7WApDESKdkmnKxoAiClTzVjI28VAxJY0+LoaAEJ56UhYLT2FQ9W5oAC2T0pQgJyacwFJnFACMFI4pVjGM02nRE5oAYynOKjwVODVlj81QSsQM0AOVgvWmtICx25qIEleakQADNACFDnNC5LYPSpOp5qEMfOIoAtCMbeKqSNg4qUuw4zTCMkZoARVUjJpCATQ/B4pvvQAjHGMGl2sTntQqgnmpk6UAM20VPgUUAf/Z"/>
          <p:cNvSpPr>
            <a:spLocks noChangeAspect="1" noChangeArrowheads="1"/>
          </p:cNvSpPr>
          <p:nvPr/>
        </p:nvSpPr>
        <p:spPr bwMode="auto">
          <a:xfrm>
            <a:off x="6349324" y="1290159"/>
            <a:ext cx="2291241" cy="22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 descr="图片包含 事情&#10;&#10;已生成极高可信度的说明"/>
          <p:cNvPicPr>
            <a:picLocks noChangeAspect="1"/>
          </p:cNvPicPr>
          <p:nvPr/>
        </p:nvPicPr>
        <p:blipFill rotWithShape="1">
          <a:blip r:embed="rId2"/>
          <a:srcRect t="20558" b="13827"/>
          <a:stretch>
            <a:fillRect/>
          </a:stretch>
        </p:blipFill>
        <p:spPr>
          <a:xfrm>
            <a:off x="5001536" y="1729824"/>
            <a:ext cx="2695575" cy="1812440"/>
          </a:xfrm>
          <a:prstGeom prst="rect">
            <a:avLst/>
          </a:prstGeom>
        </p:spPr>
      </p:pic>
      <p:pic>
        <p:nvPicPr>
          <p:cNvPr id="16" name="图片 15" descr="图片包含 电子产品&#10;&#10;已生成极高可信度的说明"/>
          <p:cNvPicPr>
            <a:picLocks noChangeAspect="1"/>
          </p:cNvPicPr>
          <p:nvPr/>
        </p:nvPicPr>
        <p:blipFill rotWithShape="1">
          <a:blip r:embed="rId3"/>
          <a:srcRect b="13528"/>
          <a:stretch>
            <a:fillRect/>
          </a:stretch>
        </p:blipFill>
        <p:spPr>
          <a:xfrm>
            <a:off x="4765736" y="3907604"/>
            <a:ext cx="3602947" cy="213065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04577" y="3063495"/>
            <a:ext cx="1801909" cy="8919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29070" y="3078328"/>
            <a:ext cx="2331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kern="2200" dirty="0">
                <a:latin typeface="Calibri" panose="020F0502020204030204" pitchFamily="34" charset="0"/>
              </a:rPr>
              <a:t>三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、</a:t>
            </a:r>
            <a:r>
              <a:rPr lang="en-US" altLang="en-US" kern="2200" dirty="0">
                <a:latin typeface="Calibri" panose="020F0502020204030204" pitchFamily="34" charset="0"/>
              </a:rPr>
              <a:t>项目方案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05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118611" y="4808791"/>
            <a:ext cx="332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图像处理+人脸识别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722" y="4816568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距离传感器+压力传感器</a:t>
            </a:r>
            <a:endParaRPr lang="zh-CN" altLang="en-US" sz="28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9273" y="1393259"/>
            <a:ext cx="231345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8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1625" y="2565400"/>
            <a:ext cx="6508750" cy="172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zh-CN" altLang="en-US" kern="2200" dirty="0">
                <a:latin typeface="Calibri" panose="020F0502020204030204" pitchFamily="34" charset="0"/>
              </a:rPr>
              <a:t>三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、</a:t>
            </a:r>
            <a:r>
              <a:rPr lang="en-US" altLang="en-US" kern="2200" dirty="0">
                <a:latin typeface="Calibri" panose="020F0502020204030204" pitchFamily="34" charset="0"/>
              </a:rPr>
              <a:t>项目方案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06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878" y="2158554"/>
            <a:ext cx="5734243" cy="38341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285520" y="1027906"/>
            <a:ext cx="16209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主要组成</a:t>
            </a:r>
            <a:endParaRPr lang="zh-CN" altLang="en-US" sz="28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zh-CN" altLang="en-US" kern="2200" dirty="0">
                <a:latin typeface="Calibri" panose="020F0502020204030204" pitchFamily="34" charset="0"/>
              </a:rPr>
              <a:t>四、研究难点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07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35000" y="1741285"/>
            <a:ext cx="3493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Calibri Light" panose="020F0302020204030204" pitchFamily="34" charset="0"/>
              </a:rPr>
              <a:t>1</a:t>
            </a:r>
            <a:r>
              <a:rPr lang="en-US" altLang="zh-CN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传感器的设计：</a:t>
            </a:r>
            <a:endParaRPr lang="en-US" altLang="zh-CN" sz="28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70C0"/>
              </a:buClr>
            </a:pPr>
            <a:endParaRPr lang="en-US" altLang="zh-CN" kern="100" dirty="0">
              <a:latin typeface="Calibri Light" panose="020F0302020204030204" pitchFamily="34" charset="0"/>
            </a:endParaRPr>
          </a:p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en-US" altLang="zh-CN" kern="100" dirty="0">
                <a:latin typeface="Calibri Light" panose="020F0302020204030204" pitchFamily="34" charset="0"/>
              </a:rPr>
              <a:t>   </a:t>
            </a:r>
            <a:endParaRPr lang="zh-CN" altLang="en-US" kern="100" dirty="0">
              <a:latin typeface="Calibri Light" panose="020F0302020204030204" pitchFamily="34" charset="0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5269930" y="3172244"/>
            <a:ext cx="955496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57743" y="2221058"/>
            <a:ext cx="2568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多重结合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多角度设置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多维数据综合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945864" y="4179747"/>
            <a:ext cx="62157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400" kern="100" dirty="0">
                <a:latin typeface="Calibri Light" panose="020F0302020204030204" pitchFamily="34" charset="0"/>
              </a:rPr>
              <a:t>2</a:t>
            </a:r>
            <a:r>
              <a:rPr lang="en-US" altLang="zh-CN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图像处理算法设计：</a:t>
            </a:r>
            <a:endParaRPr lang="zh-CN" altLang="en-US" sz="2800" kern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2447" y="2624964"/>
            <a:ext cx="1705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单一数量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单一种类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6829090" y="2602282"/>
            <a:ext cx="267022" cy="1417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中括号 12"/>
          <p:cNvSpPr/>
          <p:nvPr/>
        </p:nvSpPr>
        <p:spPr>
          <a:xfrm>
            <a:off x="4424030" y="2850895"/>
            <a:ext cx="159813" cy="96206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62134" y="5150939"/>
            <a:ext cx="339560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宽屏</PresentationFormat>
  <Paragraphs>136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Calibri Light</vt:lpstr>
      <vt:lpstr>Webdings</vt:lpstr>
      <vt:lpstr>Office 主题</vt:lpstr>
      <vt:lpstr>地铁人流密度实时 监控及APP设计</vt:lpstr>
      <vt:lpstr>PowerPoint 演示文稿</vt:lpstr>
      <vt:lpstr>一、课题背景</vt:lpstr>
      <vt:lpstr>二、相关研究</vt:lpstr>
      <vt:lpstr>二、相关研究</vt:lpstr>
      <vt:lpstr>二、相关研究</vt:lpstr>
      <vt:lpstr>三、项目方案</vt:lpstr>
      <vt:lpstr>三、项目方案</vt:lpstr>
      <vt:lpstr>四、研究难点</vt:lpstr>
      <vt:lpstr>四、创新点</vt:lpstr>
      <vt:lpstr>五、预期成果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论大学自治与学术自由之关系</dc:title>
  <dc:creator>JOBOR小钵</dc:creator>
  <cp:lastModifiedBy>lenovo</cp:lastModifiedBy>
  <cp:revision>45</cp:revision>
  <dcterms:created xsi:type="dcterms:W3CDTF">2016-05-21T23:24:00Z</dcterms:created>
  <dcterms:modified xsi:type="dcterms:W3CDTF">2017-05-22T08:06:46Z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