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60" r:id="rId1"/>
  </p:sldMasterIdLst>
  <p:notesMasterIdLst>
    <p:notesMasterId r:id="rId17"/>
  </p:notesMasterIdLst>
  <p:sldIdLst>
    <p:sldId id="256" r:id="rId2"/>
    <p:sldId id="388" r:id="rId3"/>
    <p:sldId id="391" r:id="rId4"/>
    <p:sldId id="392" r:id="rId5"/>
    <p:sldId id="393" r:id="rId6"/>
    <p:sldId id="265" r:id="rId7"/>
    <p:sldId id="394" r:id="rId8"/>
    <p:sldId id="267" r:id="rId9"/>
    <p:sldId id="395" r:id="rId10"/>
    <p:sldId id="269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184" autoAdjust="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247B3-2E11-440B-BA4F-3FC864B1E5C2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0CD4D-6F22-40AC-8356-E8E881B030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578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BB7F-9FA9-4208-A24A-980DF5D4EC75}" type="datetime1">
              <a:rPr lang="fr-FR" smtClean="0"/>
              <a:t>22/03/2021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en Java _ Abderrahim Chariete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CE1290F-F034-4878-AA15-B288696E3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50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2EBD-9287-4CB5-B108-5AE77213314B}" type="datetime1">
              <a:rPr lang="fr-FR" smtClean="0"/>
              <a:t>22/03/2021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en Java _ Abderrahim Chariete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E1290F-F034-4878-AA15-B288696E3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93183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2EBD-9287-4CB5-B108-5AE77213314B}" type="datetime1">
              <a:rPr lang="fr-FR" smtClean="0"/>
              <a:t>22/03/2021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en Java _ Abderrahim Chariete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E1290F-F034-4878-AA15-B288696E3234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372599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2EBD-9287-4CB5-B108-5AE77213314B}" type="datetime1">
              <a:rPr lang="fr-FR" smtClean="0"/>
              <a:t>22/03/2021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en Java _ Abderrahim Chariete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E1290F-F034-4878-AA15-B288696E3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999920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2EBD-9287-4CB5-B108-5AE77213314B}" type="datetime1">
              <a:rPr lang="fr-FR" smtClean="0"/>
              <a:t>22/03/2021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en Java _ Abderrahim Chariete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E1290F-F034-4878-AA15-B288696E3234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371267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2EBD-9287-4CB5-B108-5AE77213314B}" type="datetime1">
              <a:rPr lang="fr-FR" smtClean="0"/>
              <a:t>22/03/2021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en Java _ Abderrahim Chariete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E1290F-F034-4878-AA15-B288696E3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27326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224F-09E1-4BF9-A23F-4D4A2DB8861F}" type="datetime1">
              <a:rPr lang="fr-FR" smtClean="0"/>
              <a:t>22/03/2021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en Java _ Abderrahim Chariete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290F-F034-4878-AA15-B288696E3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743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51F6-9059-44C1-B6D9-10298C2DDB1A}" type="datetime1">
              <a:rPr lang="fr-FR" smtClean="0"/>
              <a:t>22/03/2021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en Java _ Abderrahim Chariete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290F-F034-4878-AA15-B288696E3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82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487604"/>
            <a:ext cx="1146283" cy="370396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fld id="{3ED0A11E-DA2C-43F7-89BE-CB30E47679BC}" type="datetime1">
              <a:rPr lang="fr-FR" smtClean="0"/>
              <a:pPr/>
              <a:t>22/03/2021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492975"/>
            <a:ext cx="7619999" cy="365125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fr-FR"/>
              <a:t>Programmation en Java _ Abderrahim Chariete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290F-F034-4878-AA15-B288696E3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76FDEE4-DF69-4B07-BB43-A8BFD2A75B93}"/>
              </a:ext>
            </a:extLst>
          </p:cNvPr>
          <p:cNvCxnSpPr/>
          <p:nvPr userDrawn="1"/>
        </p:nvCxnSpPr>
        <p:spPr>
          <a:xfrm>
            <a:off x="1311579" y="6487062"/>
            <a:ext cx="10256444" cy="0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D4F5B5F2-B6AE-4C0C-84AB-0EF54B2090AE}"/>
              </a:ext>
            </a:extLst>
          </p:cNvPr>
          <p:cNvCxnSpPr/>
          <p:nvPr userDrawn="1"/>
        </p:nvCxnSpPr>
        <p:spPr>
          <a:xfrm>
            <a:off x="1311579" y="1446382"/>
            <a:ext cx="10256444" cy="0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0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E2E8-45E5-4F67-AF4C-3AE30904DFF7}" type="datetime1">
              <a:rPr lang="fr-FR" smtClean="0"/>
              <a:t>22/03/2021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en Java _ Abderrahim Chariete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E1290F-F034-4878-AA15-B288696E3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48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2EA1-C967-4C6E-A9EE-B5CB5794D60C}" type="datetime1">
              <a:rPr lang="fr-FR" smtClean="0"/>
              <a:t>22/03/2021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en Java _ Abderrahim Chariete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E1290F-F034-4878-AA15-B288696E3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66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BAFB-F180-4998-B761-0D99E9D92A00}" type="datetime1">
              <a:rPr lang="fr-FR" smtClean="0"/>
              <a:t>22/03/2021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en Java _ Abderrahim Chariete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E1290F-F034-4878-AA15-B288696E3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895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8260-2E00-455C-B57D-2217085EE490}" type="datetime1">
              <a:rPr lang="fr-FR" smtClean="0"/>
              <a:t>22/03/2021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en Java _ Abderrahim Chariete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290F-F034-4878-AA15-B288696E3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7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E27F-1840-4EFB-BA97-88ED8C6F303B}" type="datetime1">
              <a:rPr lang="fr-FR" smtClean="0"/>
              <a:t>22/03/2021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en Java _ Abderrahim Chariete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290F-F034-4878-AA15-B288696E3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74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40E2-4D60-4ACF-B2DB-0385D514C958}" type="datetime1">
              <a:rPr lang="fr-FR" smtClean="0"/>
              <a:t>22/03/2021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en Java _ Abderrahim Chariete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290F-F034-4878-AA15-B288696E3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17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E5850-72BA-4A69-ADBF-6B99757609B4}" type="datetime1">
              <a:rPr lang="fr-FR" smtClean="0"/>
              <a:t>22/03/2021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en Java _ Abderrahim Chariete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E1290F-F034-4878-AA15-B288696E3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89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rgbClr val="0070C0"/>
                </a:solidFill>
              </a:defRPr>
            </a:lvl1pPr>
          </a:lstStyle>
          <a:p>
            <a:fld id="{89482EBD-9287-4CB5-B108-5AE77213314B}" type="datetime1">
              <a:rPr lang="fr-FR" smtClean="0"/>
              <a:pPr/>
              <a:t>22/03/2021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rgbClr val="0070C0"/>
                </a:solidFill>
              </a:defRPr>
            </a:lvl1pPr>
          </a:lstStyle>
          <a:p>
            <a:r>
              <a:rPr lang="fr-FR"/>
              <a:t>Programmation en Java _ Abderrahim Chariete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CE1290F-F034-4878-AA15-B288696E3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39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  <p:sldLayoutId id="2147484072" r:id="rId12"/>
    <p:sldLayoutId id="2147484073" r:id="rId13"/>
    <p:sldLayoutId id="2147484074" r:id="rId14"/>
    <p:sldLayoutId id="2147484075" r:id="rId15"/>
    <p:sldLayoutId id="21474840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EE976-1AF1-4195-BAD8-669215C93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080621"/>
            <a:ext cx="8915399" cy="2262781"/>
          </a:xfrm>
        </p:spPr>
        <p:txBody>
          <a:bodyPr>
            <a:noAutofit/>
          </a:bodyPr>
          <a:lstStyle/>
          <a:p>
            <a:r>
              <a:rPr lang="fr-FR" sz="4800" dirty="0"/>
              <a:t>MPI Topologies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B52A48-70EC-446D-9BA7-6DF22DCE4F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Abderrahim CHARIETE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FE3ECE5-B6E8-4550-8E34-5F9325987DEE}"/>
              </a:ext>
            </a:extLst>
          </p:cNvPr>
          <p:cNvSpPr txBox="1"/>
          <p:nvPr/>
        </p:nvSpPr>
        <p:spPr>
          <a:xfrm>
            <a:off x="2589212" y="4983202"/>
            <a:ext cx="3094135" cy="1161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914400">
              <a:lnSpc>
                <a:spcPct val="85000"/>
              </a:lnSpc>
              <a:spcBef>
                <a:spcPct val="0"/>
              </a:spcBef>
              <a:buNone/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UTBM - 2021</a:t>
            </a:r>
          </a:p>
        </p:txBody>
      </p:sp>
    </p:spTree>
    <p:extLst>
      <p:ext uri="{BB962C8B-B14F-4D97-AF65-F5344CB8AC3E}">
        <p14:creationId xmlns:p14="http://schemas.microsoft.com/office/powerpoint/2010/main" val="2737106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4192" y="720295"/>
            <a:ext cx="4898466" cy="581489"/>
          </a:xfrm>
          <a:prstGeom prst="rect">
            <a:avLst/>
          </a:prstGeom>
        </p:spPr>
        <p:txBody>
          <a:bodyPr vert="horz" wrap="square" lIns="0" tIns="15560" rIns="0" bIns="0" rtlCol="0" anchor="t">
            <a:normAutofit/>
          </a:bodyPr>
          <a:lstStyle/>
          <a:p>
            <a:pPr marL="11527">
              <a:spcBef>
                <a:spcPts val="123"/>
              </a:spcBef>
            </a:pPr>
            <a:r>
              <a:rPr sz="3630" spc="18" dirty="0"/>
              <a:t>Topologie</a:t>
            </a:r>
            <a:r>
              <a:rPr sz="3630" spc="-41" dirty="0"/>
              <a:t> </a:t>
            </a:r>
            <a:r>
              <a:rPr sz="3630" spc="-18" dirty="0"/>
              <a:t>graphique</a:t>
            </a:r>
            <a:endParaRPr sz="3630" dirty="0"/>
          </a:p>
        </p:txBody>
      </p:sp>
      <p:sp>
        <p:nvSpPr>
          <p:cNvPr id="3" name="object 3"/>
          <p:cNvSpPr txBox="1"/>
          <p:nvPr/>
        </p:nvSpPr>
        <p:spPr>
          <a:xfrm>
            <a:off x="1263183" y="1573950"/>
            <a:ext cx="10314528" cy="4812781"/>
          </a:xfrm>
          <a:prstGeom prst="rect">
            <a:avLst/>
          </a:prstGeom>
        </p:spPr>
        <p:txBody>
          <a:bodyPr vert="horz" wrap="square" lIns="0" tIns="50137" rIns="0" bIns="0" rtlCol="0">
            <a:normAutofit fontScale="93589"/>
          </a:bodyPr>
          <a:lstStyle/>
          <a:p>
            <a:pPr marL="10950">
              <a:lnSpc>
                <a:spcPct val="150000"/>
              </a:lnSpc>
              <a:spcBef>
                <a:spcPts val="259"/>
              </a:spcBef>
              <a:buSzPct val="69767"/>
              <a:tabLst>
                <a:tab pos="402852" algn="l"/>
                <a:tab pos="403428" algn="l"/>
              </a:tabLst>
            </a:pPr>
            <a:r>
              <a:rPr lang="fr-FR" sz="2100" b="1" spc="18" dirty="0">
                <a:latin typeface="Arial MT"/>
                <a:cs typeface="Arial MT"/>
              </a:rPr>
              <a:t>Principales fonctions</a:t>
            </a:r>
            <a:r>
              <a:rPr lang="fr-FR" sz="2100" b="1" spc="-5" dirty="0">
                <a:latin typeface="Arial MT"/>
                <a:cs typeface="Arial MT"/>
              </a:rPr>
              <a:t> </a:t>
            </a:r>
            <a:r>
              <a:rPr lang="fr-FR" sz="2100" b="1" spc="18" dirty="0">
                <a:latin typeface="Arial MT"/>
                <a:cs typeface="Arial MT"/>
              </a:rPr>
              <a:t>du</a:t>
            </a:r>
            <a:r>
              <a:rPr lang="fr-FR" sz="2100" b="1" spc="-5" dirty="0">
                <a:latin typeface="Arial MT"/>
                <a:cs typeface="Arial MT"/>
              </a:rPr>
              <a:t> </a:t>
            </a:r>
            <a:r>
              <a:rPr lang="fr-FR" sz="2100" b="1" spc="18" dirty="0">
                <a:latin typeface="Arial MT"/>
                <a:cs typeface="Arial MT"/>
              </a:rPr>
              <a:t>graphe</a:t>
            </a:r>
            <a:r>
              <a:rPr lang="fr-FR" sz="2100" b="1" spc="-5" dirty="0">
                <a:latin typeface="Arial MT"/>
                <a:cs typeface="Arial MT"/>
              </a:rPr>
              <a:t> </a:t>
            </a:r>
            <a:r>
              <a:rPr lang="fr-FR" sz="2100" b="1" spc="14" dirty="0">
                <a:latin typeface="Arial MT"/>
                <a:cs typeface="Arial MT"/>
              </a:rPr>
              <a:t>MPI :</a:t>
            </a:r>
            <a:endParaRPr lang="fr-FR" sz="2100" b="1" dirty="0">
              <a:latin typeface="Arial MT"/>
              <a:cs typeface="Arial MT"/>
            </a:endParaRPr>
          </a:p>
          <a:p>
            <a:pPr marL="296700" indent="-285750">
              <a:lnSpc>
                <a:spcPct val="150000"/>
              </a:lnSpc>
              <a:spcBef>
                <a:spcPts val="259"/>
              </a:spcBef>
              <a:buSzPct val="69767"/>
              <a:buFont typeface="Wingdings" panose="05000000000000000000" pitchFamily="2" charset="2"/>
              <a:buChar char="v"/>
              <a:tabLst>
                <a:tab pos="402852" algn="l"/>
                <a:tab pos="403428" algn="l"/>
              </a:tabLst>
            </a:pPr>
            <a:r>
              <a:rPr sz="1900" b="1" spc="9" dirty="0">
                <a:latin typeface="Arial MT"/>
              </a:rPr>
              <a:t>MPI_GRAPH_NEIGHBORS</a:t>
            </a:r>
          </a:p>
          <a:p>
            <a:pPr marL="753900" lvl="1" indent="-285750">
              <a:lnSpc>
                <a:spcPct val="150000"/>
              </a:lnSpc>
              <a:buSzPct val="87096"/>
              <a:buFont typeface="Arial" panose="020B0604020202020204" pitchFamily="34" charset="0"/>
              <a:buChar char="•"/>
              <a:tabLst>
                <a:tab pos="396512" algn="l"/>
                <a:tab pos="397089" algn="l"/>
              </a:tabLst>
            </a:pPr>
            <a:r>
              <a:rPr sz="1900" spc="-5" dirty="0" err="1">
                <a:latin typeface="Arial"/>
                <a:cs typeface="Arial"/>
              </a:rPr>
              <a:t>Renvoie</a:t>
            </a:r>
            <a:r>
              <a:rPr sz="1900" dirty="0">
                <a:latin typeface="Arial"/>
                <a:cs typeface="Arial"/>
              </a:rPr>
              <a:t> les voisins d’un nœud</a:t>
            </a:r>
            <a:r>
              <a:rPr sz="1900" spc="-5" dirty="0">
                <a:latin typeface="Arial"/>
                <a:cs typeface="Arial"/>
              </a:rPr>
              <a:t> associé</a:t>
            </a:r>
            <a:r>
              <a:rPr sz="1900" dirty="0">
                <a:latin typeface="Arial"/>
                <a:cs typeface="Arial"/>
              </a:rPr>
              <a:t> à</a:t>
            </a:r>
            <a:r>
              <a:rPr sz="1900" spc="-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une topologie graphique</a:t>
            </a:r>
          </a:p>
          <a:p>
            <a:pPr marL="312945" algn="ctr">
              <a:lnSpc>
                <a:spcPct val="150000"/>
              </a:lnSpc>
              <a:spcBef>
                <a:spcPts val="222"/>
              </a:spcBef>
            </a:pPr>
            <a:r>
              <a:rPr sz="1700" b="1" spc="-5" dirty="0">
                <a:solidFill>
                  <a:srgbClr val="C00000"/>
                </a:solidFill>
                <a:latin typeface="Arial"/>
                <a:cs typeface="Arial"/>
              </a:rPr>
              <a:t>int</a:t>
            </a:r>
            <a:r>
              <a:rPr sz="17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Arial"/>
                <a:cs typeface="Arial"/>
              </a:rPr>
              <a:t>MPI_Graph_neighbors(</a:t>
            </a:r>
            <a:r>
              <a:rPr sz="17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Arial"/>
                <a:cs typeface="Arial"/>
              </a:rPr>
              <a:t>MPI_Comm</a:t>
            </a:r>
            <a:r>
              <a:rPr sz="17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700" i="1" spc="-5" dirty="0">
                <a:solidFill>
                  <a:srgbClr val="C00000"/>
                </a:solidFill>
                <a:latin typeface="Arial"/>
                <a:cs typeface="Arial"/>
              </a:rPr>
              <a:t>comm</a:t>
            </a:r>
            <a:r>
              <a:rPr sz="1700" b="1" spc="-5" dirty="0">
                <a:solidFill>
                  <a:srgbClr val="C00000"/>
                </a:solidFill>
                <a:latin typeface="Arial"/>
                <a:cs typeface="Arial"/>
              </a:rPr>
              <a:t>,</a:t>
            </a:r>
            <a:r>
              <a:rPr sz="17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Arial"/>
                <a:cs typeface="Arial"/>
              </a:rPr>
              <a:t>int</a:t>
            </a:r>
            <a:r>
              <a:rPr sz="17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700" i="1" spc="-5" dirty="0">
                <a:solidFill>
                  <a:srgbClr val="C00000"/>
                </a:solidFill>
                <a:latin typeface="Arial"/>
                <a:cs typeface="Arial"/>
              </a:rPr>
              <a:t>rank</a:t>
            </a:r>
            <a:r>
              <a:rPr sz="1700" b="1" spc="-5" dirty="0">
                <a:solidFill>
                  <a:srgbClr val="C00000"/>
                </a:solidFill>
                <a:latin typeface="Arial"/>
                <a:cs typeface="Arial"/>
              </a:rPr>
              <a:t>,</a:t>
            </a:r>
            <a:r>
              <a:rPr sz="17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Arial"/>
                <a:cs typeface="Arial"/>
              </a:rPr>
              <a:t>int</a:t>
            </a:r>
            <a:r>
              <a:rPr sz="17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700" i="1" spc="-5" dirty="0">
                <a:solidFill>
                  <a:srgbClr val="C00000"/>
                </a:solidFill>
                <a:latin typeface="Arial"/>
                <a:cs typeface="Arial"/>
              </a:rPr>
              <a:t>maxneighbors</a:t>
            </a:r>
            <a:r>
              <a:rPr sz="1700" b="1" spc="-5" dirty="0">
                <a:solidFill>
                  <a:srgbClr val="C00000"/>
                </a:solidFill>
                <a:latin typeface="Arial"/>
                <a:cs typeface="Arial"/>
              </a:rPr>
              <a:t>,</a:t>
            </a:r>
            <a:r>
              <a:rPr sz="17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Arial"/>
                <a:cs typeface="Arial"/>
              </a:rPr>
              <a:t>int</a:t>
            </a:r>
            <a:r>
              <a:rPr sz="1700" b="1" spc="9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700" spc="-9" dirty="0">
                <a:solidFill>
                  <a:srgbClr val="C00000"/>
                </a:solidFill>
                <a:latin typeface="Arial MT"/>
                <a:cs typeface="Arial MT"/>
              </a:rPr>
              <a:t>*</a:t>
            </a:r>
            <a:r>
              <a:rPr sz="1700" i="1" spc="-9" dirty="0">
                <a:solidFill>
                  <a:srgbClr val="C00000"/>
                </a:solidFill>
                <a:latin typeface="Arial"/>
                <a:cs typeface="Arial"/>
              </a:rPr>
              <a:t>neighbors</a:t>
            </a:r>
            <a:r>
              <a:rPr sz="1700" i="1" spc="9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Arial"/>
                <a:cs typeface="Arial"/>
              </a:rPr>
              <a:t>);</a:t>
            </a:r>
            <a:endParaRPr sz="170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10950">
              <a:lnSpc>
                <a:spcPct val="150000"/>
              </a:lnSpc>
              <a:spcBef>
                <a:spcPts val="318"/>
              </a:spcBef>
              <a:buSzPct val="69230"/>
              <a:tabLst>
                <a:tab pos="333116" algn="l"/>
                <a:tab pos="334269" algn="l"/>
              </a:tabLst>
            </a:pPr>
            <a:endParaRPr lang="fr-FR" sz="2100" b="1" spc="5" dirty="0">
              <a:latin typeface="Arial MT"/>
              <a:cs typeface="Arial MT"/>
            </a:endParaRPr>
          </a:p>
          <a:p>
            <a:pPr marL="10950">
              <a:lnSpc>
                <a:spcPct val="150000"/>
              </a:lnSpc>
              <a:spcBef>
                <a:spcPts val="318"/>
              </a:spcBef>
              <a:buSzPct val="69230"/>
              <a:tabLst>
                <a:tab pos="333116" algn="l"/>
                <a:tab pos="334269" algn="l"/>
              </a:tabLst>
            </a:pPr>
            <a:r>
              <a:rPr sz="2100" b="1" spc="5" dirty="0" err="1">
                <a:latin typeface="Arial MT"/>
                <a:cs typeface="Arial MT"/>
              </a:rPr>
              <a:t>Paramètres</a:t>
            </a:r>
            <a:r>
              <a:rPr lang="fr-FR" sz="2100" b="1" spc="5" dirty="0">
                <a:latin typeface="Arial MT"/>
                <a:cs typeface="Arial MT"/>
              </a:rPr>
              <a:t> :</a:t>
            </a:r>
            <a:endParaRPr sz="2100" b="1" dirty="0">
              <a:latin typeface="Arial MT"/>
              <a:cs typeface="Arial MT"/>
            </a:endParaRPr>
          </a:p>
          <a:p>
            <a:pPr marL="296700" indent="-285750">
              <a:lnSpc>
                <a:spcPct val="150000"/>
              </a:lnSpc>
              <a:spcBef>
                <a:spcPts val="685"/>
              </a:spcBef>
              <a:buClr>
                <a:srgbClr val="441479"/>
              </a:buClr>
              <a:buSzPct val="87096"/>
              <a:buFont typeface="Arial" panose="020B0604020202020204" pitchFamily="34" charset="0"/>
              <a:buChar char="•"/>
              <a:tabLst>
                <a:tab pos="459332" algn="l"/>
                <a:tab pos="459908" algn="l"/>
              </a:tabLst>
            </a:pPr>
            <a:r>
              <a:rPr lang="fr-FR" sz="1700" b="1" i="1" spc="-5" dirty="0" err="1">
                <a:latin typeface="Arial"/>
                <a:cs typeface="Arial"/>
              </a:rPr>
              <a:t>comm</a:t>
            </a:r>
            <a:r>
              <a:rPr lang="fr-FR" sz="1700" i="1" dirty="0">
                <a:latin typeface="Arial"/>
                <a:cs typeface="Arial"/>
              </a:rPr>
              <a:t> : </a:t>
            </a:r>
            <a:r>
              <a:rPr sz="1900" dirty="0">
                <a:latin typeface="Arial MT"/>
                <a:cs typeface="Arial MT"/>
              </a:rPr>
              <a:t>[in]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communicateur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avec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 err="1">
                <a:latin typeface="Arial MT"/>
                <a:cs typeface="Arial MT"/>
              </a:rPr>
              <a:t>topologie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dirty="0" err="1">
                <a:latin typeface="Arial MT"/>
                <a:cs typeface="Arial MT"/>
              </a:rPr>
              <a:t>graphique</a:t>
            </a:r>
            <a:r>
              <a:rPr sz="1900" dirty="0">
                <a:latin typeface="Arial MT"/>
                <a:cs typeface="Arial MT"/>
              </a:rPr>
              <a:t> (</a:t>
            </a:r>
            <a:r>
              <a:rPr lang="fr-FR" sz="1900" dirty="0">
                <a:latin typeface="Arial MT"/>
                <a:cs typeface="Arial MT"/>
              </a:rPr>
              <a:t>ensemble</a:t>
            </a:r>
            <a:r>
              <a:rPr sz="1900" dirty="0">
                <a:latin typeface="Arial MT"/>
                <a:cs typeface="Arial MT"/>
              </a:rPr>
              <a:t>)</a:t>
            </a:r>
          </a:p>
          <a:p>
            <a:pPr marL="296700" indent="-285750">
              <a:lnSpc>
                <a:spcPct val="150000"/>
              </a:lnSpc>
              <a:spcBef>
                <a:spcPts val="159"/>
              </a:spcBef>
              <a:buClr>
                <a:srgbClr val="441479"/>
              </a:buClr>
              <a:buSzPct val="67741"/>
              <a:buFont typeface="Arial" panose="020B0604020202020204" pitchFamily="34" charset="0"/>
              <a:buChar char="•"/>
              <a:tabLst>
                <a:tab pos="333116" algn="l"/>
                <a:tab pos="334269" algn="l"/>
              </a:tabLst>
            </a:pPr>
            <a:r>
              <a:rPr lang="fr-FR" sz="1700" b="1" i="1" spc="-5" dirty="0" err="1">
                <a:latin typeface="Arial"/>
                <a:cs typeface="Arial"/>
              </a:rPr>
              <a:t>rank</a:t>
            </a:r>
            <a:r>
              <a:rPr lang="fr-FR" sz="1700" i="1" dirty="0">
                <a:latin typeface="Arial"/>
                <a:cs typeface="Arial"/>
              </a:rPr>
              <a:t> : </a:t>
            </a:r>
            <a:r>
              <a:rPr sz="1900" dirty="0">
                <a:latin typeface="Arial MT"/>
                <a:cs typeface="Arial MT"/>
              </a:rPr>
              <a:t>[in] rang du</a:t>
            </a:r>
            <a:r>
              <a:rPr sz="1900" spc="-5" dirty="0">
                <a:latin typeface="Arial MT"/>
                <a:cs typeface="Arial MT"/>
              </a:rPr>
              <a:t> process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us dans le</a:t>
            </a:r>
            <a:r>
              <a:rPr sz="1900" spc="-5" dirty="0">
                <a:latin typeface="Arial MT"/>
                <a:cs typeface="Arial MT"/>
              </a:rPr>
              <a:t> group</a:t>
            </a:r>
            <a:r>
              <a:rPr sz="1900" dirty="0">
                <a:latin typeface="Arial MT"/>
                <a:cs typeface="Arial MT"/>
              </a:rPr>
              <a:t>e de comm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(entier)</a:t>
            </a:r>
          </a:p>
          <a:p>
            <a:pPr marL="296700" indent="-285750">
              <a:lnSpc>
                <a:spcPct val="150000"/>
              </a:lnSpc>
              <a:spcBef>
                <a:spcPts val="254"/>
              </a:spcBef>
              <a:buClr>
                <a:srgbClr val="441479"/>
              </a:buClr>
              <a:buSzPct val="67741"/>
              <a:buFont typeface="Arial" panose="020B0604020202020204" pitchFamily="34" charset="0"/>
              <a:buChar char="•"/>
              <a:tabLst>
                <a:tab pos="333116" algn="l"/>
                <a:tab pos="334269" algn="l"/>
              </a:tabLst>
            </a:pPr>
            <a:r>
              <a:rPr lang="fr-FR" sz="1700" b="1" i="1" dirty="0">
                <a:latin typeface="Arial"/>
                <a:cs typeface="Arial"/>
              </a:rPr>
              <a:t>m</a:t>
            </a:r>
            <a:r>
              <a:rPr sz="1700" b="1" i="1" dirty="0" err="1">
                <a:latin typeface="Arial"/>
                <a:cs typeface="Arial"/>
              </a:rPr>
              <a:t>axneighbours</a:t>
            </a:r>
            <a:r>
              <a:rPr lang="fr-FR" sz="1700" i="1" dirty="0">
                <a:latin typeface="Arial"/>
                <a:cs typeface="Arial"/>
              </a:rPr>
              <a:t> : </a:t>
            </a:r>
            <a:r>
              <a:rPr sz="1900" dirty="0">
                <a:latin typeface="Arial MT"/>
                <a:cs typeface="Arial MT"/>
              </a:rPr>
              <a:t>[in]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taille </a:t>
            </a:r>
            <a:r>
              <a:rPr sz="1900" spc="-5" dirty="0">
                <a:latin typeface="Arial MT"/>
                <a:cs typeface="Arial MT"/>
              </a:rPr>
              <a:t>du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tableau</a:t>
            </a:r>
            <a:r>
              <a:rPr lang="fr-FR" sz="1900" spc="-5" dirty="0">
                <a:latin typeface="Arial MT"/>
                <a:cs typeface="Arial MT"/>
              </a:rPr>
              <a:t> </a:t>
            </a:r>
            <a:r>
              <a:rPr lang="fr-FR" sz="1900" dirty="0">
                <a:latin typeface="Arial MT"/>
                <a:cs typeface="Arial MT"/>
              </a:rPr>
              <a:t>des voisins</a:t>
            </a:r>
            <a:r>
              <a:rPr sz="1900" dirty="0">
                <a:latin typeface="Arial MT"/>
                <a:cs typeface="Arial MT"/>
              </a:rPr>
              <a:t> (entier)</a:t>
            </a:r>
          </a:p>
          <a:p>
            <a:pPr marL="296700" indent="-285750">
              <a:lnSpc>
                <a:spcPct val="150000"/>
              </a:lnSpc>
              <a:spcBef>
                <a:spcPts val="254"/>
              </a:spcBef>
              <a:buClr>
                <a:srgbClr val="441479"/>
              </a:buClr>
              <a:buSzPct val="67741"/>
              <a:buFont typeface="Arial" panose="020B0604020202020204" pitchFamily="34" charset="0"/>
              <a:buChar char="•"/>
              <a:tabLst>
                <a:tab pos="333116" algn="l"/>
                <a:tab pos="334269" algn="l"/>
              </a:tabLst>
            </a:pPr>
            <a:r>
              <a:rPr lang="fr-FR" sz="1700" b="1" i="1" spc="-9" dirty="0" err="1">
                <a:latin typeface="Arial"/>
                <a:cs typeface="Arial"/>
              </a:rPr>
              <a:t>neighbors</a:t>
            </a:r>
            <a:r>
              <a:rPr lang="fr-FR" sz="1700" i="1" spc="-5" dirty="0">
                <a:latin typeface="Arial"/>
                <a:cs typeface="Arial"/>
              </a:rPr>
              <a:t> : </a:t>
            </a:r>
            <a:r>
              <a:rPr sz="1900" dirty="0">
                <a:latin typeface="Arial MT"/>
                <a:cs typeface="Arial MT"/>
              </a:rPr>
              <a:t>[out]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dirty="0" err="1">
                <a:latin typeface="Arial MT"/>
                <a:cs typeface="Arial MT"/>
              </a:rPr>
              <a:t>rangs</a:t>
            </a:r>
            <a:r>
              <a:rPr lang="fr-FR" sz="1900" dirty="0">
                <a:latin typeface="Arial MT"/>
                <a:cs typeface="Arial MT"/>
              </a:rPr>
              <a:t> (IDs)</a:t>
            </a:r>
            <a:r>
              <a:rPr sz="1900" spc="9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de</a:t>
            </a:r>
            <a:r>
              <a:rPr sz="1900" spc="9" dirty="0">
                <a:latin typeface="Arial MT"/>
                <a:cs typeface="Arial MT"/>
              </a:rPr>
              <a:t> </a:t>
            </a:r>
            <a:r>
              <a:rPr sz="1900" dirty="0" err="1">
                <a:latin typeface="Arial MT"/>
                <a:cs typeface="Arial MT"/>
              </a:rPr>
              <a:t>processus</a:t>
            </a:r>
            <a:r>
              <a:rPr sz="1900" spc="9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voisins</a:t>
            </a:r>
            <a:r>
              <a:rPr sz="1900" spc="9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du</a:t>
            </a:r>
            <a:r>
              <a:rPr sz="1900" spc="9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processus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spécifié</a:t>
            </a:r>
            <a:r>
              <a:rPr sz="1900" spc="9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(tableau</a:t>
            </a:r>
            <a:r>
              <a:rPr sz="1900" spc="9" dirty="0">
                <a:latin typeface="Arial MT"/>
                <a:cs typeface="Arial MT"/>
              </a:rPr>
              <a:t> </a:t>
            </a:r>
            <a:r>
              <a:rPr sz="1900" dirty="0" err="1">
                <a:latin typeface="Arial MT"/>
                <a:cs typeface="Arial MT"/>
              </a:rPr>
              <a:t>d’entiers</a:t>
            </a:r>
            <a:r>
              <a:rPr sz="1900" dirty="0">
                <a:latin typeface="Arial MT"/>
                <a:cs typeface="Arial MT"/>
              </a:rPr>
              <a:t>)</a:t>
            </a:r>
            <a:r>
              <a:rPr sz="1900" spc="9" dirty="0">
                <a:latin typeface="Arial MT"/>
                <a:cs typeface="Arial MT"/>
              </a:rPr>
              <a:t> </a:t>
            </a:r>
            <a:endParaRPr sz="19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1952498" y="681910"/>
            <a:ext cx="5798799" cy="581489"/>
          </a:xfrm>
          <a:prstGeom prst="rect">
            <a:avLst/>
          </a:prstGeom>
        </p:spPr>
        <p:txBody>
          <a:bodyPr vert="horz" wrap="square" lIns="0" tIns="15560" rIns="0" bIns="0" rtlCol="0" anchor="t">
            <a:normAutofit/>
          </a:bodyPr>
          <a:lstStyle/>
          <a:p>
            <a:pPr marL="11527">
              <a:spcBef>
                <a:spcPts val="123"/>
              </a:spcBef>
            </a:pPr>
            <a:r>
              <a:rPr sz="3630" spc="18" dirty="0"/>
              <a:t>Topologie</a:t>
            </a:r>
            <a:r>
              <a:rPr sz="3630" spc="-41" dirty="0"/>
              <a:t> </a:t>
            </a:r>
            <a:r>
              <a:rPr sz="3630" spc="-18" dirty="0"/>
              <a:t>graphique</a:t>
            </a:r>
            <a:endParaRPr sz="3630" dirty="0"/>
          </a:p>
        </p:txBody>
      </p:sp>
      <p:sp>
        <p:nvSpPr>
          <p:cNvPr id="35" name="object 35"/>
          <p:cNvSpPr txBox="1"/>
          <p:nvPr/>
        </p:nvSpPr>
        <p:spPr>
          <a:xfrm>
            <a:off x="1308295" y="1639883"/>
            <a:ext cx="10034840" cy="4961965"/>
          </a:xfrm>
          <a:prstGeom prst="rect">
            <a:avLst/>
          </a:prstGeom>
        </p:spPr>
        <p:txBody>
          <a:bodyPr vert="horz" wrap="square" lIns="0" tIns="13831" rIns="0" bIns="0" rtlCol="0">
            <a:normAutofit fontScale="95370"/>
          </a:bodyPr>
          <a:lstStyle/>
          <a:p>
            <a:pPr>
              <a:spcBef>
                <a:spcPts val="18"/>
              </a:spcBef>
            </a:pPr>
            <a:r>
              <a:rPr lang="fr-FR" sz="2100" b="1" spc="18" dirty="0">
                <a:latin typeface="Arial MT"/>
                <a:cs typeface="Arial MT"/>
              </a:rPr>
              <a:t>Principales fonctions</a:t>
            </a:r>
            <a:r>
              <a:rPr lang="fr-FR" sz="2100" b="1" spc="-5" dirty="0">
                <a:latin typeface="Arial MT"/>
                <a:cs typeface="Arial MT"/>
              </a:rPr>
              <a:t> </a:t>
            </a:r>
            <a:r>
              <a:rPr lang="fr-FR" sz="2100" b="1" spc="18" dirty="0">
                <a:latin typeface="Arial MT"/>
                <a:cs typeface="Arial MT"/>
              </a:rPr>
              <a:t>du</a:t>
            </a:r>
            <a:r>
              <a:rPr lang="fr-FR" sz="2100" b="1" spc="-5" dirty="0">
                <a:latin typeface="Arial MT"/>
                <a:cs typeface="Arial MT"/>
              </a:rPr>
              <a:t> </a:t>
            </a:r>
            <a:r>
              <a:rPr lang="fr-FR" sz="2100" b="1" spc="18" dirty="0">
                <a:latin typeface="Arial MT"/>
                <a:cs typeface="Arial MT"/>
              </a:rPr>
              <a:t>graphe</a:t>
            </a:r>
            <a:r>
              <a:rPr lang="fr-FR" sz="2100" b="1" spc="-5" dirty="0">
                <a:latin typeface="Arial MT"/>
                <a:cs typeface="Arial MT"/>
              </a:rPr>
              <a:t> </a:t>
            </a:r>
            <a:r>
              <a:rPr lang="fr-FR" sz="2100" b="1" spc="14" dirty="0">
                <a:latin typeface="Arial MT"/>
                <a:cs typeface="Arial MT"/>
              </a:rPr>
              <a:t>MPI :</a:t>
            </a:r>
            <a:endParaRPr lang="fr-FR" sz="2100" b="1" dirty="0">
              <a:latin typeface="Arial MT"/>
              <a:cs typeface="Arial MT"/>
            </a:endParaRPr>
          </a:p>
          <a:p>
            <a:pPr marL="389595" indent="-378646">
              <a:buSzPct val="68571"/>
              <a:buFont typeface="Wingdings"/>
              <a:buChar char=""/>
              <a:tabLst>
                <a:tab pos="389595" algn="l"/>
                <a:tab pos="390173" algn="l"/>
              </a:tabLst>
            </a:pPr>
            <a:endParaRPr lang="fr-FR" sz="1588" b="1" spc="5" dirty="0">
              <a:latin typeface="Arial"/>
              <a:cs typeface="Arial"/>
            </a:endParaRPr>
          </a:p>
          <a:p>
            <a:pPr marL="389595" indent="-378646">
              <a:buSzPct val="68571"/>
              <a:buFont typeface="Wingdings"/>
              <a:buChar char=""/>
              <a:tabLst>
                <a:tab pos="389595" algn="l"/>
                <a:tab pos="390173" algn="l"/>
              </a:tabLst>
            </a:pPr>
            <a:r>
              <a:rPr sz="2100" b="1" spc="5" dirty="0">
                <a:latin typeface="Arial"/>
                <a:cs typeface="Arial"/>
              </a:rPr>
              <a:t>MPI_GRAPH_GET</a:t>
            </a:r>
            <a:r>
              <a:rPr sz="2100" b="1" spc="-82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 :</a:t>
            </a:r>
          </a:p>
          <a:p>
            <a:pPr>
              <a:spcBef>
                <a:spcPts val="5"/>
              </a:spcBef>
            </a:pPr>
            <a:endParaRPr sz="1770" dirty="0">
              <a:latin typeface="Arial"/>
              <a:cs typeface="Arial"/>
            </a:endParaRPr>
          </a:p>
          <a:p>
            <a:pPr marL="383257" indent="-372306">
              <a:buSzPct val="60000"/>
              <a:buFont typeface="Wingdings"/>
              <a:buChar char=""/>
              <a:tabLst>
                <a:tab pos="383257" algn="l"/>
                <a:tab pos="383832" algn="l"/>
              </a:tabLst>
            </a:pPr>
            <a:r>
              <a:rPr sz="1588" dirty="0">
                <a:latin typeface="Arial"/>
                <a:cs typeface="Arial"/>
              </a:rPr>
              <a:t>Récupère</a:t>
            </a:r>
            <a:r>
              <a:rPr sz="1588" spc="-14" dirty="0">
                <a:latin typeface="Arial"/>
                <a:cs typeface="Arial"/>
              </a:rPr>
              <a:t> </a:t>
            </a:r>
            <a:r>
              <a:rPr sz="1588" spc="5" dirty="0">
                <a:latin typeface="Arial"/>
                <a:cs typeface="Arial"/>
              </a:rPr>
              <a:t>les </a:t>
            </a:r>
            <a:r>
              <a:rPr sz="1588" spc="5" dirty="0" err="1">
                <a:latin typeface="Arial"/>
                <a:cs typeface="Arial"/>
              </a:rPr>
              <a:t>informations</a:t>
            </a:r>
            <a:r>
              <a:rPr sz="1588" spc="5" dirty="0">
                <a:latin typeface="Arial"/>
                <a:cs typeface="Arial"/>
              </a:rPr>
              <a:t> de</a:t>
            </a:r>
            <a:r>
              <a:rPr sz="1588" spc="-9" dirty="0">
                <a:latin typeface="Arial"/>
                <a:cs typeface="Arial"/>
              </a:rPr>
              <a:t> </a:t>
            </a:r>
            <a:r>
              <a:rPr sz="1588" spc="5" dirty="0" err="1">
                <a:latin typeface="Arial"/>
                <a:cs typeface="Arial"/>
              </a:rPr>
              <a:t>topologie</a:t>
            </a:r>
            <a:r>
              <a:rPr sz="1588" spc="-9" dirty="0">
                <a:latin typeface="Arial"/>
                <a:cs typeface="Arial"/>
              </a:rPr>
              <a:t> </a:t>
            </a:r>
            <a:r>
              <a:rPr sz="1588" dirty="0" err="1">
                <a:latin typeface="Arial"/>
                <a:cs typeface="Arial"/>
              </a:rPr>
              <a:t>graph</a:t>
            </a:r>
            <a:r>
              <a:rPr sz="1588" spc="5" dirty="0" err="1">
                <a:latin typeface="Arial"/>
                <a:cs typeface="Arial"/>
              </a:rPr>
              <a:t>ique</a:t>
            </a:r>
            <a:r>
              <a:rPr sz="1588" spc="5" dirty="0">
                <a:latin typeface="Arial"/>
                <a:cs typeface="Arial"/>
              </a:rPr>
              <a:t> associées</a:t>
            </a:r>
            <a:r>
              <a:rPr sz="1588" spc="-9" dirty="0">
                <a:latin typeface="Arial"/>
                <a:cs typeface="Arial"/>
              </a:rPr>
              <a:t> </a:t>
            </a:r>
            <a:r>
              <a:rPr sz="1588" spc="5" dirty="0">
                <a:latin typeface="Arial"/>
                <a:cs typeface="Arial"/>
              </a:rPr>
              <a:t>à un</a:t>
            </a:r>
            <a:r>
              <a:rPr sz="1588" spc="-9" dirty="0">
                <a:latin typeface="Arial"/>
                <a:cs typeface="Arial"/>
              </a:rPr>
              <a:t> </a:t>
            </a:r>
            <a:r>
              <a:rPr sz="1588" dirty="0">
                <a:latin typeface="Arial"/>
                <a:cs typeface="Arial"/>
              </a:rPr>
              <a:t>communicateur</a:t>
            </a:r>
          </a:p>
          <a:p>
            <a:pPr>
              <a:spcBef>
                <a:spcPts val="27"/>
              </a:spcBef>
              <a:buChar char=""/>
            </a:pPr>
            <a:endParaRPr sz="1588" dirty="0">
              <a:latin typeface="Arial"/>
              <a:cs typeface="Arial"/>
            </a:endParaRPr>
          </a:p>
          <a:p>
            <a:pPr marL="97398" algn="ctr">
              <a:spcBef>
                <a:spcPts val="1543"/>
              </a:spcBef>
            </a:pPr>
            <a:r>
              <a:rPr sz="1500" b="1" spc="-5" dirty="0">
                <a:solidFill>
                  <a:srgbClr val="C00000"/>
                </a:solidFill>
                <a:latin typeface="Arial"/>
                <a:cs typeface="Arial"/>
              </a:rPr>
              <a:t>int</a:t>
            </a:r>
            <a:r>
              <a:rPr sz="1500" b="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C00000"/>
                </a:solidFill>
                <a:latin typeface="Arial"/>
                <a:cs typeface="Arial"/>
              </a:rPr>
              <a:t>MPI_Graph_get(</a:t>
            </a:r>
            <a:r>
              <a:rPr sz="15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C00000"/>
                </a:solidFill>
                <a:latin typeface="Arial"/>
                <a:cs typeface="Arial"/>
              </a:rPr>
              <a:t>MPI_Comm</a:t>
            </a:r>
            <a:r>
              <a:rPr sz="15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500" i="1" spc="-5" dirty="0">
                <a:solidFill>
                  <a:srgbClr val="C00000"/>
                </a:solidFill>
                <a:latin typeface="Arial"/>
                <a:cs typeface="Arial"/>
              </a:rPr>
              <a:t>comm</a:t>
            </a:r>
            <a:r>
              <a:rPr sz="1500" b="1" spc="-5" dirty="0">
                <a:solidFill>
                  <a:srgbClr val="C00000"/>
                </a:solidFill>
                <a:latin typeface="Arial"/>
                <a:cs typeface="Arial"/>
              </a:rPr>
              <a:t>,</a:t>
            </a:r>
            <a:r>
              <a:rPr sz="15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C00000"/>
                </a:solidFill>
                <a:latin typeface="Arial"/>
                <a:cs typeface="Arial"/>
              </a:rPr>
              <a:t>int</a:t>
            </a:r>
            <a:r>
              <a:rPr sz="15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500" i="1" spc="-5" dirty="0">
                <a:solidFill>
                  <a:srgbClr val="C00000"/>
                </a:solidFill>
                <a:latin typeface="Arial"/>
                <a:cs typeface="Arial"/>
              </a:rPr>
              <a:t>maxindex</a:t>
            </a:r>
            <a:r>
              <a:rPr sz="1500" b="1" spc="-5" dirty="0">
                <a:solidFill>
                  <a:srgbClr val="C00000"/>
                </a:solidFill>
                <a:latin typeface="Arial"/>
                <a:cs typeface="Arial"/>
              </a:rPr>
              <a:t>,</a:t>
            </a:r>
            <a:r>
              <a:rPr sz="15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C00000"/>
                </a:solidFill>
                <a:latin typeface="Arial"/>
                <a:cs typeface="Arial"/>
              </a:rPr>
              <a:t>int</a:t>
            </a:r>
            <a:r>
              <a:rPr sz="15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500" i="1" spc="-5" dirty="0">
                <a:solidFill>
                  <a:srgbClr val="C00000"/>
                </a:solidFill>
                <a:latin typeface="Arial"/>
                <a:cs typeface="Arial"/>
              </a:rPr>
              <a:t>maxedges</a:t>
            </a:r>
            <a:r>
              <a:rPr sz="1500" b="1" spc="-5" dirty="0">
                <a:solidFill>
                  <a:srgbClr val="C00000"/>
                </a:solidFill>
                <a:latin typeface="Arial"/>
                <a:cs typeface="Arial"/>
              </a:rPr>
              <a:t>,</a:t>
            </a:r>
            <a:r>
              <a:rPr sz="15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C00000"/>
                </a:solidFill>
                <a:latin typeface="Arial"/>
                <a:cs typeface="Arial"/>
              </a:rPr>
              <a:t>int</a:t>
            </a:r>
            <a:r>
              <a:rPr sz="15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500" spc="-9" dirty="0">
                <a:solidFill>
                  <a:srgbClr val="C00000"/>
                </a:solidFill>
                <a:latin typeface="Arial MT"/>
                <a:cs typeface="Arial MT"/>
              </a:rPr>
              <a:t>*</a:t>
            </a:r>
            <a:r>
              <a:rPr sz="1500" i="1" spc="-9" dirty="0">
                <a:solidFill>
                  <a:srgbClr val="C00000"/>
                </a:solidFill>
                <a:latin typeface="Arial"/>
                <a:cs typeface="Arial"/>
              </a:rPr>
              <a:t>index</a:t>
            </a:r>
            <a:r>
              <a:rPr sz="1500" b="1" spc="-9" dirty="0">
                <a:solidFill>
                  <a:srgbClr val="C00000"/>
                </a:solidFill>
                <a:latin typeface="Arial"/>
                <a:cs typeface="Arial"/>
              </a:rPr>
              <a:t>,</a:t>
            </a:r>
            <a:r>
              <a:rPr sz="15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C00000"/>
                </a:solidFill>
                <a:latin typeface="Arial"/>
                <a:cs typeface="Arial"/>
              </a:rPr>
              <a:t>int</a:t>
            </a:r>
            <a:r>
              <a:rPr sz="15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500" spc="-9" dirty="0">
                <a:solidFill>
                  <a:srgbClr val="C00000"/>
                </a:solidFill>
                <a:latin typeface="Arial MT"/>
                <a:cs typeface="Arial MT"/>
              </a:rPr>
              <a:t>*</a:t>
            </a:r>
            <a:r>
              <a:rPr sz="1500" i="1" spc="-9" dirty="0">
                <a:solidFill>
                  <a:srgbClr val="C00000"/>
                </a:solidFill>
                <a:latin typeface="Arial"/>
                <a:cs typeface="Arial"/>
              </a:rPr>
              <a:t>edges</a:t>
            </a:r>
            <a:r>
              <a:rPr sz="1500" i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C00000"/>
                </a:solidFill>
                <a:latin typeface="Arial"/>
                <a:cs typeface="Arial"/>
              </a:rPr>
              <a:t>);</a:t>
            </a:r>
            <a:endParaRPr sz="1500" dirty="0">
              <a:solidFill>
                <a:srgbClr val="C0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52" dirty="0">
              <a:latin typeface="Arial"/>
              <a:cs typeface="Arial"/>
            </a:endParaRPr>
          </a:p>
          <a:p>
            <a:pPr marL="333693" indent="-322743">
              <a:buSzPct val="69230"/>
              <a:buFont typeface="Wingdings"/>
              <a:buChar char=""/>
              <a:tabLst>
                <a:tab pos="333116" algn="l"/>
                <a:tab pos="334269" algn="l"/>
              </a:tabLst>
            </a:pPr>
            <a:r>
              <a:rPr sz="2100" b="1" spc="5" dirty="0" err="1">
                <a:latin typeface="Arial"/>
                <a:cs typeface="Arial"/>
              </a:rPr>
              <a:t>Paramètres</a:t>
            </a:r>
            <a:r>
              <a:rPr lang="fr-FR" sz="2100" b="1" spc="5" dirty="0">
                <a:latin typeface="Arial"/>
                <a:cs typeface="Arial"/>
              </a:rPr>
              <a:t> :</a:t>
            </a:r>
          </a:p>
          <a:p>
            <a:pPr marL="333693" indent="-322743">
              <a:buSzPct val="69230"/>
              <a:buFont typeface="Wingdings"/>
              <a:buChar char=""/>
              <a:tabLst>
                <a:tab pos="333116" algn="l"/>
                <a:tab pos="334269" algn="l"/>
              </a:tabLst>
            </a:pPr>
            <a:endParaRPr sz="2100" dirty="0"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103"/>
              </a:spcBef>
              <a:buClr>
                <a:srgbClr val="441479"/>
              </a:buClr>
              <a:buSzPct val="67741"/>
            </a:pPr>
            <a:r>
              <a:rPr lang="fr-FR" sz="1700" b="1" i="1" dirty="0" err="1">
                <a:latin typeface="Arial"/>
                <a:cs typeface="Arial"/>
              </a:rPr>
              <a:t>co</a:t>
            </a:r>
            <a:r>
              <a:rPr sz="1700" b="1" i="1" dirty="0">
                <a:latin typeface="Arial"/>
                <a:cs typeface="Arial"/>
              </a:rPr>
              <a:t>mm</a:t>
            </a:r>
            <a:r>
              <a:rPr lang="fr-FR" sz="1700" b="1" i="1" dirty="0">
                <a:latin typeface="Arial"/>
                <a:cs typeface="Arial"/>
              </a:rPr>
              <a:t> </a:t>
            </a:r>
            <a:r>
              <a:rPr lang="fr-FR" sz="1700" i="1" dirty="0">
                <a:latin typeface="Arial"/>
                <a:cs typeface="Arial"/>
              </a:rPr>
              <a:t>: </a:t>
            </a:r>
            <a:r>
              <a:rPr lang="fr-FR" sz="1700" dirty="0">
                <a:latin typeface="Arial MT"/>
                <a:cs typeface="Arial MT"/>
              </a:rPr>
              <a:t>[in]</a:t>
            </a:r>
            <a:r>
              <a:rPr lang="fr-FR" sz="1700" spc="-5" dirty="0">
                <a:latin typeface="Arial MT"/>
                <a:cs typeface="Arial MT"/>
              </a:rPr>
              <a:t> </a:t>
            </a:r>
            <a:r>
              <a:rPr sz="1700" dirty="0" err="1">
                <a:latin typeface="Arial MT"/>
                <a:cs typeface="Arial MT"/>
              </a:rPr>
              <a:t>Communicateur</a:t>
            </a:r>
            <a:r>
              <a:rPr sz="1700" spc="-9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avec structure</a:t>
            </a:r>
            <a:r>
              <a:rPr sz="1700" dirty="0">
                <a:latin typeface="Arial MT"/>
                <a:cs typeface="Arial MT"/>
              </a:rPr>
              <a:t> </a:t>
            </a:r>
            <a:r>
              <a:rPr sz="1700" dirty="0" err="1">
                <a:latin typeface="Arial MT"/>
                <a:cs typeface="Arial MT"/>
              </a:rPr>
              <a:t>graphique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(</a:t>
            </a:r>
            <a:r>
              <a:rPr lang="fr-FR" sz="1700" dirty="0">
                <a:latin typeface="Arial MT"/>
                <a:cs typeface="Arial MT"/>
              </a:rPr>
              <a:t>ensemble</a:t>
            </a:r>
            <a:r>
              <a:rPr sz="1700" dirty="0">
                <a:latin typeface="Arial MT"/>
                <a:cs typeface="Arial MT"/>
              </a:rPr>
              <a:t>)</a:t>
            </a:r>
          </a:p>
          <a:p>
            <a:pPr>
              <a:lnSpc>
                <a:spcPct val="150000"/>
              </a:lnSpc>
              <a:spcBef>
                <a:spcPts val="95"/>
              </a:spcBef>
              <a:buClr>
                <a:srgbClr val="441479"/>
              </a:buClr>
              <a:buSzPct val="67741"/>
            </a:pPr>
            <a:r>
              <a:rPr lang="fr-FR" sz="1700" b="1" i="1" dirty="0">
                <a:latin typeface="Arial"/>
                <a:cs typeface="Arial"/>
              </a:rPr>
              <a:t>m</a:t>
            </a:r>
            <a:r>
              <a:rPr sz="1700" b="1" i="1" dirty="0" err="1">
                <a:latin typeface="Arial"/>
                <a:cs typeface="Arial"/>
              </a:rPr>
              <a:t>axindex</a:t>
            </a:r>
            <a:r>
              <a:rPr lang="fr-FR" sz="1700" b="1" i="1" dirty="0">
                <a:latin typeface="Arial"/>
                <a:cs typeface="Arial"/>
              </a:rPr>
              <a:t> </a:t>
            </a:r>
            <a:r>
              <a:rPr lang="fr-FR" sz="1700" i="1" dirty="0">
                <a:latin typeface="Arial"/>
                <a:cs typeface="Arial"/>
              </a:rPr>
              <a:t>: </a:t>
            </a:r>
            <a:r>
              <a:rPr sz="1700" dirty="0">
                <a:latin typeface="Arial MT"/>
                <a:cs typeface="Arial MT"/>
              </a:rPr>
              <a:t>[in]</a:t>
            </a:r>
            <a:r>
              <a:rPr sz="1700" spc="-5" dirty="0">
                <a:latin typeface="Arial MT"/>
                <a:cs typeface="Arial MT"/>
              </a:rPr>
              <a:t> longueur</a:t>
            </a:r>
            <a:r>
              <a:rPr sz="170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de</a:t>
            </a:r>
            <a:r>
              <a:rPr sz="1700" dirty="0">
                <a:latin typeface="Arial MT"/>
                <a:cs typeface="Arial MT"/>
              </a:rPr>
              <a:t> l’index vectoriel</a:t>
            </a:r>
            <a:r>
              <a:rPr sz="1700" spc="-5" dirty="0">
                <a:latin typeface="Arial MT"/>
                <a:cs typeface="Arial MT"/>
              </a:rPr>
              <a:t> dans</a:t>
            </a:r>
            <a:r>
              <a:rPr sz="1700" dirty="0">
                <a:latin typeface="Arial MT"/>
                <a:cs typeface="Arial MT"/>
              </a:rPr>
              <a:t> le program</a:t>
            </a:r>
            <a:r>
              <a:rPr sz="1700" spc="-5" dirty="0">
                <a:latin typeface="Arial MT"/>
                <a:cs typeface="Arial MT"/>
              </a:rPr>
              <a:t>me appelant</a:t>
            </a:r>
            <a:r>
              <a:rPr sz="1700" dirty="0">
                <a:latin typeface="Arial MT"/>
                <a:cs typeface="Arial MT"/>
              </a:rPr>
              <a:t> (entier)</a:t>
            </a:r>
          </a:p>
          <a:p>
            <a:pPr>
              <a:lnSpc>
                <a:spcPct val="150000"/>
              </a:lnSpc>
              <a:spcBef>
                <a:spcPts val="5"/>
              </a:spcBef>
              <a:buClr>
                <a:srgbClr val="441479"/>
              </a:buClr>
              <a:buSzPct val="67741"/>
            </a:pPr>
            <a:r>
              <a:rPr lang="fr-FR" sz="1700" b="1" i="1" dirty="0">
                <a:latin typeface="Arial"/>
                <a:cs typeface="Arial"/>
              </a:rPr>
              <a:t>m</a:t>
            </a:r>
            <a:r>
              <a:rPr sz="1700" b="1" i="1" dirty="0" err="1">
                <a:latin typeface="Arial"/>
                <a:cs typeface="Arial"/>
              </a:rPr>
              <a:t>axedges</a:t>
            </a:r>
            <a:r>
              <a:rPr lang="fr-FR" sz="1700" b="1" i="1" dirty="0">
                <a:latin typeface="Arial"/>
                <a:cs typeface="Arial"/>
              </a:rPr>
              <a:t> </a:t>
            </a:r>
            <a:r>
              <a:rPr lang="fr-FR" sz="1700" i="1" dirty="0">
                <a:latin typeface="Arial"/>
                <a:cs typeface="Arial"/>
              </a:rPr>
              <a:t>: </a:t>
            </a:r>
            <a:r>
              <a:rPr sz="1700" dirty="0">
                <a:latin typeface="Arial MT"/>
                <a:cs typeface="Arial MT"/>
              </a:rPr>
              <a:t>[in]</a:t>
            </a:r>
            <a:r>
              <a:rPr sz="1700" spc="-5" dirty="0">
                <a:latin typeface="Arial MT"/>
                <a:cs typeface="Arial MT"/>
              </a:rPr>
              <a:t> longueur</a:t>
            </a:r>
            <a:r>
              <a:rPr sz="170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des</a:t>
            </a:r>
            <a:r>
              <a:rPr sz="1700" dirty="0">
                <a:latin typeface="Arial MT"/>
                <a:cs typeface="Arial MT"/>
              </a:rPr>
              <a:t> bords</a:t>
            </a:r>
            <a:r>
              <a:rPr sz="1700" spc="-5" dirty="0">
                <a:latin typeface="Arial MT"/>
                <a:cs typeface="Arial MT"/>
              </a:rPr>
              <a:t> vectoriels</a:t>
            </a:r>
            <a:r>
              <a:rPr sz="170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dans</a:t>
            </a:r>
            <a:r>
              <a:rPr sz="1700" dirty="0">
                <a:latin typeface="Arial MT"/>
                <a:cs typeface="Arial MT"/>
              </a:rPr>
              <a:t> le program</a:t>
            </a:r>
            <a:r>
              <a:rPr sz="1700" spc="-5" dirty="0">
                <a:latin typeface="Arial MT"/>
                <a:cs typeface="Arial MT"/>
              </a:rPr>
              <a:t>me appelant</a:t>
            </a:r>
            <a:r>
              <a:rPr sz="1700" dirty="0">
                <a:latin typeface="Arial MT"/>
                <a:cs typeface="Arial MT"/>
              </a:rPr>
              <a:t> (entier)</a:t>
            </a:r>
          </a:p>
          <a:p>
            <a:pPr>
              <a:lnSpc>
                <a:spcPct val="150000"/>
              </a:lnSpc>
              <a:spcBef>
                <a:spcPts val="100"/>
              </a:spcBef>
              <a:buClr>
                <a:srgbClr val="441479"/>
              </a:buClr>
              <a:buSzPct val="67741"/>
            </a:pPr>
            <a:r>
              <a:rPr lang="fr-FR" sz="1700" b="1" i="1" spc="-5" dirty="0">
                <a:latin typeface="Arial"/>
                <a:cs typeface="Arial"/>
              </a:rPr>
              <a:t>i</a:t>
            </a:r>
            <a:r>
              <a:rPr sz="1700" b="1" i="1" spc="-5" dirty="0" err="1">
                <a:latin typeface="Arial"/>
                <a:cs typeface="Arial"/>
              </a:rPr>
              <a:t>ndice</a:t>
            </a:r>
            <a:r>
              <a:rPr lang="fr-FR" sz="1700" b="1" i="1" spc="-5" dirty="0">
                <a:latin typeface="Arial"/>
                <a:cs typeface="Arial"/>
              </a:rPr>
              <a:t> </a:t>
            </a:r>
            <a:r>
              <a:rPr lang="fr-FR" sz="1700" i="1" spc="-5" dirty="0">
                <a:latin typeface="Arial"/>
                <a:cs typeface="Arial"/>
              </a:rPr>
              <a:t>: </a:t>
            </a:r>
            <a:r>
              <a:rPr lang="fr-FR" sz="1700" spc="-5" dirty="0">
                <a:latin typeface="Arial MT"/>
                <a:cs typeface="Arial MT"/>
              </a:rPr>
              <a:t>[out]</a:t>
            </a:r>
            <a:r>
              <a:rPr lang="fr-FR" sz="170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tableau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 err="1">
                <a:latin typeface="Arial MT"/>
                <a:cs typeface="Arial MT"/>
              </a:rPr>
              <a:t>contenant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la structure</a:t>
            </a:r>
            <a:r>
              <a:rPr sz="1700" spc="-5" dirty="0">
                <a:latin typeface="Arial MT"/>
                <a:cs typeface="Arial MT"/>
              </a:rPr>
              <a:t> du</a:t>
            </a:r>
            <a:r>
              <a:rPr sz="1700" dirty="0">
                <a:latin typeface="Arial MT"/>
                <a:cs typeface="Arial MT"/>
              </a:rPr>
              <a:t> </a:t>
            </a:r>
            <a:r>
              <a:rPr sz="1700" dirty="0" err="1">
                <a:latin typeface="Arial MT"/>
                <a:cs typeface="Arial MT"/>
              </a:rPr>
              <a:t>graphique</a:t>
            </a:r>
            <a:r>
              <a:rPr lang="fr-FR" sz="1700" dirty="0">
                <a:latin typeface="Arial MT"/>
                <a:cs typeface="Arial MT"/>
              </a:rPr>
              <a:t> (tableau</a:t>
            </a:r>
            <a:r>
              <a:rPr lang="fr-FR" sz="1700" spc="-5" dirty="0">
                <a:latin typeface="Arial MT"/>
                <a:cs typeface="Arial MT"/>
              </a:rPr>
              <a:t> d’entiers</a:t>
            </a:r>
            <a:r>
              <a:rPr lang="fr-FR" sz="1700" dirty="0">
                <a:latin typeface="Arial MT"/>
                <a:cs typeface="Arial MT"/>
              </a:rPr>
              <a:t>)</a:t>
            </a:r>
            <a:endParaRPr sz="1700" dirty="0">
              <a:latin typeface="Arial MT"/>
              <a:cs typeface="Arial MT"/>
            </a:endParaRPr>
          </a:p>
          <a:p>
            <a:pPr>
              <a:lnSpc>
                <a:spcPct val="150000"/>
              </a:lnSpc>
            </a:pPr>
            <a:r>
              <a:rPr lang="fr-FR" sz="1700" b="1" i="1" spc="-9" dirty="0">
                <a:latin typeface="Arial"/>
                <a:cs typeface="Arial"/>
              </a:rPr>
              <a:t>edges </a:t>
            </a:r>
            <a:r>
              <a:rPr lang="fr-FR" sz="1700" i="1" spc="-9" dirty="0">
                <a:latin typeface="Arial"/>
                <a:cs typeface="Arial"/>
              </a:rPr>
              <a:t>: </a:t>
            </a:r>
            <a:r>
              <a:rPr lang="fr-FR" sz="1700" spc="-5" dirty="0">
                <a:latin typeface="Arial MT"/>
                <a:cs typeface="Arial MT"/>
              </a:rPr>
              <a:t>[out]</a:t>
            </a:r>
            <a:r>
              <a:rPr lang="fr-FR" sz="170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tableau </a:t>
            </a:r>
            <a:r>
              <a:rPr sz="1700" dirty="0" err="1">
                <a:latin typeface="Arial MT"/>
                <a:cs typeface="Arial MT"/>
              </a:rPr>
              <a:t>contenant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la structure</a:t>
            </a:r>
            <a:r>
              <a:rPr sz="1700" spc="-5" dirty="0">
                <a:latin typeface="Arial MT"/>
                <a:cs typeface="Arial MT"/>
              </a:rPr>
              <a:t> du</a:t>
            </a:r>
            <a:r>
              <a:rPr sz="1700" dirty="0">
                <a:latin typeface="Arial MT"/>
                <a:cs typeface="Arial MT"/>
              </a:rPr>
              <a:t> </a:t>
            </a:r>
            <a:r>
              <a:rPr sz="1700" dirty="0" err="1">
                <a:latin typeface="Arial MT"/>
                <a:cs typeface="Arial MT"/>
              </a:rPr>
              <a:t>graphique</a:t>
            </a:r>
            <a:r>
              <a:rPr lang="fr-FR" sz="1700" dirty="0">
                <a:latin typeface="Arial MT"/>
                <a:cs typeface="Arial MT"/>
              </a:rPr>
              <a:t> (tableau</a:t>
            </a:r>
            <a:r>
              <a:rPr lang="fr-FR" sz="1700" spc="-5" dirty="0">
                <a:latin typeface="Arial MT"/>
                <a:cs typeface="Arial MT"/>
              </a:rPr>
              <a:t> d’entiers</a:t>
            </a:r>
            <a:r>
              <a:rPr lang="fr-FR" sz="1700" dirty="0">
                <a:latin typeface="Arial MT"/>
                <a:cs typeface="Arial MT"/>
              </a:rPr>
              <a:t>)</a:t>
            </a:r>
          </a:p>
          <a:p>
            <a:pPr>
              <a:lnSpc>
                <a:spcPct val="150000"/>
              </a:lnSpc>
            </a:pPr>
            <a:endParaRPr sz="17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4192" y="681109"/>
            <a:ext cx="4349826" cy="581489"/>
          </a:xfrm>
          <a:prstGeom prst="rect">
            <a:avLst/>
          </a:prstGeom>
        </p:spPr>
        <p:txBody>
          <a:bodyPr vert="horz" wrap="square" lIns="0" tIns="15560" rIns="0" bIns="0" rtlCol="0" anchor="t">
            <a:normAutofit fontScale="90000"/>
          </a:bodyPr>
          <a:lstStyle/>
          <a:p>
            <a:pPr marL="11527">
              <a:spcBef>
                <a:spcPts val="123"/>
              </a:spcBef>
            </a:pPr>
            <a:r>
              <a:rPr sz="3630" spc="18" dirty="0"/>
              <a:t>Topologie</a:t>
            </a:r>
            <a:r>
              <a:rPr sz="3630" spc="-41" dirty="0"/>
              <a:t> </a:t>
            </a:r>
            <a:r>
              <a:rPr sz="3630" spc="-18" dirty="0"/>
              <a:t>graphique</a:t>
            </a:r>
            <a:endParaRPr sz="3630" dirty="0"/>
          </a:p>
        </p:txBody>
      </p:sp>
      <p:sp>
        <p:nvSpPr>
          <p:cNvPr id="3" name="object 3"/>
          <p:cNvSpPr txBox="1"/>
          <p:nvPr/>
        </p:nvSpPr>
        <p:spPr>
          <a:xfrm>
            <a:off x="1420837" y="1603930"/>
            <a:ext cx="9889587" cy="4572961"/>
          </a:xfrm>
          <a:prstGeom prst="rect">
            <a:avLst/>
          </a:prstGeom>
        </p:spPr>
        <p:txBody>
          <a:bodyPr vert="horz" wrap="square" lIns="0" tIns="15560" rIns="0" bIns="0" rtlCol="0">
            <a:normAutofit fontScale="96973"/>
          </a:bodyPr>
          <a:lstStyle/>
          <a:p>
            <a:pPr marL="10950">
              <a:spcBef>
                <a:spcPts val="123"/>
              </a:spcBef>
              <a:buClr>
                <a:srgbClr val="441479"/>
              </a:buClr>
              <a:buSzPct val="70588"/>
              <a:tabLst>
                <a:tab pos="333116" algn="l"/>
                <a:tab pos="334269" algn="l"/>
              </a:tabLst>
            </a:pPr>
            <a:r>
              <a:rPr sz="2314" b="1" spc="18" dirty="0">
                <a:latin typeface="Arial MT"/>
                <a:cs typeface="Arial MT"/>
              </a:rPr>
              <a:t>Principales fonctions</a:t>
            </a:r>
            <a:r>
              <a:rPr sz="2314" b="1" spc="-5" dirty="0">
                <a:latin typeface="Arial MT"/>
                <a:cs typeface="Arial MT"/>
              </a:rPr>
              <a:t> </a:t>
            </a:r>
            <a:r>
              <a:rPr sz="2314" b="1" spc="18" dirty="0">
                <a:latin typeface="Arial MT"/>
                <a:cs typeface="Arial MT"/>
              </a:rPr>
              <a:t>du</a:t>
            </a:r>
            <a:r>
              <a:rPr sz="2314" b="1" spc="-5" dirty="0">
                <a:latin typeface="Arial MT"/>
                <a:cs typeface="Arial MT"/>
              </a:rPr>
              <a:t> </a:t>
            </a:r>
            <a:r>
              <a:rPr sz="2314" b="1" spc="18" dirty="0" err="1">
                <a:latin typeface="Arial MT"/>
                <a:cs typeface="Arial MT"/>
              </a:rPr>
              <a:t>graphique</a:t>
            </a:r>
            <a:r>
              <a:rPr sz="2314" b="1" spc="-5" dirty="0">
                <a:latin typeface="Arial MT"/>
                <a:cs typeface="Arial MT"/>
              </a:rPr>
              <a:t> </a:t>
            </a:r>
            <a:r>
              <a:rPr sz="2314" b="1" spc="14" dirty="0">
                <a:latin typeface="Arial MT"/>
                <a:cs typeface="Arial MT"/>
              </a:rPr>
              <a:t>MPI</a:t>
            </a:r>
            <a:r>
              <a:rPr lang="fr-FR" sz="2314" b="1" spc="14" dirty="0">
                <a:latin typeface="Arial MT"/>
                <a:cs typeface="Arial MT"/>
              </a:rPr>
              <a:t> :</a:t>
            </a:r>
            <a:endParaRPr sz="2314" b="1" dirty="0">
              <a:latin typeface="Arial MT"/>
              <a:cs typeface="Arial MT"/>
            </a:endParaRPr>
          </a:p>
          <a:p>
            <a:pPr marL="333693" indent="-322743">
              <a:spcBef>
                <a:spcPts val="2078"/>
              </a:spcBef>
              <a:buSzPct val="69767"/>
              <a:buFont typeface="Wingdings"/>
              <a:buChar char=""/>
              <a:tabLst>
                <a:tab pos="333116" algn="l"/>
                <a:tab pos="334269" algn="l"/>
                <a:tab pos="3243562" algn="l"/>
              </a:tabLst>
            </a:pPr>
            <a:r>
              <a:rPr sz="1951" b="1" spc="14" dirty="0">
                <a:latin typeface="Arial"/>
                <a:cs typeface="Arial"/>
              </a:rPr>
              <a:t>MPI_GRAPHDIMS_GET </a:t>
            </a:r>
            <a:r>
              <a:rPr sz="1951" spc="5" dirty="0">
                <a:latin typeface="Arial MT"/>
                <a:cs typeface="Arial MT"/>
              </a:rPr>
              <a:t>:</a:t>
            </a:r>
            <a:endParaRPr sz="1951" dirty="0">
              <a:latin typeface="Arial MT"/>
              <a:cs typeface="Arial MT"/>
            </a:endParaRPr>
          </a:p>
          <a:p>
            <a:pPr marL="333693" marR="360204" indent="-322743">
              <a:lnSpc>
                <a:spcPts val="2251"/>
              </a:lnSpc>
              <a:spcBef>
                <a:spcPts val="781"/>
              </a:spcBef>
              <a:buSzPct val="62790"/>
              <a:buFont typeface="Wingdings"/>
              <a:buChar char=""/>
              <a:tabLst>
                <a:tab pos="396512" algn="l"/>
                <a:tab pos="397089" algn="l"/>
              </a:tabLst>
            </a:pPr>
            <a:r>
              <a:rPr sz="1634" dirty="0"/>
              <a:t>	</a:t>
            </a:r>
            <a:r>
              <a:rPr sz="1951" spc="5" dirty="0">
                <a:latin typeface="Arial MT"/>
                <a:cs typeface="Arial MT"/>
              </a:rPr>
              <a:t>Récupère les informations de topologie</a:t>
            </a:r>
            <a:r>
              <a:rPr sz="1951" spc="9" dirty="0">
                <a:latin typeface="Arial MT"/>
                <a:cs typeface="Arial MT"/>
              </a:rPr>
              <a:t> graphique associées à</a:t>
            </a:r>
            <a:r>
              <a:rPr sz="1951" spc="5" dirty="0">
                <a:latin typeface="Arial MT"/>
                <a:cs typeface="Arial MT"/>
              </a:rPr>
              <a:t> un</a:t>
            </a:r>
            <a:r>
              <a:rPr sz="1951" spc="9" dirty="0">
                <a:latin typeface="Arial MT"/>
                <a:cs typeface="Arial MT"/>
              </a:rPr>
              <a:t> communicateur</a:t>
            </a:r>
            <a:r>
              <a:rPr sz="1951" spc="-531" dirty="0">
                <a:latin typeface="Arial MT"/>
                <a:cs typeface="Arial MT"/>
              </a:rPr>
              <a:t> </a:t>
            </a:r>
            <a:endParaRPr sz="1951" dirty="0">
              <a:latin typeface="Arial MT"/>
              <a:cs typeface="Arial MT"/>
            </a:endParaRPr>
          </a:p>
          <a:p>
            <a:pPr marL="220157" algn="ctr">
              <a:spcBef>
                <a:spcPts val="717"/>
              </a:spcBef>
            </a:pPr>
            <a:r>
              <a:rPr sz="1588" b="1" dirty="0">
                <a:solidFill>
                  <a:srgbClr val="C00000"/>
                </a:solidFill>
                <a:latin typeface="Arial"/>
                <a:cs typeface="Arial"/>
              </a:rPr>
              <a:t>int</a:t>
            </a:r>
            <a:r>
              <a:rPr sz="1588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588" b="1" spc="5" dirty="0">
                <a:solidFill>
                  <a:srgbClr val="C00000"/>
                </a:solidFill>
                <a:latin typeface="Arial"/>
                <a:cs typeface="Arial"/>
              </a:rPr>
              <a:t>MPI_Graphdims_get(</a:t>
            </a:r>
            <a:r>
              <a:rPr sz="1588" b="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588" b="1" spc="5" dirty="0">
                <a:solidFill>
                  <a:srgbClr val="C00000"/>
                </a:solidFill>
                <a:latin typeface="Arial"/>
                <a:cs typeface="Arial"/>
              </a:rPr>
              <a:t>MPI_Comm</a:t>
            </a:r>
            <a:r>
              <a:rPr sz="1588" b="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588" i="1" spc="5" dirty="0">
                <a:solidFill>
                  <a:srgbClr val="C00000"/>
                </a:solidFill>
                <a:latin typeface="Arial"/>
                <a:cs typeface="Arial"/>
              </a:rPr>
              <a:t>comm</a:t>
            </a:r>
            <a:r>
              <a:rPr sz="1588" b="1" spc="5" dirty="0">
                <a:solidFill>
                  <a:srgbClr val="C00000"/>
                </a:solidFill>
                <a:latin typeface="Arial"/>
                <a:cs typeface="Arial"/>
              </a:rPr>
              <a:t>,</a:t>
            </a:r>
            <a:r>
              <a:rPr sz="1588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588" b="1" dirty="0">
                <a:solidFill>
                  <a:srgbClr val="C00000"/>
                </a:solidFill>
                <a:latin typeface="Arial"/>
                <a:cs typeface="Arial"/>
              </a:rPr>
              <a:t>int</a:t>
            </a:r>
            <a:r>
              <a:rPr sz="1588" dirty="0">
                <a:solidFill>
                  <a:srgbClr val="C00000"/>
                </a:solidFill>
                <a:latin typeface="Arial MT"/>
                <a:cs typeface="Arial MT"/>
              </a:rPr>
              <a:t> *</a:t>
            </a:r>
            <a:r>
              <a:rPr sz="1588" i="1" dirty="0">
                <a:solidFill>
                  <a:srgbClr val="C00000"/>
                </a:solidFill>
                <a:latin typeface="Arial"/>
                <a:cs typeface="Arial"/>
              </a:rPr>
              <a:t>nnodes</a:t>
            </a:r>
            <a:r>
              <a:rPr sz="1588" b="1" dirty="0">
                <a:solidFill>
                  <a:srgbClr val="C00000"/>
                </a:solidFill>
                <a:latin typeface="Arial"/>
                <a:cs typeface="Arial"/>
              </a:rPr>
              <a:t>, int</a:t>
            </a:r>
            <a:r>
              <a:rPr sz="1588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588" dirty="0">
                <a:solidFill>
                  <a:srgbClr val="C00000"/>
                </a:solidFill>
                <a:latin typeface="Arial MT"/>
                <a:cs typeface="Arial MT"/>
              </a:rPr>
              <a:t>*</a:t>
            </a:r>
            <a:r>
              <a:rPr sz="1588" i="1" dirty="0" err="1">
                <a:solidFill>
                  <a:srgbClr val="C00000"/>
                </a:solidFill>
                <a:latin typeface="Arial"/>
                <a:cs typeface="Arial"/>
              </a:rPr>
              <a:t>nedges</a:t>
            </a:r>
            <a:r>
              <a:rPr sz="1588" i="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588" b="1" dirty="0">
                <a:solidFill>
                  <a:srgbClr val="C00000"/>
                </a:solidFill>
                <a:latin typeface="Arial"/>
                <a:cs typeface="Arial"/>
              </a:rPr>
              <a:t>);</a:t>
            </a:r>
            <a:endParaRPr lang="fr-FR" sz="1588" b="1" dirty="0">
              <a:solidFill>
                <a:srgbClr val="C00000"/>
              </a:solidFill>
              <a:latin typeface="Arial"/>
              <a:cs typeface="Arial"/>
            </a:endParaRPr>
          </a:p>
          <a:p>
            <a:pPr marL="220157" algn="ctr">
              <a:spcBef>
                <a:spcPts val="717"/>
              </a:spcBef>
            </a:pPr>
            <a:endParaRPr sz="1588" dirty="0">
              <a:solidFill>
                <a:srgbClr val="C00000"/>
              </a:solidFill>
              <a:latin typeface="Arial"/>
              <a:cs typeface="Arial"/>
            </a:endParaRPr>
          </a:p>
          <a:p>
            <a:pPr marL="333693" indent="-322743">
              <a:lnSpc>
                <a:spcPct val="150000"/>
              </a:lnSpc>
              <a:spcBef>
                <a:spcPts val="422"/>
              </a:spcBef>
              <a:buSzPct val="69230"/>
              <a:buFont typeface="Wingdings"/>
              <a:buChar char=""/>
              <a:tabLst>
                <a:tab pos="333116" algn="l"/>
                <a:tab pos="334269" algn="l"/>
              </a:tabLst>
            </a:pPr>
            <a:r>
              <a:rPr sz="1770" b="1" spc="5" dirty="0" err="1">
                <a:latin typeface="Arial"/>
                <a:cs typeface="Arial"/>
              </a:rPr>
              <a:t>Paramètres</a:t>
            </a:r>
            <a:r>
              <a:rPr lang="fr-FR" sz="1770" b="1" spc="5" dirty="0">
                <a:latin typeface="Arial"/>
                <a:cs typeface="Arial"/>
              </a:rPr>
              <a:t> :</a:t>
            </a:r>
            <a:endParaRPr sz="1770" dirty="0">
              <a:latin typeface="Arial"/>
              <a:cs typeface="Arial"/>
            </a:endParaRPr>
          </a:p>
          <a:p>
            <a:pPr marL="333693" indent="-322743">
              <a:lnSpc>
                <a:spcPct val="150000"/>
              </a:lnSpc>
              <a:spcBef>
                <a:spcPts val="354"/>
              </a:spcBef>
              <a:buClr>
                <a:srgbClr val="441479"/>
              </a:buClr>
              <a:buSzPct val="69767"/>
              <a:buFont typeface="Wingdings"/>
              <a:buChar char=""/>
              <a:tabLst>
                <a:tab pos="333116" algn="l"/>
                <a:tab pos="334269" algn="l"/>
              </a:tabLst>
            </a:pPr>
            <a:r>
              <a:rPr lang="fr-FR" sz="1951" b="1" i="1" spc="14" dirty="0">
                <a:latin typeface="Arial"/>
                <a:cs typeface="Arial"/>
              </a:rPr>
              <a:t>c</a:t>
            </a:r>
            <a:r>
              <a:rPr sz="1951" b="1" i="1" spc="14" dirty="0" err="1">
                <a:latin typeface="Arial"/>
                <a:cs typeface="Arial"/>
              </a:rPr>
              <a:t>omm</a:t>
            </a:r>
            <a:r>
              <a:rPr lang="fr-FR" sz="1951" b="1" i="1" spc="14" dirty="0">
                <a:latin typeface="Arial"/>
                <a:cs typeface="Arial"/>
              </a:rPr>
              <a:t> : </a:t>
            </a:r>
            <a:r>
              <a:rPr lang="fr-FR" sz="1861" spc="9" dirty="0">
                <a:latin typeface="Arial MT"/>
                <a:cs typeface="Arial MT"/>
              </a:rPr>
              <a:t>[in] </a:t>
            </a:r>
            <a:r>
              <a:rPr sz="1861" spc="5" dirty="0" err="1">
                <a:latin typeface="Arial MT"/>
                <a:cs typeface="Arial MT"/>
              </a:rPr>
              <a:t>Communicateur</a:t>
            </a:r>
            <a:r>
              <a:rPr sz="1861" spc="9" dirty="0">
                <a:latin typeface="Arial MT"/>
                <a:cs typeface="Arial MT"/>
              </a:rPr>
              <a:t> </a:t>
            </a:r>
            <a:r>
              <a:rPr sz="1861" spc="5" dirty="0">
                <a:latin typeface="Arial MT"/>
                <a:cs typeface="Arial MT"/>
              </a:rPr>
              <a:t>pour groupe</a:t>
            </a:r>
            <a:r>
              <a:rPr sz="1861" spc="9" dirty="0">
                <a:latin typeface="Arial MT"/>
                <a:cs typeface="Arial MT"/>
              </a:rPr>
              <a:t> </a:t>
            </a:r>
            <a:r>
              <a:rPr sz="1861" spc="5" dirty="0">
                <a:latin typeface="Arial MT"/>
                <a:cs typeface="Arial MT"/>
              </a:rPr>
              <a:t>avec structure </a:t>
            </a:r>
            <a:r>
              <a:rPr sz="1861" spc="5" dirty="0" err="1">
                <a:latin typeface="Arial MT"/>
                <a:cs typeface="Arial MT"/>
              </a:rPr>
              <a:t>graphique</a:t>
            </a:r>
            <a:r>
              <a:rPr sz="1861" spc="5" dirty="0">
                <a:latin typeface="Arial MT"/>
                <a:cs typeface="Arial MT"/>
              </a:rPr>
              <a:t> (</a:t>
            </a:r>
            <a:r>
              <a:rPr lang="fr-FR" sz="1861" spc="5" dirty="0">
                <a:latin typeface="Arial MT"/>
                <a:cs typeface="Arial MT"/>
              </a:rPr>
              <a:t>ensemble</a:t>
            </a:r>
            <a:r>
              <a:rPr sz="1861" spc="5" dirty="0">
                <a:latin typeface="Arial MT"/>
                <a:cs typeface="Arial MT"/>
              </a:rPr>
              <a:t>)</a:t>
            </a:r>
            <a:endParaRPr sz="1861" dirty="0">
              <a:latin typeface="Arial MT"/>
              <a:cs typeface="Arial MT"/>
            </a:endParaRPr>
          </a:p>
          <a:p>
            <a:pPr marL="333693" indent="-322743">
              <a:lnSpc>
                <a:spcPct val="150000"/>
              </a:lnSpc>
              <a:spcBef>
                <a:spcPts val="413"/>
              </a:spcBef>
              <a:buClr>
                <a:srgbClr val="441479"/>
              </a:buClr>
              <a:buSzPct val="69767"/>
              <a:buFont typeface="Wingdings"/>
              <a:buChar char=""/>
              <a:tabLst>
                <a:tab pos="333116" algn="l"/>
                <a:tab pos="334269" algn="l"/>
              </a:tabLst>
            </a:pPr>
            <a:r>
              <a:rPr lang="fr-FR" sz="1951" b="1" i="1" spc="5" dirty="0">
                <a:latin typeface="Arial"/>
                <a:cs typeface="Arial"/>
              </a:rPr>
              <a:t>n</a:t>
            </a:r>
            <a:r>
              <a:rPr sz="1951" b="1" i="1" spc="5" dirty="0">
                <a:latin typeface="Arial"/>
                <a:cs typeface="Arial"/>
              </a:rPr>
              <a:t>nodes</a:t>
            </a:r>
            <a:r>
              <a:rPr lang="fr-FR" sz="1951" b="1" i="1" spc="5" dirty="0">
                <a:latin typeface="Arial"/>
                <a:cs typeface="Arial"/>
              </a:rPr>
              <a:t>: </a:t>
            </a:r>
            <a:r>
              <a:rPr sz="1861" spc="5" dirty="0">
                <a:latin typeface="Arial MT"/>
                <a:cs typeface="Arial MT"/>
              </a:rPr>
              <a:t>[out]</a:t>
            </a:r>
            <a:r>
              <a:rPr sz="1861" dirty="0">
                <a:latin typeface="Arial MT"/>
                <a:cs typeface="Arial MT"/>
              </a:rPr>
              <a:t> </a:t>
            </a:r>
            <a:r>
              <a:rPr sz="1861" spc="5" dirty="0">
                <a:latin typeface="Arial MT"/>
                <a:cs typeface="Arial MT"/>
              </a:rPr>
              <a:t>nombre de</a:t>
            </a:r>
            <a:r>
              <a:rPr sz="1861" dirty="0">
                <a:latin typeface="Arial MT"/>
                <a:cs typeface="Arial MT"/>
              </a:rPr>
              <a:t> </a:t>
            </a:r>
            <a:r>
              <a:rPr sz="1861" spc="5" dirty="0">
                <a:latin typeface="Arial MT"/>
                <a:cs typeface="Arial MT"/>
              </a:rPr>
              <a:t>nœuds dans le</a:t>
            </a:r>
            <a:r>
              <a:rPr sz="1861" dirty="0">
                <a:latin typeface="Arial MT"/>
                <a:cs typeface="Arial MT"/>
              </a:rPr>
              <a:t> </a:t>
            </a:r>
            <a:r>
              <a:rPr sz="1861" spc="5" dirty="0">
                <a:latin typeface="Arial MT"/>
                <a:cs typeface="Arial MT"/>
              </a:rPr>
              <a:t>graphique (entier)</a:t>
            </a:r>
            <a:endParaRPr sz="1861" dirty="0">
              <a:latin typeface="Arial MT"/>
              <a:cs typeface="Arial MT"/>
            </a:endParaRPr>
          </a:p>
          <a:p>
            <a:pPr marL="333693" indent="-322743">
              <a:lnSpc>
                <a:spcPct val="150000"/>
              </a:lnSpc>
              <a:spcBef>
                <a:spcPts val="417"/>
              </a:spcBef>
              <a:buClr>
                <a:srgbClr val="441479"/>
              </a:buClr>
              <a:buSzPct val="69767"/>
              <a:buFont typeface="Wingdings"/>
              <a:buChar char=""/>
              <a:tabLst>
                <a:tab pos="333116" algn="l"/>
                <a:tab pos="334269" algn="l"/>
              </a:tabLst>
            </a:pPr>
            <a:r>
              <a:rPr lang="fr-FR" sz="1951" b="1" i="1" spc="5" dirty="0">
                <a:latin typeface="Arial"/>
                <a:cs typeface="Arial"/>
              </a:rPr>
              <a:t>n</a:t>
            </a:r>
            <a:r>
              <a:rPr sz="1951" b="1" i="1" spc="5" dirty="0">
                <a:latin typeface="Arial"/>
                <a:cs typeface="Arial"/>
              </a:rPr>
              <a:t>edges</a:t>
            </a:r>
            <a:r>
              <a:rPr lang="fr-FR" sz="1951" b="1" i="1" spc="5" dirty="0">
                <a:latin typeface="Arial"/>
                <a:cs typeface="Arial"/>
              </a:rPr>
              <a:t>: </a:t>
            </a:r>
            <a:r>
              <a:rPr sz="1861" spc="5" dirty="0">
                <a:latin typeface="Arial MT"/>
                <a:cs typeface="Arial MT"/>
              </a:rPr>
              <a:t>[out]</a:t>
            </a:r>
            <a:r>
              <a:rPr sz="1861" dirty="0">
                <a:latin typeface="Arial MT"/>
                <a:cs typeface="Arial MT"/>
              </a:rPr>
              <a:t> </a:t>
            </a:r>
            <a:r>
              <a:rPr sz="1861" spc="5" dirty="0">
                <a:latin typeface="Arial MT"/>
                <a:cs typeface="Arial MT"/>
              </a:rPr>
              <a:t>nombre de</a:t>
            </a:r>
            <a:r>
              <a:rPr sz="1861" dirty="0">
                <a:latin typeface="Arial MT"/>
                <a:cs typeface="Arial MT"/>
              </a:rPr>
              <a:t> </a:t>
            </a:r>
            <a:r>
              <a:rPr lang="fr-FR" sz="1861" spc="5" dirty="0">
                <a:latin typeface="Arial MT"/>
                <a:cs typeface="Arial MT"/>
              </a:rPr>
              <a:t>edges</a:t>
            </a:r>
            <a:r>
              <a:rPr sz="1861" spc="5" dirty="0">
                <a:latin typeface="Arial MT"/>
                <a:cs typeface="Arial MT"/>
              </a:rPr>
              <a:t> dans le</a:t>
            </a:r>
            <a:r>
              <a:rPr sz="1861" dirty="0">
                <a:latin typeface="Arial MT"/>
                <a:cs typeface="Arial MT"/>
              </a:rPr>
              <a:t> </a:t>
            </a:r>
            <a:r>
              <a:rPr sz="1861" spc="5" dirty="0">
                <a:latin typeface="Arial MT"/>
                <a:cs typeface="Arial MT"/>
              </a:rPr>
              <a:t>graphique (entier)</a:t>
            </a:r>
            <a:endParaRPr sz="1861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3176" y="685130"/>
            <a:ext cx="4771857" cy="581489"/>
          </a:xfrm>
          <a:prstGeom prst="rect">
            <a:avLst/>
          </a:prstGeom>
        </p:spPr>
        <p:txBody>
          <a:bodyPr vert="horz" wrap="square" lIns="0" tIns="15560" rIns="0" bIns="0" rtlCol="0" anchor="t">
            <a:normAutofit/>
          </a:bodyPr>
          <a:lstStyle/>
          <a:p>
            <a:pPr marL="11527">
              <a:spcBef>
                <a:spcPts val="123"/>
              </a:spcBef>
            </a:pPr>
            <a:r>
              <a:rPr sz="3630" spc="18" dirty="0"/>
              <a:t>Topologie</a:t>
            </a:r>
            <a:r>
              <a:rPr sz="3630" spc="-41" dirty="0"/>
              <a:t> </a:t>
            </a:r>
            <a:r>
              <a:rPr sz="3630" spc="-18" dirty="0"/>
              <a:t>graphique</a:t>
            </a:r>
            <a:endParaRPr sz="3630" dirty="0"/>
          </a:p>
        </p:txBody>
      </p:sp>
      <p:sp>
        <p:nvSpPr>
          <p:cNvPr id="3" name="object 3"/>
          <p:cNvSpPr txBox="1"/>
          <p:nvPr/>
        </p:nvSpPr>
        <p:spPr>
          <a:xfrm>
            <a:off x="1558604" y="1768700"/>
            <a:ext cx="7937087" cy="4936031"/>
          </a:xfrm>
          <a:prstGeom prst="rect">
            <a:avLst/>
          </a:prstGeom>
        </p:spPr>
        <p:txBody>
          <a:bodyPr vert="horz" wrap="square" lIns="0" tIns="114683" rIns="0" bIns="0" rtlCol="0">
            <a:normAutofit fontScale="93787"/>
          </a:bodyPr>
          <a:lstStyle/>
          <a:p>
            <a:pPr marL="10950">
              <a:lnSpc>
                <a:spcPct val="150000"/>
              </a:lnSpc>
              <a:spcBef>
                <a:spcPts val="902"/>
              </a:spcBef>
              <a:buClr>
                <a:srgbClr val="441479"/>
              </a:buClr>
              <a:buSzPct val="70000"/>
              <a:tabLst>
                <a:tab pos="334269" algn="l"/>
              </a:tabLst>
            </a:pPr>
            <a:r>
              <a:rPr sz="2100" b="1" spc="5" dirty="0">
                <a:latin typeface="Arial MT"/>
                <a:cs typeface="Arial MT"/>
              </a:rPr>
              <a:t>Principales fonctions</a:t>
            </a:r>
            <a:r>
              <a:rPr sz="2100" b="1" spc="-5" dirty="0">
                <a:latin typeface="Arial MT"/>
                <a:cs typeface="Arial MT"/>
              </a:rPr>
              <a:t> </a:t>
            </a:r>
            <a:r>
              <a:rPr sz="2100" b="1" spc="5" dirty="0">
                <a:latin typeface="Arial MT"/>
                <a:cs typeface="Arial MT"/>
              </a:rPr>
              <a:t>du</a:t>
            </a:r>
            <a:r>
              <a:rPr sz="2100" b="1" spc="-5" dirty="0">
                <a:latin typeface="Arial MT"/>
                <a:cs typeface="Arial MT"/>
              </a:rPr>
              <a:t> </a:t>
            </a:r>
            <a:r>
              <a:rPr sz="2100" b="1" spc="9" dirty="0" err="1">
                <a:latin typeface="Arial MT"/>
                <a:cs typeface="Arial MT"/>
              </a:rPr>
              <a:t>graphique</a:t>
            </a:r>
            <a:r>
              <a:rPr sz="2100" b="1" spc="-9" dirty="0">
                <a:latin typeface="Arial MT"/>
                <a:cs typeface="Arial MT"/>
              </a:rPr>
              <a:t> </a:t>
            </a:r>
            <a:r>
              <a:rPr sz="2100" b="1" spc="5" dirty="0">
                <a:latin typeface="Arial MT"/>
                <a:cs typeface="Arial MT"/>
              </a:rPr>
              <a:t>MPI</a:t>
            </a:r>
            <a:r>
              <a:rPr lang="fr-FR" sz="2100" b="1" spc="5" dirty="0">
                <a:latin typeface="Arial MT"/>
                <a:cs typeface="Arial MT"/>
              </a:rPr>
              <a:t> :</a:t>
            </a:r>
            <a:endParaRPr sz="2100" b="1" dirty="0">
              <a:latin typeface="Arial MT"/>
              <a:cs typeface="Arial MT"/>
            </a:endParaRPr>
          </a:p>
          <a:p>
            <a:pPr marL="11527">
              <a:lnSpc>
                <a:spcPct val="150000"/>
              </a:lnSpc>
              <a:spcBef>
                <a:spcPts val="481"/>
              </a:spcBef>
            </a:pPr>
            <a:r>
              <a:rPr sz="1951" spc="5" dirty="0">
                <a:latin typeface="Arial MT"/>
                <a:cs typeface="Arial MT"/>
              </a:rPr>
              <a:t>int</a:t>
            </a:r>
            <a:r>
              <a:rPr sz="1951" spc="-5" dirty="0">
                <a:latin typeface="Arial MT"/>
                <a:cs typeface="Arial MT"/>
              </a:rPr>
              <a:t> </a:t>
            </a:r>
            <a:r>
              <a:rPr sz="1951" spc="5" dirty="0">
                <a:latin typeface="Arial MT"/>
                <a:cs typeface="Arial MT"/>
              </a:rPr>
              <a:t>nnodes,</a:t>
            </a:r>
            <a:r>
              <a:rPr sz="1951" spc="-5" dirty="0">
                <a:latin typeface="Arial MT"/>
                <a:cs typeface="Arial MT"/>
              </a:rPr>
              <a:t> </a:t>
            </a:r>
            <a:r>
              <a:rPr sz="1951" spc="5" dirty="0">
                <a:latin typeface="Arial MT"/>
                <a:cs typeface="Arial MT"/>
              </a:rPr>
              <a:t>nedges,</a:t>
            </a:r>
            <a:r>
              <a:rPr sz="1951" spc="-5" dirty="0">
                <a:latin typeface="Arial MT"/>
                <a:cs typeface="Arial MT"/>
              </a:rPr>
              <a:t> </a:t>
            </a:r>
            <a:r>
              <a:rPr sz="1951" spc="5" dirty="0">
                <a:latin typeface="Arial MT"/>
                <a:cs typeface="Arial MT"/>
              </a:rPr>
              <a:t>index[4],</a:t>
            </a:r>
            <a:r>
              <a:rPr sz="1951" dirty="0">
                <a:latin typeface="Arial MT"/>
                <a:cs typeface="Arial MT"/>
              </a:rPr>
              <a:t> </a:t>
            </a:r>
            <a:r>
              <a:rPr sz="1951" spc="5" dirty="0">
                <a:latin typeface="Arial MT"/>
                <a:cs typeface="Arial MT"/>
              </a:rPr>
              <a:t>edges[6];</a:t>
            </a:r>
            <a:endParaRPr sz="1951" dirty="0">
              <a:latin typeface="Arial MT"/>
              <a:cs typeface="Arial MT"/>
            </a:endParaRPr>
          </a:p>
          <a:p>
            <a:pPr marL="11527">
              <a:spcBef>
                <a:spcPts val="476"/>
              </a:spcBef>
            </a:pPr>
            <a:endParaRPr sz="1951" dirty="0">
              <a:latin typeface="Arial MT"/>
              <a:cs typeface="Arial MT"/>
            </a:endParaRPr>
          </a:p>
          <a:p>
            <a:pPr marL="11527">
              <a:spcBef>
                <a:spcPts val="567"/>
              </a:spcBef>
            </a:pPr>
            <a:endParaRPr sz="1951" dirty="0">
              <a:latin typeface="Arial MT"/>
              <a:cs typeface="Arial MT"/>
            </a:endParaRPr>
          </a:p>
          <a:p>
            <a:pPr marL="11527" marR="4611">
              <a:lnSpc>
                <a:spcPct val="120400"/>
              </a:lnSpc>
            </a:pPr>
            <a:r>
              <a:rPr sz="1951" spc="9" dirty="0">
                <a:latin typeface="Arial MT"/>
                <a:cs typeface="Arial MT"/>
              </a:rPr>
              <a:t>MPI_Graphdims_get(graph_comm, </a:t>
            </a:r>
            <a:r>
              <a:rPr sz="1951" spc="9" dirty="0">
                <a:solidFill>
                  <a:srgbClr val="FF4C00"/>
                </a:solidFill>
                <a:latin typeface="Arial MT"/>
                <a:cs typeface="Arial MT"/>
              </a:rPr>
              <a:t>&amp;nnodes</a:t>
            </a:r>
            <a:r>
              <a:rPr sz="1951" spc="9" dirty="0">
                <a:latin typeface="Arial MT"/>
                <a:cs typeface="Arial MT"/>
              </a:rPr>
              <a:t>,</a:t>
            </a:r>
            <a:r>
              <a:rPr sz="1951" spc="9" dirty="0">
                <a:solidFill>
                  <a:srgbClr val="FF4C00"/>
                </a:solidFill>
                <a:latin typeface="Arial MT"/>
                <a:cs typeface="Arial MT"/>
              </a:rPr>
              <a:t> &amp;nedges</a:t>
            </a:r>
            <a:r>
              <a:rPr sz="1951" spc="9" dirty="0">
                <a:latin typeface="Arial MT"/>
                <a:cs typeface="Arial MT"/>
              </a:rPr>
              <a:t>); </a:t>
            </a:r>
            <a:r>
              <a:rPr sz="1951" spc="14" dirty="0">
                <a:latin typeface="Arial MT"/>
                <a:cs typeface="Arial MT"/>
              </a:rPr>
              <a:t> </a:t>
            </a:r>
            <a:r>
              <a:rPr sz="1951" spc="9" dirty="0">
                <a:latin typeface="Arial MT"/>
                <a:cs typeface="Arial MT"/>
              </a:rPr>
              <a:t>MPI_Graph_get(graph_comm,</a:t>
            </a:r>
            <a:r>
              <a:rPr sz="1951" spc="14" dirty="0">
                <a:latin typeface="Arial MT"/>
                <a:cs typeface="Arial MT"/>
              </a:rPr>
              <a:t> </a:t>
            </a:r>
            <a:r>
              <a:rPr sz="1951" spc="5" dirty="0">
                <a:latin typeface="Arial MT"/>
                <a:cs typeface="Arial MT"/>
              </a:rPr>
              <a:t>nnodes,</a:t>
            </a:r>
            <a:r>
              <a:rPr sz="1951" spc="18" dirty="0">
                <a:latin typeface="Arial MT"/>
                <a:cs typeface="Arial MT"/>
              </a:rPr>
              <a:t> </a:t>
            </a:r>
            <a:r>
              <a:rPr sz="1951" spc="5" dirty="0">
                <a:latin typeface="Arial MT"/>
                <a:cs typeface="Arial MT"/>
              </a:rPr>
              <a:t>nedges,</a:t>
            </a:r>
            <a:r>
              <a:rPr sz="1951" spc="23" dirty="0">
                <a:latin typeface="Arial MT"/>
                <a:cs typeface="Arial MT"/>
              </a:rPr>
              <a:t> </a:t>
            </a:r>
            <a:r>
              <a:rPr sz="1951" spc="5" dirty="0">
                <a:solidFill>
                  <a:srgbClr val="FF4C00"/>
                </a:solidFill>
                <a:latin typeface="Arial MT"/>
                <a:cs typeface="Arial MT"/>
              </a:rPr>
              <a:t>index,</a:t>
            </a:r>
            <a:r>
              <a:rPr sz="1951" spc="18" dirty="0">
                <a:solidFill>
                  <a:srgbClr val="FF4C00"/>
                </a:solidFill>
                <a:latin typeface="Arial MT"/>
                <a:cs typeface="Arial MT"/>
              </a:rPr>
              <a:t> </a:t>
            </a:r>
            <a:r>
              <a:rPr sz="1951" spc="5" dirty="0">
                <a:solidFill>
                  <a:srgbClr val="FF4C00"/>
                </a:solidFill>
                <a:latin typeface="Arial MT"/>
                <a:cs typeface="Arial MT"/>
              </a:rPr>
              <a:t>edges</a:t>
            </a:r>
            <a:r>
              <a:rPr sz="1951" spc="5" dirty="0">
                <a:latin typeface="Arial MT"/>
                <a:cs typeface="Arial MT"/>
              </a:rPr>
              <a:t>);</a:t>
            </a:r>
            <a:endParaRPr sz="1951" dirty="0">
              <a:latin typeface="Arial MT"/>
              <a:cs typeface="Arial MT"/>
            </a:endParaRPr>
          </a:p>
          <a:p>
            <a:pPr>
              <a:spcBef>
                <a:spcPts val="23"/>
              </a:spcBef>
            </a:pPr>
            <a:endParaRPr sz="2405" dirty="0">
              <a:latin typeface="Arial MT"/>
              <a:cs typeface="Arial MT"/>
            </a:endParaRPr>
          </a:p>
          <a:p>
            <a:pPr marL="11527" marR="5206529">
              <a:lnSpc>
                <a:spcPct val="121700"/>
              </a:lnSpc>
            </a:pPr>
            <a:r>
              <a:rPr sz="1951" b="1" spc="9" dirty="0">
                <a:latin typeface="Arial MT"/>
                <a:cs typeface="Arial MT"/>
              </a:rPr>
              <a:t>Output</a:t>
            </a:r>
            <a:r>
              <a:rPr lang="fr-FR" sz="1951" b="1" spc="9" dirty="0">
                <a:latin typeface="Arial MT"/>
                <a:cs typeface="Arial MT"/>
              </a:rPr>
              <a:t> :</a:t>
            </a:r>
            <a:r>
              <a:rPr sz="1951" b="1" spc="14" dirty="0">
                <a:latin typeface="Arial MT"/>
                <a:cs typeface="Arial MT"/>
              </a:rPr>
              <a:t> </a:t>
            </a:r>
            <a:endParaRPr lang="fr-FR" sz="1951" b="1" spc="14" dirty="0">
              <a:latin typeface="Arial MT"/>
              <a:cs typeface="Arial MT"/>
            </a:endParaRPr>
          </a:p>
          <a:p>
            <a:pPr marL="11527" marR="5206529">
              <a:lnSpc>
                <a:spcPct val="121700"/>
              </a:lnSpc>
            </a:pPr>
            <a:r>
              <a:rPr sz="1951" spc="9" dirty="0" err="1">
                <a:solidFill>
                  <a:srgbClr val="FF4C00"/>
                </a:solidFill>
                <a:latin typeface="Arial MT"/>
                <a:cs typeface="Arial MT"/>
              </a:rPr>
              <a:t>nnodes</a:t>
            </a:r>
            <a:r>
              <a:rPr sz="1951" spc="9" dirty="0">
                <a:latin typeface="Arial MT"/>
                <a:cs typeface="Arial MT"/>
              </a:rPr>
              <a:t>=4</a:t>
            </a:r>
            <a:r>
              <a:rPr sz="1951" spc="14" dirty="0">
                <a:latin typeface="Arial MT"/>
                <a:cs typeface="Arial MT"/>
              </a:rPr>
              <a:t> </a:t>
            </a:r>
            <a:r>
              <a:rPr sz="1951" spc="9" dirty="0">
                <a:solidFill>
                  <a:srgbClr val="FF4C00"/>
                </a:solidFill>
                <a:latin typeface="Arial MT"/>
                <a:cs typeface="Arial MT"/>
              </a:rPr>
              <a:t>nedges</a:t>
            </a:r>
            <a:r>
              <a:rPr sz="1951" spc="9" dirty="0">
                <a:latin typeface="Arial MT"/>
                <a:cs typeface="Arial MT"/>
              </a:rPr>
              <a:t>=6</a:t>
            </a:r>
            <a:r>
              <a:rPr sz="1951" spc="14" dirty="0">
                <a:latin typeface="Arial MT"/>
                <a:cs typeface="Arial MT"/>
              </a:rPr>
              <a:t> </a:t>
            </a:r>
            <a:r>
              <a:rPr sz="1951" spc="5" dirty="0">
                <a:solidFill>
                  <a:srgbClr val="FF4C00"/>
                </a:solidFill>
                <a:latin typeface="Arial MT"/>
                <a:cs typeface="Arial MT"/>
              </a:rPr>
              <a:t>index</a:t>
            </a:r>
            <a:r>
              <a:rPr sz="1951" spc="5" dirty="0">
                <a:latin typeface="Arial MT"/>
                <a:cs typeface="Arial MT"/>
              </a:rPr>
              <a:t>= {1,3,5,6}</a:t>
            </a:r>
            <a:r>
              <a:rPr sz="1951" spc="-27" dirty="0">
                <a:latin typeface="Arial MT"/>
                <a:cs typeface="Arial MT"/>
              </a:rPr>
              <a:t> </a:t>
            </a:r>
            <a:endParaRPr sz="1951" dirty="0">
              <a:latin typeface="Arial MT"/>
              <a:cs typeface="Arial MT"/>
            </a:endParaRPr>
          </a:p>
          <a:p>
            <a:pPr marL="11527">
              <a:spcBef>
                <a:spcPts val="476"/>
              </a:spcBef>
            </a:pPr>
            <a:r>
              <a:rPr lang="fr-FR" sz="1951" spc="5" dirty="0">
                <a:solidFill>
                  <a:srgbClr val="FF4C00"/>
                </a:solidFill>
                <a:latin typeface="Arial MT"/>
                <a:cs typeface="Arial MT"/>
              </a:rPr>
              <a:t>edges</a:t>
            </a:r>
            <a:r>
              <a:rPr sz="1951" spc="5" dirty="0">
                <a:latin typeface="Arial MT"/>
                <a:cs typeface="Arial MT"/>
              </a:rPr>
              <a:t>={1,0,2,1,3,2}</a:t>
            </a:r>
            <a:endParaRPr sz="1951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91924" y="4393167"/>
            <a:ext cx="3391768" cy="18971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0280" y="597504"/>
            <a:ext cx="4687451" cy="581489"/>
          </a:xfrm>
          <a:prstGeom prst="rect">
            <a:avLst/>
          </a:prstGeom>
        </p:spPr>
        <p:txBody>
          <a:bodyPr vert="horz" wrap="square" lIns="0" tIns="15560" rIns="0" bIns="0" rtlCol="0" anchor="t">
            <a:normAutofit fontScale="90000"/>
          </a:bodyPr>
          <a:lstStyle/>
          <a:p>
            <a:pPr marL="11527">
              <a:spcBef>
                <a:spcPts val="123"/>
              </a:spcBef>
            </a:pPr>
            <a:r>
              <a:rPr sz="3630" spc="18" dirty="0"/>
              <a:t>Topologie</a:t>
            </a:r>
            <a:r>
              <a:rPr sz="3630" spc="-41" dirty="0"/>
              <a:t> </a:t>
            </a:r>
            <a:r>
              <a:rPr sz="3630" spc="-18" dirty="0"/>
              <a:t>graphique</a:t>
            </a:r>
            <a:endParaRPr sz="3630" dirty="0"/>
          </a:p>
        </p:txBody>
      </p:sp>
      <p:sp>
        <p:nvSpPr>
          <p:cNvPr id="3" name="object 3"/>
          <p:cNvSpPr txBox="1"/>
          <p:nvPr/>
        </p:nvSpPr>
        <p:spPr>
          <a:xfrm>
            <a:off x="1417926" y="1710411"/>
            <a:ext cx="10539611" cy="4666898"/>
          </a:xfrm>
          <a:prstGeom prst="rect">
            <a:avLst/>
          </a:prstGeom>
        </p:spPr>
        <p:txBody>
          <a:bodyPr vert="horz" wrap="square" lIns="0" tIns="13831" rIns="0" bIns="0" rtlCol="0">
            <a:normAutofit fontScale="97674"/>
          </a:bodyPr>
          <a:lstStyle/>
          <a:p>
            <a:pPr marL="10950">
              <a:spcBef>
                <a:spcPts val="109"/>
              </a:spcBef>
              <a:buClr>
                <a:srgbClr val="441479"/>
              </a:buClr>
              <a:buSzPct val="70000"/>
              <a:tabLst>
                <a:tab pos="334269" algn="l"/>
              </a:tabLst>
            </a:pPr>
            <a:r>
              <a:rPr sz="2000" b="1" spc="5" dirty="0">
                <a:latin typeface="Arial MT"/>
                <a:cs typeface="Arial MT"/>
              </a:rPr>
              <a:t>Principales fonctions</a:t>
            </a:r>
            <a:r>
              <a:rPr sz="2000" b="1" spc="-5" dirty="0">
                <a:latin typeface="Arial MT"/>
                <a:cs typeface="Arial MT"/>
              </a:rPr>
              <a:t> </a:t>
            </a:r>
            <a:r>
              <a:rPr sz="2000" b="1" spc="5" dirty="0">
                <a:latin typeface="Arial MT"/>
                <a:cs typeface="Arial MT"/>
              </a:rPr>
              <a:t>du</a:t>
            </a:r>
            <a:r>
              <a:rPr sz="2000" b="1" spc="-5" dirty="0">
                <a:latin typeface="Arial MT"/>
                <a:cs typeface="Arial MT"/>
              </a:rPr>
              <a:t> </a:t>
            </a:r>
            <a:r>
              <a:rPr sz="2000" b="1" spc="9" dirty="0" err="1">
                <a:latin typeface="Arial MT"/>
                <a:cs typeface="Arial MT"/>
              </a:rPr>
              <a:t>graphique</a:t>
            </a:r>
            <a:r>
              <a:rPr sz="2000" b="1" spc="-9" dirty="0">
                <a:latin typeface="Arial MT"/>
                <a:cs typeface="Arial MT"/>
              </a:rPr>
              <a:t> </a:t>
            </a:r>
            <a:r>
              <a:rPr sz="2000" b="1" spc="5" dirty="0">
                <a:latin typeface="Arial MT"/>
                <a:cs typeface="Arial MT"/>
              </a:rPr>
              <a:t>MPI</a:t>
            </a:r>
            <a:r>
              <a:rPr lang="fr-FR" sz="2000" b="1" spc="5" dirty="0">
                <a:latin typeface="Arial MT"/>
                <a:cs typeface="Arial MT"/>
              </a:rPr>
              <a:t> :</a:t>
            </a:r>
            <a:endParaRPr sz="2000" b="1" dirty="0">
              <a:latin typeface="Arial MT"/>
              <a:cs typeface="Arial MT"/>
            </a:endParaRPr>
          </a:p>
          <a:p>
            <a:pPr marL="432820" indent="-421871">
              <a:spcBef>
                <a:spcPts val="2187"/>
              </a:spcBef>
              <a:buSzPct val="69354"/>
              <a:buFont typeface="Wingdings"/>
              <a:buChar char=""/>
              <a:tabLst>
                <a:tab pos="432820" algn="l"/>
                <a:tab pos="433397" algn="l"/>
                <a:tab pos="3584171" algn="l"/>
              </a:tabLst>
            </a:pPr>
            <a:r>
              <a:rPr sz="2814" spc="-5" dirty="0">
                <a:latin typeface="Arial MT"/>
                <a:cs typeface="Arial MT"/>
              </a:rPr>
              <a:t>MPI_TOPO_TEST </a:t>
            </a:r>
            <a:r>
              <a:rPr sz="2814" dirty="0">
                <a:latin typeface="Arial MT"/>
                <a:cs typeface="Arial MT"/>
              </a:rPr>
              <a:t>:</a:t>
            </a:r>
          </a:p>
          <a:p>
            <a:pPr marL="333693" marR="1281173" indent="-322743">
              <a:lnSpc>
                <a:spcPct val="103800"/>
              </a:lnSpc>
              <a:spcBef>
                <a:spcPts val="1348"/>
              </a:spcBef>
              <a:buSzPct val="94871"/>
              <a:buFont typeface="Wingdings"/>
              <a:buChar char=""/>
              <a:tabLst>
                <a:tab pos="419565" algn="l"/>
                <a:tab pos="420142" algn="l"/>
              </a:tabLst>
            </a:pPr>
            <a:r>
              <a:rPr sz="1634" dirty="0"/>
              <a:t>	</a:t>
            </a:r>
            <a:r>
              <a:rPr sz="1770" dirty="0">
                <a:latin typeface="Arial MT"/>
                <a:cs typeface="Arial MT"/>
              </a:rPr>
              <a:t>Détermine</a:t>
            </a:r>
            <a:r>
              <a:rPr sz="1770" spc="5" dirty="0">
                <a:latin typeface="Arial MT"/>
                <a:cs typeface="Arial MT"/>
              </a:rPr>
              <a:t> le type</a:t>
            </a:r>
            <a:r>
              <a:rPr sz="1770" spc="14" dirty="0">
                <a:latin typeface="Arial MT"/>
                <a:cs typeface="Arial MT"/>
              </a:rPr>
              <a:t> </a:t>
            </a:r>
            <a:r>
              <a:rPr sz="1770" spc="5" dirty="0">
                <a:latin typeface="Arial MT"/>
                <a:cs typeface="Arial MT"/>
              </a:rPr>
              <a:t>de</a:t>
            </a:r>
            <a:r>
              <a:rPr sz="1770" spc="14" dirty="0">
                <a:latin typeface="Arial MT"/>
                <a:cs typeface="Arial MT"/>
              </a:rPr>
              <a:t> </a:t>
            </a:r>
            <a:r>
              <a:rPr sz="1770" dirty="0">
                <a:latin typeface="Arial MT"/>
                <a:cs typeface="Arial MT"/>
              </a:rPr>
              <a:t>topologie</a:t>
            </a:r>
            <a:r>
              <a:rPr sz="1770" spc="9" dirty="0">
                <a:latin typeface="Arial MT"/>
                <a:cs typeface="Arial MT"/>
              </a:rPr>
              <a:t> </a:t>
            </a:r>
            <a:r>
              <a:rPr sz="1770" spc="5" dirty="0">
                <a:latin typeface="Arial MT"/>
                <a:cs typeface="Arial MT"/>
              </a:rPr>
              <a:t>(le</a:t>
            </a:r>
            <a:r>
              <a:rPr sz="1770" spc="14" dirty="0">
                <a:latin typeface="Arial MT"/>
                <a:cs typeface="Arial MT"/>
              </a:rPr>
              <a:t> </a:t>
            </a:r>
            <a:r>
              <a:rPr sz="1770" dirty="0">
                <a:latin typeface="Arial MT"/>
                <a:cs typeface="Arial MT"/>
              </a:rPr>
              <a:t>cas échéant)</a:t>
            </a:r>
            <a:r>
              <a:rPr sz="1770" spc="9" dirty="0">
                <a:latin typeface="Arial MT"/>
                <a:cs typeface="Arial MT"/>
              </a:rPr>
              <a:t> </a:t>
            </a:r>
            <a:r>
              <a:rPr sz="1770" dirty="0">
                <a:latin typeface="Arial MT"/>
                <a:cs typeface="Arial MT"/>
              </a:rPr>
              <a:t>associé</a:t>
            </a:r>
            <a:r>
              <a:rPr sz="1770" spc="9" dirty="0">
                <a:latin typeface="Arial MT"/>
                <a:cs typeface="Arial MT"/>
              </a:rPr>
              <a:t> </a:t>
            </a:r>
            <a:r>
              <a:rPr sz="1770" dirty="0">
                <a:latin typeface="Arial MT"/>
                <a:cs typeface="Arial MT"/>
              </a:rPr>
              <a:t>à</a:t>
            </a:r>
            <a:r>
              <a:rPr sz="1770" spc="9" dirty="0">
                <a:latin typeface="Arial MT"/>
                <a:cs typeface="Arial MT"/>
              </a:rPr>
              <a:t> </a:t>
            </a:r>
            <a:r>
              <a:rPr sz="1770" dirty="0">
                <a:latin typeface="Arial MT"/>
                <a:cs typeface="Arial MT"/>
              </a:rPr>
              <a:t>un</a:t>
            </a:r>
            <a:r>
              <a:rPr sz="1770" spc="9" dirty="0">
                <a:latin typeface="Arial MT"/>
                <a:cs typeface="Arial MT"/>
              </a:rPr>
              <a:t> </a:t>
            </a:r>
            <a:r>
              <a:rPr sz="1770" spc="5" dirty="0">
                <a:latin typeface="Arial MT"/>
                <a:cs typeface="Arial MT"/>
              </a:rPr>
              <a:t>communicateur</a:t>
            </a:r>
            <a:r>
              <a:rPr sz="1770" spc="-481" dirty="0">
                <a:latin typeface="Arial MT"/>
                <a:cs typeface="Arial MT"/>
              </a:rPr>
              <a:t> </a:t>
            </a:r>
            <a:endParaRPr sz="1770" dirty="0">
              <a:latin typeface="Arial MT"/>
              <a:cs typeface="Arial MT"/>
            </a:endParaRPr>
          </a:p>
          <a:p>
            <a:pPr marL="309487" algn="ctr">
              <a:spcBef>
                <a:spcPts val="1638"/>
              </a:spcBef>
            </a:pPr>
            <a:r>
              <a:rPr sz="1588" b="1" dirty="0">
                <a:solidFill>
                  <a:srgbClr val="C00000"/>
                </a:solidFill>
                <a:latin typeface="Arial"/>
                <a:cs typeface="Arial"/>
              </a:rPr>
              <a:t>int</a:t>
            </a:r>
            <a:r>
              <a:rPr sz="1588" b="1" spc="-5" dirty="0">
                <a:solidFill>
                  <a:srgbClr val="C00000"/>
                </a:solidFill>
                <a:latin typeface="Arial"/>
                <a:cs typeface="Arial"/>
              </a:rPr>
              <a:t> MPI_Topo_test( </a:t>
            </a:r>
            <a:r>
              <a:rPr sz="1588" b="1" spc="5" dirty="0">
                <a:solidFill>
                  <a:srgbClr val="C00000"/>
                </a:solidFill>
                <a:latin typeface="Arial"/>
                <a:cs typeface="Arial"/>
              </a:rPr>
              <a:t>MPI_Comm</a:t>
            </a:r>
            <a:r>
              <a:rPr sz="1588" b="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588" i="1" spc="5" dirty="0">
                <a:solidFill>
                  <a:srgbClr val="C00000"/>
                </a:solidFill>
                <a:latin typeface="Arial"/>
                <a:cs typeface="Arial"/>
              </a:rPr>
              <a:t>comm</a:t>
            </a:r>
            <a:r>
              <a:rPr sz="1588" b="1" spc="5" dirty="0">
                <a:solidFill>
                  <a:srgbClr val="C00000"/>
                </a:solidFill>
                <a:latin typeface="Arial"/>
                <a:cs typeface="Arial"/>
              </a:rPr>
              <a:t>,</a:t>
            </a:r>
            <a:r>
              <a:rPr sz="1588" b="1" dirty="0">
                <a:solidFill>
                  <a:srgbClr val="C00000"/>
                </a:solidFill>
                <a:latin typeface="Arial"/>
                <a:cs typeface="Arial"/>
              </a:rPr>
              <a:t> int </a:t>
            </a:r>
            <a:r>
              <a:rPr sz="1588" dirty="0">
                <a:solidFill>
                  <a:srgbClr val="C00000"/>
                </a:solidFill>
                <a:latin typeface="Arial MT"/>
                <a:cs typeface="Arial MT"/>
              </a:rPr>
              <a:t>*</a:t>
            </a:r>
            <a:r>
              <a:rPr sz="1588" i="1" dirty="0">
                <a:solidFill>
                  <a:srgbClr val="C00000"/>
                </a:solidFill>
                <a:latin typeface="Arial"/>
                <a:cs typeface="Arial"/>
              </a:rPr>
              <a:t>topo_type</a:t>
            </a:r>
            <a:r>
              <a:rPr sz="1588" i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588" b="1" dirty="0">
                <a:solidFill>
                  <a:srgbClr val="C00000"/>
                </a:solidFill>
                <a:latin typeface="Arial"/>
                <a:cs typeface="Arial"/>
              </a:rPr>
              <a:t>);</a:t>
            </a:r>
            <a:endParaRPr sz="1588" dirty="0">
              <a:solidFill>
                <a:srgbClr val="C00000"/>
              </a:solidFill>
              <a:latin typeface="Arial"/>
              <a:cs typeface="Arial"/>
            </a:endParaRPr>
          </a:p>
          <a:p>
            <a:pPr marL="333693" indent="-322743">
              <a:lnSpc>
                <a:spcPct val="150000"/>
              </a:lnSpc>
              <a:spcBef>
                <a:spcPts val="653"/>
              </a:spcBef>
              <a:buSzPct val="68518"/>
              <a:buFont typeface="Wingdings"/>
              <a:buChar char=""/>
              <a:tabLst>
                <a:tab pos="333116" algn="l"/>
                <a:tab pos="334269" algn="l"/>
              </a:tabLst>
            </a:pPr>
            <a:r>
              <a:rPr sz="2451" spc="-5" dirty="0" err="1">
                <a:latin typeface="Arial MT"/>
                <a:cs typeface="Arial MT"/>
              </a:rPr>
              <a:t>Paramètres</a:t>
            </a:r>
            <a:r>
              <a:rPr lang="fr-FR" sz="2451" spc="-5" dirty="0">
                <a:latin typeface="Arial MT"/>
                <a:cs typeface="Arial MT"/>
              </a:rPr>
              <a:t> :</a:t>
            </a:r>
            <a:endParaRPr sz="2451" dirty="0">
              <a:latin typeface="Arial MT"/>
              <a:cs typeface="Arial MT"/>
            </a:endParaRPr>
          </a:p>
          <a:p>
            <a:pPr marL="333693" indent="-322743">
              <a:lnSpc>
                <a:spcPct val="150000"/>
              </a:lnSpc>
              <a:spcBef>
                <a:spcPts val="340"/>
              </a:spcBef>
              <a:buClr>
                <a:srgbClr val="441479"/>
              </a:buClr>
              <a:buSzPct val="68571"/>
              <a:buFont typeface="Wingdings"/>
              <a:buChar char=""/>
              <a:tabLst>
                <a:tab pos="333116" algn="l"/>
                <a:tab pos="334269" algn="l"/>
              </a:tabLst>
            </a:pPr>
            <a:r>
              <a:rPr lang="fr-FR" sz="1588" b="1" i="1" spc="5" dirty="0">
                <a:latin typeface="Arial"/>
                <a:cs typeface="Arial"/>
              </a:rPr>
              <a:t>c</a:t>
            </a:r>
            <a:r>
              <a:rPr sz="1588" b="1" i="1" spc="5" dirty="0" err="1">
                <a:latin typeface="Arial"/>
                <a:cs typeface="Arial"/>
              </a:rPr>
              <a:t>omm</a:t>
            </a:r>
            <a:r>
              <a:rPr lang="fr-FR" sz="1588" b="1" i="1" spc="5" dirty="0">
                <a:latin typeface="Arial"/>
                <a:cs typeface="Arial"/>
              </a:rPr>
              <a:t> : </a:t>
            </a:r>
            <a:r>
              <a:rPr lang="fr-FR" sz="1588" spc="5" dirty="0">
                <a:latin typeface="Arial MT"/>
                <a:cs typeface="Arial MT"/>
              </a:rPr>
              <a:t>[in]</a:t>
            </a:r>
            <a:r>
              <a:rPr lang="fr-FR" sz="1588" spc="-14" dirty="0">
                <a:latin typeface="Arial MT"/>
                <a:cs typeface="Arial MT"/>
              </a:rPr>
              <a:t> c</a:t>
            </a:r>
            <a:r>
              <a:rPr sz="1588" dirty="0" err="1">
                <a:latin typeface="Arial MT"/>
                <a:cs typeface="Arial MT"/>
              </a:rPr>
              <a:t>ommunicateur</a:t>
            </a:r>
            <a:r>
              <a:rPr sz="1588" spc="-14" dirty="0">
                <a:latin typeface="Arial MT"/>
                <a:cs typeface="Arial MT"/>
              </a:rPr>
              <a:t> </a:t>
            </a:r>
            <a:r>
              <a:rPr sz="1588" dirty="0">
                <a:latin typeface="Arial MT"/>
                <a:cs typeface="Arial MT"/>
              </a:rPr>
              <a:t>(</a:t>
            </a:r>
            <a:r>
              <a:rPr lang="fr-FR" sz="1588" dirty="0">
                <a:latin typeface="Arial MT"/>
                <a:cs typeface="Arial MT"/>
              </a:rPr>
              <a:t>ensemble</a:t>
            </a:r>
            <a:r>
              <a:rPr sz="1588" dirty="0">
                <a:latin typeface="Arial MT"/>
                <a:cs typeface="Arial MT"/>
              </a:rPr>
              <a:t>)</a:t>
            </a:r>
          </a:p>
          <a:p>
            <a:pPr marL="333693" indent="-322743">
              <a:lnSpc>
                <a:spcPct val="150000"/>
              </a:lnSpc>
              <a:spcBef>
                <a:spcPts val="254"/>
              </a:spcBef>
              <a:buClr>
                <a:srgbClr val="441479"/>
              </a:buClr>
              <a:buSzPct val="68571"/>
              <a:buFont typeface="Wingdings"/>
              <a:buChar char=""/>
              <a:tabLst>
                <a:tab pos="333116" algn="l"/>
                <a:tab pos="334269" algn="l"/>
              </a:tabLst>
            </a:pPr>
            <a:r>
              <a:rPr sz="1588" b="1" i="1" dirty="0" err="1">
                <a:latin typeface="Arial"/>
                <a:cs typeface="Arial"/>
              </a:rPr>
              <a:t>top_type</a:t>
            </a:r>
            <a:r>
              <a:rPr lang="fr-FR" sz="1588" b="1" i="1" dirty="0">
                <a:latin typeface="Arial"/>
                <a:cs typeface="Arial"/>
              </a:rPr>
              <a:t> : </a:t>
            </a:r>
            <a:r>
              <a:rPr sz="1588" dirty="0">
                <a:latin typeface="Arial MT"/>
                <a:cs typeface="Arial MT"/>
              </a:rPr>
              <a:t>[out] type</a:t>
            </a:r>
            <a:r>
              <a:rPr sz="1588" spc="5" dirty="0">
                <a:latin typeface="Arial MT"/>
                <a:cs typeface="Arial MT"/>
              </a:rPr>
              <a:t> </a:t>
            </a:r>
            <a:r>
              <a:rPr sz="1588" dirty="0">
                <a:latin typeface="Arial MT"/>
                <a:cs typeface="Arial MT"/>
              </a:rPr>
              <a:t>de topologie</a:t>
            </a:r>
            <a:r>
              <a:rPr sz="1588" spc="5" dirty="0">
                <a:latin typeface="Arial MT"/>
                <a:cs typeface="Arial MT"/>
              </a:rPr>
              <a:t> </a:t>
            </a:r>
            <a:r>
              <a:rPr sz="1588" dirty="0">
                <a:latin typeface="Arial MT"/>
                <a:cs typeface="Arial MT"/>
              </a:rPr>
              <a:t>du communicateur</a:t>
            </a:r>
            <a:r>
              <a:rPr sz="1588" spc="5" dirty="0">
                <a:latin typeface="Arial MT"/>
                <a:cs typeface="Arial MT"/>
              </a:rPr>
              <a:t> comm</a:t>
            </a:r>
            <a:r>
              <a:rPr sz="1588" dirty="0">
                <a:latin typeface="Arial MT"/>
                <a:cs typeface="Arial MT"/>
              </a:rPr>
              <a:t> </a:t>
            </a:r>
            <a:r>
              <a:rPr sz="1588" spc="5" dirty="0">
                <a:latin typeface="Arial MT"/>
                <a:cs typeface="Arial MT"/>
              </a:rPr>
              <a:t>(</a:t>
            </a:r>
            <a:r>
              <a:rPr sz="1588" spc="5" dirty="0" err="1">
                <a:latin typeface="Arial MT"/>
                <a:cs typeface="Arial MT"/>
              </a:rPr>
              <a:t>entier</a:t>
            </a:r>
            <a:r>
              <a:rPr sz="1588" spc="5" dirty="0">
                <a:latin typeface="Arial MT"/>
                <a:cs typeface="Arial MT"/>
              </a:rPr>
              <a:t>).</a:t>
            </a:r>
            <a:r>
              <a:rPr lang="fr-FR" sz="1588" spc="5" dirty="0">
                <a:latin typeface="Arial MT"/>
                <a:cs typeface="Arial MT"/>
              </a:rPr>
              <a:t> </a:t>
            </a:r>
            <a:r>
              <a:rPr sz="1588" dirty="0">
                <a:latin typeface="Arial MT"/>
                <a:cs typeface="Arial MT"/>
              </a:rPr>
              <a:t>Si</a:t>
            </a:r>
            <a:r>
              <a:rPr sz="1588" spc="-5" dirty="0">
                <a:latin typeface="Arial MT"/>
                <a:cs typeface="Arial MT"/>
              </a:rPr>
              <a:t> </a:t>
            </a:r>
            <a:r>
              <a:rPr sz="1588" dirty="0">
                <a:latin typeface="Arial MT"/>
                <a:cs typeface="Arial MT"/>
              </a:rPr>
              <a:t>le</a:t>
            </a:r>
            <a:r>
              <a:rPr sz="1588" spc="5" dirty="0">
                <a:latin typeface="Arial MT"/>
                <a:cs typeface="Arial MT"/>
              </a:rPr>
              <a:t> communicateur</a:t>
            </a:r>
            <a:r>
              <a:rPr sz="1588" spc="-5" dirty="0">
                <a:latin typeface="Arial MT"/>
                <a:cs typeface="Arial MT"/>
              </a:rPr>
              <a:t> </a:t>
            </a:r>
            <a:r>
              <a:rPr sz="1588" dirty="0">
                <a:latin typeface="Arial MT"/>
                <a:cs typeface="Arial MT"/>
              </a:rPr>
              <a:t>n’a pas</a:t>
            </a:r>
            <a:r>
              <a:rPr sz="1588" spc="-5" dirty="0">
                <a:latin typeface="Arial MT"/>
                <a:cs typeface="Arial MT"/>
              </a:rPr>
              <a:t> </a:t>
            </a:r>
            <a:r>
              <a:rPr sz="1588" dirty="0">
                <a:latin typeface="Arial MT"/>
                <a:cs typeface="Arial MT"/>
              </a:rPr>
              <a:t>de topologie associée</a:t>
            </a:r>
            <a:r>
              <a:rPr sz="1588" spc="-9" dirty="0">
                <a:latin typeface="Arial MT"/>
                <a:cs typeface="Arial MT"/>
              </a:rPr>
              <a:t>,</a:t>
            </a:r>
            <a:r>
              <a:rPr sz="1588" spc="-5" dirty="0">
                <a:latin typeface="Arial MT"/>
                <a:cs typeface="Arial MT"/>
              </a:rPr>
              <a:t> </a:t>
            </a:r>
            <a:r>
              <a:rPr sz="1588" dirty="0">
                <a:latin typeface="Arial MT"/>
                <a:cs typeface="Arial MT"/>
              </a:rPr>
              <a:t>renvoie</a:t>
            </a:r>
            <a:r>
              <a:rPr sz="1588" spc="5" dirty="0">
                <a:latin typeface="Arial MT"/>
                <a:cs typeface="Arial MT"/>
              </a:rPr>
              <a:t> </a:t>
            </a:r>
            <a:r>
              <a:rPr sz="1588" b="1" spc="5" dirty="0">
                <a:latin typeface="Arial MT"/>
                <a:cs typeface="Arial MT"/>
              </a:rPr>
              <a:t>MPI_UNDEFINED</a:t>
            </a:r>
            <a:r>
              <a:rPr sz="1588" spc="5" dirty="0">
                <a:latin typeface="Arial MT"/>
                <a:cs typeface="Arial MT"/>
              </a:rPr>
              <a:t>.</a:t>
            </a:r>
            <a:endParaRPr sz="1588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2035111" y="626116"/>
            <a:ext cx="3946053" cy="524435"/>
          </a:xfrm>
          <a:prstGeom prst="rect">
            <a:avLst/>
          </a:prstGeom>
        </p:spPr>
        <p:txBody>
          <a:bodyPr vert="horz" wrap="square" lIns="0" tIns="13831" rIns="0" bIns="0" rtlCol="0" anchor="t">
            <a:normAutofit fontScale="90000"/>
          </a:bodyPr>
          <a:lstStyle/>
          <a:p>
            <a:pPr marL="11527">
              <a:spcBef>
                <a:spcPts val="109"/>
              </a:spcBef>
            </a:pPr>
            <a:r>
              <a:rPr sz="3267" spc="9" dirty="0"/>
              <a:t>Topologie</a:t>
            </a:r>
            <a:r>
              <a:rPr sz="3267" spc="-64" dirty="0"/>
              <a:t> </a:t>
            </a:r>
            <a:r>
              <a:rPr sz="3267" spc="-18" dirty="0"/>
              <a:t>graphique</a:t>
            </a:r>
            <a:endParaRPr sz="3267" dirty="0"/>
          </a:p>
        </p:txBody>
      </p:sp>
      <p:sp>
        <p:nvSpPr>
          <p:cNvPr id="35" name="object 35"/>
          <p:cNvSpPr txBox="1"/>
          <p:nvPr/>
        </p:nvSpPr>
        <p:spPr>
          <a:xfrm>
            <a:off x="1419245" y="1625173"/>
            <a:ext cx="10805579" cy="5232827"/>
          </a:xfrm>
          <a:prstGeom prst="rect">
            <a:avLst/>
          </a:prstGeom>
        </p:spPr>
        <p:txBody>
          <a:bodyPr vert="horz" wrap="square" lIns="0" tIns="10950" rIns="0" bIns="0" rtlCol="0">
            <a:normAutofit fontScale="96732"/>
          </a:bodyPr>
          <a:lstStyle/>
          <a:p>
            <a:pPr marL="10950">
              <a:spcBef>
                <a:spcPts val="86"/>
              </a:spcBef>
              <a:buClr>
                <a:srgbClr val="441479"/>
              </a:buClr>
              <a:buSzPct val="68965"/>
              <a:tabLst>
                <a:tab pos="333116" algn="l"/>
                <a:tab pos="334269" algn="l"/>
              </a:tabLst>
            </a:pPr>
            <a:r>
              <a:rPr sz="2632" b="1" spc="-5" dirty="0">
                <a:latin typeface="Arial MT"/>
                <a:cs typeface="Arial MT"/>
              </a:rPr>
              <a:t>Exemple :</a:t>
            </a:r>
            <a:endParaRPr sz="2632" b="1" dirty="0">
              <a:latin typeface="Arial MT"/>
              <a:cs typeface="Arial MT"/>
            </a:endParaRPr>
          </a:p>
          <a:p>
            <a:pPr>
              <a:spcBef>
                <a:spcPts val="14"/>
              </a:spcBef>
            </a:pPr>
            <a:endParaRPr sz="2768" dirty="0">
              <a:latin typeface="Arial MT"/>
              <a:cs typeface="Arial MT"/>
            </a:endParaRPr>
          </a:p>
          <a:p>
            <a:pPr marL="10950">
              <a:buClr>
                <a:srgbClr val="441479"/>
              </a:buClr>
              <a:buSzPct val="70731"/>
              <a:tabLst>
                <a:tab pos="333116" algn="l"/>
                <a:tab pos="334269" algn="l"/>
              </a:tabLst>
            </a:pPr>
            <a:r>
              <a:rPr lang="fr-FR" sz="1861" dirty="0">
                <a:latin typeface="Arial MT"/>
                <a:cs typeface="Arial MT"/>
              </a:rPr>
              <a:t>Cf. Fichier Joint ()</a:t>
            </a:r>
            <a:endParaRPr sz="1861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6023" y="602925"/>
            <a:ext cx="3429000" cy="574326"/>
          </a:xfrm>
          <a:prstGeom prst="rect">
            <a:avLst/>
          </a:prstGeom>
        </p:spPr>
        <p:txBody>
          <a:bodyPr vert="horz" wrap="square" lIns="0" tIns="15560" rIns="0" bIns="0" rtlCol="0" anchor="t">
            <a:spAutoFit/>
          </a:bodyPr>
          <a:lstStyle/>
          <a:p>
            <a:pPr marL="11527">
              <a:spcBef>
                <a:spcPts val="123"/>
              </a:spcBef>
            </a:pPr>
            <a:r>
              <a:rPr sz="3630" spc="14" dirty="0"/>
              <a:t>MPI</a:t>
            </a:r>
            <a:r>
              <a:rPr sz="3630" spc="-64" dirty="0"/>
              <a:t> </a:t>
            </a:r>
            <a:r>
              <a:rPr sz="3630" spc="-9" dirty="0"/>
              <a:t>Topologies</a:t>
            </a:r>
            <a:endParaRPr sz="3630" dirty="0"/>
          </a:p>
        </p:txBody>
      </p:sp>
      <p:sp>
        <p:nvSpPr>
          <p:cNvPr id="3" name="object 3"/>
          <p:cNvSpPr txBox="1"/>
          <p:nvPr/>
        </p:nvSpPr>
        <p:spPr>
          <a:xfrm>
            <a:off x="1448972" y="1742333"/>
            <a:ext cx="10156874" cy="4512742"/>
          </a:xfrm>
          <a:prstGeom prst="rect">
            <a:avLst/>
          </a:prstGeom>
        </p:spPr>
        <p:txBody>
          <a:bodyPr vert="horz" wrap="square" lIns="0" tIns="15560" rIns="0" bIns="0" rtlCol="0">
            <a:normAutofit fontScale="96388"/>
          </a:bodyPr>
          <a:lstStyle/>
          <a:p>
            <a:pPr marL="11527">
              <a:spcBef>
                <a:spcPts val="123"/>
              </a:spcBef>
            </a:pPr>
            <a:r>
              <a:rPr lang="fr-FR" sz="2314" b="1" spc="14" noProof="1">
                <a:latin typeface="Arial MT"/>
                <a:cs typeface="Arial MT"/>
              </a:rPr>
              <a:t>MPI Topologies permet :</a:t>
            </a:r>
            <a:endParaRPr lang="fr-FR" sz="2314" b="1" noProof="1">
              <a:latin typeface="Arial MT"/>
              <a:cs typeface="Arial MT"/>
            </a:endParaRPr>
          </a:p>
          <a:p>
            <a:pPr marL="333693" marR="597074" indent="-322743">
              <a:lnSpc>
                <a:spcPct val="150000"/>
              </a:lnSpc>
              <a:spcBef>
                <a:spcPts val="5"/>
              </a:spcBef>
              <a:buSzPct val="69767"/>
              <a:buFont typeface="Wingdings"/>
              <a:buChar char=""/>
              <a:tabLst>
                <a:tab pos="333116" algn="l"/>
                <a:tab pos="334269" algn="l"/>
              </a:tabLst>
            </a:pPr>
            <a:r>
              <a:rPr lang="fr-FR" sz="1951" spc="9" noProof="1">
                <a:latin typeface="Arial MT"/>
                <a:cs typeface="Arial MT"/>
              </a:rPr>
              <a:t>Fournir</a:t>
            </a:r>
            <a:r>
              <a:rPr lang="fr-FR" sz="1951" spc="5" noProof="1">
                <a:latin typeface="Arial MT"/>
                <a:cs typeface="Arial MT"/>
              </a:rPr>
              <a:t> un</a:t>
            </a:r>
            <a:r>
              <a:rPr lang="fr-FR" sz="1951" spc="9" noProof="1">
                <a:latin typeface="Arial MT"/>
                <a:cs typeface="Arial MT"/>
              </a:rPr>
              <a:t> besoin de désignation fiable d’</a:t>
            </a:r>
            <a:r>
              <a:rPr lang="fr-FR" sz="1951" spc="5" noProof="1">
                <a:latin typeface="Arial MT"/>
                <a:cs typeface="Arial MT"/>
              </a:rPr>
              <a:t>un processus dans</a:t>
            </a:r>
            <a:r>
              <a:rPr lang="fr-FR" sz="1951" spc="9" noProof="1">
                <a:latin typeface="Arial MT"/>
                <a:cs typeface="Arial MT"/>
              </a:rPr>
              <a:t> un</a:t>
            </a:r>
            <a:r>
              <a:rPr lang="fr-FR" sz="1951" spc="5" noProof="1">
                <a:latin typeface="Arial MT"/>
                <a:cs typeface="Arial MT"/>
              </a:rPr>
              <a:t> groupe de</a:t>
            </a:r>
            <a:r>
              <a:rPr lang="fr-FR" sz="1951" spc="-531" noProof="1">
                <a:latin typeface="Arial MT"/>
                <a:cs typeface="Arial MT"/>
              </a:rPr>
              <a:t> </a:t>
            </a:r>
            <a:r>
              <a:rPr lang="fr-FR" sz="1951" spc="5" noProof="1">
                <a:latin typeface="Arial MT"/>
                <a:cs typeface="Arial MT"/>
              </a:rPr>
              <a:t>processus</a:t>
            </a:r>
            <a:endParaRPr lang="fr-FR" sz="1951" noProof="1">
              <a:latin typeface="Arial MT"/>
              <a:cs typeface="Arial MT"/>
            </a:endParaRPr>
          </a:p>
          <a:p>
            <a:pPr marL="333693" indent="-322743">
              <a:lnSpc>
                <a:spcPct val="150000"/>
              </a:lnSpc>
              <a:spcBef>
                <a:spcPts val="100"/>
              </a:spcBef>
              <a:buSzPct val="69767"/>
              <a:buFont typeface="Wingdings"/>
              <a:buChar char=""/>
              <a:tabLst>
                <a:tab pos="333116" algn="l"/>
                <a:tab pos="334269" algn="l"/>
              </a:tabLst>
            </a:pPr>
            <a:r>
              <a:rPr lang="fr-FR" sz="1951" spc="5" noProof="1">
                <a:latin typeface="Arial MT"/>
                <a:cs typeface="Arial MT"/>
              </a:rPr>
              <a:t>C’est</a:t>
            </a:r>
            <a:r>
              <a:rPr lang="fr-FR" sz="1951" noProof="1">
                <a:latin typeface="Arial MT"/>
                <a:cs typeface="Arial MT"/>
              </a:rPr>
              <a:t> </a:t>
            </a:r>
            <a:r>
              <a:rPr lang="fr-FR" sz="1951" spc="9" noProof="1">
                <a:latin typeface="Arial MT"/>
                <a:cs typeface="Arial MT"/>
              </a:rPr>
              <a:t>un attribut</a:t>
            </a:r>
            <a:r>
              <a:rPr lang="fr-FR" sz="1951" spc="5" noProof="1">
                <a:latin typeface="Arial MT"/>
                <a:cs typeface="Arial MT"/>
              </a:rPr>
              <a:t> des</a:t>
            </a:r>
            <a:r>
              <a:rPr lang="fr-FR" sz="1951" noProof="1">
                <a:latin typeface="Arial MT"/>
                <a:cs typeface="Arial MT"/>
              </a:rPr>
              <a:t> </a:t>
            </a:r>
            <a:r>
              <a:rPr lang="fr-FR" sz="1951" spc="5" noProof="1">
                <a:latin typeface="Arial MT"/>
                <a:cs typeface="Arial MT"/>
              </a:rPr>
              <a:t>processus uniquement</a:t>
            </a:r>
            <a:r>
              <a:rPr lang="fr-FR" sz="1951" noProof="1">
                <a:latin typeface="Arial MT"/>
                <a:cs typeface="Arial MT"/>
              </a:rPr>
              <a:t> </a:t>
            </a:r>
            <a:r>
              <a:rPr lang="fr-FR" sz="1951" spc="5" noProof="1">
                <a:latin typeface="Arial MT"/>
                <a:cs typeface="Arial MT"/>
              </a:rPr>
              <a:t>dans</a:t>
            </a:r>
            <a:r>
              <a:rPr lang="fr-FR" sz="1951" noProof="1">
                <a:latin typeface="Arial MT"/>
                <a:cs typeface="Arial MT"/>
              </a:rPr>
              <a:t> </a:t>
            </a:r>
            <a:r>
              <a:rPr lang="fr-FR" sz="1951" spc="9" noProof="1">
                <a:latin typeface="Arial MT"/>
                <a:cs typeface="Arial MT"/>
              </a:rPr>
              <a:t>le</a:t>
            </a:r>
            <a:r>
              <a:rPr lang="fr-FR" sz="1951" spc="5" noProof="1">
                <a:latin typeface="Arial MT"/>
                <a:cs typeface="Arial MT"/>
              </a:rPr>
              <a:t> groupe</a:t>
            </a:r>
            <a:endParaRPr lang="fr-FR" sz="1951" noProof="1">
              <a:latin typeface="Arial MT"/>
              <a:cs typeface="Arial MT"/>
            </a:endParaRPr>
          </a:p>
          <a:p>
            <a:pPr marL="333693" marR="1126717" indent="-322743">
              <a:lnSpc>
                <a:spcPct val="150000"/>
              </a:lnSpc>
              <a:spcBef>
                <a:spcPts val="476"/>
              </a:spcBef>
              <a:buSzPct val="69767"/>
              <a:buFont typeface="Wingdings"/>
              <a:buChar char=""/>
              <a:tabLst>
                <a:tab pos="333116" algn="l"/>
                <a:tab pos="334269" algn="l"/>
              </a:tabLst>
            </a:pPr>
            <a:r>
              <a:rPr lang="fr-FR" sz="1951" spc="5" noProof="1">
                <a:latin typeface="Arial MT"/>
                <a:cs typeface="Arial MT"/>
              </a:rPr>
              <a:t>Aide</a:t>
            </a:r>
            <a:r>
              <a:rPr lang="fr-FR" sz="1951" spc="9" noProof="1">
                <a:latin typeface="Arial MT"/>
                <a:cs typeface="Arial MT"/>
              </a:rPr>
              <a:t> les systèmes d’exécution</a:t>
            </a:r>
            <a:r>
              <a:rPr lang="fr-FR" sz="1951" spc="5" noProof="1">
                <a:latin typeface="Arial MT"/>
                <a:cs typeface="Arial MT"/>
              </a:rPr>
              <a:t> à organiser les processus sur </a:t>
            </a:r>
            <a:r>
              <a:rPr lang="fr-FR" sz="1951" spc="-531" noProof="1">
                <a:latin typeface="Arial MT"/>
                <a:cs typeface="Arial MT"/>
              </a:rPr>
              <a:t> </a:t>
            </a:r>
            <a:r>
              <a:rPr lang="fr-FR" sz="1951" spc="5" noProof="1">
                <a:latin typeface="Arial MT"/>
                <a:cs typeface="Arial MT"/>
              </a:rPr>
              <a:t>les procésseurs (matériel)</a:t>
            </a:r>
            <a:endParaRPr lang="fr-FR" sz="1951" noProof="1">
              <a:latin typeface="Arial MT"/>
              <a:cs typeface="Arial MT"/>
            </a:endParaRPr>
          </a:p>
          <a:p>
            <a:pPr marL="333693" marR="479503" indent="-322743">
              <a:lnSpc>
                <a:spcPct val="150000"/>
              </a:lnSpc>
              <a:spcBef>
                <a:spcPts val="381"/>
              </a:spcBef>
              <a:buSzPct val="69767"/>
              <a:buFont typeface="Wingdings"/>
              <a:buChar char=""/>
              <a:tabLst>
                <a:tab pos="333116" algn="l"/>
                <a:tab pos="334269" algn="l"/>
                <a:tab pos="5826080" algn="l"/>
              </a:tabLst>
            </a:pPr>
            <a:r>
              <a:rPr lang="fr-FR" sz="1951" spc="9" noProof="1">
                <a:latin typeface="Arial MT"/>
                <a:cs typeface="Arial MT"/>
              </a:rPr>
              <a:t>Le</a:t>
            </a:r>
            <a:r>
              <a:rPr lang="fr-FR" sz="1951" spc="5" noProof="1">
                <a:latin typeface="Arial MT"/>
                <a:cs typeface="Arial MT"/>
              </a:rPr>
              <a:t> </a:t>
            </a:r>
            <a:r>
              <a:rPr lang="fr-FR" sz="1951" spc="9" noProof="1">
                <a:latin typeface="Arial MT"/>
                <a:cs typeface="Arial MT"/>
              </a:rPr>
              <a:t>term</a:t>
            </a:r>
            <a:r>
              <a:rPr lang="fr-FR" sz="1951" spc="5" noProof="1">
                <a:latin typeface="Arial MT"/>
                <a:cs typeface="Arial MT"/>
              </a:rPr>
              <a:t>e «</a:t>
            </a:r>
            <a:r>
              <a:rPr lang="fr-FR" sz="1951" spc="-23" noProof="1">
                <a:latin typeface="Arial MT"/>
                <a:cs typeface="Arial MT"/>
              </a:rPr>
              <a:t> topologie</a:t>
            </a:r>
            <a:r>
              <a:rPr lang="fr-FR" sz="1951" spc="5" noProof="1">
                <a:latin typeface="Arial MT"/>
                <a:cs typeface="Arial MT"/>
              </a:rPr>
              <a:t> virtuelle</a:t>
            </a:r>
            <a:r>
              <a:rPr lang="fr-FR" sz="1951" spc="-32" noProof="1">
                <a:latin typeface="Arial MT"/>
                <a:cs typeface="Arial MT"/>
              </a:rPr>
              <a:t> </a:t>
            </a:r>
            <a:r>
              <a:rPr lang="fr-FR" sz="1951" spc="5" noProof="1">
                <a:latin typeface="Arial MT"/>
                <a:cs typeface="Arial MT"/>
              </a:rPr>
              <a:t>» donne cette </a:t>
            </a:r>
            <a:r>
              <a:rPr lang="fr-FR" sz="1951" spc="9" noProof="1">
                <a:latin typeface="Arial MT"/>
                <a:cs typeface="Arial MT"/>
              </a:rPr>
              <a:t>idée</a:t>
            </a:r>
            <a:r>
              <a:rPr lang="fr-FR" sz="1951" spc="5" noProof="1">
                <a:latin typeface="Arial MT"/>
                <a:cs typeface="Arial MT"/>
              </a:rPr>
              <a:t> principale : </a:t>
            </a:r>
            <a:r>
              <a:rPr lang="fr-FR" sz="1951" spc="9" noProof="1">
                <a:latin typeface="Arial MT"/>
                <a:cs typeface="Arial MT"/>
              </a:rPr>
              <a:t>machine</a:t>
            </a:r>
            <a:r>
              <a:rPr lang="fr-FR" sz="1951" spc="5" noProof="1">
                <a:latin typeface="Arial MT"/>
                <a:cs typeface="Arial MT"/>
              </a:rPr>
              <a:t> indépendante</a:t>
            </a:r>
            <a:endParaRPr lang="fr-FR" sz="1951" noProof="1">
              <a:latin typeface="Arial MT"/>
              <a:cs typeface="Arial MT"/>
            </a:endParaRPr>
          </a:p>
          <a:p>
            <a:pPr marL="333693" indent="-322743">
              <a:lnSpc>
                <a:spcPct val="150000"/>
              </a:lnSpc>
              <a:spcBef>
                <a:spcPts val="104"/>
              </a:spcBef>
              <a:buSzPct val="69767"/>
              <a:buFont typeface="Wingdings"/>
              <a:buChar char=""/>
              <a:tabLst>
                <a:tab pos="333116" algn="l"/>
                <a:tab pos="334269" algn="l"/>
              </a:tabLst>
            </a:pPr>
            <a:r>
              <a:rPr lang="fr-FR" sz="1951" spc="9" noProof="1">
                <a:latin typeface="Arial MT"/>
                <a:cs typeface="Arial MT"/>
              </a:rPr>
              <a:t>Avantages</a:t>
            </a:r>
            <a:r>
              <a:rPr lang="fr-FR" sz="1951" spc="-14" noProof="1">
                <a:latin typeface="Arial MT"/>
                <a:cs typeface="Arial MT"/>
              </a:rPr>
              <a:t> </a:t>
            </a:r>
            <a:r>
              <a:rPr lang="fr-FR" sz="1951" spc="5" noProof="1">
                <a:latin typeface="Arial MT"/>
                <a:cs typeface="Arial MT"/>
              </a:rPr>
              <a:t>des</a:t>
            </a:r>
            <a:r>
              <a:rPr lang="fr-FR" sz="1951" spc="-9" noProof="1">
                <a:latin typeface="Arial MT"/>
                <a:cs typeface="Arial MT"/>
              </a:rPr>
              <a:t> </a:t>
            </a:r>
            <a:r>
              <a:rPr lang="fr-FR" sz="1951" spc="9" noProof="1">
                <a:latin typeface="Arial MT"/>
                <a:cs typeface="Arial MT"/>
              </a:rPr>
              <a:t>topologies MPI</a:t>
            </a:r>
            <a:r>
              <a:rPr lang="fr-FR" sz="1951" spc="-9" noProof="1">
                <a:latin typeface="Arial MT"/>
                <a:cs typeface="Arial MT"/>
              </a:rPr>
              <a:t> </a:t>
            </a:r>
            <a:r>
              <a:rPr lang="fr-FR" sz="1951" spc="9" noProof="1">
                <a:latin typeface="Arial MT"/>
                <a:cs typeface="Arial MT"/>
              </a:rPr>
              <a:t> :</a:t>
            </a:r>
            <a:endParaRPr lang="fr-FR" sz="1951" noProof="1">
              <a:latin typeface="Arial MT"/>
              <a:cs typeface="Arial MT"/>
            </a:endParaRPr>
          </a:p>
          <a:p>
            <a:pPr marL="943445" lvl="1" indent="-276636">
              <a:lnSpc>
                <a:spcPct val="150000"/>
              </a:lnSpc>
              <a:spcBef>
                <a:spcPts val="100"/>
              </a:spcBef>
              <a:buClr>
                <a:srgbClr val="D5D300"/>
              </a:buClr>
              <a:buSzPct val="69767"/>
              <a:buFont typeface="Wingdings"/>
              <a:buChar char=""/>
              <a:tabLst>
                <a:tab pos="943445" algn="l"/>
                <a:tab pos="944022" algn="l"/>
              </a:tabLst>
            </a:pPr>
            <a:r>
              <a:rPr lang="fr-FR" sz="1951" spc="9" noProof="1">
                <a:latin typeface="Arial MT"/>
                <a:cs typeface="Arial MT"/>
              </a:rPr>
              <a:t>Les applications</a:t>
            </a:r>
            <a:r>
              <a:rPr lang="fr-FR" sz="1951" spc="-5" noProof="1">
                <a:latin typeface="Arial MT"/>
                <a:cs typeface="Arial MT"/>
              </a:rPr>
              <a:t> </a:t>
            </a:r>
            <a:r>
              <a:rPr lang="fr-FR" sz="1951" spc="5" noProof="1">
                <a:latin typeface="Arial MT"/>
                <a:cs typeface="Arial MT"/>
              </a:rPr>
              <a:t>ont</a:t>
            </a:r>
            <a:r>
              <a:rPr lang="fr-FR" sz="1951" noProof="1">
                <a:latin typeface="Arial MT"/>
                <a:cs typeface="Arial MT"/>
              </a:rPr>
              <a:t> </a:t>
            </a:r>
            <a:r>
              <a:rPr lang="fr-FR" sz="1951" spc="9" noProof="1">
                <a:latin typeface="Arial MT"/>
                <a:cs typeface="Arial MT"/>
              </a:rPr>
              <a:t>des modes</a:t>
            </a:r>
            <a:r>
              <a:rPr lang="fr-FR" sz="1951" spc="-5" noProof="1">
                <a:latin typeface="Arial MT"/>
                <a:cs typeface="Arial MT"/>
              </a:rPr>
              <a:t> </a:t>
            </a:r>
            <a:r>
              <a:rPr lang="fr-FR" sz="1951" spc="9" noProof="1">
                <a:latin typeface="Arial MT"/>
                <a:cs typeface="Arial MT"/>
              </a:rPr>
              <a:t>de communication</a:t>
            </a:r>
            <a:r>
              <a:rPr lang="fr-FR" sz="1951" noProof="1">
                <a:latin typeface="Arial MT"/>
                <a:cs typeface="Arial MT"/>
              </a:rPr>
              <a:t> </a:t>
            </a:r>
            <a:r>
              <a:rPr lang="fr-FR" sz="1951" spc="5" noProof="1">
                <a:latin typeface="Arial MT"/>
                <a:cs typeface="Arial MT"/>
              </a:rPr>
              <a:t>spécifiques</a:t>
            </a:r>
            <a:endParaRPr lang="fr-FR" sz="1951" noProof="1">
              <a:latin typeface="Arial MT"/>
              <a:cs typeface="Arial MT"/>
            </a:endParaRPr>
          </a:p>
          <a:p>
            <a:pPr marL="943445" lvl="1" indent="-276636">
              <a:lnSpc>
                <a:spcPct val="150000"/>
              </a:lnSpc>
              <a:spcBef>
                <a:spcPts val="100"/>
              </a:spcBef>
              <a:buClr>
                <a:srgbClr val="D5D300"/>
              </a:buClr>
              <a:buSzPct val="69767"/>
              <a:buFont typeface="Wingdings"/>
              <a:buChar char=""/>
              <a:tabLst>
                <a:tab pos="943445" algn="l"/>
                <a:tab pos="944022" algn="l"/>
              </a:tabLst>
            </a:pPr>
            <a:r>
              <a:rPr lang="fr-FR" sz="1951" spc="-18" noProof="1">
                <a:latin typeface="Arial MT"/>
                <a:cs typeface="Arial MT"/>
              </a:rPr>
              <a:t>Les topologies</a:t>
            </a:r>
            <a:r>
              <a:rPr lang="fr-FR" sz="1951" spc="5" noProof="1">
                <a:latin typeface="Arial MT"/>
                <a:cs typeface="Arial MT"/>
              </a:rPr>
              <a:t> prépare le terrain et apporte un plan de conseils</a:t>
            </a:r>
            <a:r>
              <a:rPr lang="fr-FR" sz="1951" spc="9" noProof="1">
                <a:latin typeface="Arial MT"/>
                <a:cs typeface="Arial MT"/>
              </a:rPr>
              <a:t> pour le</a:t>
            </a:r>
            <a:r>
              <a:rPr lang="fr-FR" sz="1951" spc="5" noProof="1">
                <a:latin typeface="Arial MT"/>
                <a:cs typeface="Arial MT"/>
              </a:rPr>
              <a:t> program</a:t>
            </a:r>
            <a:r>
              <a:rPr lang="fr-FR" sz="1951" spc="9" noProof="1">
                <a:latin typeface="Arial MT"/>
                <a:cs typeface="Arial MT"/>
              </a:rPr>
              <a:t>me quand</a:t>
            </a:r>
            <a:r>
              <a:rPr lang="fr-FR" sz="1951" spc="-9" noProof="1">
                <a:latin typeface="Arial MT"/>
                <a:cs typeface="Arial MT"/>
              </a:rPr>
              <a:t> il est en cours d’exécution</a:t>
            </a:r>
            <a:r>
              <a:rPr lang="fr-FR" sz="1951" spc="5" noProof="1">
                <a:latin typeface="Arial MT"/>
                <a:cs typeface="Arial MT"/>
              </a:rPr>
              <a:t> </a:t>
            </a:r>
            <a:endParaRPr lang="fr-FR" sz="1951" noProof="1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4633" y="588857"/>
            <a:ext cx="7979291" cy="581489"/>
          </a:xfrm>
          <a:prstGeom prst="rect">
            <a:avLst/>
          </a:prstGeom>
        </p:spPr>
        <p:txBody>
          <a:bodyPr vert="horz" wrap="square" lIns="0" tIns="15560" rIns="0" bIns="0" rtlCol="0" anchor="t">
            <a:normAutofit/>
          </a:bodyPr>
          <a:lstStyle/>
          <a:p>
            <a:pPr marL="11527">
              <a:spcBef>
                <a:spcPts val="123"/>
              </a:spcBef>
            </a:pPr>
            <a:r>
              <a:rPr sz="3630" spc="18" dirty="0"/>
              <a:t>Topologie</a:t>
            </a:r>
            <a:r>
              <a:rPr sz="3630" spc="-41" dirty="0"/>
              <a:t> </a:t>
            </a:r>
            <a:r>
              <a:rPr sz="3630" spc="-18" dirty="0"/>
              <a:t>graphique</a:t>
            </a:r>
            <a:endParaRPr sz="3630" dirty="0"/>
          </a:p>
        </p:txBody>
      </p:sp>
      <p:sp>
        <p:nvSpPr>
          <p:cNvPr id="3" name="object 3"/>
          <p:cNvSpPr txBox="1"/>
          <p:nvPr/>
        </p:nvSpPr>
        <p:spPr>
          <a:xfrm>
            <a:off x="1442436" y="1688219"/>
            <a:ext cx="9980530" cy="4580923"/>
          </a:xfrm>
          <a:prstGeom prst="rect">
            <a:avLst/>
          </a:prstGeom>
        </p:spPr>
        <p:txBody>
          <a:bodyPr vert="horz" wrap="square" lIns="0" tIns="97971" rIns="0" bIns="0" rtlCol="0">
            <a:normAutofit fontScale="98534"/>
          </a:bodyPr>
          <a:lstStyle/>
          <a:p>
            <a:pPr marL="10950">
              <a:spcBef>
                <a:spcPts val="771"/>
              </a:spcBef>
              <a:buClr>
                <a:srgbClr val="441479"/>
              </a:buClr>
              <a:buSzPct val="69354"/>
              <a:tabLst>
                <a:tab pos="333116" algn="l"/>
                <a:tab pos="334269" algn="l"/>
              </a:tabLst>
            </a:pPr>
            <a:r>
              <a:rPr lang="fr-FR" sz="2400" b="1" noProof="1">
                <a:latin typeface="Arial MT"/>
                <a:cs typeface="Arial MT"/>
              </a:rPr>
              <a:t>Introduction :</a:t>
            </a:r>
          </a:p>
          <a:p>
            <a:pPr marL="10950">
              <a:spcBef>
                <a:spcPts val="771"/>
              </a:spcBef>
              <a:buClr>
                <a:srgbClr val="441479"/>
              </a:buClr>
              <a:buSzPct val="69354"/>
              <a:tabLst>
                <a:tab pos="333116" algn="l"/>
                <a:tab pos="334269" algn="l"/>
              </a:tabLst>
            </a:pPr>
            <a:endParaRPr lang="fr-FR" sz="2000" noProof="1">
              <a:latin typeface="Arial MT"/>
              <a:cs typeface="Arial MT"/>
            </a:endParaRPr>
          </a:p>
          <a:p>
            <a:pPr marL="333693" marR="4611" indent="-322743">
              <a:lnSpc>
                <a:spcPts val="2106"/>
              </a:lnSpc>
              <a:spcBef>
                <a:spcPts val="531"/>
              </a:spcBef>
              <a:buSzPct val="69230"/>
              <a:buFont typeface="Wingdings"/>
              <a:buChar char=""/>
              <a:tabLst>
                <a:tab pos="333116" algn="l"/>
                <a:tab pos="334269" algn="l"/>
              </a:tabLst>
            </a:pPr>
            <a:r>
              <a:rPr lang="fr-FR" spc="9" noProof="1">
                <a:latin typeface="Arial MT"/>
                <a:cs typeface="Arial MT"/>
              </a:rPr>
              <a:t>La </a:t>
            </a:r>
            <a:r>
              <a:rPr lang="fr-FR" noProof="1">
                <a:latin typeface="Arial MT"/>
                <a:cs typeface="Arial MT"/>
              </a:rPr>
              <a:t>to</a:t>
            </a:r>
            <a:r>
              <a:rPr lang="fr-FR" spc="-9" noProof="1">
                <a:latin typeface="Arial MT"/>
                <a:cs typeface="Arial MT"/>
              </a:rPr>
              <a:t>pologie graph</a:t>
            </a:r>
            <a:r>
              <a:rPr lang="fr-FR" noProof="1">
                <a:latin typeface="Arial MT"/>
                <a:cs typeface="Arial MT"/>
              </a:rPr>
              <a:t>ique,</a:t>
            </a:r>
            <a:r>
              <a:rPr lang="fr-FR" spc="9" noProof="1">
                <a:latin typeface="Arial MT"/>
                <a:cs typeface="Arial MT"/>
              </a:rPr>
              <a:t> </a:t>
            </a:r>
            <a:r>
              <a:rPr lang="fr-FR" noProof="1">
                <a:latin typeface="Arial MT"/>
                <a:cs typeface="Arial MT"/>
              </a:rPr>
              <a:t>donne</a:t>
            </a:r>
            <a:r>
              <a:rPr lang="fr-FR" spc="9" noProof="1">
                <a:latin typeface="Arial MT"/>
                <a:cs typeface="Arial MT"/>
              </a:rPr>
              <a:t> </a:t>
            </a:r>
            <a:r>
              <a:rPr lang="fr-FR" spc="5" noProof="1">
                <a:latin typeface="Arial MT"/>
                <a:cs typeface="Arial MT"/>
              </a:rPr>
              <a:t>l’occasion</a:t>
            </a:r>
            <a:r>
              <a:rPr lang="fr-FR" spc="14" noProof="1">
                <a:latin typeface="Arial MT"/>
                <a:cs typeface="Arial MT"/>
              </a:rPr>
              <a:t> </a:t>
            </a:r>
            <a:r>
              <a:rPr lang="fr-FR" spc="9" noProof="1">
                <a:latin typeface="Arial MT"/>
                <a:cs typeface="Arial MT"/>
              </a:rPr>
              <a:t>de faire des</a:t>
            </a:r>
            <a:r>
              <a:rPr lang="fr-FR" spc="14" noProof="1">
                <a:latin typeface="Arial MT"/>
                <a:cs typeface="Arial MT"/>
              </a:rPr>
              <a:t> </a:t>
            </a:r>
            <a:r>
              <a:rPr lang="fr-FR" noProof="1">
                <a:latin typeface="Arial MT"/>
                <a:cs typeface="Arial MT"/>
              </a:rPr>
              <a:t>connexions</a:t>
            </a:r>
            <a:r>
              <a:rPr lang="fr-FR" spc="9" noProof="1">
                <a:latin typeface="Arial MT"/>
                <a:cs typeface="Arial MT"/>
              </a:rPr>
              <a:t> </a:t>
            </a:r>
            <a:r>
              <a:rPr lang="fr-FR" spc="5" noProof="1">
                <a:latin typeface="Arial MT"/>
                <a:cs typeface="Arial MT"/>
              </a:rPr>
              <a:t>facultatives </a:t>
            </a:r>
            <a:r>
              <a:rPr lang="fr-FR" spc="-476" noProof="1">
                <a:latin typeface="Arial MT"/>
                <a:cs typeface="Arial MT"/>
              </a:rPr>
              <a:t> </a:t>
            </a:r>
            <a:r>
              <a:rPr lang="fr-FR" noProof="1">
                <a:latin typeface="Arial MT"/>
                <a:cs typeface="Arial MT"/>
              </a:rPr>
              <a:t>entre les processus</a:t>
            </a:r>
          </a:p>
          <a:p>
            <a:pPr>
              <a:spcBef>
                <a:spcPts val="36"/>
              </a:spcBef>
            </a:pPr>
            <a:endParaRPr lang="fr-FR" sz="2800" noProof="1">
              <a:latin typeface="Arial MT"/>
              <a:cs typeface="Arial MT"/>
            </a:endParaRPr>
          </a:p>
          <a:p>
            <a:pPr marL="333693" marR="329082" indent="-322743">
              <a:lnSpc>
                <a:spcPts val="2106"/>
              </a:lnSpc>
              <a:buSzPct val="69230"/>
              <a:buFont typeface="Wingdings"/>
              <a:buChar char=""/>
              <a:tabLst>
                <a:tab pos="333116" algn="l"/>
                <a:tab pos="334269" algn="l"/>
              </a:tabLst>
            </a:pPr>
            <a:r>
              <a:rPr lang="fr-FR" spc="-5" noProof="1">
                <a:latin typeface="Arial MT"/>
                <a:cs typeface="Arial MT"/>
              </a:rPr>
              <a:t>Nous</a:t>
            </a:r>
            <a:r>
              <a:rPr lang="fr-FR" spc="5" noProof="1">
                <a:latin typeface="Arial MT"/>
                <a:cs typeface="Arial MT"/>
              </a:rPr>
              <a:t> utilisons</a:t>
            </a:r>
            <a:r>
              <a:rPr lang="fr-FR" noProof="1">
                <a:latin typeface="Arial MT"/>
                <a:cs typeface="Arial MT"/>
              </a:rPr>
              <a:t> des systèmes</a:t>
            </a:r>
            <a:r>
              <a:rPr lang="fr-FR" spc="9" noProof="1">
                <a:latin typeface="Arial MT"/>
                <a:cs typeface="Arial MT"/>
              </a:rPr>
              <a:t> </a:t>
            </a:r>
            <a:r>
              <a:rPr lang="fr-FR" spc="5" noProof="1">
                <a:latin typeface="Arial MT"/>
                <a:cs typeface="Arial MT"/>
              </a:rPr>
              <a:t>hiérarchiques</a:t>
            </a:r>
            <a:r>
              <a:rPr lang="fr-FR" spc="9" noProof="1">
                <a:latin typeface="Arial MT"/>
                <a:cs typeface="Arial MT"/>
              </a:rPr>
              <a:t> </a:t>
            </a:r>
            <a:r>
              <a:rPr lang="fr-FR" noProof="1">
                <a:latin typeface="Arial MT"/>
                <a:cs typeface="Arial MT"/>
              </a:rPr>
              <a:t>qui</a:t>
            </a:r>
            <a:r>
              <a:rPr lang="fr-FR" spc="9" noProof="1">
                <a:latin typeface="Arial MT"/>
                <a:cs typeface="Arial MT"/>
              </a:rPr>
              <a:t> </a:t>
            </a:r>
            <a:r>
              <a:rPr lang="fr-FR" noProof="1">
                <a:latin typeface="Arial MT"/>
                <a:cs typeface="Arial MT"/>
              </a:rPr>
              <a:t>sont</a:t>
            </a:r>
            <a:r>
              <a:rPr lang="fr-FR" spc="5" noProof="1">
                <a:latin typeface="Arial MT"/>
                <a:cs typeface="Arial MT"/>
              </a:rPr>
              <a:t> </a:t>
            </a:r>
            <a:r>
              <a:rPr lang="fr-FR" noProof="1">
                <a:latin typeface="Arial MT"/>
                <a:cs typeface="Arial MT"/>
              </a:rPr>
              <a:t>donnés</a:t>
            </a:r>
            <a:r>
              <a:rPr lang="fr-FR" spc="9" noProof="1">
                <a:latin typeface="Arial MT"/>
                <a:cs typeface="Arial MT"/>
              </a:rPr>
              <a:t> </a:t>
            </a:r>
            <a:r>
              <a:rPr lang="fr-FR" spc="5" noProof="1">
                <a:latin typeface="Arial MT"/>
                <a:cs typeface="Arial MT"/>
              </a:rPr>
              <a:t>par</a:t>
            </a:r>
            <a:r>
              <a:rPr lang="fr-FR" noProof="1">
                <a:latin typeface="Arial MT"/>
                <a:cs typeface="Arial MT"/>
              </a:rPr>
              <a:t> topologie</a:t>
            </a:r>
            <a:r>
              <a:rPr lang="fr-FR" spc="9" noProof="1">
                <a:latin typeface="Arial MT"/>
                <a:cs typeface="Arial MT"/>
              </a:rPr>
              <a:t> </a:t>
            </a:r>
            <a:r>
              <a:rPr lang="fr-FR" spc="5" noProof="1">
                <a:latin typeface="Arial MT"/>
                <a:cs typeface="Arial MT"/>
              </a:rPr>
              <a:t>graphique pour résoudre </a:t>
            </a:r>
            <a:r>
              <a:rPr lang="fr-FR" spc="-476" noProof="1">
                <a:latin typeface="Arial MT"/>
                <a:cs typeface="Arial MT"/>
              </a:rPr>
              <a:t> </a:t>
            </a:r>
            <a:r>
              <a:rPr lang="fr-FR" spc="5" noProof="1">
                <a:latin typeface="Arial MT"/>
                <a:cs typeface="Arial MT"/>
              </a:rPr>
              <a:t>le</a:t>
            </a:r>
            <a:r>
              <a:rPr lang="fr-FR" noProof="1">
                <a:latin typeface="Arial MT"/>
                <a:cs typeface="Arial MT"/>
              </a:rPr>
              <a:t> </a:t>
            </a:r>
            <a:r>
              <a:rPr lang="fr-FR" spc="5" noProof="1">
                <a:latin typeface="Arial MT"/>
                <a:cs typeface="Arial MT"/>
              </a:rPr>
              <a:t>problème de faiblesse</a:t>
            </a:r>
            <a:r>
              <a:rPr lang="fr-FR" noProof="1">
                <a:latin typeface="Arial MT"/>
                <a:cs typeface="Arial MT"/>
              </a:rPr>
              <a:t> de la</a:t>
            </a:r>
            <a:r>
              <a:rPr lang="fr-FR" spc="9" noProof="1">
                <a:latin typeface="Arial MT"/>
                <a:cs typeface="Arial MT"/>
              </a:rPr>
              <a:t> topologie MPI</a:t>
            </a:r>
            <a:r>
              <a:rPr lang="fr-FR" spc="-9" noProof="1">
                <a:latin typeface="Arial MT"/>
                <a:cs typeface="Arial MT"/>
              </a:rPr>
              <a:t>.</a:t>
            </a:r>
            <a:endParaRPr lang="fr-FR" noProof="1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Wingdings"/>
              <a:buChar char=""/>
            </a:pPr>
            <a:endParaRPr lang="fr-FR" sz="2000" noProof="1">
              <a:latin typeface="Arial MT"/>
              <a:cs typeface="Arial MT"/>
            </a:endParaRPr>
          </a:p>
          <a:p>
            <a:pPr>
              <a:spcBef>
                <a:spcPts val="45"/>
              </a:spcBef>
              <a:buFont typeface="Wingdings"/>
              <a:buChar char=""/>
            </a:pPr>
            <a:endParaRPr lang="fr-FR" sz="1600" noProof="1">
              <a:latin typeface="Arial MT"/>
              <a:cs typeface="Arial MT"/>
            </a:endParaRPr>
          </a:p>
          <a:p>
            <a:pPr marL="333693" indent="-322743">
              <a:buSzPct val="69230"/>
              <a:buFont typeface="Wingdings"/>
              <a:buChar char=""/>
              <a:tabLst>
                <a:tab pos="333116" algn="l"/>
                <a:tab pos="334269" algn="l"/>
              </a:tabLst>
            </a:pPr>
            <a:r>
              <a:rPr lang="fr-FR" sz="1600" b="1" spc="9" noProof="1">
                <a:latin typeface="Arial"/>
                <a:cs typeface="Arial"/>
              </a:rPr>
              <a:t>Plus</a:t>
            </a:r>
            <a:r>
              <a:rPr lang="fr-FR" sz="1600" b="1" spc="-9" noProof="1">
                <a:latin typeface="Arial"/>
                <a:cs typeface="Arial"/>
              </a:rPr>
              <a:t> généralement,</a:t>
            </a:r>
            <a:r>
              <a:rPr lang="fr-FR" sz="1600" b="1" spc="14" noProof="1">
                <a:latin typeface="Arial"/>
                <a:cs typeface="Arial"/>
              </a:rPr>
              <a:t> </a:t>
            </a:r>
            <a:r>
              <a:rPr lang="fr-FR" sz="1600" b="1" spc="5" noProof="1">
                <a:latin typeface="Arial"/>
                <a:cs typeface="Arial"/>
              </a:rPr>
              <a:t>l’organisation</a:t>
            </a:r>
            <a:r>
              <a:rPr lang="fr-FR" sz="1600" b="1" spc="9" noProof="1">
                <a:latin typeface="Arial"/>
                <a:cs typeface="Arial"/>
              </a:rPr>
              <a:t> </a:t>
            </a:r>
            <a:r>
              <a:rPr lang="fr-FR" sz="1600" b="1" spc="5" noProof="1">
                <a:latin typeface="Arial"/>
                <a:cs typeface="Arial"/>
              </a:rPr>
              <a:t>du</a:t>
            </a:r>
            <a:r>
              <a:rPr lang="fr-FR" sz="1600" b="1" spc="14" noProof="1">
                <a:latin typeface="Arial"/>
                <a:cs typeface="Arial"/>
              </a:rPr>
              <a:t> </a:t>
            </a:r>
            <a:r>
              <a:rPr lang="fr-FR" sz="1600" b="1" spc="5" noProof="1">
                <a:latin typeface="Arial"/>
                <a:cs typeface="Arial"/>
              </a:rPr>
              <a:t>processus est décrite</a:t>
            </a:r>
            <a:r>
              <a:rPr lang="fr-FR" sz="1600" b="1" spc="14" noProof="1">
                <a:latin typeface="Arial"/>
                <a:cs typeface="Arial"/>
              </a:rPr>
              <a:t> </a:t>
            </a:r>
            <a:r>
              <a:rPr lang="fr-FR" sz="1600" b="1" spc="5" noProof="1">
                <a:latin typeface="Arial"/>
                <a:cs typeface="Arial"/>
              </a:rPr>
              <a:t>par</a:t>
            </a:r>
            <a:r>
              <a:rPr lang="fr-FR" sz="1600" b="1" spc="9" noProof="1">
                <a:latin typeface="Arial"/>
                <a:cs typeface="Arial"/>
              </a:rPr>
              <a:t> </a:t>
            </a:r>
            <a:r>
              <a:rPr lang="fr-FR" sz="1600" b="1" spc="5" noProof="1">
                <a:latin typeface="Arial"/>
                <a:cs typeface="Arial"/>
              </a:rPr>
              <a:t>un</a:t>
            </a:r>
            <a:r>
              <a:rPr lang="fr-FR" sz="1600" b="1" spc="9" noProof="1">
                <a:latin typeface="Arial"/>
                <a:cs typeface="Arial"/>
              </a:rPr>
              <a:t> </a:t>
            </a:r>
            <a:r>
              <a:rPr lang="fr-FR" sz="1600" b="1" spc="5" noProof="1">
                <a:latin typeface="Arial"/>
                <a:cs typeface="Arial"/>
              </a:rPr>
              <a:t>graphique</a:t>
            </a:r>
            <a:endParaRPr lang="fr-FR" sz="1600" noProof="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4633" y="613172"/>
            <a:ext cx="7093026" cy="581489"/>
          </a:xfrm>
          <a:prstGeom prst="rect">
            <a:avLst/>
          </a:prstGeom>
        </p:spPr>
        <p:txBody>
          <a:bodyPr vert="horz" wrap="square" lIns="0" tIns="15560" rIns="0" bIns="0" rtlCol="0" anchor="t">
            <a:normAutofit/>
          </a:bodyPr>
          <a:lstStyle/>
          <a:p>
            <a:pPr marL="11527">
              <a:spcBef>
                <a:spcPts val="123"/>
              </a:spcBef>
            </a:pPr>
            <a:r>
              <a:rPr sz="3630" spc="18" dirty="0"/>
              <a:t>Topologie</a:t>
            </a:r>
            <a:r>
              <a:rPr sz="3630" spc="-41" dirty="0"/>
              <a:t> </a:t>
            </a:r>
            <a:r>
              <a:rPr sz="3630" spc="-18" dirty="0"/>
              <a:t>graphique</a:t>
            </a:r>
            <a:endParaRPr sz="3630" dirty="0"/>
          </a:p>
        </p:txBody>
      </p:sp>
      <p:sp>
        <p:nvSpPr>
          <p:cNvPr id="4" name="object 4"/>
          <p:cNvSpPr txBox="1"/>
          <p:nvPr/>
        </p:nvSpPr>
        <p:spPr>
          <a:xfrm>
            <a:off x="1358030" y="1714680"/>
            <a:ext cx="6843435" cy="4530147"/>
          </a:xfrm>
          <a:prstGeom prst="rect">
            <a:avLst/>
          </a:prstGeom>
        </p:spPr>
        <p:txBody>
          <a:bodyPr vert="horz" wrap="square" lIns="0" tIns="12679" rIns="0" bIns="0" rtlCol="0">
            <a:normAutofit fontScale="95304"/>
          </a:bodyPr>
          <a:lstStyle/>
          <a:p>
            <a:pPr marL="10950">
              <a:spcBef>
                <a:spcPts val="100"/>
              </a:spcBef>
              <a:tabLst>
                <a:tab pos="201138" algn="l"/>
              </a:tabLst>
            </a:pPr>
            <a:r>
              <a:rPr lang="fr-FR" sz="2400" b="1" dirty="0">
                <a:latin typeface="Arial MT"/>
                <a:cs typeface="Arial MT"/>
              </a:rPr>
              <a:t>Éléments</a:t>
            </a:r>
            <a:r>
              <a:rPr lang="fr-FR" sz="2400" b="1" spc="-14" dirty="0">
                <a:latin typeface="Arial MT"/>
                <a:cs typeface="Arial MT"/>
              </a:rPr>
              <a:t> </a:t>
            </a:r>
            <a:r>
              <a:rPr lang="fr-FR" sz="2400" b="1" spc="-5" dirty="0">
                <a:latin typeface="Arial MT"/>
                <a:cs typeface="Arial MT"/>
              </a:rPr>
              <a:t>de</a:t>
            </a:r>
            <a:r>
              <a:rPr lang="fr-FR" sz="2400" b="1" spc="-18" dirty="0">
                <a:latin typeface="Arial MT"/>
                <a:cs typeface="Arial MT"/>
              </a:rPr>
              <a:t> </a:t>
            </a:r>
            <a:r>
              <a:rPr lang="fr-FR" sz="2400" b="1" dirty="0">
                <a:latin typeface="Arial MT"/>
                <a:cs typeface="Arial MT"/>
              </a:rPr>
              <a:t>topologie</a:t>
            </a:r>
            <a:r>
              <a:rPr lang="fr-FR" sz="2400" b="1" spc="-54" dirty="0">
                <a:latin typeface="Arial MT"/>
                <a:cs typeface="Arial MT"/>
              </a:rPr>
              <a:t> </a:t>
            </a:r>
            <a:r>
              <a:rPr lang="fr-FR" sz="2400" b="1" spc="-41" dirty="0">
                <a:latin typeface="Arial MT"/>
                <a:cs typeface="Arial MT"/>
              </a:rPr>
              <a:t>graphique :</a:t>
            </a:r>
            <a:endParaRPr lang="fr-FR" sz="2400" b="1" dirty="0">
              <a:latin typeface="Arial MT"/>
              <a:cs typeface="Arial MT"/>
            </a:endParaRPr>
          </a:p>
          <a:p>
            <a:pPr marL="200561" indent="-189611">
              <a:spcBef>
                <a:spcPts val="100"/>
              </a:spcBef>
              <a:buChar char="●"/>
              <a:tabLst>
                <a:tab pos="201138" algn="l"/>
              </a:tabLst>
            </a:pPr>
            <a:endParaRPr lang="fr-FR" dirty="0">
              <a:latin typeface="Arial MT"/>
              <a:cs typeface="Arial MT"/>
            </a:endParaRPr>
          </a:p>
          <a:p>
            <a:pPr marL="200561" indent="-189611">
              <a:spcBef>
                <a:spcPts val="100"/>
              </a:spcBef>
              <a:buChar char="●"/>
              <a:tabLst>
                <a:tab pos="201138" algn="l"/>
              </a:tabLst>
            </a:pPr>
            <a:r>
              <a:rPr dirty="0">
                <a:latin typeface="Arial MT"/>
                <a:cs typeface="Arial MT"/>
              </a:rPr>
              <a:t>Lien de</a:t>
            </a:r>
            <a:r>
              <a:rPr spc="-32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communication</a:t>
            </a:r>
          </a:p>
          <a:p>
            <a:pPr>
              <a:spcBef>
                <a:spcPts val="45"/>
              </a:spcBef>
              <a:buFont typeface="Arial MT"/>
              <a:buChar char="●"/>
            </a:pPr>
            <a:endParaRPr dirty="0">
              <a:latin typeface="Arial MT"/>
              <a:cs typeface="Arial MT"/>
            </a:endParaRPr>
          </a:p>
          <a:p>
            <a:pPr marL="200561" indent="-189611">
              <a:buChar char="●"/>
              <a:tabLst>
                <a:tab pos="201138" algn="l"/>
              </a:tabLst>
            </a:pPr>
            <a:r>
              <a:rPr dirty="0" err="1">
                <a:latin typeface="Arial MT"/>
                <a:cs typeface="Arial MT"/>
              </a:rPr>
              <a:t>Noeuds</a:t>
            </a:r>
            <a:r>
              <a:rPr spc="-14" dirty="0">
                <a:latin typeface="Arial MT"/>
                <a:cs typeface="Arial MT"/>
              </a:rPr>
              <a:t> </a:t>
            </a:r>
            <a:r>
              <a:rPr lang="fr-FR" dirty="0">
                <a:latin typeface="Arial MT"/>
                <a:cs typeface="Arial MT"/>
              </a:rPr>
              <a:t>du </a:t>
            </a:r>
            <a:r>
              <a:rPr dirty="0" err="1">
                <a:latin typeface="Arial MT"/>
                <a:cs typeface="Arial MT"/>
              </a:rPr>
              <a:t>graphe</a:t>
            </a:r>
            <a:endParaRPr dirty="0">
              <a:latin typeface="Arial MT"/>
              <a:cs typeface="Arial MT"/>
            </a:endParaRPr>
          </a:p>
          <a:p>
            <a:pPr>
              <a:spcBef>
                <a:spcPts val="41"/>
              </a:spcBef>
              <a:buFont typeface="Arial MT"/>
              <a:buChar char="●"/>
            </a:pPr>
            <a:endParaRPr dirty="0">
              <a:latin typeface="Arial MT"/>
              <a:cs typeface="Arial MT"/>
            </a:endParaRPr>
          </a:p>
          <a:p>
            <a:pPr marL="200561" indent="-189611">
              <a:buChar char="●"/>
              <a:tabLst>
                <a:tab pos="201138" algn="l"/>
              </a:tabLst>
            </a:pPr>
            <a:r>
              <a:rPr dirty="0" err="1">
                <a:latin typeface="Arial MT"/>
                <a:cs typeface="Arial MT"/>
              </a:rPr>
              <a:t>Voisins</a:t>
            </a:r>
            <a:r>
              <a:rPr spc="-18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par</a:t>
            </a:r>
            <a:r>
              <a:rPr spc="-14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nœud</a:t>
            </a:r>
          </a:p>
          <a:p>
            <a:pPr>
              <a:spcBef>
                <a:spcPts val="32"/>
              </a:spcBef>
              <a:buFont typeface="Arial MT"/>
              <a:buChar char="●"/>
            </a:pPr>
            <a:endParaRPr dirty="0">
              <a:latin typeface="Arial MT"/>
              <a:cs typeface="Arial MT"/>
            </a:endParaRPr>
          </a:p>
          <a:p>
            <a:pPr marL="197103" indent="-186152">
              <a:buChar char="●"/>
              <a:tabLst>
                <a:tab pos="197679" algn="l"/>
              </a:tabLst>
            </a:pPr>
            <a:r>
              <a:rPr spc="-18" dirty="0">
                <a:latin typeface="Arial MT"/>
                <a:cs typeface="Arial MT"/>
              </a:rPr>
              <a:t>Type</a:t>
            </a:r>
            <a:r>
              <a:rPr spc="-23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de</a:t>
            </a:r>
            <a:r>
              <a:rPr spc="-23" dirty="0">
                <a:latin typeface="Arial MT"/>
                <a:cs typeface="Arial MT"/>
              </a:rPr>
              <a:t> </a:t>
            </a:r>
            <a:r>
              <a:rPr spc="5" dirty="0" err="1">
                <a:latin typeface="Arial MT"/>
                <a:cs typeface="Arial MT"/>
              </a:rPr>
              <a:t>cartographie</a:t>
            </a:r>
            <a:r>
              <a:rPr lang="fr-FR" spc="5" dirty="0">
                <a:latin typeface="Arial MT"/>
                <a:cs typeface="Arial MT"/>
              </a:rPr>
              <a:t> (mapping)</a:t>
            </a:r>
            <a:endParaRPr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60693" y="2653396"/>
            <a:ext cx="4752055" cy="25146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2736" y="635900"/>
            <a:ext cx="6164559" cy="581489"/>
          </a:xfrm>
          <a:prstGeom prst="rect">
            <a:avLst/>
          </a:prstGeom>
        </p:spPr>
        <p:txBody>
          <a:bodyPr vert="horz" wrap="square" lIns="0" tIns="15560" rIns="0" bIns="0" rtlCol="0" anchor="t">
            <a:normAutofit/>
          </a:bodyPr>
          <a:lstStyle/>
          <a:p>
            <a:pPr marL="11527">
              <a:spcBef>
                <a:spcPts val="123"/>
              </a:spcBef>
            </a:pPr>
            <a:r>
              <a:rPr sz="3630" spc="18" dirty="0"/>
              <a:t>Topologie</a:t>
            </a:r>
            <a:r>
              <a:rPr sz="3630" spc="-41" dirty="0"/>
              <a:t> </a:t>
            </a:r>
            <a:r>
              <a:rPr sz="3630" spc="-18" dirty="0"/>
              <a:t>graphique</a:t>
            </a:r>
            <a:endParaRPr sz="3630" dirty="0"/>
          </a:p>
        </p:txBody>
      </p:sp>
      <p:sp>
        <p:nvSpPr>
          <p:cNvPr id="3" name="object 3"/>
          <p:cNvSpPr txBox="1"/>
          <p:nvPr/>
        </p:nvSpPr>
        <p:spPr>
          <a:xfrm>
            <a:off x="2304192" y="1854197"/>
            <a:ext cx="4856501" cy="452973"/>
          </a:xfrm>
          <a:prstGeom prst="rect">
            <a:avLst/>
          </a:prstGeom>
        </p:spPr>
        <p:txBody>
          <a:bodyPr vert="horz" wrap="square" lIns="0" tIns="12102" rIns="0" bIns="0" rtlCol="0">
            <a:normAutofit fontScale="99025"/>
          </a:bodyPr>
          <a:lstStyle/>
          <a:p>
            <a:pPr marL="333693" indent="-322743">
              <a:spcBef>
                <a:spcPts val="95"/>
              </a:spcBef>
              <a:buClr>
                <a:srgbClr val="441479"/>
              </a:buClr>
              <a:buSzPct val="69354"/>
              <a:buFont typeface="Wingdings"/>
              <a:buChar char=""/>
              <a:tabLst>
                <a:tab pos="333116" algn="l"/>
                <a:tab pos="334269" algn="l"/>
              </a:tabLst>
            </a:pPr>
            <a:endParaRPr sz="2814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1686" y="1730327"/>
            <a:ext cx="6485206" cy="3376246"/>
          </a:xfrm>
          <a:prstGeom prst="rect">
            <a:avLst/>
          </a:prstGeom>
        </p:spPr>
        <p:txBody>
          <a:bodyPr vert="horz" wrap="square" lIns="0" tIns="11526" rIns="0" bIns="0" rtlCol="0">
            <a:normAutofit fontScale="91323"/>
          </a:bodyPr>
          <a:lstStyle/>
          <a:p>
            <a:pPr marL="10950">
              <a:spcBef>
                <a:spcPts val="91"/>
              </a:spcBef>
              <a:buSzPct val="67741"/>
              <a:tabLst>
                <a:tab pos="333116" algn="l"/>
                <a:tab pos="334269" algn="l"/>
              </a:tabLst>
            </a:pPr>
            <a:r>
              <a:rPr lang="fr-FR" sz="2400" b="1" dirty="0">
                <a:latin typeface="Arial MT"/>
                <a:cs typeface="Arial MT"/>
              </a:rPr>
              <a:t>Éléments</a:t>
            </a:r>
            <a:r>
              <a:rPr lang="fr-FR" sz="2400" b="1" spc="-14" dirty="0">
                <a:latin typeface="Arial MT"/>
                <a:cs typeface="Arial MT"/>
              </a:rPr>
              <a:t> </a:t>
            </a:r>
            <a:r>
              <a:rPr lang="fr-FR" sz="2400" b="1" spc="-5" dirty="0">
                <a:latin typeface="Arial MT"/>
                <a:cs typeface="Arial MT"/>
              </a:rPr>
              <a:t>de</a:t>
            </a:r>
            <a:r>
              <a:rPr lang="fr-FR" sz="2400" b="1" spc="-18" dirty="0">
                <a:latin typeface="Arial MT"/>
                <a:cs typeface="Arial MT"/>
              </a:rPr>
              <a:t> </a:t>
            </a:r>
            <a:r>
              <a:rPr lang="fr-FR" sz="2400" b="1" dirty="0">
                <a:latin typeface="Arial MT"/>
                <a:cs typeface="Arial MT"/>
              </a:rPr>
              <a:t>topologie</a:t>
            </a:r>
            <a:r>
              <a:rPr lang="fr-FR" sz="2400" b="1" spc="-54" dirty="0">
                <a:latin typeface="Arial MT"/>
                <a:cs typeface="Arial MT"/>
              </a:rPr>
              <a:t> </a:t>
            </a:r>
            <a:r>
              <a:rPr lang="fr-FR" sz="2400" b="1" spc="-41" dirty="0">
                <a:latin typeface="Arial MT"/>
                <a:cs typeface="Arial MT"/>
              </a:rPr>
              <a:t>graphique :</a:t>
            </a:r>
            <a:endParaRPr lang="fr-FR" sz="2400" b="1" dirty="0">
              <a:latin typeface="Arial MT"/>
              <a:cs typeface="Arial MT"/>
            </a:endParaRPr>
          </a:p>
          <a:p>
            <a:pPr marL="333693" indent="-322743">
              <a:spcBef>
                <a:spcPts val="91"/>
              </a:spcBef>
              <a:buSzPct val="67741"/>
              <a:buFont typeface="Wingdings"/>
              <a:buChar char=""/>
              <a:tabLst>
                <a:tab pos="333116" algn="l"/>
                <a:tab pos="334269" algn="l"/>
              </a:tabLst>
            </a:pPr>
            <a:endParaRPr lang="fr-FR" sz="2000" spc="-5" dirty="0">
              <a:latin typeface="Arial MT"/>
              <a:cs typeface="Arial MT"/>
            </a:endParaRPr>
          </a:p>
          <a:p>
            <a:pPr marL="353850" indent="-342900">
              <a:spcBef>
                <a:spcPts val="91"/>
              </a:spcBef>
              <a:buSzPct val="67741"/>
              <a:buFont typeface="Arial" panose="020B0604020202020204" pitchFamily="34" charset="0"/>
              <a:buChar char="•"/>
              <a:tabLst>
                <a:tab pos="333116" algn="l"/>
                <a:tab pos="334269" algn="l"/>
              </a:tabLst>
            </a:pPr>
            <a:r>
              <a:rPr sz="2000" b="1" spc="-5" dirty="0" err="1">
                <a:latin typeface="Arial MT"/>
                <a:cs typeface="Arial MT"/>
              </a:rPr>
              <a:t>Nœuds</a:t>
            </a:r>
            <a:r>
              <a:rPr sz="2000" spc="-5" dirty="0">
                <a:latin typeface="Arial MT"/>
                <a:cs typeface="Arial MT"/>
              </a:rPr>
              <a:t> :</a:t>
            </a:r>
            <a:r>
              <a:rPr lang="fr-FR" sz="2000" spc="-5" dirty="0">
                <a:latin typeface="Arial MT"/>
                <a:cs typeface="Arial MT"/>
              </a:rPr>
              <a:t> </a:t>
            </a:r>
            <a:r>
              <a:rPr sz="2000" spc="-5" dirty="0" err="1">
                <a:latin typeface="Arial MT"/>
                <a:cs typeface="Arial MT"/>
              </a:rPr>
              <a:t>Processeurs</a:t>
            </a:r>
            <a:endParaRPr sz="2000" dirty="0">
              <a:latin typeface="Arial MT"/>
              <a:cs typeface="Arial MT"/>
            </a:endParaRPr>
          </a:p>
          <a:p>
            <a:pPr marL="342900" indent="-342900">
              <a:spcBef>
                <a:spcPts val="45"/>
              </a:spcBef>
              <a:buFont typeface="Arial" panose="020B0604020202020204" pitchFamily="34" charset="0"/>
              <a:buChar char="•"/>
            </a:pPr>
            <a:endParaRPr sz="2400" dirty="0">
              <a:latin typeface="Arial MT"/>
              <a:cs typeface="Arial MT"/>
            </a:endParaRPr>
          </a:p>
          <a:p>
            <a:pPr marL="354427" marR="204019" indent="-342900">
              <a:lnSpc>
                <a:spcPct val="122400"/>
              </a:lnSpc>
              <a:buSzPct val="67741"/>
              <a:buFont typeface="Arial" panose="020B0604020202020204" pitchFamily="34" charset="0"/>
              <a:buChar char="•"/>
              <a:tabLst>
                <a:tab pos="333116" algn="l"/>
                <a:tab pos="334269" algn="l"/>
              </a:tabLst>
            </a:pPr>
            <a:r>
              <a:rPr lang="fr-FR" sz="2000" b="1" spc="-5" dirty="0">
                <a:latin typeface="Arial MT"/>
                <a:cs typeface="Arial MT"/>
              </a:rPr>
              <a:t>Liens</a:t>
            </a:r>
            <a:r>
              <a:rPr sz="2000" spc="-5" dirty="0">
                <a:latin typeface="Arial MT"/>
                <a:cs typeface="Arial MT"/>
              </a:rPr>
              <a:t> : </a:t>
            </a:r>
            <a:r>
              <a:rPr sz="2000" spc="-5" dirty="0" err="1">
                <a:latin typeface="Arial MT"/>
                <a:cs typeface="Arial MT"/>
              </a:rPr>
              <a:t>Communicateurs</a:t>
            </a:r>
            <a:r>
              <a:rPr lang="fr-FR" sz="2000" spc="-5" dirty="0">
                <a:latin typeface="Arial MT"/>
                <a:cs typeface="Arial MT"/>
              </a:rPr>
              <a:t> </a:t>
            </a:r>
            <a:r>
              <a:rPr sz="2000" spc="-381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entre nœuds</a:t>
            </a:r>
            <a:endParaRPr sz="2000" dirty="0">
              <a:latin typeface="Arial MT"/>
              <a:cs typeface="Arial MT"/>
            </a:endParaRPr>
          </a:p>
          <a:p>
            <a:pPr marL="342900" indent="-342900">
              <a:spcBef>
                <a:spcPts val="41"/>
              </a:spcBef>
              <a:buFont typeface="Arial" panose="020B0604020202020204" pitchFamily="34" charset="0"/>
              <a:buChar char="•"/>
            </a:pPr>
            <a:endParaRPr sz="2400" dirty="0">
              <a:latin typeface="Arial MT"/>
              <a:cs typeface="Arial MT"/>
            </a:endParaRPr>
          </a:p>
          <a:p>
            <a:pPr marL="354427" marR="4611" indent="-342900">
              <a:lnSpc>
                <a:spcPct val="122400"/>
              </a:lnSpc>
              <a:buSzPct val="67741"/>
              <a:buFont typeface="Arial" panose="020B0604020202020204" pitchFamily="34" charset="0"/>
              <a:buChar char="•"/>
              <a:tabLst>
                <a:tab pos="333116" algn="l"/>
                <a:tab pos="334269" algn="l"/>
              </a:tabLst>
            </a:pPr>
            <a:r>
              <a:rPr lang="fr-FR" sz="2000" b="1" dirty="0">
                <a:latin typeface="Arial MT"/>
                <a:cs typeface="Arial MT"/>
              </a:rPr>
              <a:t>Flèches</a:t>
            </a:r>
            <a:r>
              <a:rPr lang="fr-FR" sz="20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lang="fr-FR" sz="2000" dirty="0">
                <a:latin typeface="Arial MT"/>
                <a:cs typeface="Arial MT"/>
              </a:rPr>
              <a:t> Détermine</a:t>
            </a:r>
            <a:r>
              <a:rPr sz="2000" spc="-32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les origines</a:t>
            </a:r>
            <a:r>
              <a:rPr sz="2000" spc="-27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et</a:t>
            </a:r>
            <a:r>
              <a:rPr sz="2000" spc="-377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les destinations</a:t>
            </a:r>
            <a:endParaRPr sz="2000" dirty="0">
              <a:latin typeface="Arial MT"/>
              <a:cs typeface="Arial MT"/>
            </a:endParaRPr>
          </a:p>
          <a:p>
            <a:pPr marL="354427" marR="67430" indent="-342900">
              <a:lnSpc>
                <a:spcPct val="211000"/>
              </a:lnSpc>
              <a:spcBef>
                <a:spcPts val="386"/>
              </a:spcBef>
              <a:buSzPct val="67741"/>
              <a:buFont typeface="Arial" panose="020B0604020202020204" pitchFamily="34" charset="0"/>
              <a:buChar char="•"/>
              <a:tabLst>
                <a:tab pos="333116" algn="l"/>
                <a:tab pos="334269" algn="l"/>
              </a:tabLst>
            </a:pPr>
            <a:r>
              <a:rPr sz="2000" b="1" dirty="0">
                <a:latin typeface="Arial MT"/>
                <a:cs typeface="Arial MT"/>
              </a:rPr>
              <a:t>Index</a:t>
            </a:r>
            <a:r>
              <a:rPr sz="2000" dirty="0">
                <a:latin typeface="Arial MT"/>
                <a:cs typeface="Arial MT"/>
              </a:rPr>
              <a:t> :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lang="fr-FR" sz="2000" spc="-5" dirty="0">
                <a:latin typeface="Arial MT"/>
                <a:cs typeface="Arial MT"/>
              </a:rPr>
              <a:t>T</a:t>
            </a:r>
            <a:r>
              <a:rPr sz="2000" spc="-5" dirty="0" err="1">
                <a:latin typeface="Arial MT"/>
                <a:cs typeface="Arial MT"/>
              </a:rPr>
              <a:t>ableau</a:t>
            </a:r>
            <a:r>
              <a:rPr sz="2000" dirty="0">
                <a:latin typeface="Arial MT"/>
                <a:cs typeface="Arial MT"/>
              </a:rPr>
              <a:t> d’entiers</a:t>
            </a:r>
            <a:r>
              <a:rPr sz="2000" spc="-5" dirty="0">
                <a:latin typeface="Arial MT"/>
                <a:cs typeface="Arial MT"/>
              </a:rPr>
              <a:t> décrivant les degrés des</a:t>
            </a:r>
            <a:r>
              <a:rPr sz="2000" spc="-404" dirty="0">
                <a:latin typeface="Arial MT"/>
                <a:cs typeface="Arial MT"/>
              </a:rPr>
              <a:t> </a:t>
            </a:r>
            <a:r>
              <a:rPr lang="fr-FR" sz="2000" spc="-404" dirty="0">
                <a:latin typeface="Arial MT"/>
                <a:cs typeface="Arial MT"/>
              </a:rPr>
              <a:t> </a:t>
            </a:r>
            <a:r>
              <a:rPr sz="2000" spc="-5" dirty="0" err="1">
                <a:latin typeface="Arial MT"/>
                <a:cs typeface="Arial MT"/>
              </a:rPr>
              <a:t>noeuds</a:t>
            </a:r>
            <a:endParaRPr sz="2000" dirty="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11780" y="1894643"/>
            <a:ext cx="4752055" cy="4327457"/>
            <a:chOff x="6519834" y="2413336"/>
            <a:chExt cx="5236060" cy="4768216"/>
          </a:xfrm>
        </p:grpSpPr>
        <p:pic>
          <p:nvPicPr>
            <p:cNvPr id="6" name="object 6"/>
            <p:cNvPicPr/>
            <p:nvPr/>
          </p:nvPicPr>
          <p:blipFill>
            <a:blip r:embed="rId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19834" y="4410754"/>
              <a:ext cx="5236060" cy="27707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963123" y="2413336"/>
              <a:ext cx="3737226" cy="20904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4192" y="616993"/>
            <a:ext cx="5334565" cy="581489"/>
          </a:xfrm>
          <a:prstGeom prst="rect">
            <a:avLst/>
          </a:prstGeom>
        </p:spPr>
        <p:txBody>
          <a:bodyPr vert="horz" wrap="square" lIns="0" tIns="15560" rIns="0" bIns="0" rtlCol="0" anchor="t">
            <a:normAutofit/>
          </a:bodyPr>
          <a:lstStyle/>
          <a:p>
            <a:pPr marL="11527">
              <a:spcBef>
                <a:spcPts val="123"/>
              </a:spcBef>
            </a:pPr>
            <a:r>
              <a:rPr sz="3630" spc="18" dirty="0"/>
              <a:t>Topologie</a:t>
            </a:r>
            <a:r>
              <a:rPr sz="3630" spc="-41" dirty="0"/>
              <a:t> </a:t>
            </a:r>
            <a:r>
              <a:rPr sz="3630" spc="-18" dirty="0"/>
              <a:t>graphique</a:t>
            </a:r>
            <a:endParaRPr sz="3630" dirty="0"/>
          </a:p>
        </p:txBody>
      </p:sp>
      <p:sp>
        <p:nvSpPr>
          <p:cNvPr id="3" name="object 3"/>
          <p:cNvSpPr txBox="1"/>
          <p:nvPr/>
        </p:nvSpPr>
        <p:spPr>
          <a:xfrm>
            <a:off x="1125416" y="1641886"/>
            <a:ext cx="10916529" cy="4772982"/>
          </a:xfrm>
          <a:prstGeom prst="rect">
            <a:avLst/>
          </a:prstGeom>
        </p:spPr>
        <p:txBody>
          <a:bodyPr vert="horz" wrap="square" lIns="0" tIns="15560" rIns="0" bIns="0" rtlCol="0">
            <a:normAutofit fontScale="96174"/>
          </a:bodyPr>
          <a:lstStyle/>
          <a:p>
            <a:pPr marL="10950">
              <a:spcBef>
                <a:spcPts val="123"/>
              </a:spcBef>
              <a:buClr>
                <a:srgbClr val="441479"/>
              </a:buClr>
              <a:buSzPct val="70588"/>
              <a:tabLst>
                <a:tab pos="333116" algn="l"/>
                <a:tab pos="334269" algn="l"/>
              </a:tabLst>
            </a:pPr>
            <a:r>
              <a:rPr sz="2400" b="1" spc="14" dirty="0">
                <a:latin typeface="Arial MT"/>
                <a:cs typeface="Arial MT"/>
              </a:rPr>
              <a:t>Conseils</a:t>
            </a:r>
            <a:r>
              <a:rPr sz="2400" b="1" spc="5" dirty="0">
                <a:latin typeface="Arial MT"/>
                <a:cs typeface="Arial MT"/>
              </a:rPr>
              <a:t> </a:t>
            </a:r>
            <a:r>
              <a:rPr sz="2400" b="1" spc="9" dirty="0">
                <a:latin typeface="Arial MT"/>
                <a:cs typeface="Arial MT"/>
              </a:rPr>
              <a:t>importants</a:t>
            </a:r>
            <a:r>
              <a:rPr sz="2400" b="1" spc="5" dirty="0">
                <a:latin typeface="Arial MT"/>
                <a:cs typeface="Arial MT"/>
              </a:rPr>
              <a:t> </a:t>
            </a:r>
            <a:r>
              <a:rPr sz="2400" b="1" spc="9" dirty="0">
                <a:latin typeface="Arial MT"/>
                <a:cs typeface="Arial MT"/>
              </a:rPr>
              <a:t>de</a:t>
            </a:r>
            <a:r>
              <a:rPr sz="2400" b="1" spc="5" dirty="0">
                <a:latin typeface="Arial MT"/>
                <a:cs typeface="Arial MT"/>
              </a:rPr>
              <a:t> </a:t>
            </a:r>
            <a:r>
              <a:rPr sz="2400" b="1" spc="14" dirty="0" err="1">
                <a:latin typeface="Arial MT"/>
                <a:cs typeface="Arial MT"/>
              </a:rPr>
              <a:t>topologie</a:t>
            </a:r>
            <a:r>
              <a:rPr sz="2400" b="1" spc="5" dirty="0">
                <a:latin typeface="Arial MT"/>
                <a:cs typeface="Arial MT"/>
              </a:rPr>
              <a:t> </a:t>
            </a:r>
            <a:r>
              <a:rPr sz="2400" b="1" spc="14" dirty="0" err="1">
                <a:latin typeface="Arial MT"/>
                <a:cs typeface="Arial MT"/>
              </a:rPr>
              <a:t>graphique</a:t>
            </a:r>
            <a:r>
              <a:rPr lang="fr-FR" sz="2400" b="1" spc="14" dirty="0">
                <a:latin typeface="Arial MT"/>
                <a:cs typeface="Arial MT"/>
              </a:rPr>
              <a:t> :</a:t>
            </a:r>
            <a:endParaRPr sz="2400" b="1" dirty="0">
              <a:latin typeface="Arial MT"/>
              <a:cs typeface="Arial MT"/>
            </a:endParaRPr>
          </a:p>
          <a:p>
            <a:pPr marL="353850" indent="-342900">
              <a:lnSpc>
                <a:spcPct val="150000"/>
              </a:lnSpc>
              <a:buSzPct val="69767"/>
              <a:buFont typeface="Wingdings" panose="05000000000000000000" pitchFamily="2" charset="2"/>
              <a:buChar char="ü"/>
              <a:tabLst>
                <a:tab pos="333116" algn="l"/>
                <a:tab pos="334269" algn="l"/>
              </a:tabLst>
            </a:pPr>
            <a:r>
              <a:rPr sz="2000" spc="9" dirty="0">
                <a:latin typeface="Arial MT"/>
                <a:cs typeface="Arial MT"/>
              </a:rPr>
              <a:t>La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9" dirty="0">
                <a:latin typeface="Arial MT"/>
                <a:cs typeface="Arial MT"/>
              </a:rPr>
              <a:t>topologie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9" dirty="0">
                <a:latin typeface="Arial MT"/>
                <a:cs typeface="Arial MT"/>
              </a:rPr>
              <a:t>graphique</a:t>
            </a:r>
            <a:r>
              <a:rPr sz="2000" spc="5" dirty="0">
                <a:latin typeface="Arial MT"/>
                <a:cs typeface="Arial MT"/>
              </a:rPr>
              <a:t> ne</a:t>
            </a:r>
            <a:r>
              <a:rPr sz="2000" spc="9" dirty="0">
                <a:latin typeface="Arial MT"/>
                <a:cs typeface="Arial MT"/>
              </a:rPr>
              <a:t> peut</a:t>
            </a:r>
            <a:r>
              <a:rPr sz="2000" spc="5" dirty="0">
                <a:latin typeface="Arial MT"/>
                <a:cs typeface="Arial MT"/>
              </a:rPr>
              <a:t> être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utilisée que dans les intracommunicateurs.</a:t>
            </a:r>
            <a:endParaRPr sz="2000" dirty="0">
              <a:latin typeface="Arial MT"/>
              <a:cs typeface="Arial MT"/>
            </a:endParaRPr>
          </a:p>
          <a:p>
            <a:pPr marL="353850" marR="478927" indent="-342900">
              <a:lnSpc>
                <a:spcPct val="150000"/>
              </a:lnSpc>
              <a:spcBef>
                <a:spcPts val="439"/>
              </a:spcBef>
              <a:buSzPct val="69767"/>
              <a:buFont typeface="Wingdings" panose="05000000000000000000" pitchFamily="2" charset="2"/>
              <a:buChar char="ü"/>
              <a:tabLst>
                <a:tab pos="333116" algn="l"/>
                <a:tab pos="334269" algn="l"/>
              </a:tabLst>
            </a:pPr>
            <a:r>
              <a:rPr sz="2000" spc="9" dirty="0">
                <a:latin typeface="Arial MT"/>
                <a:cs typeface="Arial MT"/>
              </a:rPr>
              <a:t>Le nombre</a:t>
            </a:r>
            <a:r>
              <a:rPr sz="2000" spc="5" dirty="0">
                <a:latin typeface="Arial MT"/>
                <a:cs typeface="Arial MT"/>
              </a:rPr>
              <a:t> de nœuds graphiques</a:t>
            </a:r>
            <a:r>
              <a:rPr sz="2000" spc="9" dirty="0">
                <a:latin typeface="Arial MT"/>
                <a:cs typeface="Arial MT"/>
              </a:rPr>
              <a:t> ne doit</a:t>
            </a:r>
            <a:r>
              <a:rPr sz="2000" spc="5" dirty="0">
                <a:latin typeface="Arial MT"/>
                <a:cs typeface="Arial MT"/>
              </a:rPr>
              <a:t> pas</a:t>
            </a:r>
            <a:r>
              <a:rPr sz="2000" spc="9" dirty="0">
                <a:latin typeface="Arial MT"/>
                <a:cs typeface="Arial MT"/>
              </a:rPr>
              <a:t> dépasser le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5" dirty="0" err="1">
                <a:latin typeface="Arial MT"/>
                <a:cs typeface="Arial MT"/>
              </a:rPr>
              <a:t>nombre</a:t>
            </a:r>
            <a:r>
              <a:rPr sz="2000" spc="5" dirty="0">
                <a:latin typeface="Arial MT"/>
                <a:cs typeface="Arial MT"/>
              </a:rPr>
              <a:t> de</a:t>
            </a:r>
            <a:r>
              <a:rPr lang="fr-FR" sz="2000" spc="5" dirty="0">
                <a:latin typeface="Arial MT"/>
                <a:cs typeface="Arial MT"/>
              </a:rPr>
              <a:t> </a:t>
            </a:r>
            <a:r>
              <a:rPr sz="2000" spc="-531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processeurs.</a:t>
            </a:r>
            <a:endParaRPr sz="2000" dirty="0">
              <a:latin typeface="Arial MT"/>
              <a:cs typeface="Arial MT"/>
            </a:endParaRPr>
          </a:p>
          <a:p>
            <a:pPr marL="353850" marR="478927" indent="-342900">
              <a:lnSpc>
                <a:spcPct val="150000"/>
              </a:lnSpc>
              <a:spcBef>
                <a:spcPts val="386"/>
              </a:spcBef>
              <a:buSzPct val="69767"/>
              <a:buFont typeface="Wingdings" panose="05000000000000000000" pitchFamily="2" charset="2"/>
              <a:buChar char="ü"/>
              <a:tabLst>
                <a:tab pos="333116" algn="l"/>
                <a:tab pos="334269" algn="l"/>
              </a:tabLst>
            </a:pPr>
            <a:r>
              <a:rPr sz="2000" spc="9" dirty="0">
                <a:latin typeface="Arial MT"/>
                <a:cs typeface="Arial MT"/>
              </a:rPr>
              <a:t>Dans un graphique,</a:t>
            </a:r>
            <a:r>
              <a:rPr sz="2000" spc="5" dirty="0">
                <a:latin typeface="Arial MT"/>
                <a:cs typeface="Arial MT"/>
              </a:rPr>
              <a:t> la</a:t>
            </a:r>
            <a:r>
              <a:rPr sz="2000" spc="9" dirty="0">
                <a:latin typeface="Arial MT"/>
                <a:cs typeface="Arial MT"/>
              </a:rPr>
              <a:t> vitesse de communication</a:t>
            </a:r>
            <a:r>
              <a:rPr sz="2000" spc="14" dirty="0">
                <a:latin typeface="Arial MT"/>
                <a:cs typeface="Arial MT"/>
              </a:rPr>
              <a:t> peut</a:t>
            </a:r>
            <a:r>
              <a:rPr sz="2000" spc="5" dirty="0">
                <a:latin typeface="Arial MT"/>
                <a:cs typeface="Arial MT"/>
              </a:rPr>
              <a:t> augmenter</a:t>
            </a:r>
            <a:r>
              <a:rPr sz="2000" dirty="0">
                <a:latin typeface="Arial MT"/>
                <a:cs typeface="Arial MT"/>
              </a:rPr>
              <a:t> si</a:t>
            </a:r>
            <a:r>
              <a:rPr sz="2000" spc="5" dirty="0">
                <a:latin typeface="Arial MT"/>
                <a:cs typeface="Arial MT"/>
              </a:rPr>
              <a:t> le</a:t>
            </a:r>
            <a:r>
              <a:rPr sz="2000" spc="-531" dirty="0">
                <a:latin typeface="Arial MT"/>
                <a:cs typeface="Arial MT"/>
              </a:rPr>
              <a:t> </a:t>
            </a:r>
            <a:r>
              <a:rPr sz="2000" spc="5" dirty="0" err="1">
                <a:latin typeface="Arial MT"/>
                <a:cs typeface="Arial MT"/>
              </a:rPr>
              <a:t>processus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5" dirty="0" err="1">
                <a:latin typeface="Arial MT"/>
                <a:cs typeface="Arial MT"/>
              </a:rPr>
              <a:t>d’</a:t>
            </a:r>
            <a:r>
              <a:rPr sz="2000" spc="9" dirty="0" err="1">
                <a:latin typeface="Arial MT"/>
                <a:cs typeface="Arial MT"/>
              </a:rPr>
              <a:t>adressage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9" dirty="0">
                <a:latin typeface="Arial MT"/>
                <a:cs typeface="Arial MT"/>
              </a:rPr>
              <a:t>est réorganisé par système.</a:t>
            </a:r>
            <a:r>
              <a:rPr sz="2000" spc="5" dirty="0">
                <a:latin typeface="Arial MT"/>
                <a:cs typeface="Arial MT"/>
              </a:rPr>
              <a:t> </a:t>
            </a:r>
            <a:endParaRPr sz="2000" dirty="0">
              <a:latin typeface="Arial MT"/>
              <a:cs typeface="Arial MT"/>
            </a:endParaRPr>
          </a:p>
          <a:p>
            <a:pPr marL="353850" marR="4611" indent="-342900">
              <a:lnSpc>
                <a:spcPct val="150000"/>
              </a:lnSpc>
              <a:spcBef>
                <a:spcPts val="290"/>
              </a:spcBef>
              <a:buSzPct val="69767"/>
              <a:buFont typeface="Wingdings" panose="05000000000000000000" pitchFamily="2" charset="2"/>
              <a:buChar char="ü"/>
              <a:tabLst>
                <a:tab pos="333116" algn="l"/>
                <a:tab pos="334269" algn="l"/>
              </a:tabLst>
            </a:pPr>
            <a:r>
              <a:rPr sz="2000" spc="14" dirty="0">
                <a:latin typeface="Arial MT"/>
                <a:cs typeface="Arial MT"/>
              </a:rPr>
              <a:t>Un</a:t>
            </a:r>
            <a:r>
              <a:rPr sz="2000" spc="5" dirty="0">
                <a:latin typeface="Arial MT"/>
                <a:cs typeface="Arial MT"/>
              </a:rPr>
              <a:t> nœud</a:t>
            </a:r>
            <a:r>
              <a:rPr sz="2000" spc="9" dirty="0">
                <a:latin typeface="Arial MT"/>
                <a:cs typeface="Arial MT"/>
              </a:rPr>
              <a:t> peut être</a:t>
            </a:r>
            <a:r>
              <a:rPr sz="2000" spc="5" dirty="0">
                <a:latin typeface="Arial MT"/>
                <a:cs typeface="Arial MT"/>
              </a:rPr>
              <a:t> voisin d’un autre</a:t>
            </a:r>
            <a:r>
              <a:rPr sz="2000" spc="9" dirty="0">
                <a:latin typeface="Arial MT"/>
                <a:cs typeface="Arial MT"/>
              </a:rPr>
              <a:t> lorsque l’</a:t>
            </a:r>
            <a:r>
              <a:rPr sz="2000" spc="5" dirty="0">
                <a:latin typeface="Arial MT"/>
                <a:cs typeface="Arial MT"/>
              </a:rPr>
              <a:t>opposé</a:t>
            </a:r>
            <a:r>
              <a:rPr sz="2000" spc="9" dirty="0">
                <a:latin typeface="Arial MT"/>
                <a:cs typeface="Arial MT"/>
              </a:rPr>
              <a:t> ne </a:t>
            </a:r>
            <a:r>
              <a:rPr sz="2000" spc="9" dirty="0" err="1">
                <a:latin typeface="Arial MT"/>
                <a:cs typeface="Arial MT"/>
              </a:rPr>
              <a:t>peut</a:t>
            </a:r>
            <a:r>
              <a:rPr sz="2000" spc="5" dirty="0">
                <a:latin typeface="Arial MT"/>
                <a:cs typeface="Arial MT"/>
              </a:rPr>
              <a:t> pas</a:t>
            </a:r>
            <a:r>
              <a:rPr lang="fr-FR" sz="2000" spc="5" dirty="0">
                <a:latin typeface="Arial MT"/>
                <a:cs typeface="Arial MT"/>
              </a:rPr>
              <a:t> </a:t>
            </a:r>
            <a:r>
              <a:rPr sz="2000" spc="-531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l’être.</a:t>
            </a:r>
            <a:r>
              <a:rPr sz="2000" spc="-36" dirty="0">
                <a:latin typeface="Arial MT"/>
                <a:cs typeface="Arial MT"/>
              </a:rPr>
              <a:t> </a:t>
            </a:r>
            <a:r>
              <a:rPr sz="2000" spc="9" dirty="0">
                <a:latin typeface="Arial MT"/>
                <a:cs typeface="Arial MT"/>
              </a:rPr>
              <a:t>Cela signifie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9" dirty="0">
                <a:latin typeface="Arial MT"/>
                <a:cs typeface="Arial MT"/>
              </a:rPr>
              <a:t>que la</a:t>
            </a:r>
            <a:r>
              <a:rPr sz="2000" spc="5" dirty="0">
                <a:latin typeface="Arial MT"/>
                <a:cs typeface="Arial MT"/>
              </a:rPr>
              <a:t> structure</a:t>
            </a:r>
            <a:r>
              <a:rPr sz="2000" spc="9" dirty="0">
                <a:latin typeface="Arial MT"/>
                <a:cs typeface="Arial MT"/>
              </a:rPr>
              <a:t> asymétrique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9" dirty="0">
                <a:latin typeface="Arial MT"/>
                <a:cs typeface="Arial MT"/>
              </a:rPr>
              <a:t>peut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9" dirty="0">
                <a:latin typeface="Arial MT"/>
                <a:cs typeface="Arial MT"/>
              </a:rPr>
              <a:t>être</a:t>
            </a:r>
            <a:r>
              <a:rPr sz="2000" spc="5" dirty="0">
                <a:latin typeface="Arial MT"/>
                <a:cs typeface="Arial MT"/>
              </a:rPr>
              <a:t> utilisée.</a:t>
            </a:r>
            <a:endParaRPr sz="2000" dirty="0">
              <a:latin typeface="Arial MT"/>
              <a:cs typeface="Arial MT"/>
            </a:endParaRPr>
          </a:p>
          <a:p>
            <a:pPr marL="353850" marR="588429" indent="-342900">
              <a:lnSpc>
                <a:spcPct val="150000"/>
              </a:lnSpc>
              <a:spcBef>
                <a:spcPts val="454"/>
              </a:spcBef>
              <a:buSzPct val="69767"/>
              <a:buFont typeface="Wingdings" panose="05000000000000000000" pitchFamily="2" charset="2"/>
              <a:buChar char="ü"/>
              <a:tabLst>
                <a:tab pos="333116" algn="l"/>
                <a:tab pos="334269" algn="l"/>
              </a:tabLst>
            </a:pPr>
            <a:r>
              <a:rPr lang="fr-FR" sz="2000" spc="9" dirty="0">
                <a:latin typeface="Arial MT"/>
                <a:cs typeface="Arial MT"/>
              </a:rPr>
              <a:t>L</a:t>
            </a:r>
            <a:r>
              <a:rPr sz="2000" spc="9" dirty="0">
                <a:latin typeface="Arial MT"/>
                <a:cs typeface="Arial MT"/>
              </a:rPr>
              <a:t>es topologies </a:t>
            </a:r>
            <a:r>
              <a:rPr sz="2000" spc="9" dirty="0" err="1">
                <a:latin typeface="Arial MT"/>
                <a:cs typeface="Arial MT"/>
              </a:rPr>
              <a:t>graphiques</a:t>
            </a:r>
            <a:r>
              <a:rPr sz="2000" spc="9" dirty="0">
                <a:latin typeface="Arial MT"/>
                <a:cs typeface="Arial MT"/>
              </a:rPr>
              <a:t> </a:t>
            </a:r>
            <a:r>
              <a:rPr lang="fr-FR" sz="2000" spc="9" dirty="0">
                <a:latin typeface="Arial MT"/>
                <a:cs typeface="Arial MT"/>
              </a:rPr>
              <a:t>peuvent</a:t>
            </a:r>
            <a:r>
              <a:rPr sz="2000" spc="9" dirty="0">
                <a:latin typeface="Arial MT"/>
                <a:cs typeface="Arial MT"/>
              </a:rPr>
              <a:t> être symétriques. Si x</a:t>
            </a:r>
            <a:r>
              <a:rPr sz="2000" dirty="0">
                <a:latin typeface="Arial MT"/>
                <a:cs typeface="Arial MT"/>
              </a:rPr>
              <a:t> est voisin</a:t>
            </a:r>
            <a:r>
              <a:rPr sz="2000" spc="-531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de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y</a:t>
            </a:r>
            <a:r>
              <a:rPr lang="fr-FR" sz="2000" spc="5" dirty="0">
                <a:latin typeface="Arial MT"/>
                <a:cs typeface="Arial MT"/>
              </a:rPr>
              <a:t> </a:t>
            </a:r>
            <a:r>
              <a:rPr lang="fr-FR" sz="2000" spc="5" dirty="0">
                <a:latin typeface="Arial MT"/>
                <a:cs typeface="Arial MT"/>
                <a:sym typeface="Wingdings" panose="05000000000000000000" pitchFamily="2" charset="2"/>
              </a:rPr>
              <a:t>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9" dirty="0">
                <a:latin typeface="Arial MT"/>
                <a:cs typeface="Arial MT"/>
              </a:rPr>
              <a:t>y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9" dirty="0" err="1">
                <a:latin typeface="Arial MT"/>
                <a:cs typeface="Arial MT"/>
              </a:rPr>
              <a:t>est</a:t>
            </a:r>
            <a:r>
              <a:rPr lang="fr-FR" sz="2000" spc="9" dirty="0">
                <a:latin typeface="Arial MT"/>
                <a:cs typeface="Arial MT"/>
              </a:rPr>
              <a:t> </a:t>
            </a:r>
            <a:r>
              <a:rPr sz="2000" spc="9" dirty="0" err="1">
                <a:latin typeface="Arial MT"/>
                <a:cs typeface="Arial MT"/>
              </a:rPr>
              <a:t>voisin</a:t>
            </a:r>
            <a:r>
              <a:rPr sz="2000" spc="5" dirty="0">
                <a:latin typeface="Arial MT"/>
                <a:cs typeface="Arial MT"/>
              </a:rPr>
              <a:t> de x.</a:t>
            </a:r>
            <a:r>
              <a:rPr sz="2000" dirty="0">
                <a:latin typeface="Arial MT"/>
                <a:cs typeface="Arial MT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2302670" y="614348"/>
            <a:ext cx="4546771" cy="581489"/>
          </a:xfrm>
          <a:prstGeom prst="rect">
            <a:avLst/>
          </a:prstGeom>
        </p:spPr>
        <p:txBody>
          <a:bodyPr vert="horz" wrap="square" lIns="0" tIns="15560" rIns="0" bIns="0" rtlCol="0" anchor="t">
            <a:normAutofit fontScale="90000"/>
          </a:bodyPr>
          <a:lstStyle/>
          <a:p>
            <a:pPr marL="11527">
              <a:spcBef>
                <a:spcPts val="123"/>
              </a:spcBef>
            </a:pPr>
            <a:r>
              <a:rPr sz="3630" spc="18" dirty="0"/>
              <a:t>Topologie</a:t>
            </a:r>
            <a:r>
              <a:rPr sz="3630" spc="-41" dirty="0"/>
              <a:t> </a:t>
            </a:r>
            <a:r>
              <a:rPr sz="3630" spc="-18" dirty="0"/>
              <a:t>graphique</a:t>
            </a:r>
            <a:endParaRPr sz="3630" dirty="0"/>
          </a:p>
        </p:txBody>
      </p:sp>
      <p:sp>
        <p:nvSpPr>
          <p:cNvPr id="35" name="object 35"/>
          <p:cNvSpPr txBox="1"/>
          <p:nvPr/>
        </p:nvSpPr>
        <p:spPr>
          <a:xfrm>
            <a:off x="1181686" y="1665108"/>
            <a:ext cx="10554509" cy="4684471"/>
          </a:xfrm>
          <a:prstGeom prst="rect">
            <a:avLst/>
          </a:prstGeom>
        </p:spPr>
        <p:txBody>
          <a:bodyPr vert="horz" wrap="square" lIns="0" tIns="15560" rIns="0" bIns="0" rtlCol="0">
            <a:normAutofit fontScale="95000"/>
          </a:bodyPr>
          <a:lstStyle/>
          <a:p>
            <a:pPr marL="10950">
              <a:spcBef>
                <a:spcPts val="123"/>
              </a:spcBef>
              <a:buClr>
                <a:srgbClr val="441479"/>
              </a:buClr>
              <a:buSzPct val="70588"/>
              <a:tabLst>
                <a:tab pos="333116" algn="l"/>
                <a:tab pos="334269" algn="l"/>
              </a:tabLst>
            </a:pPr>
            <a:r>
              <a:rPr lang="fr-FR" sz="2314" b="1" spc="18" dirty="0">
                <a:latin typeface="Arial MT"/>
                <a:cs typeface="Arial MT"/>
              </a:rPr>
              <a:t>Principales fonctions</a:t>
            </a:r>
            <a:r>
              <a:rPr lang="fr-FR" sz="2314" b="1" spc="-5" dirty="0">
                <a:latin typeface="Arial MT"/>
                <a:cs typeface="Arial MT"/>
              </a:rPr>
              <a:t> </a:t>
            </a:r>
            <a:r>
              <a:rPr lang="fr-FR" sz="2314" b="1" spc="18" dirty="0">
                <a:latin typeface="Arial MT"/>
                <a:cs typeface="Arial MT"/>
              </a:rPr>
              <a:t>du</a:t>
            </a:r>
            <a:r>
              <a:rPr lang="fr-FR" sz="2314" b="1" spc="-5" dirty="0">
                <a:latin typeface="Arial MT"/>
                <a:cs typeface="Arial MT"/>
              </a:rPr>
              <a:t> </a:t>
            </a:r>
            <a:r>
              <a:rPr lang="fr-FR" sz="2314" b="1" spc="18" dirty="0">
                <a:latin typeface="Arial MT"/>
                <a:cs typeface="Arial MT"/>
              </a:rPr>
              <a:t>graphe</a:t>
            </a:r>
            <a:r>
              <a:rPr lang="fr-FR" sz="2314" b="1" spc="-5" dirty="0">
                <a:latin typeface="Arial MT"/>
                <a:cs typeface="Arial MT"/>
              </a:rPr>
              <a:t> </a:t>
            </a:r>
            <a:r>
              <a:rPr lang="fr-FR" sz="2314" b="1" spc="14" dirty="0">
                <a:latin typeface="Arial MT"/>
                <a:cs typeface="Arial MT"/>
              </a:rPr>
              <a:t>MPI :</a:t>
            </a:r>
            <a:endParaRPr lang="fr-FR" sz="2314" b="1" dirty="0">
              <a:latin typeface="Arial MT"/>
              <a:cs typeface="Arial MT"/>
            </a:endParaRPr>
          </a:p>
          <a:p>
            <a:pPr marL="333693" indent="-322743">
              <a:spcBef>
                <a:spcPts val="2078"/>
              </a:spcBef>
              <a:buSzPct val="69767"/>
              <a:buFont typeface="Wingdings"/>
              <a:buChar char=""/>
              <a:tabLst>
                <a:tab pos="333116" algn="l"/>
                <a:tab pos="334269" algn="l"/>
                <a:tab pos="3086226" algn="l"/>
              </a:tabLst>
            </a:pPr>
            <a:r>
              <a:rPr sz="1951" b="1" spc="5" dirty="0">
                <a:latin typeface="Arial MT"/>
                <a:cs typeface="Arial MT"/>
              </a:rPr>
              <a:t>MPI_GRAPH_CREATE :</a:t>
            </a:r>
            <a:endParaRPr sz="1951" b="1" dirty="0">
              <a:latin typeface="Arial MT"/>
              <a:cs typeface="Arial MT"/>
            </a:endParaRPr>
          </a:p>
          <a:p>
            <a:pPr marL="534988" indent="-268288">
              <a:lnSpc>
                <a:spcPct val="150000"/>
              </a:lnSpc>
              <a:spcBef>
                <a:spcPts val="631"/>
              </a:spcBef>
              <a:buSzPct val="69767"/>
              <a:buFont typeface="Wingdings"/>
              <a:buChar char=""/>
            </a:pPr>
            <a:r>
              <a:rPr sz="2100" spc="9" dirty="0">
                <a:latin typeface="Arial MT"/>
                <a:cs typeface="Arial MT"/>
              </a:rPr>
              <a:t>crée un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9" dirty="0">
                <a:latin typeface="Arial MT"/>
                <a:cs typeface="Arial MT"/>
              </a:rPr>
              <a:t>communicateur</a:t>
            </a:r>
            <a:r>
              <a:rPr sz="2100" spc="5" dirty="0">
                <a:latin typeface="Arial MT"/>
                <a:cs typeface="Arial MT"/>
              </a:rPr>
              <a:t> avec une topologie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9" dirty="0">
                <a:latin typeface="Arial MT"/>
                <a:cs typeface="Arial MT"/>
              </a:rPr>
              <a:t>graphique définie par </a:t>
            </a:r>
            <a:r>
              <a:rPr sz="2100" spc="9" dirty="0" err="1">
                <a:latin typeface="Arial MT"/>
                <a:cs typeface="Arial MT"/>
              </a:rPr>
              <a:t>l’utilisateur</a:t>
            </a:r>
            <a:endParaRPr sz="1900" dirty="0">
              <a:latin typeface="Arial MT"/>
              <a:cs typeface="Arial MT"/>
            </a:endParaRPr>
          </a:p>
          <a:p>
            <a:pPr marL="11527">
              <a:lnSpc>
                <a:spcPct val="150000"/>
              </a:lnSpc>
              <a:spcBef>
                <a:spcPts val="236"/>
              </a:spcBef>
            </a:pPr>
            <a:r>
              <a:rPr sz="1500" b="1" spc="14" dirty="0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sz="1500" b="1" spc="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spc="18" dirty="0">
                <a:solidFill>
                  <a:srgbClr val="FF0000"/>
                </a:solidFill>
                <a:latin typeface="Arial"/>
                <a:cs typeface="Arial"/>
              </a:rPr>
              <a:t>MPI_Graph_create(</a:t>
            </a:r>
            <a:r>
              <a:rPr sz="15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spc="23" dirty="0">
                <a:solidFill>
                  <a:srgbClr val="FF0000"/>
                </a:solidFill>
                <a:latin typeface="Arial"/>
                <a:cs typeface="Arial"/>
              </a:rPr>
              <a:t>MPI_Comm</a:t>
            </a:r>
            <a:r>
              <a:rPr sz="1500" b="1" spc="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i="1" spc="18" dirty="0">
                <a:solidFill>
                  <a:srgbClr val="FF0000"/>
                </a:solidFill>
                <a:latin typeface="Arial"/>
                <a:cs typeface="Arial"/>
              </a:rPr>
              <a:t>comm_old</a:t>
            </a:r>
            <a:r>
              <a:rPr sz="1500" b="1" spc="18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500" b="1" spc="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spc="14" dirty="0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sz="1500" b="1" spc="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i="1" spc="14" dirty="0">
                <a:solidFill>
                  <a:srgbClr val="FF0000"/>
                </a:solidFill>
                <a:latin typeface="Arial"/>
                <a:cs typeface="Arial"/>
              </a:rPr>
              <a:t>nnodes</a:t>
            </a:r>
            <a:r>
              <a:rPr sz="1500" b="1" spc="14" dirty="0">
                <a:solidFill>
                  <a:srgbClr val="FF0000"/>
                </a:solidFill>
                <a:latin typeface="Arial"/>
                <a:cs typeface="Arial"/>
              </a:rPr>
              <a:t>, int</a:t>
            </a:r>
            <a:r>
              <a:rPr sz="1500" b="1" spc="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spc="9" dirty="0">
                <a:solidFill>
                  <a:srgbClr val="FF0000"/>
                </a:solidFill>
                <a:latin typeface="Arial MT"/>
                <a:cs typeface="Arial MT"/>
              </a:rPr>
              <a:t>*</a:t>
            </a:r>
            <a:r>
              <a:rPr sz="1500" i="1" spc="9" dirty="0">
                <a:solidFill>
                  <a:srgbClr val="FF0000"/>
                </a:solidFill>
                <a:latin typeface="Arial"/>
                <a:cs typeface="Arial"/>
              </a:rPr>
              <a:t>index</a:t>
            </a:r>
            <a:r>
              <a:rPr sz="1500" b="1" spc="9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500" b="1" spc="14" dirty="0">
                <a:solidFill>
                  <a:srgbClr val="FF0000"/>
                </a:solidFill>
                <a:latin typeface="Arial"/>
                <a:cs typeface="Arial"/>
              </a:rPr>
              <a:t> int</a:t>
            </a:r>
            <a:r>
              <a:rPr sz="1500" b="1" spc="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spc="14" dirty="0">
                <a:solidFill>
                  <a:srgbClr val="FF0000"/>
                </a:solidFill>
                <a:latin typeface="Arial MT"/>
                <a:cs typeface="Arial MT"/>
              </a:rPr>
              <a:t>*</a:t>
            </a:r>
            <a:r>
              <a:rPr sz="1500" i="1" spc="14" dirty="0">
                <a:solidFill>
                  <a:srgbClr val="FF0000"/>
                </a:solidFill>
                <a:latin typeface="Arial"/>
                <a:cs typeface="Arial"/>
              </a:rPr>
              <a:t>edges</a:t>
            </a:r>
            <a:r>
              <a:rPr sz="1500" b="1" spc="14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500" b="1" spc="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spc="14" dirty="0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sz="1500" i="1" spc="14" dirty="0">
                <a:solidFill>
                  <a:srgbClr val="FF0000"/>
                </a:solidFill>
                <a:latin typeface="Arial"/>
                <a:cs typeface="Arial"/>
              </a:rPr>
              <a:t> reorder</a:t>
            </a:r>
            <a:r>
              <a:rPr sz="1500" b="1" spc="14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500" b="1" spc="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spc="23" dirty="0">
                <a:solidFill>
                  <a:srgbClr val="FF0000"/>
                </a:solidFill>
                <a:latin typeface="Arial"/>
                <a:cs typeface="Arial"/>
              </a:rPr>
              <a:t>MPI_Comm</a:t>
            </a:r>
            <a:r>
              <a:rPr sz="1500" b="1" spc="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spc="18" dirty="0">
                <a:solidFill>
                  <a:srgbClr val="FF0000"/>
                </a:solidFill>
                <a:latin typeface="Arial MT"/>
                <a:cs typeface="Arial MT"/>
              </a:rPr>
              <a:t>*</a:t>
            </a:r>
            <a:r>
              <a:rPr sz="1500" i="1" spc="18" dirty="0" err="1">
                <a:solidFill>
                  <a:srgbClr val="FF0000"/>
                </a:solidFill>
                <a:latin typeface="Arial"/>
                <a:cs typeface="Arial"/>
              </a:rPr>
              <a:t>comm_graph</a:t>
            </a:r>
            <a:r>
              <a:rPr sz="1500" i="1" spc="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spc="9" dirty="0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lang="fr-FR" sz="1500" b="1" spc="9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1527">
              <a:spcBef>
                <a:spcPts val="236"/>
              </a:spcBef>
            </a:pPr>
            <a:endParaRPr lang="fr-FR" sz="1700" b="1" spc="9" dirty="0">
              <a:latin typeface="Arial"/>
              <a:cs typeface="Arial"/>
            </a:endParaRPr>
          </a:p>
          <a:p>
            <a:pPr marL="10950">
              <a:spcBef>
                <a:spcPts val="439"/>
              </a:spcBef>
              <a:buSzPct val="69230"/>
              <a:tabLst>
                <a:tab pos="333116" algn="l"/>
                <a:tab pos="334269" algn="l"/>
              </a:tabLst>
            </a:pPr>
            <a:r>
              <a:rPr lang="fr-FR" sz="1700" b="1" spc="5" dirty="0">
                <a:latin typeface="Arial MT"/>
                <a:cs typeface="Arial MT"/>
              </a:rPr>
              <a:t>Paramètres :</a:t>
            </a:r>
            <a:endParaRPr lang="fr-FR" sz="1700" b="1" dirty="0">
              <a:latin typeface="Arial MT"/>
              <a:cs typeface="Arial MT"/>
            </a:endParaRPr>
          </a:p>
          <a:p>
            <a:pPr marL="285750" indent="-285750">
              <a:spcBef>
                <a:spcPts val="236"/>
              </a:spcBef>
              <a:buClr>
                <a:srgbClr val="441479"/>
              </a:buClr>
              <a:buSzPct val="72727"/>
              <a:buFont typeface="Arial" panose="020B0604020202020204" pitchFamily="34" charset="0"/>
              <a:buChar char="•"/>
            </a:pPr>
            <a:r>
              <a:rPr lang="fr-FR" sz="1700" b="1" i="1" spc="18" dirty="0" err="1">
                <a:latin typeface="Arial"/>
                <a:cs typeface="Arial"/>
              </a:rPr>
              <a:t>comm_old</a:t>
            </a:r>
            <a:r>
              <a:rPr lang="fr-FR" sz="1700" b="1" i="1" spc="18" dirty="0">
                <a:latin typeface="Arial"/>
                <a:cs typeface="Arial"/>
              </a:rPr>
              <a:t> </a:t>
            </a:r>
            <a:r>
              <a:rPr lang="fr-FR" sz="1700" i="1" spc="18" dirty="0">
                <a:latin typeface="Arial"/>
                <a:cs typeface="Arial"/>
              </a:rPr>
              <a:t>: </a:t>
            </a:r>
            <a:r>
              <a:rPr lang="fr-FR" sz="1900" spc="-5" dirty="0">
                <a:latin typeface="Arial MT"/>
                <a:cs typeface="Arial MT"/>
              </a:rPr>
              <a:t>[in]</a:t>
            </a:r>
            <a:r>
              <a:rPr lang="fr-FR" sz="1900" spc="-9" dirty="0">
                <a:latin typeface="Arial MT"/>
                <a:cs typeface="Arial MT"/>
              </a:rPr>
              <a:t> </a:t>
            </a:r>
            <a:r>
              <a:rPr lang="fr-FR" sz="1900" spc="-5" dirty="0">
                <a:latin typeface="Arial MT"/>
                <a:cs typeface="Arial MT"/>
              </a:rPr>
              <a:t>Communicateur</a:t>
            </a:r>
            <a:r>
              <a:rPr lang="fr-FR" sz="1900" spc="-9" dirty="0">
                <a:latin typeface="Arial MT"/>
                <a:cs typeface="Arial MT"/>
              </a:rPr>
              <a:t> d’entrée</a:t>
            </a:r>
            <a:r>
              <a:rPr lang="fr-FR" sz="1900" spc="-5" dirty="0">
                <a:latin typeface="Arial MT"/>
                <a:cs typeface="Arial MT"/>
              </a:rPr>
              <a:t> </a:t>
            </a:r>
            <a:r>
              <a:rPr lang="fr-FR" sz="1900" spc="-9" dirty="0">
                <a:latin typeface="Arial MT"/>
                <a:cs typeface="Arial MT"/>
              </a:rPr>
              <a:t>sans</a:t>
            </a:r>
            <a:r>
              <a:rPr lang="fr-FR" sz="1900" spc="-5" dirty="0">
                <a:latin typeface="Arial MT"/>
                <a:cs typeface="Arial MT"/>
              </a:rPr>
              <a:t> topologie (ensemble)</a:t>
            </a:r>
            <a:r>
              <a:rPr lang="fr-FR" sz="1900" spc="-9" dirty="0">
                <a:latin typeface="Arial MT"/>
                <a:cs typeface="Arial MT"/>
              </a:rPr>
              <a:t> </a:t>
            </a:r>
            <a:endParaRPr lang="fr-FR" sz="1900" dirty="0">
              <a:latin typeface="Arial MT"/>
              <a:cs typeface="Arial MT"/>
            </a:endParaRPr>
          </a:p>
          <a:p>
            <a:pPr marL="285750" indent="-285750">
              <a:spcBef>
                <a:spcPts val="268"/>
              </a:spcBef>
              <a:buFont typeface="Arial" panose="020B0604020202020204" pitchFamily="34" charset="0"/>
              <a:buChar char="•"/>
            </a:pPr>
            <a:r>
              <a:rPr lang="fr-FR" sz="1700" b="1" i="1" spc="14" dirty="0" err="1">
                <a:latin typeface="Arial"/>
                <a:cs typeface="Arial"/>
              </a:rPr>
              <a:t>nnodes</a:t>
            </a:r>
            <a:r>
              <a:rPr lang="fr-FR" sz="1700" i="1" spc="14" dirty="0">
                <a:latin typeface="Arial"/>
                <a:cs typeface="Arial"/>
              </a:rPr>
              <a:t> : </a:t>
            </a:r>
            <a:r>
              <a:rPr lang="fr-FR" sz="1900" spc="-5" dirty="0">
                <a:latin typeface="Arial MT"/>
                <a:cs typeface="Arial MT"/>
              </a:rPr>
              <a:t>[in]</a:t>
            </a:r>
            <a:r>
              <a:rPr lang="fr-FR" sz="1900" spc="-9" dirty="0">
                <a:latin typeface="Arial MT"/>
                <a:cs typeface="Arial MT"/>
              </a:rPr>
              <a:t> nombre de nœuds dans le graphique</a:t>
            </a:r>
            <a:r>
              <a:rPr lang="fr-FR" sz="1900" spc="-5" dirty="0">
                <a:latin typeface="Arial MT"/>
                <a:cs typeface="Arial MT"/>
              </a:rPr>
              <a:t> </a:t>
            </a:r>
            <a:r>
              <a:rPr lang="fr-FR" sz="1900" spc="-9" dirty="0">
                <a:latin typeface="Arial MT"/>
                <a:cs typeface="Arial MT"/>
              </a:rPr>
              <a:t>(</a:t>
            </a:r>
            <a:r>
              <a:rPr lang="fr-FR" sz="1900" spc="-5" dirty="0">
                <a:latin typeface="Arial MT"/>
                <a:cs typeface="Arial MT"/>
              </a:rPr>
              <a:t>entier)</a:t>
            </a:r>
            <a:endParaRPr lang="fr-FR" sz="1900" dirty="0">
              <a:latin typeface="Arial MT"/>
              <a:cs typeface="Arial MT"/>
            </a:endParaRPr>
          </a:p>
          <a:p>
            <a:pPr marL="285750" indent="-285750">
              <a:spcBef>
                <a:spcPts val="168"/>
              </a:spcBef>
              <a:buFont typeface="Arial" panose="020B0604020202020204" pitchFamily="34" charset="0"/>
              <a:buChar char="•"/>
            </a:pPr>
            <a:r>
              <a:rPr lang="fr-FR" sz="1700" b="1" i="1" spc="9" dirty="0">
                <a:latin typeface="Arial"/>
                <a:cs typeface="Arial"/>
              </a:rPr>
              <a:t>indice</a:t>
            </a:r>
            <a:r>
              <a:rPr lang="fr-FR" sz="1700" i="1" spc="9" dirty="0">
                <a:latin typeface="Arial"/>
                <a:cs typeface="Arial"/>
              </a:rPr>
              <a:t> : </a:t>
            </a:r>
            <a:r>
              <a:rPr lang="fr-FR" sz="1900" spc="-5" dirty="0">
                <a:latin typeface="Arial MT"/>
                <a:cs typeface="Arial MT"/>
              </a:rPr>
              <a:t>[in]</a:t>
            </a:r>
            <a:r>
              <a:rPr lang="fr-FR" sz="1900" spc="-9" dirty="0">
                <a:latin typeface="Arial MT"/>
                <a:cs typeface="Arial MT"/>
              </a:rPr>
              <a:t> tableau</a:t>
            </a:r>
            <a:r>
              <a:rPr lang="fr-FR" sz="1900" spc="-5" dirty="0">
                <a:latin typeface="Arial MT"/>
                <a:cs typeface="Arial MT"/>
              </a:rPr>
              <a:t> </a:t>
            </a:r>
            <a:r>
              <a:rPr lang="fr-FR" sz="1900" spc="-9" dirty="0">
                <a:latin typeface="Arial MT"/>
                <a:cs typeface="Arial MT"/>
              </a:rPr>
              <a:t>d’entiers décrivant les degrés</a:t>
            </a:r>
            <a:r>
              <a:rPr lang="fr-FR" sz="1900" spc="-5" dirty="0">
                <a:latin typeface="Arial MT"/>
                <a:cs typeface="Arial MT"/>
              </a:rPr>
              <a:t> </a:t>
            </a:r>
            <a:r>
              <a:rPr lang="fr-FR" sz="1900" spc="-9" dirty="0">
                <a:latin typeface="Arial MT"/>
                <a:cs typeface="Arial MT"/>
              </a:rPr>
              <a:t>des</a:t>
            </a:r>
            <a:r>
              <a:rPr lang="fr-FR" sz="1900" spc="-5" dirty="0">
                <a:latin typeface="Arial MT"/>
                <a:cs typeface="Arial MT"/>
              </a:rPr>
              <a:t> </a:t>
            </a:r>
            <a:r>
              <a:rPr lang="fr-FR" sz="1900" spc="-9" dirty="0">
                <a:latin typeface="Arial MT"/>
                <a:cs typeface="Arial MT"/>
              </a:rPr>
              <a:t>nœuds (tableau d’</a:t>
            </a:r>
            <a:r>
              <a:rPr lang="fr-FR" sz="1900" spc="-5" dirty="0">
                <a:latin typeface="Arial MT"/>
                <a:cs typeface="Arial MT"/>
              </a:rPr>
              <a:t>entier)</a:t>
            </a:r>
            <a:endParaRPr lang="fr-FR" sz="1900" dirty="0">
              <a:latin typeface="Arial MT"/>
              <a:cs typeface="Arial MT"/>
            </a:endParaRPr>
          </a:p>
          <a:p>
            <a:pPr marL="285750" indent="-285750">
              <a:spcBef>
                <a:spcPts val="263"/>
              </a:spcBef>
              <a:buFont typeface="Arial" panose="020B0604020202020204" pitchFamily="34" charset="0"/>
              <a:buChar char="•"/>
            </a:pPr>
            <a:r>
              <a:rPr lang="fr-FR" sz="1700" b="1" i="1" spc="14" dirty="0">
                <a:latin typeface="Arial"/>
                <a:cs typeface="Arial"/>
              </a:rPr>
              <a:t>edges</a:t>
            </a:r>
            <a:r>
              <a:rPr lang="fr-FR" sz="1700" i="1" spc="14" dirty="0">
                <a:latin typeface="Arial"/>
                <a:cs typeface="Arial"/>
              </a:rPr>
              <a:t> : </a:t>
            </a:r>
            <a:r>
              <a:rPr lang="fr-FR" spc="-9" dirty="0">
                <a:latin typeface="Arial MT"/>
                <a:cs typeface="Arial MT"/>
              </a:rPr>
              <a:t>[in]</a:t>
            </a:r>
            <a:r>
              <a:rPr lang="fr-FR" sz="1700" i="1" spc="14" dirty="0">
                <a:latin typeface="Arial"/>
                <a:cs typeface="Arial"/>
              </a:rPr>
              <a:t> </a:t>
            </a:r>
            <a:r>
              <a:rPr lang="fr-FR" sz="1900" i="1" spc="-5" dirty="0">
                <a:latin typeface="Arial MT"/>
                <a:cs typeface="Arial"/>
              </a:rPr>
              <a:t>t</a:t>
            </a:r>
            <a:r>
              <a:rPr lang="fr-FR" sz="1900" spc="-5" dirty="0">
                <a:latin typeface="Arial MT"/>
                <a:cs typeface="Arial MT"/>
              </a:rPr>
              <a:t>ableau</a:t>
            </a:r>
            <a:r>
              <a:rPr lang="fr-FR" sz="1900" spc="-9" dirty="0">
                <a:latin typeface="Arial MT"/>
                <a:cs typeface="Arial MT"/>
              </a:rPr>
              <a:t> d’entiers décrivant les identifiants des edges voisins</a:t>
            </a:r>
            <a:r>
              <a:rPr lang="fr-FR" sz="1900" spc="-5" dirty="0">
                <a:latin typeface="Arial MT"/>
                <a:cs typeface="Arial MT"/>
              </a:rPr>
              <a:t> </a:t>
            </a:r>
            <a:r>
              <a:rPr lang="fr-FR" sz="1900" spc="-9" dirty="0">
                <a:latin typeface="Arial MT"/>
                <a:cs typeface="Arial MT"/>
              </a:rPr>
              <a:t>du</a:t>
            </a:r>
            <a:r>
              <a:rPr lang="fr-FR" sz="1900" spc="-5" dirty="0">
                <a:latin typeface="Arial MT"/>
                <a:cs typeface="Arial MT"/>
              </a:rPr>
              <a:t> </a:t>
            </a:r>
            <a:r>
              <a:rPr lang="fr-FR" sz="1900" spc="-9" dirty="0">
                <a:latin typeface="Arial MT"/>
                <a:cs typeface="Arial MT"/>
              </a:rPr>
              <a:t>graphe (tableau d’</a:t>
            </a:r>
            <a:r>
              <a:rPr lang="fr-FR" sz="1900" spc="-5" dirty="0">
                <a:latin typeface="Arial MT"/>
                <a:cs typeface="Arial MT"/>
              </a:rPr>
              <a:t>entier)</a:t>
            </a:r>
            <a:endParaRPr lang="fr-FR" sz="1900" dirty="0">
              <a:latin typeface="Arial MT"/>
              <a:cs typeface="Arial MT"/>
            </a:endParaRPr>
          </a:p>
          <a:p>
            <a:pPr marL="285750" indent="-285750">
              <a:spcBef>
                <a:spcPts val="172"/>
              </a:spcBef>
              <a:buFont typeface="Arial" panose="020B0604020202020204" pitchFamily="34" charset="0"/>
              <a:buChar char="•"/>
            </a:pPr>
            <a:r>
              <a:rPr lang="fr-FR" sz="1700" b="1" i="1" spc="14" dirty="0" err="1">
                <a:latin typeface="Arial"/>
                <a:cs typeface="Arial"/>
              </a:rPr>
              <a:t>Reorder</a:t>
            </a:r>
            <a:r>
              <a:rPr lang="fr-FR" sz="1700" i="1" spc="14" dirty="0">
                <a:latin typeface="Arial"/>
                <a:cs typeface="Arial"/>
              </a:rPr>
              <a:t> : </a:t>
            </a:r>
            <a:r>
              <a:rPr lang="fr-FR" sz="1900" spc="-5" dirty="0">
                <a:latin typeface="Arial MT"/>
                <a:cs typeface="Arial MT"/>
              </a:rPr>
              <a:t>[in]</a:t>
            </a:r>
            <a:r>
              <a:rPr lang="fr-FR" sz="1900" spc="-9" dirty="0">
                <a:latin typeface="Arial MT"/>
                <a:cs typeface="Arial MT"/>
              </a:rPr>
              <a:t> </a:t>
            </a:r>
            <a:r>
              <a:rPr lang="fr-FR" sz="1900" spc="-5" dirty="0">
                <a:latin typeface="Arial MT"/>
                <a:cs typeface="Arial MT"/>
              </a:rPr>
              <a:t>classement peut</a:t>
            </a:r>
            <a:r>
              <a:rPr lang="fr-FR" sz="1900" spc="-9" dirty="0">
                <a:latin typeface="Arial MT"/>
                <a:cs typeface="Arial MT"/>
              </a:rPr>
              <a:t> être</a:t>
            </a:r>
            <a:r>
              <a:rPr lang="fr-FR" sz="1900" spc="-5" dirty="0">
                <a:latin typeface="Arial MT"/>
                <a:cs typeface="Arial MT"/>
              </a:rPr>
              <a:t> réor</a:t>
            </a:r>
            <a:r>
              <a:rPr lang="fr-FR" sz="1900" spc="-9" dirty="0">
                <a:latin typeface="Arial MT"/>
                <a:cs typeface="Arial MT"/>
              </a:rPr>
              <a:t>ganisé (vrai)</a:t>
            </a:r>
            <a:r>
              <a:rPr lang="fr-FR" sz="1900" spc="-5" dirty="0">
                <a:latin typeface="Arial MT"/>
                <a:cs typeface="Arial MT"/>
              </a:rPr>
              <a:t> </a:t>
            </a:r>
            <a:r>
              <a:rPr lang="fr-FR" sz="1900" spc="-9" dirty="0">
                <a:latin typeface="Arial MT"/>
                <a:cs typeface="Arial MT"/>
              </a:rPr>
              <a:t>ou non</a:t>
            </a:r>
            <a:r>
              <a:rPr lang="fr-FR" sz="1900" spc="-5" dirty="0">
                <a:latin typeface="Arial MT"/>
                <a:cs typeface="Arial MT"/>
              </a:rPr>
              <a:t> (faux) (booléen)</a:t>
            </a:r>
            <a:endParaRPr lang="fr-FR" sz="1900" dirty="0">
              <a:latin typeface="Arial MT"/>
              <a:cs typeface="Arial MT"/>
            </a:endParaRPr>
          </a:p>
          <a:p>
            <a:pPr marL="285750" indent="-285750">
              <a:spcBef>
                <a:spcPts val="263"/>
              </a:spcBef>
              <a:buFont typeface="Arial" panose="020B0604020202020204" pitchFamily="34" charset="0"/>
              <a:buChar char="•"/>
            </a:pPr>
            <a:r>
              <a:rPr lang="fr-FR" sz="1700" b="1" i="1" spc="18" dirty="0" err="1">
                <a:latin typeface="Arial"/>
                <a:cs typeface="Arial"/>
              </a:rPr>
              <a:t>comm_graph</a:t>
            </a:r>
            <a:r>
              <a:rPr lang="fr-FR" sz="1700" b="1" i="1" spc="18" dirty="0">
                <a:latin typeface="Arial"/>
                <a:cs typeface="Arial"/>
              </a:rPr>
              <a:t> </a:t>
            </a:r>
            <a:r>
              <a:rPr lang="fr-FR" sz="1700" i="1" spc="18" dirty="0">
                <a:latin typeface="Arial"/>
                <a:cs typeface="Arial"/>
              </a:rPr>
              <a:t>: </a:t>
            </a:r>
            <a:r>
              <a:rPr lang="fr-FR" sz="1900" spc="-5" dirty="0">
                <a:latin typeface="Arial MT"/>
                <a:cs typeface="Arial MT"/>
              </a:rPr>
              <a:t>[out]</a:t>
            </a:r>
            <a:r>
              <a:rPr lang="fr-FR" sz="1900" spc="-9" dirty="0">
                <a:latin typeface="Arial MT"/>
                <a:cs typeface="Arial MT"/>
              </a:rPr>
              <a:t> </a:t>
            </a:r>
            <a:r>
              <a:rPr lang="fr-FR" sz="1900" spc="-5" dirty="0">
                <a:latin typeface="Arial MT"/>
                <a:cs typeface="Arial MT"/>
              </a:rPr>
              <a:t>communicateur</a:t>
            </a:r>
            <a:r>
              <a:rPr lang="fr-FR" sz="1900" spc="-9" dirty="0">
                <a:latin typeface="Arial MT"/>
                <a:cs typeface="Arial MT"/>
              </a:rPr>
              <a:t> avec topologie</a:t>
            </a:r>
            <a:r>
              <a:rPr lang="fr-FR" sz="1900" spc="-5" dirty="0">
                <a:latin typeface="Arial MT"/>
                <a:cs typeface="Arial MT"/>
              </a:rPr>
              <a:t> graphique</a:t>
            </a:r>
            <a:r>
              <a:rPr lang="fr-FR" sz="1900" spc="-9" dirty="0">
                <a:latin typeface="Arial MT"/>
                <a:cs typeface="Arial MT"/>
              </a:rPr>
              <a:t> ajoutée</a:t>
            </a:r>
            <a:r>
              <a:rPr lang="fr-FR" sz="1900" spc="-5" dirty="0">
                <a:latin typeface="Arial MT"/>
                <a:cs typeface="Arial MT"/>
              </a:rPr>
              <a:t> (ensemble)</a:t>
            </a:r>
            <a:endParaRPr lang="fr-FR" sz="1900" dirty="0">
              <a:latin typeface="Arial MT"/>
              <a:cs typeface="Arial MT"/>
            </a:endParaRPr>
          </a:p>
          <a:p>
            <a:pPr marL="11527">
              <a:spcBef>
                <a:spcPts val="236"/>
              </a:spcBef>
            </a:pPr>
            <a:endParaRPr sz="13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06074" y="3748726"/>
            <a:ext cx="10230122" cy="2600853"/>
          </a:xfrm>
          <a:prstGeom prst="rect">
            <a:avLst/>
          </a:prstGeom>
        </p:spPr>
        <p:txBody>
          <a:bodyPr vert="horz" wrap="square" lIns="0" tIns="55900" rIns="0" bIns="0" rtlCol="0">
            <a:normAutofit fontScale="98846"/>
          </a:bodyPr>
          <a:lstStyle/>
          <a:p>
            <a:pPr marL="10950">
              <a:spcBef>
                <a:spcPts val="439"/>
              </a:spcBef>
              <a:buSzPct val="69230"/>
              <a:tabLst>
                <a:tab pos="333116" algn="l"/>
                <a:tab pos="334269" algn="l"/>
              </a:tabLst>
            </a:pP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1651" y="562365"/>
            <a:ext cx="4898466" cy="581489"/>
          </a:xfrm>
          <a:prstGeom prst="rect">
            <a:avLst/>
          </a:prstGeom>
        </p:spPr>
        <p:txBody>
          <a:bodyPr vert="horz" wrap="square" lIns="0" tIns="15560" rIns="0" bIns="0" rtlCol="0" anchor="t">
            <a:normAutofit/>
          </a:bodyPr>
          <a:lstStyle/>
          <a:p>
            <a:pPr marL="11527">
              <a:spcBef>
                <a:spcPts val="123"/>
              </a:spcBef>
            </a:pPr>
            <a:r>
              <a:rPr sz="3630" spc="18" dirty="0"/>
              <a:t>Topologie</a:t>
            </a:r>
            <a:r>
              <a:rPr sz="3630" spc="-41" dirty="0"/>
              <a:t> </a:t>
            </a:r>
            <a:r>
              <a:rPr sz="3630" spc="-18" dirty="0"/>
              <a:t>graphique</a:t>
            </a:r>
            <a:endParaRPr sz="3630" dirty="0"/>
          </a:p>
        </p:txBody>
      </p:sp>
      <p:sp>
        <p:nvSpPr>
          <p:cNvPr id="3" name="object 3"/>
          <p:cNvSpPr txBox="1"/>
          <p:nvPr/>
        </p:nvSpPr>
        <p:spPr>
          <a:xfrm>
            <a:off x="1438874" y="2409816"/>
            <a:ext cx="4313624" cy="779160"/>
          </a:xfrm>
          <a:prstGeom prst="rect">
            <a:avLst/>
          </a:prstGeom>
        </p:spPr>
        <p:txBody>
          <a:bodyPr vert="horz" wrap="square" lIns="0" tIns="13831" rIns="0" bIns="0" rtlCol="0">
            <a:normAutofit fontScale="94456"/>
          </a:bodyPr>
          <a:lstStyle/>
          <a:p>
            <a:pPr marL="396512" indent="-385562">
              <a:spcBef>
                <a:spcPts val="1465"/>
              </a:spcBef>
              <a:buSzPct val="69230"/>
              <a:buFont typeface="Wingdings"/>
              <a:buChar char=""/>
              <a:tabLst>
                <a:tab pos="396512" algn="l"/>
                <a:tab pos="397089" algn="l"/>
              </a:tabLst>
            </a:pPr>
            <a:endParaRPr sz="177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0061" y="1872991"/>
            <a:ext cx="10921939" cy="4443574"/>
          </a:xfrm>
          <a:prstGeom prst="rect">
            <a:avLst/>
          </a:prstGeom>
        </p:spPr>
        <p:txBody>
          <a:bodyPr vert="horz" wrap="square" lIns="0" tIns="13254" rIns="0" bIns="0" rtlCol="0">
            <a:normAutofit fontScale="93475"/>
          </a:bodyPr>
          <a:lstStyle/>
          <a:p>
            <a:pPr marL="10950">
              <a:spcBef>
                <a:spcPts val="103"/>
              </a:spcBef>
              <a:buClr>
                <a:srgbClr val="441479"/>
              </a:buClr>
              <a:buSzPct val="69230"/>
              <a:tabLst>
                <a:tab pos="333116" algn="l"/>
                <a:tab pos="334269" algn="l"/>
              </a:tabLst>
            </a:pPr>
            <a:r>
              <a:rPr lang="fr-FR" sz="2300" b="1" spc="5" dirty="0">
                <a:latin typeface="Arial"/>
                <a:cs typeface="Arial"/>
              </a:rPr>
              <a:t>Exemple</a:t>
            </a:r>
            <a:r>
              <a:rPr lang="fr-FR" sz="2300" b="1" dirty="0">
                <a:latin typeface="Arial"/>
                <a:cs typeface="Arial"/>
              </a:rPr>
              <a:t> </a:t>
            </a:r>
            <a:r>
              <a:rPr lang="fr-FR" sz="2300" b="1" spc="5" dirty="0">
                <a:latin typeface="Arial"/>
                <a:cs typeface="Arial"/>
              </a:rPr>
              <a:t>d’utilisation</a:t>
            </a:r>
            <a:r>
              <a:rPr lang="fr-FR" sz="2300" b="1" spc="-5" dirty="0">
                <a:latin typeface="Arial"/>
                <a:cs typeface="Arial"/>
              </a:rPr>
              <a:t> </a:t>
            </a:r>
            <a:r>
              <a:rPr lang="fr-FR" sz="2300" b="1" spc="9" dirty="0" err="1">
                <a:latin typeface="Arial"/>
                <a:cs typeface="Arial"/>
              </a:rPr>
              <a:t>MPI_Graph_create</a:t>
            </a:r>
            <a:r>
              <a:rPr lang="fr-FR" sz="2300" b="1" spc="9" dirty="0">
                <a:latin typeface="Arial"/>
                <a:cs typeface="Arial"/>
              </a:rPr>
              <a:t> :</a:t>
            </a:r>
          </a:p>
          <a:p>
            <a:pPr marL="10950">
              <a:spcBef>
                <a:spcPts val="103"/>
              </a:spcBef>
              <a:buClr>
                <a:srgbClr val="441479"/>
              </a:buClr>
              <a:buSzPct val="69230"/>
              <a:tabLst>
                <a:tab pos="333116" algn="l"/>
                <a:tab pos="334269" algn="l"/>
              </a:tabLst>
            </a:pPr>
            <a:endParaRPr lang="fr-FR" sz="1600" dirty="0">
              <a:latin typeface="Arial MT"/>
              <a:cs typeface="Arial MT"/>
            </a:endParaRPr>
          </a:p>
          <a:p>
            <a:pPr marL="10950">
              <a:spcBef>
                <a:spcPts val="103"/>
              </a:spcBef>
              <a:buClr>
                <a:srgbClr val="441479"/>
              </a:buClr>
              <a:buSzPct val="69230"/>
              <a:tabLst>
                <a:tab pos="333116" algn="l"/>
                <a:tab pos="334269" algn="l"/>
              </a:tabLst>
            </a:pPr>
            <a:r>
              <a:rPr sz="2300" dirty="0">
                <a:latin typeface="Arial MT"/>
                <a:cs typeface="Arial MT"/>
              </a:rPr>
              <a:t>#include</a:t>
            </a:r>
            <a:r>
              <a:rPr sz="2300" spc="-23" dirty="0">
                <a:latin typeface="Arial MT"/>
                <a:cs typeface="Arial MT"/>
              </a:rPr>
              <a:t> </a:t>
            </a:r>
            <a:r>
              <a:rPr sz="2300" spc="5" dirty="0">
                <a:latin typeface="Arial MT"/>
                <a:cs typeface="Arial MT"/>
              </a:rPr>
              <a:t>"mpi. h"</a:t>
            </a:r>
            <a:endParaRPr sz="2300" dirty="0">
              <a:latin typeface="Arial MT"/>
              <a:cs typeface="Arial MT"/>
            </a:endParaRPr>
          </a:p>
          <a:p>
            <a:pPr marL="10950">
              <a:spcBef>
                <a:spcPts val="36"/>
              </a:spcBef>
              <a:buClr>
                <a:srgbClr val="441479"/>
              </a:buClr>
              <a:buSzPct val="69230"/>
              <a:tabLst>
                <a:tab pos="333116" algn="l"/>
                <a:tab pos="334269" algn="l"/>
              </a:tabLst>
            </a:pPr>
            <a:r>
              <a:rPr sz="2300" spc="9" dirty="0">
                <a:latin typeface="Arial MT"/>
                <a:cs typeface="Arial MT"/>
              </a:rPr>
              <a:t>MPI_Comm</a:t>
            </a:r>
            <a:r>
              <a:rPr sz="2300" spc="-14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graph_comm;</a:t>
            </a:r>
          </a:p>
          <a:p>
            <a:pPr marL="10950">
              <a:spcBef>
                <a:spcPts val="132"/>
              </a:spcBef>
              <a:buClr>
                <a:srgbClr val="441479"/>
              </a:buClr>
              <a:buSzPct val="69230"/>
              <a:tabLst>
                <a:tab pos="333116" algn="l"/>
                <a:tab pos="334269" algn="l"/>
              </a:tabLst>
            </a:pPr>
            <a:r>
              <a:rPr sz="2300" dirty="0">
                <a:latin typeface="Arial MT"/>
                <a:cs typeface="Arial MT"/>
              </a:rPr>
              <a:t>int</a:t>
            </a:r>
            <a:r>
              <a:rPr sz="2300" spc="-9" dirty="0">
                <a:latin typeface="Arial MT"/>
                <a:cs typeface="Arial MT"/>
              </a:rPr>
              <a:t> </a:t>
            </a:r>
            <a:r>
              <a:rPr sz="2300" spc="5" dirty="0">
                <a:latin typeface="Arial MT"/>
                <a:cs typeface="Arial MT"/>
              </a:rPr>
              <a:t>nnodes</a:t>
            </a:r>
            <a:r>
              <a:rPr sz="2300" spc="-5" dirty="0">
                <a:latin typeface="Arial MT"/>
                <a:cs typeface="Arial MT"/>
              </a:rPr>
              <a:t> </a:t>
            </a:r>
            <a:r>
              <a:rPr sz="2300" spc="5" dirty="0">
                <a:latin typeface="Arial MT"/>
                <a:cs typeface="Arial MT"/>
              </a:rPr>
              <a:t>=</a:t>
            </a:r>
            <a:r>
              <a:rPr sz="2300" spc="-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4;</a:t>
            </a:r>
            <a:r>
              <a:rPr sz="2300" spc="-5" dirty="0">
                <a:latin typeface="Arial MT"/>
                <a:cs typeface="Arial MT"/>
              </a:rPr>
              <a:t> </a:t>
            </a:r>
            <a:r>
              <a:rPr lang="fr-FR" sz="2300" spc="5" dirty="0">
                <a:solidFill>
                  <a:srgbClr val="00B050"/>
                </a:solidFill>
                <a:latin typeface="Arial MT"/>
                <a:cs typeface="Arial MT"/>
              </a:rPr>
              <a:t>//</a:t>
            </a:r>
            <a:r>
              <a:rPr sz="230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2300" spc="5" dirty="0">
                <a:solidFill>
                  <a:srgbClr val="00B050"/>
                </a:solidFill>
                <a:latin typeface="Arial MT"/>
                <a:cs typeface="Arial MT"/>
              </a:rPr>
              <a:t>nombre</a:t>
            </a:r>
            <a:r>
              <a:rPr sz="2300" spc="-9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00B050"/>
                </a:solidFill>
                <a:latin typeface="Arial MT"/>
                <a:cs typeface="Arial MT"/>
              </a:rPr>
              <a:t>de</a:t>
            </a:r>
            <a:r>
              <a:rPr sz="2300" spc="-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2300" spc="5" dirty="0" err="1">
                <a:solidFill>
                  <a:srgbClr val="00B050"/>
                </a:solidFill>
                <a:latin typeface="Arial MT"/>
                <a:cs typeface="Arial MT"/>
              </a:rPr>
              <a:t>nœuds</a:t>
            </a:r>
            <a:endParaRPr sz="2300" dirty="0">
              <a:solidFill>
                <a:srgbClr val="00B050"/>
              </a:solidFill>
              <a:latin typeface="Arial MT"/>
              <a:cs typeface="Arial MT"/>
            </a:endParaRPr>
          </a:p>
          <a:p>
            <a:pPr marL="10950">
              <a:spcBef>
                <a:spcPts val="132"/>
              </a:spcBef>
              <a:buClr>
                <a:srgbClr val="441479"/>
              </a:buClr>
              <a:buSzPct val="69230"/>
              <a:tabLst>
                <a:tab pos="333116" algn="l"/>
                <a:tab pos="334269" algn="l"/>
              </a:tabLst>
            </a:pPr>
            <a:r>
              <a:rPr lang="fr-FR" sz="2300" dirty="0" err="1">
                <a:latin typeface="Arial MT"/>
                <a:cs typeface="Arial MT"/>
              </a:rPr>
              <a:t>int</a:t>
            </a:r>
            <a:r>
              <a:rPr lang="fr-FR" sz="230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index [4]</a:t>
            </a:r>
            <a:r>
              <a:rPr sz="2300" spc="5" dirty="0">
                <a:latin typeface="Arial MT"/>
                <a:cs typeface="Arial MT"/>
              </a:rPr>
              <a:t> = {1,</a:t>
            </a:r>
            <a:r>
              <a:rPr sz="2300" spc="9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3, 5, 6};</a:t>
            </a:r>
            <a:r>
              <a:rPr sz="2300" spc="5" dirty="0">
                <a:latin typeface="Arial MT"/>
                <a:cs typeface="Arial MT"/>
              </a:rPr>
              <a:t> </a:t>
            </a:r>
            <a:r>
              <a:rPr lang="fr-FR" sz="2300" spc="5" dirty="0">
                <a:solidFill>
                  <a:srgbClr val="00B050"/>
                </a:solidFill>
                <a:latin typeface="Arial MT"/>
                <a:cs typeface="Arial MT"/>
              </a:rPr>
              <a:t>//</a:t>
            </a:r>
            <a:r>
              <a:rPr sz="2300" spc="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00B050"/>
                </a:solidFill>
                <a:latin typeface="Arial MT"/>
                <a:cs typeface="Arial MT"/>
              </a:rPr>
              <a:t>définition de </a:t>
            </a:r>
            <a:r>
              <a:rPr sz="2300" dirty="0" err="1">
                <a:solidFill>
                  <a:srgbClr val="00B050"/>
                </a:solidFill>
                <a:latin typeface="Arial MT"/>
                <a:cs typeface="Arial MT"/>
              </a:rPr>
              <a:t>l’indice</a:t>
            </a:r>
            <a:endParaRPr sz="2300" dirty="0">
              <a:solidFill>
                <a:srgbClr val="00B050"/>
              </a:solidFill>
              <a:latin typeface="Arial MT"/>
              <a:cs typeface="Arial MT"/>
            </a:endParaRPr>
          </a:p>
          <a:p>
            <a:pPr marL="10950">
              <a:spcBef>
                <a:spcPts val="132"/>
              </a:spcBef>
              <a:buClr>
                <a:srgbClr val="441479"/>
              </a:buClr>
              <a:buSzPct val="69230"/>
              <a:tabLst>
                <a:tab pos="333116" algn="l"/>
                <a:tab pos="334269" algn="l"/>
              </a:tabLst>
            </a:pPr>
            <a:r>
              <a:rPr sz="2300" dirty="0">
                <a:latin typeface="Arial MT"/>
                <a:cs typeface="Arial MT"/>
              </a:rPr>
              <a:t>int edges[6] </a:t>
            </a:r>
            <a:r>
              <a:rPr sz="2300" spc="5" dirty="0">
                <a:latin typeface="Arial MT"/>
                <a:cs typeface="Arial MT"/>
              </a:rPr>
              <a:t>= {1,</a:t>
            </a:r>
            <a:r>
              <a:rPr sz="2300" spc="9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0, 2, 1,</a:t>
            </a:r>
            <a:r>
              <a:rPr sz="2300" spc="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3, 2}; </a:t>
            </a:r>
            <a:r>
              <a:rPr lang="fr-FR" sz="2300" spc="5" dirty="0">
                <a:solidFill>
                  <a:srgbClr val="00B050"/>
                </a:solidFill>
                <a:latin typeface="Arial MT"/>
                <a:cs typeface="Arial MT"/>
              </a:rPr>
              <a:t>//</a:t>
            </a:r>
            <a:r>
              <a:rPr sz="2300" spc="9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2300" spc="5" dirty="0">
                <a:solidFill>
                  <a:srgbClr val="00B050"/>
                </a:solidFill>
                <a:latin typeface="Arial MT"/>
                <a:cs typeface="Arial MT"/>
              </a:rPr>
              <a:t>définition des bords</a:t>
            </a:r>
            <a:endParaRPr sz="2300" dirty="0">
              <a:solidFill>
                <a:srgbClr val="00B050"/>
              </a:solidFill>
              <a:latin typeface="Arial MT"/>
              <a:cs typeface="Arial MT"/>
            </a:endParaRPr>
          </a:p>
          <a:p>
            <a:pPr marL="10950">
              <a:spcBef>
                <a:spcPts val="36"/>
              </a:spcBef>
              <a:buClr>
                <a:srgbClr val="441479"/>
              </a:buClr>
              <a:buSzPct val="69230"/>
              <a:tabLst>
                <a:tab pos="333116" algn="l"/>
                <a:tab pos="334269" algn="l"/>
              </a:tabLst>
            </a:pPr>
            <a:r>
              <a:rPr sz="2300" spc="5" dirty="0">
                <a:latin typeface="Arial MT"/>
                <a:cs typeface="Arial MT"/>
              </a:rPr>
              <a:t>int</a:t>
            </a:r>
            <a:r>
              <a:rPr sz="2300" spc="9" dirty="0">
                <a:latin typeface="Arial MT"/>
                <a:cs typeface="Arial MT"/>
              </a:rPr>
              <a:t> </a:t>
            </a:r>
            <a:r>
              <a:rPr lang="fr-FR" sz="2300" spc="-9" dirty="0" err="1">
                <a:latin typeface="Arial MT"/>
                <a:cs typeface="Arial MT"/>
              </a:rPr>
              <a:t>reorder</a:t>
            </a:r>
            <a:r>
              <a:rPr lang="fr-FR" sz="2300" spc="-9" dirty="0">
                <a:latin typeface="Arial MT"/>
                <a:cs typeface="Arial MT"/>
              </a:rPr>
              <a:t> </a:t>
            </a:r>
            <a:r>
              <a:rPr sz="2300" spc="5" dirty="0">
                <a:latin typeface="Arial MT"/>
                <a:cs typeface="Arial MT"/>
              </a:rPr>
              <a:t>=</a:t>
            </a:r>
            <a:r>
              <a:rPr sz="2300" spc="9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1;</a:t>
            </a:r>
            <a:r>
              <a:rPr sz="2300" spc="5" dirty="0">
                <a:latin typeface="Arial MT"/>
                <a:cs typeface="Arial MT"/>
              </a:rPr>
              <a:t> </a:t>
            </a:r>
            <a:r>
              <a:rPr lang="fr-FR" sz="2300" spc="5" dirty="0">
                <a:solidFill>
                  <a:srgbClr val="00B050"/>
                </a:solidFill>
                <a:latin typeface="Arial MT"/>
                <a:cs typeface="Arial MT"/>
              </a:rPr>
              <a:t>//</a:t>
            </a:r>
            <a:r>
              <a:rPr sz="2300" spc="14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2300" dirty="0" err="1">
                <a:solidFill>
                  <a:srgbClr val="00B050"/>
                </a:solidFill>
                <a:latin typeface="Arial MT"/>
                <a:cs typeface="Arial MT"/>
              </a:rPr>
              <a:t>réorganiser</a:t>
            </a:r>
            <a:r>
              <a:rPr sz="2300" dirty="0">
                <a:solidFill>
                  <a:srgbClr val="00B050"/>
                </a:solidFill>
                <a:latin typeface="Arial MT"/>
                <a:cs typeface="Arial MT"/>
              </a:rPr>
              <a:t> les processus</a:t>
            </a:r>
            <a:r>
              <a:rPr sz="2300" spc="5" dirty="0">
                <a:solidFill>
                  <a:srgbClr val="00B050"/>
                </a:solidFill>
                <a:latin typeface="Arial MT"/>
                <a:cs typeface="Arial MT"/>
              </a:rPr>
              <a:t> pour en améliorer </a:t>
            </a:r>
            <a:r>
              <a:rPr sz="2300" spc="5" dirty="0" err="1">
                <a:solidFill>
                  <a:srgbClr val="00B050"/>
                </a:solidFill>
                <a:latin typeface="Arial MT"/>
                <a:cs typeface="Arial MT"/>
              </a:rPr>
              <a:t>l’efficacité</a:t>
            </a:r>
            <a:r>
              <a:rPr sz="2300" spc="9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endParaRPr sz="2300" dirty="0">
              <a:solidFill>
                <a:srgbClr val="00B050"/>
              </a:solidFill>
              <a:latin typeface="Arial MT"/>
              <a:cs typeface="Arial MT"/>
            </a:endParaRPr>
          </a:p>
          <a:p>
            <a:pPr marL="10950" marR="4611">
              <a:lnSpc>
                <a:spcPts val="1824"/>
              </a:lnSpc>
              <a:spcBef>
                <a:spcPts val="444"/>
              </a:spcBef>
              <a:buClr>
                <a:srgbClr val="441479"/>
              </a:buClr>
              <a:buSzPct val="69230"/>
              <a:tabLst>
                <a:tab pos="333116" algn="l"/>
                <a:tab pos="334269" algn="l"/>
              </a:tabLst>
            </a:pPr>
            <a:r>
              <a:rPr sz="2300" spc="9" dirty="0">
                <a:latin typeface="Arial MT"/>
                <a:cs typeface="Arial MT"/>
              </a:rPr>
              <a:t>MPI_Graph_create(MPI_COMM_WORLD, </a:t>
            </a:r>
            <a:r>
              <a:rPr sz="2300" dirty="0" err="1">
                <a:latin typeface="Arial MT"/>
                <a:cs typeface="Arial MT"/>
              </a:rPr>
              <a:t>nnodes</a:t>
            </a:r>
            <a:r>
              <a:rPr sz="2300" dirty="0">
                <a:latin typeface="Arial MT"/>
                <a:cs typeface="Arial MT"/>
              </a:rPr>
              <a:t>,</a:t>
            </a:r>
            <a:r>
              <a:rPr lang="fr-FR" sz="230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index, edges, </a:t>
            </a:r>
            <a:r>
              <a:rPr sz="2300" spc="-481" dirty="0">
                <a:latin typeface="Arial MT"/>
                <a:cs typeface="Arial MT"/>
              </a:rPr>
              <a:t> </a:t>
            </a:r>
            <a:r>
              <a:rPr sz="2300" spc="-9" dirty="0">
                <a:latin typeface="Arial MT"/>
                <a:cs typeface="Arial MT"/>
              </a:rPr>
              <a:t>reorder,</a:t>
            </a:r>
            <a:r>
              <a:rPr lang="fr-FR" sz="2300" spc="-9" dirty="0">
                <a:latin typeface="Arial MT"/>
                <a:cs typeface="Arial MT"/>
              </a:rPr>
              <a:t> </a:t>
            </a:r>
            <a:r>
              <a:rPr sz="2300" dirty="0" err="1">
                <a:latin typeface="Arial MT"/>
                <a:cs typeface="Arial MT"/>
              </a:rPr>
              <a:t>graph_comm</a:t>
            </a:r>
            <a:r>
              <a:rPr sz="2300" dirty="0">
                <a:latin typeface="Arial MT"/>
                <a:cs typeface="Arial MT"/>
              </a:rPr>
              <a:t>);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0672" y="2033092"/>
            <a:ext cx="3391768" cy="18971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76579" y="4824908"/>
            <a:ext cx="4065037" cy="163617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6228" y="642927"/>
            <a:ext cx="5433039" cy="581489"/>
          </a:xfrm>
          <a:prstGeom prst="rect">
            <a:avLst/>
          </a:prstGeom>
        </p:spPr>
        <p:txBody>
          <a:bodyPr vert="horz" wrap="square" lIns="0" tIns="15560" rIns="0" bIns="0" rtlCol="0" anchor="t">
            <a:normAutofit/>
          </a:bodyPr>
          <a:lstStyle/>
          <a:p>
            <a:pPr marL="11527">
              <a:spcBef>
                <a:spcPts val="123"/>
              </a:spcBef>
            </a:pPr>
            <a:r>
              <a:rPr sz="3630" spc="18" dirty="0"/>
              <a:t>Topologie</a:t>
            </a:r>
            <a:r>
              <a:rPr sz="3630" spc="-41" dirty="0"/>
              <a:t> </a:t>
            </a:r>
            <a:r>
              <a:rPr sz="3630" spc="-18" dirty="0"/>
              <a:t>graphique</a:t>
            </a:r>
            <a:endParaRPr sz="3630" dirty="0"/>
          </a:p>
        </p:txBody>
      </p:sp>
      <p:sp>
        <p:nvSpPr>
          <p:cNvPr id="3" name="object 3"/>
          <p:cNvSpPr txBox="1"/>
          <p:nvPr/>
        </p:nvSpPr>
        <p:spPr>
          <a:xfrm>
            <a:off x="1308295" y="1698729"/>
            <a:ext cx="10199077" cy="4673936"/>
          </a:xfrm>
          <a:prstGeom prst="rect">
            <a:avLst/>
          </a:prstGeom>
        </p:spPr>
        <p:txBody>
          <a:bodyPr vert="horz" wrap="square" lIns="0" tIns="13831" rIns="0" bIns="0" rtlCol="0">
            <a:normAutofit fontScale="92708"/>
          </a:bodyPr>
          <a:lstStyle/>
          <a:p>
            <a:pPr marL="10950">
              <a:lnSpc>
                <a:spcPct val="150000"/>
              </a:lnSpc>
              <a:buSzPct val="69230"/>
              <a:tabLst>
                <a:tab pos="459332" algn="l"/>
                <a:tab pos="459908" algn="l"/>
              </a:tabLst>
            </a:pPr>
            <a:r>
              <a:rPr lang="fr-FR" sz="2200" b="1" spc="18" dirty="0">
                <a:latin typeface="Arial MT"/>
                <a:cs typeface="Arial MT"/>
              </a:rPr>
              <a:t>Principales fonctions</a:t>
            </a:r>
            <a:r>
              <a:rPr lang="fr-FR" sz="2200" b="1" spc="-5" dirty="0">
                <a:latin typeface="Arial MT"/>
                <a:cs typeface="Arial MT"/>
              </a:rPr>
              <a:t> </a:t>
            </a:r>
            <a:r>
              <a:rPr lang="fr-FR" sz="2200" b="1" spc="18" dirty="0">
                <a:latin typeface="Arial MT"/>
                <a:cs typeface="Arial MT"/>
              </a:rPr>
              <a:t>du</a:t>
            </a:r>
            <a:r>
              <a:rPr lang="fr-FR" sz="2200" b="1" spc="-5" dirty="0">
                <a:latin typeface="Arial MT"/>
                <a:cs typeface="Arial MT"/>
              </a:rPr>
              <a:t> </a:t>
            </a:r>
            <a:r>
              <a:rPr lang="fr-FR" sz="2200" b="1" spc="18" dirty="0">
                <a:latin typeface="Arial MT"/>
                <a:cs typeface="Arial MT"/>
              </a:rPr>
              <a:t>graphe</a:t>
            </a:r>
            <a:r>
              <a:rPr lang="fr-FR" sz="2200" b="1" spc="-5" dirty="0">
                <a:latin typeface="Arial MT"/>
                <a:cs typeface="Arial MT"/>
              </a:rPr>
              <a:t> </a:t>
            </a:r>
            <a:r>
              <a:rPr lang="fr-FR" sz="2200" b="1" spc="14" dirty="0">
                <a:latin typeface="Arial MT"/>
                <a:cs typeface="Arial MT"/>
              </a:rPr>
              <a:t>MPI :</a:t>
            </a:r>
            <a:endParaRPr lang="fr-FR" sz="2200" b="1" dirty="0">
              <a:latin typeface="Arial MT"/>
              <a:cs typeface="Arial MT"/>
            </a:endParaRPr>
          </a:p>
          <a:p>
            <a:pPr marL="459332" indent="-448382">
              <a:lnSpc>
                <a:spcPct val="150000"/>
              </a:lnSpc>
              <a:buSzPct val="69230"/>
              <a:buFont typeface="Wingdings"/>
              <a:buChar char=""/>
              <a:tabLst>
                <a:tab pos="459332" algn="l"/>
                <a:tab pos="459908" algn="l"/>
              </a:tabLst>
            </a:pPr>
            <a:r>
              <a:rPr sz="2000" b="1" spc="9" dirty="0">
                <a:latin typeface="Arial MT"/>
                <a:cs typeface="Arial MT"/>
              </a:rPr>
              <a:t>MPI_GRAPH_NEIGHBORS_COUNT</a:t>
            </a:r>
            <a:endParaRPr sz="2000" dirty="0">
              <a:latin typeface="Arial MT"/>
              <a:cs typeface="Arial MT"/>
            </a:endParaRPr>
          </a:p>
          <a:p>
            <a:pPr>
              <a:spcBef>
                <a:spcPts val="23"/>
              </a:spcBef>
            </a:pPr>
            <a:endParaRPr sz="2000" dirty="0">
              <a:latin typeface="Arial MT"/>
              <a:cs typeface="Arial MT"/>
            </a:endParaRPr>
          </a:p>
          <a:p>
            <a:pPr marL="790893" marR="4611" lvl="1" indent="-322743">
              <a:lnSpc>
                <a:spcPts val="1734"/>
              </a:lnSpc>
              <a:buSzPct val="69230"/>
              <a:buFont typeface="Wingdings"/>
              <a:buChar char=""/>
              <a:tabLst>
                <a:tab pos="333116" algn="l"/>
                <a:tab pos="334269" algn="l"/>
              </a:tabLst>
            </a:pPr>
            <a:r>
              <a:rPr sz="2000" dirty="0">
                <a:latin typeface="Arial MT"/>
                <a:cs typeface="Arial MT"/>
              </a:rPr>
              <a:t>Renvoie</a:t>
            </a:r>
            <a:r>
              <a:rPr sz="2000" spc="5" dirty="0">
                <a:latin typeface="Arial MT"/>
                <a:cs typeface="Arial MT"/>
              </a:rPr>
              <a:t> le</a:t>
            </a:r>
            <a:r>
              <a:rPr sz="2000" spc="9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nombre</a:t>
            </a:r>
            <a:r>
              <a:rPr sz="2000" dirty="0">
                <a:latin typeface="Arial MT"/>
                <a:cs typeface="Arial MT"/>
              </a:rPr>
              <a:t> de</a:t>
            </a:r>
            <a:r>
              <a:rPr sz="2000" spc="9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voisins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d’</a:t>
            </a:r>
            <a:r>
              <a:rPr sz="2000" spc="5" dirty="0">
                <a:latin typeface="Arial MT"/>
                <a:cs typeface="Arial MT"/>
              </a:rPr>
              <a:t>un nœud</a:t>
            </a:r>
            <a:r>
              <a:rPr sz="2000" spc="9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associé</a:t>
            </a:r>
            <a:r>
              <a:rPr sz="2000" dirty="0">
                <a:latin typeface="Arial MT"/>
                <a:cs typeface="Arial MT"/>
              </a:rPr>
              <a:t> à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une</a:t>
            </a:r>
            <a:r>
              <a:rPr sz="2000" spc="9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topologie</a:t>
            </a:r>
            <a:r>
              <a:rPr sz="2000" dirty="0">
                <a:latin typeface="Arial MT"/>
                <a:cs typeface="Arial MT"/>
              </a:rPr>
              <a:t> graphique</a:t>
            </a:r>
            <a:r>
              <a:rPr sz="2000" spc="-476" dirty="0">
                <a:latin typeface="Arial MT"/>
                <a:cs typeface="Arial MT"/>
              </a:rPr>
              <a:t> </a:t>
            </a:r>
            <a:endParaRPr sz="2000" dirty="0">
              <a:latin typeface="Arial MT"/>
              <a:cs typeface="Arial MT"/>
            </a:endParaRPr>
          </a:p>
          <a:p>
            <a:pPr marL="345219" algn="ctr">
              <a:spcBef>
                <a:spcPts val="1166"/>
              </a:spcBef>
            </a:pP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int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MPI_Graph_neighbors_count(</a:t>
            </a:r>
            <a:r>
              <a:rPr sz="20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MPI_Comm</a:t>
            </a:r>
            <a:r>
              <a:rPr sz="20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C00000"/>
                </a:solidFill>
                <a:latin typeface="Arial"/>
                <a:cs typeface="Arial"/>
              </a:rPr>
              <a:t>comm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,</a:t>
            </a:r>
            <a:r>
              <a:rPr sz="20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int</a:t>
            </a:r>
            <a:r>
              <a:rPr sz="20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C00000"/>
                </a:solidFill>
                <a:latin typeface="Arial"/>
                <a:cs typeface="Arial"/>
              </a:rPr>
              <a:t>rank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,</a:t>
            </a:r>
            <a:r>
              <a:rPr sz="20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int</a:t>
            </a:r>
            <a:r>
              <a:rPr sz="20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9" dirty="0">
                <a:solidFill>
                  <a:srgbClr val="C00000"/>
                </a:solidFill>
                <a:latin typeface="Arial MT"/>
                <a:cs typeface="Arial MT"/>
              </a:rPr>
              <a:t>*</a:t>
            </a:r>
            <a:r>
              <a:rPr sz="2000" b="1" i="1" spc="-9" dirty="0">
                <a:solidFill>
                  <a:srgbClr val="C00000"/>
                </a:solidFill>
                <a:latin typeface="Arial"/>
                <a:cs typeface="Arial"/>
              </a:rPr>
              <a:t>nneighbors</a:t>
            </a:r>
            <a:r>
              <a:rPr sz="2000" b="1" i="1" spc="9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);</a:t>
            </a:r>
            <a:endParaRPr sz="2000" b="1" dirty="0">
              <a:solidFill>
                <a:srgbClr val="C00000"/>
              </a:solidFill>
              <a:latin typeface="Arial"/>
              <a:cs typeface="Arial"/>
            </a:endParaRPr>
          </a:p>
          <a:p>
            <a:pPr>
              <a:spcBef>
                <a:spcPts val="36"/>
              </a:spcBef>
            </a:pPr>
            <a:endParaRPr sz="2000" b="1" dirty="0">
              <a:solidFill>
                <a:srgbClr val="C00000"/>
              </a:solidFill>
              <a:latin typeface="Arial"/>
              <a:cs typeface="Arial"/>
            </a:endParaRPr>
          </a:p>
          <a:p>
            <a:pPr marL="333693" indent="-322743">
              <a:lnSpc>
                <a:spcPct val="150000"/>
              </a:lnSpc>
              <a:spcBef>
                <a:spcPts val="5"/>
              </a:spcBef>
              <a:buSzPct val="68571"/>
              <a:buFont typeface="Wingdings"/>
              <a:buChar char=""/>
              <a:tabLst>
                <a:tab pos="333116" algn="l"/>
                <a:tab pos="334269" algn="l"/>
              </a:tabLst>
            </a:pPr>
            <a:r>
              <a:rPr sz="2000" b="1" dirty="0">
                <a:latin typeface="Arial MT"/>
                <a:cs typeface="Arial MT"/>
              </a:rPr>
              <a:t>Paramètres :</a:t>
            </a:r>
          </a:p>
          <a:p>
            <a:pPr marL="333693" indent="-322743">
              <a:lnSpc>
                <a:spcPct val="150000"/>
              </a:lnSpc>
              <a:spcBef>
                <a:spcPts val="36"/>
              </a:spcBef>
              <a:buClr>
                <a:srgbClr val="441479"/>
              </a:buClr>
              <a:buSzPct val="70370"/>
              <a:buFont typeface="Wingdings"/>
              <a:buChar char=""/>
              <a:tabLst>
                <a:tab pos="333116" algn="l"/>
                <a:tab pos="334269" algn="l"/>
              </a:tabLst>
            </a:pPr>
            <a:r>
              <a:rPr lang="fr-FR" sz="2000" b="1" i="1" spc="-5" dirty="0">
                <a:latin typeface="Arial"/>
                <a:cs typeface="Arial"/>
              </a:rPr>
              <a:t>C</a:t>
            </a:r>
            <a:r>
              <a:rPr sz="2000" b="1" i="1" spc="-5" dirty="0" err="1">
                <a:latin typeface="Arial"/>
                <a:cs typeface="Arial"/>
              </a:rPr>
              <a:t>omm</a:t>
            </a:r>
            <a:r>
              <a:rPr lang="fr-FR" sz="2000" b="1" i="1" spc="-5" dirty="0">
                <a:latin typeface="Arial"/>
                <a:cs typeface="Arial"/>
              </a:rPr>
              <a:t> </a:t>
            </a:r>
            <a:r>
              <a:rPr lang="fr-FR" sz="2000" i="1" spc="-5" dirty="0">
                <a:latin typeface="Arial"/>
                <a:cs typeface="Arial"/>
              </a:rPr>
              <a:t>: </a:t>
            </a:r>
            <a:r>
              <a:rPr sz="2000" spc="-5" dirty="0">
                <a:latin typeface="Arial MT"/>
                <a:cs typeface="Arial MT"/>
              </a:rPr>
              <a:t>[in]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 err="1">
                <a:latin typeface="Arial MT"/>
                <a:cs typeface="Arial MT"/>
              </a:rPr>
              <a:t>communicateur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lang="fr-FR" sz="2000" spc="-9" dirty="0">
                <a:latin typeface="Arial MT"/>
                <a:cs typeface="Arial MT"/>
              </a:rPr>
              <a:t>de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9" dirty="0" err="1">
                <a:latin typeface="Arial MT"/>
                <a:cs typeface="Arial MT"/>
              </a:rPr>
              <a:t>topologie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 err="1">
                <a:latin typeface="Arial MT"/>
                <a:cs typeface="Arial MT"/>
              </a:rPr>
              <a:t>graphique</a:t>
            </a:r>
            <a:r>
              <a:rPr sz="2000" spc="-5" dirty="0">
                <a:latin typeface="Arial MT"/>
                <a:cs typeface="Arial MT"/>
              </a:rPr>
              <a:t> (</a:t>
            </a:r>
            <a:r>
              <a:rPr lang="fr-FR" sz="2000" spc="-5" dirty="0">
                <a:latin typeface="Arial MT"/>
                <a:cs typeface="Arial MT"/>
              </a:rPr>
              <a:t>ensemble</a:t>
            </a:r>
            <a:r>
              <a:rPr sz="2000" spc="-5" dirty="0">
                <a:latin typeface="Arial MT"/>
                <a:cs typeface="Arial MT"/>
              </a:rPr>
              <a:t>)</a:t>
            </a:r>
            <a:endParaRPr sz="2000" dirty="0">
              <a:latin typeface="Arial MT"/>
              <a:cs typeface="Arial MT"/>
            </a:endParaRPr>
          </a:p>
          <a:p>
            <a:pPr marL="333693" indent="-322743">
              <a:lnSpc>
                <a:spcPct val="150000"/>
              </a:lnSpc>
              <a:spcBef>
                <a:spcPts val="36"/>
              </a:spcBef>
              <a:buClr>
                <a:srgbClr val="441479"/>
              </a:buClr>
              <a:buSzPct val="70370"/>
              <a:buFont typeface="Wingdings"/>
              <a:buChar char=""/>
              <a:tabLst>
                <a:tab pos="333116" algn="l"/>
                <a:tab pos="334269" algn="l"/>
              </a:tabLst>
            </a:pPr>
            <a:r>
              <a:rPr lang="fr-FR" sz="2000" b="1" i="1" spc="-5" dirty="0">
                <a:latin typeface="Arial"/>
                <a:cs typeface="Arial"/>
              </a:rPr>
              <a:t>R</a:t>
            </a:r>
            <a:r>
              <a:rPr sz="2000" b="1" i="1" spc="-5" dirty="0">
                <a:latin typeface="Arial"/>
                <a:cs typeface="Arial"/>
              </a:rPr>
              <a:t>an</a:t>
            </a:r>
            <a:r>
              <a:rPr lang="fr-FR" sz="2000" b="1" i="1" spc="-5" dirty="0">
                <a:latin typeface="Arial"/>
                <a:cs typeface="Arial"/>
              </a:rPr>
              <a:t>k</a:t>
            </a:r>
            <a:r>
              <a:rPr lang="fr-FR" sz="2000" i="1" spc="-5" dirty="0">
                <a:latin typeface="Arial"/>
                <a:cs typeface="Arial"/>
              </a:rPr>
              <a:t> : </a:t>
            </a:r>
            <a:r>
              <a:rPr sz="2000" spc="-5" dirty="0">
                <a:latin typeface="Arial MT"/>
                <a:cs typeface="Arial MT"/>
              </a:rPr>
              <a:t>[in] rang du</a:t>
            </a:r>
            <a:r>
              <a:rPr sz="2000" spc="-9" dirty="0">
                <a:latin typeface="Arial MT"/>
                <a:cs typeface="Arial MT"/>
              </a:rPr>
              <a:t> </a:t>
            </a:r>
            <a:r>
              <a:rPr sz="2000" spc="-9" dirty="0" err="1">
                <a:latin typeface="Arial MT"/>
                <a:cs typeface="Arial MT"/>
              </a:rPr>
              <a:t>process</a:t>
            </a:r>
            <a:r>
              <a:rPr sz="2000" spc="-5" dirty="0" err="1">
                <a:latin typeface="Arial MT"/>
                <a:cs typeface="Arial MT"/>
              </a:rPr>
              <a:t>us</a:t>
            </a:r>
            <a:r>
              <a:rPr sz="2000" spc="-5" dirty="0">
                <a:latin typeface="Arial MT"/>
                <a:cs typeface="Arial MT"/>
              </a:rPr>
              <a:t> dans le</a:t>
            </a:r>
            <a:r>
              <a:rPr sz="2000" spc="-9" dirty="0">
                <a:latin typeface="Arial MT"/>
                <a:cs typeface="Arial MT"/>
              </a:rPr>
              <a:t> </a:t>
            </a:r>
            <a:r>
              <a:rPr sz="2000" spc="-9" dirty="0" err="1">
                <a:latin typeface="Arial MT"/>
                <a:cs typeface="Arial MT"/>
              </a:rPr>
              <a:t>group</a:t>
            </a:r>
            <a:r>
              <a:rPr sz="2000" spc="-5" dirty="0" err="1">
                <a:latin typeface="Arial MT"/>
                <a:cs typeface="Arial MT"/>
              </a:rPr>
              <a:t>e</a:t>
            </a:r>
            <a:r>
              <a:rPr sz="2000" spc="-5" dirty="0">
                <a:latin typeface="Arial MT"/>
                <a:cs typeface="Arial MT"/>
              </a:rPr>
              <a:t> comm (entier)</a:t>
            </a:r>
            <a:endParaRPr sz="2000" dirty="0">
              <a:latin typeface="Arial MT"/>
              <a:cs typeface="Arial MT"/>
            </a:endParaRPr>
          </a:p>
          <a:p>
            <a:pPr marL="333693" indent="-322743">
              <a:lnSpc>
                <a:spcPct val="150000"/>
              </a:lnSpc>
              <a:spcBef>
                <a:spcPts val="32"/>
              </a:spcBef>
              <a:buClr>
                <a:srgbClr val="441479"/>
              </a:buClr>
              <a:buSzPct val="70370"/>
              <a:buFont typeface="Wingdings"/>
              <a:buChar char=""/>
              <a:tabLst>
                <a:tab pos="333116" algn="l"/>
                <a:tab pos="334269" algn="l"/>
              </a:tabLst>
            </a:pPr>
            <a:r>
              <a:rPr lang="fr-FR" sz="2000" b="1" i="1" spc="-9" dirty="0">
                <a:latin typeface="Arial"/>
                <a:cs typeface="Arial"/>
              </a:rPr>
              <a:t>N</a:t>
            </a:r>
            <a:r>
              <a:rPr sz="2000" b="1" i="1" spc="-9" dirty="0">
                <a:latin typeface="Arial"/>
                <a:cs typeface="Arial"/>
              </a:rPr>
              <a:t>neighbors</a:t>
            </a:r>
            <a:r>
              <a:rPr lang="fr-FR" sz="2000" b="1" i="1" spc="-9" dirty="0">
                <a:latin typeface="Arial"/>
                <a:cs typeface="Arial"/>
              </a:rPr>
              <a:t> </a:t>
            </a:r>
            <a:r>
              <a:rPr lang="fr-FR" sz="2000" i="1" spc="-9" dirty="0">
                <a:latin typeface="Arial"/>
                <a:cs typeface="Arial"/>
              </a:rPr>
              <a:t>: </a:t>
            </a:r>
            <a:r>
              <a:rPr sz="2000" spc="-5" dirty="0">
                <a:latin typeface="Arial MT"/>
                <a:cs typeface="Arial MT"/>
              </a:rPr>
              <a:t>[out]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9" dirty="0">
                <a:latin typeface="Arial MT"/>
                <a:cs typeface="Arial MT"/>
              </a:rPr>
              <a:t>nombre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9" dirty="0">
                <a:latin typeface="Arial MT"/>
                <a:cs typeface="Arial MT"/>
              </a:rPr>
              <a:t>voisins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du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 err="1">
                <a:latin typeface="Arial MT"/>
                <a:cs typeface="Arial MT"/>
              </a:rPr>
              <a:t>process</a:t>
            </a:r>
            <a:r>
              <a:rPr sz="2000" spc="-9" dirty="0" err="1">
                <a:latin typeface="Arial MT"/>
                <a:cs typeface="Arial MT"/>
              </a:rPr>
              <a:t>us</a:t>
            </a:r>
            <a:r>
              <a:rPr sz="2000" spc="-9" dirty="0">
                <a:latin typeface="Arial MT"/>
                <a:cs typeface="Arial MT"/>
              </a:rPr>
              <a:t> spécifié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(entier)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9400</TotalTime>
  <Words>1168</Words>
  <Application>Microsoft Office PowerPoint</Application>
  <PresentationFormat>Grand écran</PresentationFormat>
  <Paragraphs>140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Arial MT</vt:lpstr>
      <vt:lpstr>Calibri</vt:lpstr>
      <vt:lpstr>Century Gothic</vt:lpstr>
      <vt:lpstr>Wingdings</vt:lpstr>
      <vt:lpstr>Wingdings 3</vt:lpstr>
      <vt:lpstr>Brin</vt:lpstr>
      <vt:lpstr>MPI Topologies</vt:lpstr>
      <vt:lpstr>MPI Topologies</vt:lpstr>
      <vt:lpstr>Topologie graphique</vt:lpstr>
      <vt:lpstr>Topologie graphique</vt:lpstr>
      <vt:lpstr>Topologie graphique</vt:lpstr>
      <vt:lpstr>Topologie graphique</vt:lpstr>
      <vt:lpstr>Topologie graphique</vt:lpstr>
      <vt:lpstr>Topologie graphique</vt:lpstr>
      <vt:lpstr>Topologie graphique</vt:lpstr>
      <vt:lpstr>Topologie graphique</vt:lpstr>
      <vt:lpstr>Topologie graphique</vt:lpstr>
      <vt:lpstr>Topologie graphique</vt:lpstr>
      <vt:lpstr>Topologie graphique</vt:lpstr>
      <vt:lpstr>Topologie graphique</vt:lpstr>
      <vt:lpstr>Topologie graphique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abderrahim</dc:creator>
  <cp:lastModifiedBy>abderrahim</cp:lastModifiedBy>
  <cp:revision>423</cp:revision>
  <dcterms:created xsi:type="dcterms:W3CDTF">2021-02-18T22:54:18Z</dcterms:created>
  <dcterms:modified xsi:type="dcterms:W3CDTF">2021-03-22T16:39:19Z</dcterms:modified>
</cp:coreProperties>
</file>