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4" r:id="rId14"/>
    <p:sldId id="277" r:id="rId15"/>
    <p:sldId id="270" r:id="rId16"/>
    <p:sldId id="272" r:id="rId17"/>
    <p:sldId id="273" r:id="rId18"/>
    <p:sldId id="275" r:id="rId19"/>
    <p:sldId id="276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3684" y="-34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7.7225334095086695E-2"/>
          <c:y val="7.1348940914158304E-2"/>
          <c:w val="0.88580608202096478"/>
          <c:h val="0.84749936358289657"/>
        </c:manualLayout>
      </c:layout>
      <c:lineChart>
        <c:grouping val="standard"/>
        <c:varyColors val="0"/>
        <c:ser>
          <c:idx val="1"/>
          <c:order val="0"/>
          <c:tx>
            <c:strRef>
              <c:f>Tip!$B$2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Tip!$A$3:$A$9</c:f>
              <c:numCache>
                <c:formatCode>0</c:formatCod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Tip!$B$3:$B$9</c:f>
              <c:numCache>
                <c:formatCode>0.000</c:formatCode>
                <c:ptCount val="7"/>
                <c:pt idx="0">
                  <c:v>0.38</c:v>
                </c:pt>
                <c:pt idx="1">
                  <c:v>0.74</c:v>
                </c:pt>
                <c:pt idx="2">
                  <c:v>0.78900000000000003</c:v>
                </c:pt>
                <c:pt idx="3">
                  <c:v>0.83699999999999997</c:v>
                </c:pt>
                <c:pt idx="4">
                  <c:v>0.85</c:v>
                </c:pt>
                <c:pt idx="5">
                  <c:v>0.88</c:v>
                </c:pt>
                <c:pt idx="6">
                  <c:v>0.89500000000000002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6-49F8-B6EF-BF28C3726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7214808"/>
        <c:axId val="457215136"/>
      </c:lineChart>
      <c:catAx>
        <c:axId val="45721480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7215136"/>
        <c:crosses val="autoZero"/>
        <c:auto val="1"/>
        <c:lblAlgn val="ctr"/>
        <c:lblOffset val="100"/>
        <c:noMultiLvlLbl val="0"/>
      </c:catAx>
      <c:valAx>
        <c:axId val="45721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7214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Rates!$A$3:$A$10</c:f>
              <c:numCache>
                <c:formatCode>0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Rates!$B$3:$B$8</c:f>
              <c:numCache>
                <c:formatCode>0.000</c:formatCode>
                <c:ptCount val="6"/>
                <c:pt idx="0">
                  <c:v>0.97499999999999998</c:v>
                </c:pt>
                <c:pt idx="1">
                  <c:v>0.99299999999999999</c:v>
                </c:pt>
                <c:pt idx="2">
                  <c:v>0.99370000000000003</c:v>
                </c:pt>
                <c:pt idx="3">
                  <c:v>0.995</c:v>
                </c:pt>
                <c:pt idx="4">
                  <c:v>0.997</c:v>
                </c:pt>
                <c:pt idx="5">
                  <c:v>0.997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64-4673-8C2C-EC0087F3E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312648"/>
        <c:axId val="461309696"/>
      </c:lineChart>
      <c:catAx>
        <c:axId val="46131264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1309696"/>
        <c:crosses val="autoZero"/>
        <c:auto val="1"/>
        <c:lblAlgn val="ctr"/>
        <c:lblOffset val="100"/>
        <c:noMultiLvlLbl val="0"/>
      </c:catAx>
      <c:valAx>
        <c:axId val="46130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131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Verteilung</a:t>
            </a:r>
            <a:r>
              <a:rPr lang="en-US" dirty="0"/>
              <a:t> der </a:t>
            </a:r>
            <a:r>
              <a:rPr lang="en-US" dirty="0" err="1"/>
              <a:t>Passagiere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Passagiere!$B$1</c:f>
              <c:strCache>
                <c:ptCount val="1"/>
                <c:pt idx="0">
                  <c:v>Anzahl Fahrten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Passagiere!$A$2:$A$11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Passagiere!$B$2:$B$11</c:f>
              <c:numCache>
                <c:formatCode>General</c:formatCode>
                <c:ptCount val="10"/>
                <c:pt idx="0">
                  <c:v>235038</c:v>
                </c:pt>
                <c:pt idx="1">
                  <c:v>121785762</c:v>
                </c:pt>
                <c:pt idx="2">
                  <c:v>25035025</c:v>
                </c:pt>
                <c:pt idx="3">
                  <c:v>7177486</c:v>
                </c:pt>
                <c:pt idx="4">
                  <c:v>3414208</c:v>
                </c:pt>
                <c:pt idx="5">
                  <c:v>8169270</c:v>
                </c:pt>
                <c:pt idx="6">
                  <c:v>5025873</c:v>
                </c:pt>
                <c:pt idx="7">
                  <c:v>260</c:v>
                </c:pt>
                <c:pt idx="8">
                  <c:v>260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D-4FF5-8FF5-7AA983C85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0610072"/>
        <c:axId val="480611712"/>
      </c:barChart>
      <c:catAx>
        <c:axId val="48061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0611712"/>
        <c:crosses val="autoZero"/>
        <c:auto val="1"/>
        <c:lblAlgn val="ctr"/>
        <c:lblOffset val="100"/>
        <c:noMultiLvlLbl val="0"/>
      </c:catAx>
      <c:valAx>
        <c:axId val="4806117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0610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Rides!$A$3:$A$9</c:f>
              <c:numCache>
                <c:formatCode>0</c:formatCod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Rides!$B$3:$B$9</c:f>
              <c:numCache>
                <c:formatCode>0.000</c:formatCode>
                <c:ptCount val="7"/>
                <c:pt idx="0">
                  <c:v>0.1</c:v>
                </c:pt>
                <c:pt idx="1">
                  <c:v>-1.49</c:v>
                </c:pt>
                <c:pt idx="2">
                  <c:v>-0.3</c:v>
                </c:pt>
                <c:pt idx="3">
                  <c:v>0.37</c:v>
                </c:pt>
                <c:pt idx="4">
                  <c:v>0.5</c:v>
                </c:pt>
                <c:pt idx="5">
                  <c:v>0.7</c:v>
                </c:pt>
                <c:pt idx="6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0-46D5-85C0-C6212EA17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571648"/>
        <c:axId val="459999248"/>
      </c:lineChart>
      <c:catAx>
        <c:axId val="45957164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9999248"/>
        <c:crosses val="autoZero"/>
        <c:auto val="1"/>
        <c:lblAlgn val="ctr"/>
        <c:lblOffset val="100"/>
        <c:noMultiLvlLbl val="0"/>
      </c:catAx>
      <c:valAx>
        <c:axId val="45999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9571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Accuracy</c:v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RevenueAVG!$B$3:$B$9</c:f>
              <c:numCache>
                <c:formatCode>0.000</c:formatCode>
                <c:ptCount val="7"/>
                <c:pt idx="0">
                  <c:v>0.01</c:v>
                </c:pt>
                <c:pt idx="1">
                  <c:v>-7.0000000000000007E-2</c:v>
                </c:pt>
                <c:pt idx="2">
                  <c:v>-0.2</c:v>
                </c:pt>
                <c:pt idx="3">
                  <c:v>0</c:v>
                </c:pt>
                <c:pt idx="4">
                  <c:v>0.18</c:v>
                </c:pt>
                <c:pt idx="5">
                  <c:v>0.31</c:v>
                </c:pt>
                <c:pt idx="6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DC-4947-8727-E928BDEAC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140904"/>
        <c:axId val="460141232"/>
      </c:lineChart>
      <c:catAx>
        <c:axId val="460140904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0141232"/>
        <c:crosses val="autoZero"/>
        <c:auto val="1"/>
        <c:lblAlgn val="ctr"/>
        <c:lblOffset val="100"/>
        <c:noMultiLvlLbl val="0"/>
      </c:catAx>
      <c:valAx>
        <c:axId val="46014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0140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4879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Sub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7612" y="37238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13-08-2018</a:t>
            </a: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830451" y="4652161"/>
            <a:ext cx="148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4737600"/>
            <a:ext cx="1635224" cy="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6" y="4208250"/>
            <a:ext cx="4914048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2017. © 2017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4322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| 13-08-2018 | Leonhard Applis | © Atos - For internal use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Bachelor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Intermediate Status</a:t>
            </a:r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Distanz, Fahrtkosten, Dauer, Passagieranzahl, Orte</a:t>
            </a:r>
          </a:p>
          <a:p>
            <a:r>
              <a:rPr lang="de-DE" dirty="0"/>
              <a:t>Ausgabe-Feature: Rate der Taxifahrt (Standard, Nacht, Flughafen)</a:t>
            </a:r>
          </a:p>
          <a:p>
            <a:r>
              <a:rPr lang="de-DE" dirty="0"/>
              <a:t>2 Hidden Layer mit je 100 Nodes, </a:t>
            </a:r>
            <a:r>
              <a:rPr lang="de-DE" dirty="0" err="1"/>
              <a:t>Sigmoid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Ratenerkennung</a:t>
            </a:r>
            <a:br>
              <a:rPr lang="de-DE" dirty="0"/>
            </a:br>
            <a:r>
              <a:rPr lang="de-DE" sz="1800" dirty="0"/>
              <a:t>(Multiklassen Klassifizierung)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9580"/>
              </p:ext>
            </p:extLst>
          </p:nvPr>
        </p:nvGraphicFramePr>
        <p:xfrm>
          <a:off x="184863" y="1995075"/>
          <a:ext cx="3528392" cy="206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46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955608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249638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552273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Trainingsdaten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</a:tbl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F3E3105-0813-4029-B74B-AA841E032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834580"/>
              </p:ext>
            </p:extLst>
          </p:nvPr>
        </p:nvGraphicFramePr>
        <p:xfrm>
          <a:off x="3851919" y="1902653"/>
          <a:ext cx="4464497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86B924F-9C7F-4C5F-8C80-2701552162F4}"/>
              </a:ext>
            </a:extLst>
          </p:cNvPr>
          <p:cNvSpPr/>
          <p:nvPr/>
        </p:nvSpPr>
        <p:spPr>
          <a:xfrm>
            <a:off x="323528" y="4299942"/>
            <a:ext cx="325106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von den 24 nicht erkannten Raten haben 13 die Rate „</a:t>
            </a:r>
            <a:r>
              <a:rPr lang="de-DE" sz="1100" dirty="0" err="1"/>
              <a:t>Negotiated</a:t>
            </a:r>
            <a:r>
              <a:rPr lang="de-DE" sz="1100" dirty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62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Distanz, Fahrtkosten, Dauer, Orte</a:t>
            </a:r>
          </a:p>
          <a:p>
            <a:r>
              <a:rPr lang="de-DE" dirty="0"/>
              <a:t>Ausgabe-Feature: Anzahl der Passagiere</a:t>
            </a:r>
          </a:p>
          <a:p>
            <a:r>
              <a:rPr lang="de-DE" dirty="0"/>
              <a:t>2 Hidden Layer mit je 100 Nodes, </a:t>
            </a:r>
            <a:r>
              <a:rPr lang="de-DE" dirty="0" err="1"/>
              <a:t>Sigmoid</a:t>
            </a:r>
            <a:r>
              <a:rPr lang="de-DE" dirty="0"/>
              <a:t>, 250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Passagieraufkommen</a:t>
            </a:r>
            <a:br>
              <a:rPr lang="de-DE" dirty="0"/>
            </a:br>
            <a:r>
              <a:rPr lang="de-DE" sz="1800" dirty="0"/>
              <a:t>(Multiklassen-Klassifizierung)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54550"/>
              </p:ext>
            </p:extLst>
          </p:nvPr>
        </p:nvGraphicFramePr>
        <p:xfrm>
          <a:off x="107504" y="1902653"/>
          <a:ext cx="3600399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48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1064575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85676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Trainingsdaten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</a:tbl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FC6C36A9-34D5-4EBD-AEDD-288F17D1D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283292"/>
              </p:ext>
            </p:extLst>
          </p:nvPr>
        </p:nvGraphicFramePr>
        <p:xfrm>
          <a:off x="4211960" y="1902653"/>
          <a:ext cx="4176464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09E776E-1428-45D1-84C2-F47AA906E658}"/>
              </a:ext>
            </a:extLst>
          </p:cNvPr>
          <p:cNvSpPr/>
          <p:nvPr/>
        </p:nvSpPr>
        <p:spPr>
          <a:xfrm>
            <a:off x="375585" y="3833987"/>
            <a:ext cx="3085642" cy="525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Problem: NN sagt immer 1 Passagier </a:t>
            </a:r>
            <a:br>
              <a:rPr lang="de-DE" sz="1200" dirty="0"/>
            </a:br>
            <a:r>
              <a:rPr lang="de-DE" sz="1200" dirty="0"/>
              <a:t>– stimmt in 71% der Fälle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56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Anzahl der Fahrten </a:t>
            </a:r>
          </a:p>
          <a:p>
            <a:r>
              <a:rPr lang="de-DE" dirty="0"/>
              <a:t>1 Hidden Layer mit 300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Fahrtenaufkommen</a:t>
            </a:r>
            <a:br>
              <a:rPr lang="de-DE" dirty="0"/>
            </a:br>
            <a:r>
              <a:rPr lang="de-DE" sz="1800" dirty="0"/>
              <a:t>(Regression)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0507"/>
              </p:ext>
            </p:extLst>
          </p:nvPr>
        </p:nvGraphicFramePr>
        <p:xfrm>
          <a:off x="107504" y="1902653"/>
          <a:ext cx="3600400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49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975110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275141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Trainingsdaten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-0.3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F341009-5E0C-4085-971C-C28E6111D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464677"/>
              </p:ext>
            </p:extLst>
          </p:nvPr>
        </p:nvGraphicFramePr>
        <p:xfrm>
          <a:off x="3995936" y="1902653"/>
          <a:ext cx="4320480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243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Aufsummierte Kosten aller Fahrten</a:t>
            </a:r>
          </a:p>
          <a:p>
            <a:r>
              <a:rPr lang="de-DE" dirty="0"/>
              <a:t>1 Hidden Layer mit 250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Umsatzprognose</a:t>
            </a:r>
            <a:br>
              <a:rPr lang="de-DE" dirty="0"/>
            </a:br>
            <a:r>
              <a:rPr lang="de-DE" sz="1800" dirty="0"/>
              <a:t>(Regression)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06848"/>
              </p:ext>
            </p:extLst>
          </p:nvPr>
        </p:nvGraphicFramePr>
        <p:xfrm>
          <a:off x="262222" y="1902653"/>
          <a:ext cx="358969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136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97221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271351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Trainingsdaten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0110AB5-C6DD-4880-8077-BB224EE5097F}"/>
              </a:ext>
            </a:extLst>
          </p:cNvPr>
          <p:cNvSpPr/>
          <p:nvPr/>
        </p:nvSpPr>
        <p:spPr>
          <a:xfrm>
            <a:off x="4499992" y="1902653"/>
            <a:ext cx="33843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Problem: </a:t>
            </a:r>
            <a:br>
              <a:rPr lang="de-DE" dirty="0"/>
            </a:br>
            <a:r>
              <a:rPr lang="de-DE" dirty="0"/>
              <a:t>Unzureichende Features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57875E-9825-40D8-964D-291E35485EB2}"/>
              </a:ext>
            </a:extLst>
          </p:cNvPr>
          <p:cNvSpPr txBox="1"/>
          <p:nvPr/>
        </p:nvSpPr>
        <p:spPr>
          <a:xfrm>
            <a:off x="4427984" y="269474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Anpassung von NN ändert nichts an Ausgabe -</a:t>
            </a:r>
            <a:br>
              <a:rPr lang="de-DE" dirty="0"/>
            </a:br>
            <a:r>
              <a:rPr lang="de-DE" dirty="0"/>
              <a:t>Immer Mittelwert der Daten</a:t>
            </a:r>
          </a:p>
        </p:txBody>
      </p:sp>
    </p:spTree>
    <p:extLst>
      <p:ext uri="{BB962C8B-B14F-4D97-AF65-F5344CB8AC3E}">
        <p14:creationId xmlns:p14="http://schemas.microsoft.com/office/powerpoint/2010/main" val="238576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Durchschnittliche Kosten aller Fahrten</a:t>
            </a:r>
          </a:p>
          <a:p>
            <a:r>
              <a:rPr lang="de-DE" dirty="0"/>
              <a:t>1 Hidden Layer mit 250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Umsatzprognose</a:t>
            </a:r>
            <a:br>
              <a:rPr lang="de-DE" dirty="0"/>
            </a:br>
            <a:r>
              <a:rPr lang="de-DE" dirty="0"/>
              <a:t>Variante: Durchschnittlicher Umsatz/Fahrt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08045"/>
              </p:ext>
            </p:extLst>
          </p:nvPr>
        </p:nvGraphicFramePr>
        <p:xfrm>
          <a:off x="262222" y="1902653"/>
          <a:ext cx="3517690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133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952709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245848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Trainingsdaten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CA4AE78-78FD-45B3-B0E7-A918E18FA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061526"/>
              </p:ext>
            </p:extLst>
          </p:nvPr>
        </p:nvGraphicFramePr>
        <p:xfrm>
          <a:off x="3923928" y="1902653"/>
          <a:ext cx="4248472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011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672E81-C503-4BD4-B4FD-E22789D2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Multiclass</a:t>
            </a:r>
            <a:r>
              <a:rPr lang="de-DE" dirty="0"/>
              <a:t>-NN brauchen länger zum trainieren</a:t>
            </a:r>
          </a:p>
          <a:p>
            <a:r>
              <a:rPr lang="de-DE" dirty="0"/>
              <a:t>Benötigte Trainingszeit wächst (im Wesentlichen) durch Anzahl der Gewichte</a:t>
            </a:r>
          </a:p>
          <a:p>
            <a:r>
              <a:rPr lang="de-DE" dirty="0"/>
              <a:t>Daten </a:t>
            </a:r>
            <a:r>
              <a:rPr lang="de-DE" b="1" dirty="0"/>
              <a:t>müssen</a:t>
            </a:r>
            <a:r>
              <a:rPr lang="de-DE" dirty="0"/>
              <a:t> gefiltert/aufbereitet werden</a:t>
            </a:r>
          </a:p>
          <a:p>
            <a:r>
              <a:rPr lang="de-DE" dirty="0"/>
              <a:t>„Tiefe“ Netze neigen zu prinzipiellem </a:t>
            </a:r>
            <a:r>
              <a:rPr lang="de-DE" dirty="0" err="1"/>
              <a:t>Overfitting</a:t>
            </a:r>
            <a:r>
              <a:rPr lang="de-DE" dirty="0"/>
              <a:t> (Siehe Fahrtenaufkommen)</a:t>
            </a:r>
          </a:p>
          <a:p>
            <a:r>
              <a:rPr lang="de-DE" dirty="0"/>
              <a:t>Bei Erarbeitung: Jede Trainingsmenge vorher „</a:t>
            </a:r>
            <a:r>
              <a:rPr lang="de-DE" dirty="0" err="1"/>
              <a:t>Shufflen</a:t>
            </a:r>
            <a:r>
              <a:rPr lang="de-DE" dirty="0"/>
              <a:t>“ und zwischenspeichern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EF8A93-BD83-478F-A7DC-937EE3EA8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BF2ADBF-C5DC-4409-B01C-3FBD7398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Ergebnisse</a:t>
            </a:r>
          </a:p>
        </p:txBody>
      </p:sp>
    </p:spTree>
    <p:extLst>
      <p:ext uri="{BB962C8B-B14F-4D97-AF65-F5344CB8AC3E}">
        <p14:creationId xmlns:p14="http://schemas.microsoft.com/office/powerpoint/2010/main" val="420447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E2810-7D61-4FDA-A7C4-ED3D0EE9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und Diskussion</a:t>
            </a:r>
          </a:p>
        </p:txBody>
      </p:sp>
    </p:spTree>
    <p:extLst>
      <p:ext uri="{BB962C8B-B14F-4D97-AF65-F5344CB8AC3E}">
        <p14:creationId xmlns:p14="http://schemas.microsoft.com/office/powerpoint/2010/main" val="99205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753069"/>
            <a:ext cx="4950000" cy="1656184"/>
          </a:xfrm>
        </p:spPr>
        <p:txBody>
          <a:bodyPr anchor="t"/>
          <a:lstStyle/>
          <a:p>
            <a:r>
              <a:rPr lang="en-US" dirty="0"/>
              <a:t>Thanks</a:t>
            </a:r>
            <a:br>
              <a:rPr lang="en-US" dirty="0"/>
            </a:br>
            <a:br>
              <a:rPr lang="en-US" sz="1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Theorie</a:t>
            </a:r>
            <a:r>
              <a:rPr lang="en-US" dirty="0"/>
              <a:t> &amp; </a:t>
            </a:r>
            <a:r>
              <a:rPr lang="en-US" dirty="0" err="1"/>
              <a:t>Arbeit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FE182E-40E6-4CDB-A9B1-DFF45F33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Bias und Varianz </a:t>
            </a:r>
          </a:p>
          <a:p>
            <a:pPr lvl="1"/>
            <a:r>
              <a:rPr lang="de-DE" dirty="0"/>
              <a:t>Grundformen</a:t>
            </a:r>
          </a:p>
          <a:p>
            <a:pPr lvl="1"/>
            <a:r>
              <a:rPr lang="de-DE" dirty="0"/>
              <a:t>Bias-Varianz-Dilemma</a:t>
            </a:r>
          </a:p>
          <a:p>
            <a:pPr lvl="1"/>
            <a:r>
              <a:rPr lang="de-DE" dirty="0"/>
              <a:t>Over &amp; </a:t>
            </a:r>
            <a:r>
              <a:rPr lang="de-DE" dirty="0" err="1"/>
              <a:t>Underfitting</a:t>
            </a:r>
            <a:endParaRPr lang="de-DE" dirty="0"/>
          </a:p>
          <a:p>
            <a:r>
              <a:rPr lang="de-DE" dirty="0"/>
              <a:t>Regression und Gewichtsvektoren</a:t>
            </a:r>
          </a:p>
          <a:p>
            <a:r>
              <a:rPr lang="de-DE" dirty="0"/>
              <a:t>Aktivierungsfunktionen </a:t>
            </a:r>
          </a:p>
          <a:p>
            <a:r>
              <a:rPr lang="de-DE" dirty="0"/>
              <a:t>Logistische Regression</a:t>
            </a:r>
          </a:p>
          <a:p>
            <a:r>
              <a:rPr lang="de-DE" dirty="0"/>
              <a:t>Neuronale Netze und Zusammenspiel obiger Konzepte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ADB5D4-D1A2-4413-A62F-806BC2DB0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76F183-0162-4355-BCD9-28BA7209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 zu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dirty="0"/>
              <a:t>Enthalten:</a:t>
            </a:r>
          </a:p>
        </p:txBody>
      </p:sp>
    </p:spTree>
    <p:extLst>
      <p:ext uri="{BB962C8B-B14F-4D97-AF65-F5344CB8AC3E}">
        <p14:creationId xmlns:p14="http://schemas.microsoft.com/office/powerpoint/2010/main" val="76595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FE182E-40E6-4CDB-A9B1-DFF45F33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Optimierungsfunktionen</a:t>
            </a:r>
          </a:p>
          <a:p>
            <a:r>
              <a:rPr lang="de-DE" dirty="0"/>
              <a:t>Tiefere Mathematik &amp; Beweise</a:t>
            </a:r>
          </a:p>
          <a:p>
            <a:r>
              <a:rPr lang="de-DE" dirty="0"/>
              <a:t>Besondere Neuronale-Netze</a:t>
            </a:r>
          </a:p>
          <a:p>
            <a:pPr lvl="1"/>
            <a:r>
              <a:rPr lang="de-DE" dirty="0" err="1"/>
              <a:t>Convolutional</a:t>
            </a:r>
            <a:r>
              <a:rPr lang="de-DE" dirty="0"/>
              <a:t> (Feedback über mehrere Schichten)</a:t>
            </a:r>
          </a:p>
          <a:p>
            <a:pPr lvl="1"/>
            <a:r>
              <a:rPr lang="de-DE" dirty="0" err="1"/>
              <a:t>Strided</a:t>
            </a:r>
            <a:r>
              <a:rPr lang="de-DE" dirty="0"/>
              <a:t> (Wegfall zufälliger Knoten im FF-Processing)</a:t>
            </a:r>
          </a:p>
          <a:p>
            <a:pPr lvl="1"/>
            <a:r>
              <a:rPr lang="de-DE" dirty="0"/>
              <a:t>Filterungen der Netzschichten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ADB5D4-D1A2-4413-A62F-806BC2DB0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76F183-0162-4355-BCD9-28BA7209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 zu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dirty="0"/>
              <a:t>Nicht Enthalten:</a:t>
            </a:r>
          </a:p>
        </p:txBody>
      </p:sp>
    </p:spTree>
    <p:extLst>
      <p:ext uri="{BB962C8B-B14F-4D97-AF65-F5344CB8AC3E}">
        <p14:creationId xmlns:p14="http://schemas.microsoft.com/office/powerpoint/2010/main" val="136769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31FE89-0A44-4CAE-BD42-A10B5A22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Schwerpunkte: </a:t>
            </a:r>
          </a:p>
          <a:p>
            <a:pPr lvl="1"/>
            <a:r>
              <a:rPr lang="de-DE" dirty="0"/>
              <a:t>Warum R-Services in SQL-Server Mehrwert bringen</a:t>
            </a:r>
          </a:p>
          <a:p>
            <a:pPr lvl="1"/>
            <a:r>
              <a:rPr lang="de-DE" dirty="0"/>
              <a:t>Was sind Besonderheiten von R im SQL-Server</a:t>
            </a:r>
          </a:p>
          <a:p>
            <a:pPr lvl="1"/>
            <a:r>
              <a:rPr lang="de-DE" dirty="0"/>
              <a:t>Wie verwende ich ein Modell in R im SQL-Server</a:t>
            </a:r>
          </a:p>
          <a:p>
            <a:r>
              <a:rPr lang="de-DE" dirty="0"/>
              <a:t>Nicht-Schwerpunkte:</a:t>
            </a:r>
          </a:p>
          <a:p>
            <a:pPr lvl="1"/>
            <a:r>
              <a:rPr lang="de-DE" dirty="0"/>
              <a:t>Andere Funktionen von SQL oder R</a:t>
            </a:r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FCA4895-67CD-43AE-9AB4-0AA2A1EA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78AB57-D119-4BA2-AFDF-2550E05D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zu R und SQL-Server</a:t>
            </a:r>
          </a:p>
        </p:txBody>
      </p:sp>
    </p:spTree>
    <p:extLst>
      <p:ext uri="{BB962C8B-B14F-4D97-AF65-F5344CB8AC3E}">
        <p14:creationId xmlns:p14="http://schemas.microsoft.com/office/powerpoint/2010/main" val="104264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9F10217-09CE-42D8-962E-A56E1754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Enthalten:</a:t>
            </a:r>
          </a:p>
          <a:p>
            <a:r>
              <a:rPr lang="de-DE" dirty="0"/>
              <a:t>Ziele des Experiments</a:t>
            </a:r>
          </a:p>
          <a:p>
            <a:r>
              <a:rPr lang="de-DE" dirty="0" err="1"/>
              <a:t>Urdaten</a:t>
            </a:r>
            <a:r>
              <a:rPr lang="de-DE" dirty="0"/>
              <a:t> und ihre Eigenschaften</a:t>
            </a:r>
          </a:p>
          <a:p>
            <a:r>
              <a:rPr lang="de-DE" dirty="0"/>
              <a:t>Versuchsdaten und Sichten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-Do:</a:t>
            </a:r>
          </a:p>
          <a:p>
            <a:r>
              <a:rPr lang="de-DE" dirty="0"/>
              <a:t>Use-Cases aufdröseln und beschreiben</a:t>
            </a:r>
          </a:p>
          <a:p>
            <a:r>
              <a:rPr lang="de-DE" dirty="0"/>
              <a:t>Ergebnisse messen und aufnehmen, ggfs. mit Plot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7EC5B-91D6-43CE-8E9F-1B6F52B9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85E8F4-46C2-40F0-8F12-A108019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</p:spTree>
    <p:extLst>
      <p:ext uri="{BB962C8B-B14F-4D97-AF65-F5344CB8AC3E}">
        <p14:creationId xmlns:p14="http://schemas.microsoft.com/office/powerpoint/2010/main" val="32028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3887C-50FF-43DC-AD1A-81C61B2E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0992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6CB8F6-3A1B-472E-95EA-41E07118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Erfolgreich:</a:t>
            </a:r>
          </a:p>
          <a:p>
            <a:r>
              <a:rPr lang="de-DE" dirty="0"/>
              <a:t>Trinkgeldvorhersage</a:t>
            </a:r>
          </a:p>
          <a:p>
            <a:r>
              <a:rPr lang="de-DE" dirty="0"/>
              <a:t>Fahrtenaufkommen</a:t>
            </a:r>
          </a:p>
          <a:p>
            <a:r>
              <a:rPr lang="de-DE" dirty="0"/>
              <a:t>Umsatzprognose</a:t>
            </a:r>
          </a:p>
          <a:p>
            <a:r>
              <a:rPr lang="de-DE" dirty="0"/>
              <a:t>Raten-Erkennung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Fehlgeschlagen/Unbrauchbar:</a:t>
            </a:r>
          </a:p>
          <a:p>
            <a:r>
              <a:rPr lang="de-DE" dirty="0"/>
              <a:t>Ziel-Vorhersage</a:t>
            </a:r>
          </a:p>
          <a:p>
            <a:r>
              <a:rPr lang="de-DE" dirty="0"/>
              <a:t>Passagieraufkommen</a:t>
            </a:r>
          </a:p>
          <a:p>
            <a:r>
              <a:rPr lang="de-DE" dirty="0"/>
              <a:t>Wartezeit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0B6398-38EE-4DE2-90CA-20A410F92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8BA0F0-1FA2-4476-882C-D25580C0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Umgesetzte Use-Cases</a:t>
            </a:r>
          </a:p>
        </p:txBody>
      </p:sp>
    </p:spTree>
    <p:extLst>
      <p:ext uri="{BB962C8B-B14F-4D97-AF65-F5344CB8AC3E}">
        <p14:creationId xmlns:p14="http://schemas.microsoft.com/office/powerpoint/2010/main" val="209039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Distanz, Fahrtkosten, Zeit, Passagieranzahl, Orte</a:t>
            </a:r>
          </a:p>
          <a:p>
            <a:r>
              <a:rPr lang="de-DE" dirty="0"/>
              <a:t>Ausgabe-Feature: Höhe des Trinkgeldes</a:t>
            </a:r>
          </a:p>
          <a:p>
            <a:r>
              <a:rPr lang="de-DE" dirty="0"/>
              <a:t>2 Hidden Layer mit je 100 Nodes, </a:t>
            </a:r>
            <a:r>
              <a:rPr lang="de-DE" dirty="0" err="1"/>
              <a:t>Sigmoid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Trinkgeldvorhersage</a:t>
            </a:r>
            <a:br>
              <a:rPr lang="de-DE" dirty="0"/>
            </a:br>
            <a:r>
              <a:rPr lang="de-DE" sz="1800" dirty="0"/>
              <a:t>(Regression)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46376"/>
              </p:ext>
            </p:extLst>
          </p:nvPr>
        </p:nvGraphicFramePr>
        <p:xfrm>
          <a:off x="35496" y="1902653"/>
          <a:ext cx="3539093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59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958505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253429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Trainingsdaten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1B304C6-0FCC-4903-9FD5-8C584426E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47138"/>
              </p:ext>
            </p:extLst>
          </p:nvPr>
        </p:nvGraphicFramePr>
        <p:xfrm>
          <a:off x="3923928" y="1902653"/>
          <a:ext cx="4536504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505923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5E5E72545FEE4EA413C9F33B92CDDC" ma:contentTypeVersion="1" ma:contentTypeDescription="Create a new document." ma:contentTypeScope="" ma:versionID="5fb799aac4c84f0a0e786f5b81ce7a3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66CE0DF-F14B-480E-8BB2-075A909740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9B44A-4CF7-434C-A278-462478FDE8D7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02D938-E4F2-40AC-ABEF-165C072F9E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Bildschirmpräsentation (16:9)</PresentationFormat>
  <Paragraphs>237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Sans Unicode</vt:lpstr>
      <vt:lpstr>Verdana</vt:lpstr>
      <vt:lpstr>Atos v4.0</vt:lpstr>
      <vt:lpstr>Bachelor</vt:lpstr>
      <vt:lpstr>Theorie &amp; Arbeit</vt:lpstr>
      <vt:lpstr>Theorie  zu Machine Learning Enthalten:</vt:lpstr>
      <vt:lpstr>Theorie  zu Machine Learning Nicht Enthalten:</vt:lpstr>
      <vt:lpstr>Theorie zu R und SQL-Server</vt:lpstr>
      <vt:lpstr>Versuchsaufbau</vt:lpstr>
      <vt:lpstr>Ergebnisse</vt:lpstr>
      <vt:lpstr>Umgesetzte Use-Cases</vt:lpstr>
      <vt:lpstr>Trinkgeldvorhersage (Regression)</vt:lpstr>
      <vt:lpstr>Ratenerkennung (Multiklassen Klassifizierung)</vt:lpstr>
      <vt:lpstr>Passagieraufkommen (Multiklassen-Klassifizierung)</vt:lpstr>
      <vt:lpstr>Fahrtenaufkommen (Regression)</vt:lpstr>
      <vt:lpstr>Umsatzprognose (Regression)</vt:lpstr>
      <vt:lpstr>Umsatzprognose Variante: Durchschnittlicher Umsatz/Fahrt</vt:lpstr>
      <vt:lpstr>Wichtige Ergebnisse</vt:lpstr>
      <vt:lpstr>Fragen und Diskussion</vt:lpstr>
      <vt:lpstr>Thanks  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Katoen, Ronald</dc:creator>
  <cp:lastModifiedBy>Applis, Leonhard</cp:lastModifiedBy>
  <cp:revision>175</cp:revision>
  <dcterms:created xsi:type="dcterms:W3CDTF">2016-04-04T15:49:24Z</dcterms:created>
  <dcterms:modified xsi:type="dcterms:W3CDTF">2018-08-27T08:36:01Z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  <property fmtid="{D5CDD505-2E9C-101B-9397-08002B2CF9AE}" pid="8" name="ContentTypeId">
    <vt:lpwstr>0x0101007E5E5E72545FEE4EA413C9F33B92CDDC</vt:lpwstr>
  </property>
  <property fmtid="{D5CDD505-2E9C-101B-9397-08002B2CF9AE}" pid="9" name="TemplateUrl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xd_Signature">
    <vt:bool>false</vt:bool>
  </property>
  <property fmtid="{D5CDD505-2E9C-101B-9397-08002B2CF9AE}" pid="13" name="xd_ProgID">
    <vt:lpwstr/>
  </property>
</Properties>
</file>