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58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48" d="100"/>
          <a:sy n="148" d="100"/>
        </p:scale>
        <p:origin x="3684" y="-34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‹Nr.›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ddNotifier#2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Worldgrid, Bull, Canopy, equensWorldline, Unify, Worldline and Zero Email are registered trademarks of the Atos group. March 2016. © 2016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7951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1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‹Nr.›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AddNotifier#3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Worldgrid, Bull, Canopy, equensWorldline, Unify, Worldline and Zero Email are registered trademarks of the Atos group. March 2016. © 2016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3188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2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69BF997-9B5F-4A82-AF31-6E87F25749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5779" y="1203598"/>
            <a:ext cx="8309346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3000" b="1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Title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4879" y="2320746"/>
            <a:ext cx="8312194" cy="1115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Sub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17612" y="372387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13-08-2018</a:t>
            </a:r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3830451" y="4652161"/>
            <a:ext cx="148309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8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- For internal use</a:t>
            </a:r>
            <a:endParaRPr lang="en-US" sz="800" b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13480" y="2307166"/>
            <a:ext cx="88305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81" y="4372526"/>
            <a:ext cx="1334916" cy="436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4737600"/>
            <a:ext cx="1635224" cy="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033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60097"/>
            <a:ext cx="9186488" cy="202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7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5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5471"/>
            <a:ext cx="9204416" cy="2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72" y="1560265"/>
            <a:ext cx="9197784" cy="202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25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05"/>
            <a:ext cx="9186488" cy="20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3769"/>
            <a:ext cx="9186488" cy="20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60097"/>
            <a:ext cx="9186488" cy="202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8584"/>
            <a:ext cx="9186488" cy="20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5471"/>
            <a:ext cx="9204416" cy="2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" y="1559341"/>
            <a:ext cx="9166852" cy="20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4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59509"/>
            <a:ext cx="9204416" cy="20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3769"/>
            <a:ext cx="9204416" cy="20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3939"/>
            <a:ext cx="9204416" cy="20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004048" y="1995686"/>
            <a:ext cx="403244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50381"/>
            <a:ext cx="9204416" cy="204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5779" y="1203598"/>
            <a:ext cx="4950000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3000" b="1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 dirty="0"/>
              <a:t>Click to edit the title</a:t>
            </a:r>
          </a:p>
        </p:txBody>
      </p:sp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234016" y="4208250"/>
            <a:ext cx="4914048" cy="6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700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Worldgrid, Bull, Canopy, equensWorldline, Unify, Worldline and Zero Email are registered trademarks of the Atos group. March 2017. © 2017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7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13480" y="2307166"/>
            <a:ext cx="88305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81" y="4372526"/>
            <a:ext cx="1334916" cy="43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0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0300" y="1150978"/>
            <a:ext cx="8748000" cy="3474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480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6874" y="4625878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329209" y="944932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0782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2nd top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88" y="843558"/>
            <a:ext cx="8748000" cy="3723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480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the header</a:t>
            </a: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6874" y="4625878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2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52" y="1534505"/>
            <a:ext cx="9192464" cy="20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1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3939"/>
            <a:ext cx="9180512" cy="20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2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9341"/>
            <a:ext cx="9180512" cy="20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0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8584"/>
            <a:ext cx="9180512" cy="20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8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3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0" name="AddCustomFooter#1"/>
          <p:cNvSpPr txBox="1"/>
          <p:nvPr userDrawn="1"/>
        </p:nvSpPr>
        <p:spPr>
          <a:xfrm>
            <a:off x="236700" y="4729862"/>
            <a:ext cx="4322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| 13-08-2018 | Leonhard Applis | © Atos - For internal use</a:t>
            </a:r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16488" y="1090800"/>
            <a:ext cx="8748000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16488" y="123478"/>
            <a:ext cx="8748000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Click to edit the header</a:t>
            </a:r>
          </a:p>
        </p:txBody>
      </p:sp>
    </p:spTree>
    <p:extLst>
      <p:ext uri="{BB962C8B-B14F-4D97-AF65-F5344CB8AC3E}">
        <p14:creationId xmlns:p14="http://schemas.microsoft.com/office/powerpoint/2010/main" val="19981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3" r:id="rId3"/>
    <p:sldLayoutId id="2147483654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55" r:id="rId2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Bachelor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Halbzeit-Fazit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4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12FF71-7B24-4928-B766-40A88B75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8" y="843559"/>
            <a:ext cx="8748000" cy="648072"/>
          </a:xfrm>
        </p:spPr>
        <p:txBody>
          <a:bodyPr/>
          <a:lstStyle/>
          <a:p>
            <a:r>
              <a:rPr lang="de-DE" dirty="0"/>
              <a:t>Eingabe-Features: Distanz, Fahrtkosten, Zeit, Passagieranzahl, Orte</a:t>
            </a:r>
          </a:p>
          <a:p>
            <a:r>
              <a:rPr lang="de-DE" dirty="0"/>
              <a:t>Ausgabe-Feature: Höhe des Trinkgeldes</a:t>
            </a:r>
          </a:p>
          <a:p>
            <a:r>
              <a:rPr lang="de-DE" dirty="0"/>
              <a:t>2 Hidden Layer mit je 100 Nodes, </a:t>
            </a:r>
            <a:r>
              <a:rPr lang="de-DE" dirty="0" err="1"/>
              <a:t>Sigmoid</a:t>
            </a:r>
            <a:r>
              <a:rPr lang="de-DE" dirty="0"/>
              <a:t>, 500 Epochen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AEA9F0-14D8-4DAC-B1E8-6ACF0A6DE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7C5E03-EC7A-401F-9AA5-5598E9CC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Trinkgeldvorhersage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D79D7F0-F8BD-48B0-8D94-6B8953EF6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825305"/>
              </p:ext>
            </p:extLst>
          </p:nvPr>
        </p:nvGraphicFramePr>
        <p:xfrm>
          <a:off x="262222" y="1902653"/>
          <a:ext cx="3312368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137">
                  <a:extLst>
                    <a:ext uri="{9D8B030D-6E8A-4147-A177-3AD203B41FA5}">
                      <a16:colId xmlns:a16="http://schemas.microsoft.com/office/drawing/2014/main" val="292505027"/>
                    </a:ext>
                  </a:extLst>
                </a:gridCol>
                <a:gridCol w="897101">
                  <a:extLst>
                    <a:ext uri="{9D8B030D-6E8A-4147-A177-3AD203B41FA5}">
                      <a16:colId xmlns:a16="http://schemas.microsoft.com/office/drawing/2014/main" val="3445480926"/>
                    </a:ext>
                  </a:extLst>
                </a:gridCol>
                <a:gridCol w="1173130">
                  <a:extLst>
                    <a:ext uri="{9D8B030D-6E8A-4147-A177-3AD203B41FA5}">
                      <a16:colId xmlns:a16="http://schemas.microsoft.com/office/drawing/2014/main" val="2021208456"/>
                    </a:ext>
                  </a:extLst>
                </a:gridCol>
              </a:tblGrid>
              <a:tr h="406442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Eingabe</a:t>
                      </a:r>
                      <a:br>
                        <a:rPr lang="de-DE" sz="1050" dirty="0"/>
                      </a:br>
                      <a:r>
                        <a:rPr lang="de-DE" sz="1050" dirty="0"/>
                        <a:t>( in Tausend)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R²-Wert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Zeit (in 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45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31110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406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75499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54128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620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25454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0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05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12FF71-7B24-4928-B766-40A88B75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8" y="843559"/>
            <a:ext cx="8748000" cy="648072"/>
          </a:xfrm>
        </p:spPr>
        <p:txBody>
          <a:bodyPr/>
          <a:lstStyle/>
          <a:p>
            <a:r>
              <a:rPr lang="de-DE" dirty="0"/>
              <a:t>Eingabe-Features: Ort, Datum, Tageszeit auf Stunde, Temperatur auf 10°C</a:t>
            </a:r>
          </a:p>
          <a:p>
            <a:r>
              <a:rPr lang="de-DE" dirty="0"/>
              <a:t>Ausgabe-Feature: Aufsummierte Kosten aller Fahrten</a:t>
            </a:r>
          </a:p>
          <a:p>
            <a:r>
              <a:rPr lang="de-DE" dirty="0"/>
              <a:t>1 Hidden Layer mit 250 Nodes, </a:t>
            </a:r>
            <a:r>
              <a:rPr lang="de-DE" dirty="0" err="1"/>
              <a:t>Tanh</a:t>
            </a:r>
            <a:r>
              <a:rPr lang="de-DE" dirty="0"/>
              <a:t>, 500 Epochen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AEA9F0-14D8-4DAC-B1E8-6ACF0A6DE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7C5E03-EC7A-401F-9AA5-5598E9CC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Umsatzprognose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D79D7F0-F8BD-48B0-8D94-6B8953EF6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197356"/>
              </p:ext>
            </p:extLst>
          </p:nvPr>
        </p:nvGraphicFramePr>
        <p:xfrm>
          <a:off x="262222" y="1902653"/>
          <a:ext cx="3312368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137">
                  <a:extLst>
                    <a:ext uri="{9D8B030D-6E8A-4147-A177-3AD203B41FA5}">
                      <a16:colId xmlns:a16="http://schemas.microsoft.com/office/drawing/2014/main" val="292505027"/>
                    </a:ext>
                  </a:extLst>
                </a:gridCol>
                <a:gridCol w="897101">
                  <a:extLst>
                    <a:ext uri="{9D8B030D-6E8A-4147-A177-3AD203B41FA5}">
                      <a16:colId xmlns:a16="http://schemas.microsoft.com/office/drawing/2014/main" val="3445480926"/>
                    </a:ext>
                  </a:extLst>
                </a:gridCol>
                <a:gridCol w="1173130">
                  <a:extLst>
                    <a:ext uri="{9D8B030D-6E8A-4147-A177-3AD203B41FA5}">
                      <a16:colId xmlns:a16="http://schemas.microsoft.com/office/drawing/2014/main" val="2021208456"/>
                    </a:ext>
                  </a:extLst>
                </a:gridCol>
              </a:tblGrid>
              <a:tr h="406442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Eingabe</a:t>
                      </a:r>
                      <a:br>
                        <a:rPr lang="de-DE" sz="1050" dirty="0"/>
                      </a:br>
                      <a:r>
                        <a:rPr lang="de-DE" sz="1050" dirty="0"/>
                        <a:t>( in Tausend)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R²-Wert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Zeit (in 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45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31110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406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75499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54128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620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25454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04130"/>
                  </a:ext>
                </a:extLst>
              </a:tr>
            </a:tbl>
          </a:graphicData>
        </a:graphic>
      </p:graphicFrame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0110AB5-C6DD-4880-8077-BB224EE5097F}"/>
              </a:ext>
            </a:extLst>
          </p:cNvPr>
          <p:cNvSpPr/>
          <p:nvPr/>
        </p:nvSpPr>
        <p:spPr>
          <a:xfrm>
            <a:off x="4499992" y="1902653"/>
            <a:ext cx="33843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Problem: </a:t>
            </a:r>
            <a:br>
              <a:rPr lang="de-DE" dirty="0"/>
            </a:br>
            <a:r>
              <a:rPr lang="de-DE" dirty="0"/>
              <a:t>Unzureichende Features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957875E-9825-40D8-964D-291E35485EB2}"/>
              </a:ext>
            </a:extLst>
          </p:cNvPr>
          <p:cNvSpPr txBox="1"/>
          <p:nvPr/>
        </p:nvSpPr>
        <p:spPr>
          <a:xfrm>
            <a:off x="4427984" y="2694741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Anpassung von NN ändert nichts an Ausgabe -</a:t>
            </a:r>
            <a:br>
              <a:rPr lang="de-DE" dirty="0"/>
            </a:br>
            <a:r>
              <a:rPr lang="de-DE" dirty="0"/>
              <a:t>Immer Mittelwert der Daten</a:t>
            </a:r>
          </a:p>
        </p:txBody>
      </p:sp>
    </p:spTree>
    <p:extLst>
      <p:ext uri="{BB962C8B-B14F-4D97-AF65-F5344CB8AC3E}">
        <p14:creationId xmlns:p14="http://schemas.microsoft.com/office/powerpoint/2010/main" val="2385763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12FF71-7B24-4928-B766-40A88B75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8" y="843559"/>
            <a:ext cx="8748000" cy="648072"/>
          </a:xfrm>
        </p:spPr>
        <p:txBody>
          <a:bodyPr/>
          <a:lstStyle/>
          <a:p>
            <a:r>
              <a:rPr lang="de-DE" dirty="0"/>
              <a:t>Eingabe-Features: Ort, Datum, Tageszeit auf Stunde, Temperatur auf 10°C</a:t>
            </a:r>
          </a:p>
          <a:p>
            <a:r>
              <a:rPr lang="de-DE" dirty="0"/>
              <a:t>Ausgabe-Feature: Durchschnittliche Kosten aller Fahrten</a:t>
            </a:r>
          </a:p>
          <a:p>
            <a:r>
              <a:rPr lang="de-DE" dirty="0"/>
              <a:t>1 Hidden Layer mit 250 Nodes, </a:t>
            </a:r>
            <a:r>
              <a:rPr lang="de-DE" dirty="0" err="1"/>
              <a:t>Tanh</a:t>
            </a:r>
            <a:r>
              <a:rPr lang="de-DE" dirty="0"/>
              <a:t>, 500 Epochen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AEA9F0-14D8-4DAC-B1E8-6ACF0A6DE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7C5E03-EC7A-401F-9AA5-5598E9CC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Umsatzprognose</a:t>
            </a:r>
            <a:br>
              <a:rPr lang="de-DE" dirty="0"/>
            </a:br>
            <a:r>
              <a:rPr lang="de-DE" dirty="0"/>
              <a:t>Variante: Durchschnittlicher Umsatz/Fahrt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D79D7F0-F8BD-48B0-8D94-6B8953EF6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38119"/>
              </p:ext>
            </p:extLst>
          </p:nvPr>
        </p:nvGraphicFramePr>
        <p:xfrm>
          <a:off x="262222" y="1902653"/>
          <a:ext cx="3312368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137">
                  <a:extLst>
                    <a:ext uri="{9D8B030D-6E8A-4147-A177-3AD203B41FA5}">
                      <a16:colId xmlns:a16="http://schemas.microsoft.com/office/drawing/2014/main" val="292505027"/>
                    </a:ext>
                  </a:extLst>
                </a:gridCol>
                <a:gridCol w="897101">
                  <a:extLst>
                    <a:ext uri="{9D8B030D-6E8A-4147-A177-3AD203B41FA5}">
                      <a16:colId xmlns:a16="http://schemas.microsoft.com/office/drawing/2014/main" val="3445480926"/>
                    </a:ext>
                  </a:extLst>
                </a:gridCol>
                <a:gridCol w="1173130">
                  <a:extLst>
                    <a:ext uri="{9D8B030D-6E8A-4147-A177-3AD203B41FA5}">
                      <a16:colId xmlns:a16="http://schemas.microsoft.com/office/drawing/2014/main" val="2021208456"/>
                    </a:ext>
                  </a:extLst>
                </a:gridCol>
              </a:tblGrid>
              <a:tr h="406442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Eingabe</a:t>
                      </a:r>
                      <a:br>
                        <a:rPr lang="de-DE" sz="1050" dirty="0"/>
                      </a:br>
                      <a:r>
                        <a:rPr lang="de-DE" sz="1050" dirty="0"/>
                        <a:t>( in Tausend)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R²-Wert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Zeit (in 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45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31110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406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75499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54128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620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25454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0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11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12FF71-7B24-4928-B766-40A88B75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8" y="843559"/>
            <a:ext cx="8748000" cy="648072"/>
          </a:xfrm>
        </p:spPr>
        <p:txBody>
          <a:bodyPr/>
          <a:lstStyle/>
          <a:p>
            <a:r>
              <a:rPr lang="de-DE" dirty="0"/>
              <a:t>Eingabe-Features: Distanz, Fahrtkosten, Dauer, Passagieranzahl, Orte</a:t>
            </a:r>
          </a:p>
          <a:p>
            <a:r>
              <a:rPr lang="de-DE" dirty="0"/>
              <a:t>Ausgabe-Feature: Rate der Taxifahrt (Standard, Nacht, Flughafen)</a:t>
            </a:r>
          </a:p>
          <a:p>
            <a:r>
              <a:rPr lang="de-DE" dirty="0"/>
              <a:t>2 Hidden Layer mit je 100 Nodes, </a:t>
            </a:r>
            <a:r>
              <a:rPr lang="de-DE" dirty="0" err="1"/>
              <a:t>Sigmoid</a:t>
            </a:r>
            <a:r>
              <a:rPr lang="de-DE" dirty="0"/>
              <a:t>, 500 Epochen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AEA9F0-14D8-4DAC-B1E8-6ACF0A6DE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13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7C5E03-EC7A-401F-9AA5-5598E9CC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Ratenerkennung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D79D7F0-F8BD-48B0-8D94-6B8953EF6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714549"/>
              </p:ext>
            </p:extLst>
          </p:nvPr>
        </p:nvGraphicFramePr>
        <p:xfrm>
          <a:off x="262222" y="1902653"/>
          <a:ext cx="3312368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137">
                  <a:extLst>
                    <a:ext uri="{9D8B030D-6E8A-4147-A177-3AD203B41FA5}">
                      <a16:colId xmlns:a16="http://schemas.microsoft.com/office/drawing/2014/main" val="292505027"/>
                    </a:ext>
                  </a:extLst>
                </a:gridCol>
                <a:gridCol w="897101">
                  <a:extLst>
                    <a:ext uri="{9D8B030D-6E8A-4147-A177-3AD203B41FA5}">
                      <a16:colId xmlns:a16="http://schemas.microsoft.com/office/drawing/2014/main" val="3445480926"/>
                    </a:ext>
                  </a:extLst>
                </a:gridCol>
                <a:gridCol w="1173130">
                  <a:extLst>
                    <a:ext uri="{9D8B030D-6E8A-4147-A177-3AD203B41FA5}">
                      <a16:colId xmlns:a16="http://schemas.microsoft.com/office/drawing/2014/main" val="2021208456"/>
                    </a:ext>
                  </a:extLst>
                </a:gridCol>
              </a:tblGrid>
              <a:tr h="406442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Eingabe</a:t>
                      </a:r>
                      <a:br>
                        <a:rPr lang="de-DE" sz="1050" dirty="0"/>
                      </a:br>
                      <a:r>
                        <a:rPr lang="de-DE" sz="1050" dirty="0"/>
                        <a:t>( in Tausend)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 err="1"/>
                        <a:t>Accuracy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Zeit (in 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45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31110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406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75499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54128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620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25454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0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625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779" y="1753069"/>
            <a:ext cx="4950000" cy="1656184"/>
          </a:xfrm>
        </p:spPr>
        <p:txBody>
          <a:bodyPr anchor="t"/>
          <a:lstStyle/>
          <a:p>
            <a:r>
              <a:rPr lang="en-US" dirty="0"/>
              <a:t>Thanks</a:t>
            </a:r>
            <a:br>
              <a:rPr lang="en-US" dirty="0"/>
            </a:br>
            <a:br>
              <a:rPr lang="en-US" sz="1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0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Theorie</a:t>
            </a:r>
            <a:r>
              <a:rPr lang="en-US" dirty="0"/>
              <a:t> &amp; </a:t>
            </a:r>
            <a:r>
              <a:rPr lang="en-US" dirty="0" err="1"/>
              <a:t>Arbeit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2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CFE182E-40E6-4CDB-A9B1-DFF45F33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Bias und Varianz </a:t>
            </a:r>
          </a:p>
          <a:p>
            <a:pPr lvl="1"/>
            <a:r>
              <a:rPr lang="de-DE" dirty="0"/>
              <a:t>Grundformen</a:t>
            </a:r>
          </a:p>
          <a:p>
            <a:pPr lvl="1"/>
            <a:r>
              <a:rPr lang="de-DE" dirty="0"/>
              <a:t>Bias-Varianz-Dilemma</a:t>
            </a:r>
          </a:p>
          <a:p>
            <a:pPr lvl="1"/>
            <a:r>
              <a:rPr lang="de-DE" dirty="0"/>
              <a:t>Over &amp; </a:t>
            </a:r>
            <a:r>
              <a:rPr lang="de-DE" dirty="0" err="1"/>
              <a:t>Underfitting</a:t>
            </a:r>
            <a:endParaRPr lang="de-DE" dirty="0"/>
          </a:p>
          <a:p>
            <a:r>
              <a:rPr lang="de-DE" dirty="0"/>
              <a:t>Regression und Gewichtsvektoren</a:t>
            </a:r>
          </a:p>
          <a:p>
            <a:r>
              <a:rPr lang="de-DE" dirty="0"/>
              <a:t>Aktivierungsfunktionen </a:t>
            </a:r>
          </a:p>
          <a:p>
            <a:r>
              <a:rPr lang="de-DE" dirty="0"/>
              <a:t>Logistische Regression</a:t>
            </a:r>
          </a:p>
          <a:p>
            <a:r>
              <a:rPr lang="de-DE" dirty="0"/>
              <a:t>Neuronale Netze und Zusammenspiel obiger Konzepte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ADB5D4-D1A2-4413-A62F-806BC2DB0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E76F183-0162-4355-BCD9-28BA7209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  zu </a:t>
            </a:r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r>
              <a:rPr lang="de-DE" dirty="0"/>
              <a:t>Enthalten:</a:t>
            </a:r>
          </a:p>
        </p:txBody>
      </p:sp>
    </p:spTree>
    <p:extLst>
      <p:ext uri="{BB962C8B-B14F-4D97-AF65-F5344CB8AC3E}">
        <p14:creationId xmlns:p14="http://schemas.microsoft.com/office/powerpoint/2010/main" val="76595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CFE182E-40E6-4CDB-A9B1-DFF45F33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Optimierungsfunktionen</a:t>
            </a:r>
          </a:p>
          <a:p>
            <a:r>
              <a:rPr lang="de-DE" dirty="0"/>
              <a:t>Tiefere Mathematik &amp; Beweise</a:t>
            </a:r>
          </a:p>
          <a:p>
            <a:r>
              <a:rPr lang="de-DE" dirty="0"/>
              <a:t>Besondere Neuronale-Netze</a:t>
            </a:r>
          </a:p>
          <a:p>
            <a:pPr lvl="1"/>
            <a:r>
              <a:rPr lang="de-DE" dirty="0" err="1"/>
              <a:t>Convolutional</a:t>
            </a:r>
            <a:r>
              <a:rPr lang="de-DE" dirty="0"/>
              <a:t> (Feedback über mehrere Schichten)</a:t>
            </a:r>
          </a:p>
          <a:p>
            <a:pPr lvl="1"/>
            <a:r>
              <a:rPr lang="de-DE" dirty="0" err="1"/>
              <a:t>Strided</a:t>
            </a:r>
            <a:r>
              <a:rPr lang="de-DE" dirty="0"/>
              <a:t> (Wegfall zufälliger Knoten im FF-Processing)</a:t>
            </a:r>
          </a:p>
          <a:p>
            <a:pPr lvl="1"/>
            <a:r>
              <a:rPr lang="de-DE" dirty="0"/>
              <a:t>Filterungen der Netzschichten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ADB5D4-D1A2-4413-A62F-806BC2DB0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E76F183-0162-4355-BCD9-28BA7209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  zu </a:t>
            </a:r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r>
              <a:rPr lang="de-DE" dirty="0"/>
              <a:t>Nicht Enthalten:</a:t>
            </a:r>
          </a:p>
        </p:txBody>
      </p:sp>
    </p:spTree>
    <p:extLst>
      <p:ext uri="{BB962C8B-B14F-4D97-AF65-F5344CB8AC3E}">
        <p14:creationId xmlns:p14="http://schemas.microsoft.com/office/powerpoint/2010/main" val="136769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131FE89-0A44-4CAE-BD42-A10B5A22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Schwerpunkte: </a:t>
            </a:r>
          </a:p>
          <a:p>
            <a:pPr lvl="1"/>
            <a:r>
              <a:rPr lang="de-DE" dirty="0"/>
              <a:t>Warum R-Services in SQL-Server Mehrwert bringen</a:t>
            </a:r>
          </a:p>
          <a:p>
            <a:pPr lvl="1"/>
            <a:r>
              <a:rPr lang="de-DE" dirty="0"/>
              <a:t>Was sind Besonderheiten von R im SQL-Server</a:t>
            </a:r>
          </a:p>
          <a:p>
            <a:pPr lvl="1"/>
            <a:r>
              <a:rPr lang="de-DE" dirty="0"/>
              <a:t>Wie verwende ich ein Modell in R im </a:t>
            </a:r>
            <a:r>
              <a:rPr lang="de-DE" dirty="0" err="1"/>
              <a:t>SQLServer</a:t>
            </a:r>
            <a:endParaRPr lang="de-DE" dirty="0"/>
          </a:p>
          <a:p>
            <a:r>
              <a:rPr lang="de-DE" dirty="0"/>
              <a:t>Nicht-Schwerpunkte:</a:t>
            </a:r>
          </a:p>
          <a:p>
            <a:pPr lvl="1"/>
            <a:r>
              <a:rPr lang="de-DE" dirty="0"/>
              <a:t>Andere Funktionen von SQL oder R</a:t>
            </a:r>
          </a:p>
          <a:p>
            <a:pPr lvl="1"/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FCA4895-67CD-43AE-9AB4-0AA2A1EAB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E78AB57-D119-4BA2-AFDF-2550E05D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 zu R und </a:t>
            </a:r>
            <a:r>
              <a:rPr lang="de-DE" dirty="0" err="1"/>
              <a:t>SQLServer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264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9F10217-09CE-42D8-962E-A56E17540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Enthalten:</a:t>
            </a:r>
          </a:p>
          <a:p>
            <a:r>
              <a:rPr lang="de-DE" dirty="0"/>
              <a:t>Ziele des Experiments</a:t>
            </a:r>
          </a:p>
          <a:p>
            <a:r>
              <a:rPr lang="de-DE" dirty="0" err="1"/>
              <a:t>Urdaten</a:t>
            </a:r>
            <a:r>
              <a:rPr lang="de-DE" dirty="0"/>
              <a:t> und ihre Eigenschaften</a:t>
            </a:r>
          </a:p>
          <a:p>
            <a:r>
              <a:rPr lang="de-DE" dirty="0"/>
              <a:t>Versuchsdaten und Sichten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To</a:t>
            </a:r>
            <a:r>
              <a:rPr lang="de-DE" dirty="0"/>
              <a:t>-Do:</a:t>
            </a:r>
          </a:p>
          <a:p>
            <a:r>
              <a:rPr lang="de-DE" dirty="0"/>
              <a:t>Use-Cases aufdröseln und beschreiben</a:t>
            </a:r>
          </a:p>
          <a:p>
            <a:r>
              <a:rPr lang="de-DE" dirty="0"/>
              <a:t>Ergebnisse messen und aufnehmen, ggfs. mit Plot</a:t>
            </a:r>
          </a:p>
          <a:p>
            <a:r>
              <a:rPr lang="de-DE" dirty="0"/>
              <a:t>Fazit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7EC5B-91D6-43CE-8E9F-1B6F52B9F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B85E8F4-46C2-40F0-8F12-A1080192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Versuchsaufbau</a:t>
            </a:r>
          </a:p>
        </p:txBody>
      </p:sp>
    </p:spTree>
    <p:extLst>
      <p:ext uri="{BB962C8B-B14F-4D97-AF65-F5344CB8AC3E}">
        <p14:creationId xmlns:p14="http://schemas.microsoft.com/office/powerpoint/2010/main" val="320283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3887C-50FF-43DC-AD1A-81C61B2E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109927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B6CB8F6-3A1B-472E-95EA-41E071187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Erfolgreich:</a:t>
            </a:r>
          </a:p>
          <a:p>
            <a:r>
              <a:rPr lang="de-DE" dirty="0"/>
              <a:t>Trinkgeldvorhersage</a:t>
            </a:r>
          </a:p>
          <a:p>
            <a:r>
              <a:rPr lang="de-DE" dirty="0"/>
              <a:t>Fahrtenaufkommen</a:t>
            </a:r>
          </a:p>
          <a:p>
            <a:r>
              <a:rPr lang="de-DE" dirty="0"/>
              <a:t>Umsatzprognose</a:t>
            </a:r>
          </a:p>
          <a:p>
            <a:r>
              <a:rPr lang="de-DE" dirty="0"/>
              <a:t>Raten-Erkennung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Fehlgeschlagen/Unbrauchbar:</a:t>
            </a:r>
          </a:p>
          <a:p>
            <a:r>
              <a:rPr lang="de-DE" dirty="0"/>
              <a:t>Ziel-Vorhersage</a:t>
            </a:r>
          </a:p>
          <a:p>
            <a:r>
              <a:rPr lang="de-DE" dirty="0"/>
              <a:t>Passagieraufkommen</a:t>
            </a:r>
          </a:p>
          <a:p>
            <a:r>
              <a:rPr lang="de-DE" dirty="0"/>
              <a:t>Wartezeit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0B6398-38EE-4DE2-90CA-20A410F92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78BA0F0-1FA2-4476-882C-D25580C0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Umgesetzte Use-Cases</a:t>
            </a:r>
          </a:p>
        </p:txBody>
      </p:sp>
    </p:spTree>
    <p:extLst>
      <p:ext uri="{BB962C8B-B14F-4D97-AF65-F5344CB8AC3E}">
        <p14:creationId xmlns:p14="http://schemas.microsoft.com/office/powerpoint/2010/main" val="2090393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12FF71-7B24-4928-B766-40A88B75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8" y="843559"/>
            <a:ext cx="8748000" cy="648072"/>
          </a:xfrm>
        </p:spPr>
        <p:txBody>
          <a:bodyPr/>
          <a:lstStyle/>
          <a:p>
            <a:r>
              <a:rPr lang="de-DE" dirty="0"/>
              <a:t>Eingabe-Features: Ort, Datum, Tageszeit auf Stunde, Temperatur auf 10°C</a:t>
            </a:r>
          </a:p>
          <a:p>
            <a:r>
              <a:rPr lang="de-DE" dirty="0"/>
              <a:t>Ausgabe-Feature: Anzahl der Fahrten </a:t>
            </a:r>
          </a:p>
          <a:p>
            <a:r>
              <a:rPr lang="de-DE" dirty="0"/>
              <a:t>1 Hidden Layer mit 300 Nodes, </a:t>
            </a:r>
            <a:r>
              <a:rPr lang="de-DE" dirty="0" err="1"/>
              <a:t>Tanh</a:t>
            </a:r>
            <a:r>
              <a:rPr lang="de-DE" dirty="0"/>
              <a:t>, 500 Epochen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AEA9F0-14D8-4DAC-B1E8-6ACF0A6DE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7C5E03-EC7A-401F-9AA5-5598E9CC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Fahrtenaufkommen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D79D7F0-F8BD-48B0-8D94-6B8953EF6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903718"/>
              </p:ext>
            </p:extLst>
          </p:nvPr>
        </p:nvGraphicFramePr>
        <p:xfrm>
          <a:off x="262222" y="1902653"/>
          <a:ext cx="3312368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137">
                  <a:extLst>
                    <a:ext uri="{9D8B030D-6E8A-4147-A177-3AD203B41FA5}">
                      <a16:colId xmlns:a16="http://schemas.microsoft.com/office/drawing/2014/main" val="292505027"/>
                    </a:ext>
                  </a:extLst>
                </a:gridCol>
                <a:gridCol w="897101">
                  <a:extLst>
                    <a:ext uri="{9D8B030D-6E8A-4147-A177-3AD203B41FA5}">
                      <a16:colId xmlns:a16="http://schemas.microsoft.com/office/drawing/2014/main" val="3445480926"/>
                    </a:ext>
                  </a:extLst>
                </a:gridCol>
                <a:gridCol w="1173130">
                  <a:extLst>
                    <a:ext uri="{9D8B030D-6E8A-4147-A177-3AD203B41FA5}">
                      <a16:colId xmlns:a16="http://schemas.microsoft.com/office/drawing/2014/main" val="2021208456"/>
                    </a:ext>
                  </a:extLst>
                </a:gridCol>
              </a:tblGrid>
              <a:tr h="406442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Eingabe</a:t>
                      </a:r>
                      <a:br>
                        <a:rPr lang="de-DE" sz="1050" dirty="0"/>
                      </a:br>
                      <a:r>
                        <a:rPr lang="de-DE" sz="1050" dirty="0"/>
                        <a:t>( in Tausend)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R²-Wert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Zeit (in 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45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31110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406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75499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54128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620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25454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0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439601"/>
      </p:ext>
    </p:extLst>
  </p:cSld>
  <p:clrMapOvr>
    <a:masterClrMapping/>
  </p:clrMapOvr>
</p:sld>
</file>

<file path=ppt/theme/theme1.xml><?xml version="1.0" encoding="utf-8"?>
<a:theme xmlns:a="http://schemas.openxmlformats.org/drawingml/2006/main" name="Atos v4.0">
  <a:themeElements>
    <a:clrScheme name="Custom 1">
      <a:dk1>
        <a:sysClr val="windowText" lastClr="000000"/>
      </a:dk1>
      <a:lt1>
        <a:sysClr val="window" lastClr="FFFFFF"/>
      </a:lt1>
      <a:dk2>
        <a:srgbClr val="0066A1"/>
      </a:dk2>
      <a:lt2>
        <a:srgbClr val="FFFFFF"/>
      </a:lt2>
      <a:accent1>
        <a:srgbClr val="0066A1"/>
      </a:accent1>
      <a:accent2>
        <a:srgbClr val="0089C4"/>
      </a:accent2>
      <a:accent3>
        <a:srgbClr val="00AFD8"/>
      </a:accent3>
      <a:accent4>
        <a:srgbClr val="0066A1"/>
      </a:accent4>
      <a:accent5>
        <a:srgbClr val="0089C4"/>
      </a:accent5>
      <a:accent6>
        <a:srgbClr val="0066A1"/>
      </a:accent6>
      <a:hlink>
        <a:srgbClr val="0066A1"/>
      </a:hlink>
      <a:folHlink>
        <a:srgbClr val="00AFD8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tos Primary Color Atos Blue">
      <a:srgbClr val="0066A1"/>
    </a:custClr>
    <a:custClr name="Atos Primary Color White">
      <a:srgbClr val="FFFFFF"/>
    </a:custClr>
    <a:custClr name="Atos Primary Color Grey">
      <a:srgbClr val="808080"/>
    </a:custClr>
    <a:custClr name="Atos Primary Color Black">
      <a:srgbClr val="000000"/>
    </a:custClr>
    <a:custClr name="Atos Secondary Color Orange">
      <a:srgbClr val="FA6119"/>
    </a:custClr>
    <a:custClr name="Atos Secondary Color Yellow">
      <a:srgbClr val="9E9500"/>
    </a:custClr>
    <a:custClr name="Atos Secondary Color Dark purple">
      <a:srgbClr val="6639B7"/>
    </a:custClr>
    <a:custClr name="Atos Secondary Color Light purple">
      <a:srgbClr val="A626AA"/>
    </a:custClr>
    <a:custClr name="Atos Secondary Color Teal">
      <a:srgbClr val="00A59C"/>
    </a:custClr>
    <a:custClr name="Atos Complementary Color Green">
      <a:srgbClr val="3F9C35"/>
    </a:custClr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5E5E72545FEE4EA413C9F33B92CDDC" ma:contentTypeVersion="1" ma:contentTypeDescription="Create a new document." ma:contentTypeScope="" ma:versionID="5fb799aac4c84f0a0e786f5b81ce7a3a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D29B44A-4CF7-434C-A278-462478FDE8D7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66CE0DF-F14B-480E-8BB2-075A909740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02D938-E4F2-40AC-ABEF-165C072F9E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461</Words>
  <Application>Microsoft Office PowerPoint</Application>
  <PresentationFormat>Bildschirmpräsentation (16:9)</PresentationFormat>
  <Paragraphs>198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Lucida Sans Unicode</vt:lpstr>
      <vt:lpstr>Verdana</vt:lpstr>
      <vt:lpstr>Atos v4.0</vt:lpstr>
      <vt:lpstr>Bachelor</vt:lpstr>
      <vt:lpstr>Theorie &amp; Arbeit</vt:lpstr>
      <vt:lpstr>Theorie  zu Machine Learning Enthalten:</vt:lpstr>
      <vt:lpstr>Theorie  zu Machine Learning Nicht Enthalten:</vt:lpstr>
      <vt:lpstr>Theorie zu R und SQLServer</vt:lpstr>
      <vt:lpstr>Versuchsaufbau</vt:lpstr>
      <vt:lpstr>Ergebnisse</vt:lpstr>
      <vt:lpstr>Umgesetzte Use-Cases</vt:lpstr>
      <vt:lpstr>Fahrtenaufkommen</vt:lpstr>
      <vt:lpstr>Trinkgeldvorhersage</vt:lpstr>
      <vt:lpstr>Umsatzprognose</vt:lpstr>
      <vt:lpstr>Umsatzprognose Variante: Durchschnittlicher Umsatz/Fahrt</vt:lpstr>
      <vt:lpstr>Ratenerkennung</vt:lpstr>
      <vt:lpstr>Thanks  </vt:lpstr>
    </vt:vector>
  </TitlesOfParts>
  <Company>Atos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Katoen, Ronald</dc:creator>
  <cp:lastModifiedBy>Applis, Leonhard</cp:lastModifiedBy>
  <cp:revision>141</cp:revision>
  <dcterms:created xsi:type="dcterms:W3CDTF">2016-04-04T15:49:24Z</dcterms:created>
  <dcterms:modified xsi:type="dcterms:W3CDTF">2018-08-06T14:57:00Z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dd-mm-yyyy</vt:lpwstr>
  </property>
  <property fmtid="{D5CDD505-2E9C-101B-9397-08002B2CF9AE}" pid="3" name="Author">
    <vt:lpwstr/>
  </property>
  <property fmtid="{D5CDD505-2E9C-101B-9397-08002B2CF9AE}" pid="4" name="GBU">
    <vt:lpwstr/>
  </property>
  <property fmtid="{D5CDD505-2E9C-101B-9397-08002B2CF9AE}" pid="5" name="Division">
    <vt:lpwstr/>
  </property>
  <property fmtid="{D5CDD505-2E9C-101B-9397-08002B2CF9AE}" pid="6" name="Department">
    <vt:lpwstr/>
  </property>
  <property fmtid="{D5CDD505-2E9C-101B-9397-08002B2CF9AE}" pid="7" name="Classification">
    <vt:lpwstr>© Atos - For internal use</vt:lpwstr>
  </property>
  <property fmtid="{D5CDD505-2E9C-101B-9397-08002B2CF9AE}" pid="8" name="ContentTypeId">
    <vt:lpwstr>0x0101007E5E5E72545FEE4EA413C9F33B92CDDC</vt:lpwstr>
  </property>
  <property fmtid="{D5CDD505-2E9C-101B-9397-08002B2CF9AE}" pid="9" name="TemplateUrl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xd_Signature">
    <vt:bool>false</vt:bool>
  </property>
  <property fmtid="{D5CDD505-2E9C-101B-9397-08002B2CF9AE}" pid="13" name="xd_ProgID">
    <vt:lpwstr/>
  </property>
</Properties>
</file>