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337" r:id="rId3"/>
    <p:sldId id="338" r:id="rId4"/>
    <p:sldId id="339" r:id="rId5"/>
    <p:sldId id="340" r:id="rId6"/>
    <p:sldId id="341" r:id="rId7"/>
    <p:sldId id="342" r:id="rId8"/>
    <p:sldId id="344" r:id="rId9"/>
    <p:sldId id="345" r:id="rId10"/>
    <p:sldId id="346" r:id="rId11"/>
    <p:sldId id="347" r:id="rId12"/>
    <p:sldId id="348" r:id="rId13"/>
    <p:sldId id="349" r:id="rId14"/>
    <p:sldId id="350" r:id="rId15"/>
    <p:sldId id="351" r:id="rId16"/>
    <p:sldId id="353" r:id="rId17"/>
    <p:sldId id="352" r:id="rId18"/>
    <p:sldId id="354" r:id="rId19"/>
    <p:sldId id="355" r:id="rId20"/>
    <p:sldId id="356" r:id="rId21"/>
    <p:sldId id="357" r:id="rId22"/>
    <p:sldId id="359" r:id="rId23"/>
    <p:sldId id="360" r:id="rId24"/>
    <p:sldId id="361" r:id="rId25"/>
    <p:sldId id="362" r:id="rId26"/>
    <p:sldId id="358" r:id="rId27"/>
    <p:sldId id="363" r:id="rId28"/>
    <p:sldId id="294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82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D4436-AFD9-4EB0-8523-F1F6779B6844}" type="datetimeFigureOut">
              <a:rPr lang="zh-CN" altLang="en-US" smtClean="0"/>
              <a:pPr/>
              <a:t>2015/9/14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E925E-C3BD-4DB2-A657-A664EE2B1B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741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93F3-D18A-419A-BBF6-150B70E77512}" type="datetime1">
              <a:rPr lang="zh-CN" altLang="en-US" smtClean="0"/>
              <a:pPr/>
              <a:t>2015/9/14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9EB9-2366-4F2A-A6B8-B63568AD43F7}" type="datetime1">
              <a:rPr lang="zh-CN" altLang="en-US" smtClean="0"/>
              <a:pPr/>
              <a:t>2015/9/14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E6EAF-0C9A-4300-8E4E-985F486A9D3E}" type="datetime1">
              <a:rPr lang="zh-CN" altLang="en-US" smtClean="0"/>
              <a:pPr/>
              <a:t>2015/9/14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6A2DA-2A9A-4BEC-BF98-A580EDD651F4}" type="datetime1">
              <a:rPr lang="zh-CN" altLang="en-US" smtClean="0"/>
              <a:pPr/>
              <a:t>2015/9/14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55FD8-3074-4DFA-B38A-E7468595C074}" type="datetime1">
              <a:rPr lang="zh-CN" altLang="en-US" smtClean="0"/>
              <a:pPr/>
              <a:t>2015/9/14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982B-7FD7-4D49-9CE1-4F58448BED31}" type="datetime1">
              <a:rPr lang="zh-CN" altLang="en-US" smtClean="0"/>
              <a:pPr/>
              <a:t>2015/9/14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34D4-6F58-4630-BB7F-784BBDFD9A4D}" type="datetime1">
              <a:rPr lang="zh-CN" altLang="en-US" smtClean="0"/>
              <a:pPr/>
              <a:t>2015/9/14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81E4-80A5-496E-B884-B49A3C513B0B}" type="datetime1">
              <a:rPr lang="zh-CN" altLang="en-US" smtClean="0"/>
              <a:pPr/>
              <a:t>2015/9/14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F41AB-45F4-42B8-BCDD-97D62940FEAF}" type="datetime1">
              <a:rPr lang="zh-CN" altLang="en-US" smtClean="0"/>
              <a:pPr/>
              <a:t>2015/9/14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3B1E-D98D-4FFC-A62A-9503D4595C9A}" type="datetime1">
              <a:rPr lang="zh-CN" altLang="en-US" smtClean="0"/>
              <a:pPr/>
              <a:t>2015/9/14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B90A-0F6A-4710-973A-EDEC563158EF}" type="datetime1">
              <a:rPr lang="zh-CN" altLang="en-US" smtClean="0"/>
              <a:pPr/>
              <a:t>2015/9/14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1DAE1-3EA0-48D7-9C4E-10B94E8F9F4A}" type="datetime1">
              <a:rPr lang="zh-CN" altLang="en-US" smtClean="0"/>
              <a:pPr/>
              <a:t>2015/9/14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ICS Programming Assignment (PA)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第三讲 </a:t>
            </a:r>
            <a:r>
              <a:rPr lang="en-US" altLang="zh-CN" dirty="0" smtClean="0"/>
              <a:t>PA1</a:t>
            </a:r>
            <a:r>
              <a:rPr lang="zh-CN" altLang="en-US" dirty="0" smtClean="0"/>
              <a:t>辅导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数学表达式求值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435280" cy="525658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正则表达式简介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语言中使用正则表达式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#include&lt;sys/</a:t>
            </a:r>
            <a:r>
              <a:rPr lang="en-US" altLang="zh-CN" dirty="0" err="1" smtClean="0"/>
              <a:t>types.h</a:t>
            </a:r>
            <a:r>
              <a:rPr lang="en-US" altLang="zh-CN" dirty="0" smtClean="0"/>
              <a:t>&gt;</a:t>
            </a:r>
          </a:p>
          <a:p>
            <a:pPr lvl="1"/>
            <a:r>
              <a:rPr lang="en-US" altLang="zh-CN" dirty="0" smtClean="0"/>
              <a:t>#</a:t>
            </a:r>
            <a:r>
              <a:rPr lang="en-US" altLang="zh-CN" dirty="0"/>
              <a:t>include&lt;</a:t>
            </a:r>
            <a:r>
              <a:rPr lang="en-US" altLang="zh-CN" dirty="0" err="1"/>
              <a:t>regex.h</a:t>
            </a:r>
            <a:r>
              <a:rPr lang="en-US" altLang="zh-CN" dirty="0" smtClean="0"/>
              <a:t>&gt;          // </a:t>
            </a:r>
            <a:r>
              <a:rPr lang="zh-CN" altLang="en-US" dirty="0" smtClean="0"/>
              <a:t>正则表达式库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</a:t>
            </a:r>
            <a:r>
              <a:rPr lang="zh-CN" altLang="en-US" dirty="0" smtClean="0"/>
              <a:t>语言中使用正则表达式的三个步骤</a:t>
            </a:r>
            <a:endParaRPr lang="en-US" altLang="zh-CN" dirty="0" smtClean="0"/>
          </a:p>
          <a:p>
            <a:pPr lvl="2"/>
            <a:r>
              <a:rPr lang="zh-CN" altLang="en-US" dirty="0"/>
              <a:t>编译正则表达式 </a:t>
            </a:r>
            <a:r>
              <a:rPr lang="en-US" altLang="zh-CN" dirty="0" err="1"/>
              <a:t>regcomp</a:t>
            </a:r>
            <a:r>
              <a:rPr lang="en-US" altLang="zh-CN" dirty="0"/>
              <a:t>()</a:t>
            </a:r>
          </a:p>
          <a:p>
            <a:pPr lvl="2"/>
            <a:r>
              <a:rPr lang="zh-CN" altLang="en-US" dirty="0"/>
              <a:t>匹配正则表达式 </a:t>
            </a:r>
            <a:r>
              <a:rPr lang="en-US" altLang="zh-CN" dirty="0" err="1"/>
              <a:t>regexec</a:t>
            </a:r>
            <a:r>
              <a:rPr lang="en-US" altLang="zh-CN" dirty="0"/>
              <a:t>()</a:t>
            </a:r>
          </a:p>
          <a:p>
            <a:pPr lvl="2"/>
            <a:r>
              <a:rPr lang="zh-CN" altLang="en-US" dirty="0"/>
              <a:t>释放正则表达式 </a:t>
            </a:r>
            <a:r>
              <a:rPr lang="en-US" altLang="zh-CN" dirty="0" err="1"/>
              <a:t>regfree</a:t>
            </a:r>
            <a:r>
              <a:rPr lang="en-US" altLang="zh-CN" dirty="0"/>
              <a:t>()</a:t>
            </a:r>
          </a:p>
          <a:p>
            <a:pPr lvl="2"/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28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数学表达式求值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075240" cy="525658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正则表达式简介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语言中使用正则表达式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编译</a:t>
            </a:r>
            <a:r>
              <a:rPr lang="zh-CN" altLang="en-US" dirty="0"/>
              <a:t>正则表达式 </a:t>
            </a:r>
            <a:r>
              <a:rPr lang="en-US" altLang="zh-CN" dirty="0" err="1"/>
              <a:t>regcomp</a:t>
            </a:r>
            <a:r>
              <a:rPr lang="en-US" altLang="zh-CN" dirty="0" smtClean="0"/>
              <a:t>()</a:t>
            </a:r>
          </a:p>
          <a:p>
            <a:pPr lvl="2"/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regcomp</a:t>
            </a:r>
            <a:r>
              <a:rPr lang="en-US" altLang="zh-CN" sz="2000" dirty="0"/>
              <a:t> (</a:t>
            </a:r>
            <a:r>
              <a:rPr lang="en-US" altLang="zh-CN" sz="2000" dirty="0" err="1"/>
              <a:t>regex_t</a:t>
            </a:r>
            <a:r>
              <a:rPr lang="en-US" altLang="zh-CN" sz="2000" dirty="0"/>
              <a:t> *compiled, 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char *pattern,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cflags</a:t>
            </a:r>
            <a:r>
              <a:rPr lang="en-US" altLang="zh-CN" sz="2000" dirty="0" smtClean="0"/>
              <a:t>)</a:t>
            </a:r>
          </a:p>
          <a:p>
            <a:pPr lvl="3"/>
            <a:r>
              <a:rPr lang="en-US" altLang="zh-CN" sz="1800" dirty="0" err="1" smtClean="0"/>
              <a:t>regex_t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是一个结构体，用于存放编译后的正则表达式</a:t>
            </a:r>
            <a:endParaRPr lang="en-US" altLang="zh-CN" sz="1800" dirty="0" smtClean="0"/>
          </a:p>
          <a:p>
            <a:pPr lvl="3"/>
            <a:r>
              <a:rPr lang="en-US" altLang="zh-CN" sz="1800" dirty="0" smtClean="0"/>
              <a:t>pattern </a:t>
            </a:r>
            <a:r>
              <a:rPr lang="zh-CN" altLang="en-US" sz="1800" dirty="0" smtClean="0"/>
              <a:t>指向正则表达式字符串</a:t>
            </a:r>
            <a:endParaRPr lang="en-US" altLang="zh-CN" sz="1800" dirty="0" smtClean="0"/>
          </a:p>
          <a:p>
            <a:pPr lvl="3"/>
            <a:r>
              <a:rPr lang="en-US" altLang="zh-CN" sz="1800" dirty="0" err="1" smtClean="0"/>
              <a:t>cflags</a:t>
            </a:r>
            <a:r>
              <a:rPr lang="en-US" altLang="zh-CN" sz="1800" dirty="0" smtClean="0"/>
              <a:t> </a:t>
            </a:r>
          </a:p>
          <a:p>
            <a:pPr lvl="4"/>
            <a:r>
              <a:rPr lang="en-US" altLang="zh-CN" sz="1800" dirty="0"/>
              <a:t>REG_EXTENDED </a:t>
            </a:r>
            <a:r>
              <a:rPr lang="zh-CN" altLang="en-US" sz="1800" dirty="0"/>
              <a:t>以功能更加强大的扩展正则表达式的方式进行匹配</a:t>
            </a:r>
            <a:r>
              <a:rPr lang="zh-CN" altLang="en-US" sz="1800" dirty="0" smtClean="0"/>
              <a:t>。</a:t>
            </a:r>
            <a:endParaRPr lang="en-US" altLang="zh-CN" sz="1800" dirty="0"/>
          </a:p>
          <a:p>
            <a:pPr lvl="4"/>
            <a:r>
              <a:rPr lang="en-US" altLang="zh-CN" sz="1800" dirty="0" smtClean="0"/>
              <a:t>REG_ICASE </a:t>
            </a:r>
            <a:r>
              <a:rPr lang="zh-CN" altLang="en-US" sz="1800" dirty="0"/>
              <a:t>匹配字母时忽略大小写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lvl="4"/>
            <a:r>
              <a:rPr lang="en-US" altLang="zh-CN" sz="1800" dirty="0" smtClean="0"/>
              <a:t>REG_NOSUB </a:t>
            </a:r>
            <a:r>
              <a:rPr lang="zh-CN" altLang="en-US" sz="1800" dirty="0"/>
              <a:t>不用存储匹配后的结果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lvl="4"/>
            <a:r>
              <a:rPr lang="en-US" altLang="zh-CN" sz="1800" dirty="0" smtClean="0"/>
              <a:t>REG_NEWLINE </a:t>
            </a:r>
            <a:r>
              <a:rPr lang="zh-CN" altLang="en-US" sz="1800" dirty="0"/>
              <a:t>识别换行符，这样</a:t>
            </a:r>
            <a:r>
              <a:rPr lang="en-US" altLang="zh-CN" sz="1800" dirty="0"/>
              <a:t>'$'</a:t>
            </a:r>
            <a:r>
              <a:rPr lang="zh-CN" altLang="en-US" sz="1800" dirty="0"/>
              <a:t>就可以从行尾开始匹配，</a:t>
            </a:r>
            <a:r>
              <a:rPr lang="en-US" altLang="zh-CN" sz="1800" dirty="0"/>
              <a:t>'^'</a:t>
            </a:r>
            <a:r>
              <a:rPr lang="zh-CN" altLang="en-US" sz="1800" dirty="0"/>
              <a:t>就可以从行的开头开始匹配</a:t>
            </a:r>
            <a:endParaRPr lang="en-US" altLang="zh-CN" sz="1800" dirty="0"/>
          </a:p>
          <a:p>
            <a:pPr lvl="2"/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866528" y="5847079"/>
            <a:ext cx="5410944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注意在书写</a:t>
            </a:r>
            <a:r>
              <a:rPr lang="en-US" altLang="zh-CN" dirty="0" smtClean="0"/>
              <a:t>pattern</a:t>
            </a:r>
            <a:r>
              <a:rPr lang="zh-CN" altLang="en-US" dirty="0" smtClean="0"/>
              <a:t>时，对于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语言字符串中的转义字符和正则表达式的元字符的相应处理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079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数学表达式求值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94928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正则表达式简介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语言中使用正则表达式</a:t>
            </a:r>
            <a:endParaRPr lang="en-US" altLang="zh-CN" dirty="0" smtClean="0"/>
          </a:p>
          <a:p>
            <a:pPr lvl="2"/>
            <a:r>
              <a:rPr lang="zh-CN" altLang="en-US" dirty="0"/>
              <a:t>匹配正则表达式 </a:t>
            </a:r>
            <a:r>
              <a:rPr lang="en-US" altLang="zh-CN" dirty="0" err="1"/>
              <a:t>regexec</a:t>
            </a:r>
            <a:r>
              <a:rPr lang="en-US" altLang="zh-CN" dirty="0"/>
              <a:t>()</a:t>
            </a:r>
          </a:p>
          <a:p>
            <a:pPr lvl="2"/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regexec</a:t>
            </a:r>
            <a:r>
              <a:rPr lang="en-US" altLang="zh-CN" sz="2000" dirty="0"/>
              <a:t> (</a:t>
            </a:r>
            <a:r>
              <a:rPr lang="en-US" altLang="zh-CN" sz="2000" dirty="0" err="1"/>
              <a:t>regex_t</a:t>
            </a:r>
            <a:r>
              <a:rPr lang="en-US" altLang="zh-CN" sz="2000" dirty="0"/>
              <a:t> *compiled, char *string, </a:t>
            </a:r>
            <a:r>
              <a:rPr lang="en-US" altLang="zh-CN" sz="2000" dirty="0" err="1"/>
              <a:t>size_t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nmatch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regmatch_t</a:t>
            </a:r>
            <a:r>
              <a:rPr lang="en-US" altLang="zh-CN" sz="2000" dirty="0"/>
              <a:t> </a:t>
            </a:r>
            <a:r>
              <a:rPr lang="en-US" altLang="zh-CN" sz="2000" dirty="0" err="1" smtClean="0"/>
              <a:t>pmatch</a:t>
            </a:r>
            <a:r>
              <a:rPr lang="en-US" altLang="zh-CN" sz="2000" dirty="0" smtClean="0"/>
              <a:t>[],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eflags</a:t>
            </a:r>
            <a:r>
              <a:rPr lang="en-US" altLang="zh-CN" sz="2000" dirty="0" smtClean="0"/>
              <a:t>)</a:t>
            </a:r>
          </a:p>
          <a:p>
            <a:pPr lvl="3"/>
            <a:r>
              <a:rPr lang="en-US" altLang="zh-CN" sz="1800" dirty="0"/>
              <a:t>compiled </a:t>
            </a:r>
            <a:r>
              <a:rPr lang="zh-CN" altLang="en-US" sz="1800" dirty="0" smtClean="0"/>
              <a:t>指向一个用</a:t>
            </a:r>
            <a:r>
              <a:rPr lang="en-US" altLang="zh-CN" sz="1800" dirty="0" err="1"/>
              <a:t>regcomp</a:t>
            </a:r>
            <a:r>
              <a:rPr lang="zh-CN" altLang="en-US" sz="1800" dirty="0"/>
              <a:t>函数编译好的正则表达式</a:t>
            </a:r>
            <a:endParaRPr lang="en-US" altLang="zh-CN" sz="1800" dirty="0"/>
          </a:p>
          <a:p>
            <a:pPr lvl="3"/>
            <a:r>
              <a:rPr lang="en-US" altLang="zh-CN" sz="1800" dirty="0" smtClean="0"/>
              <a:t>string </a:t>
            </a:r>
            <a:r>
              <a:rPr lang="zh-CN" altLang="en-US" sz="1800" dirty="0" smtClean="0"/>
              <a:t>指向待匹配的字符串</a:t>
            </a:r>
            <a:endParaRPr lang="en-US" altLang="zh-CN" sz="1800" dirty="0" smtClean="0"/>
          </a:p>
          <a:p>
            <a:pPr lvl="3"/>
            <a:r>
              <a:rPr lang="en-US" altLang="zh-CN" sz="1800" dirty="0" err="1" smtClean="0"/>
              <a:t>nmatch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指出后面</a:t>
            </a:r>
            <a:r>
              <a:rPr lang="en-US" altLang="zh-CN" sz="1800" dirty="0" err="1" smtClean="0"/>
              <a:t>regmatch_t</a:t>
            </a:r>
            <a:r>
              <a:rPr lang="zh-CN" altLang="en-US" sz="1800" dirty="0" smtClean="0"/>
              <a:t>类型数组的长度</a:t>
            </a:r>
            <a:endParaRPr lang="en-US" altLang="zh-CN" sz="1800" dirty="0" smtClean="0"/>
          </a:p>
          <a:p>
            <a:pPr lvl="3"/>
            <a:r>
              <a:rPr lang="en-US" altLang="zh-CN" sz="1800" dirty="0" err="1"/>
              <a:t>pmatch</a:t>
            </a:r>
            <a:r>
              <a:rPr lang="en-US" altLang="zh-CN" sz="1800" dirty="0" smtClean="0"/>
              <a:t>[] </a:t>
            </a:r>
            <a:r>
              <a:rPr lang="zh-CN" altLang="en-US" sz="1800" dirty="0" smtClean="0"/>
              <a:t>存放匹配文本串的位置信息</a:t>
            </a:r>
            <a:endParaRPr lang="en-US" altLang="zh-CN" sz="1800" dirty="0" smtClean="0"/>
          </a:p>
          <a:p>
            <a:pPr lvl="4"/>
            <a:endParaRPr lang="en-US" altLang="zh-CN" sz="1800" dirty="0" smtClean="0"/>
          </a:p>
          <a:p>
            <a:pPr lvl="4"/>
            <a:endParaRPr lang="en-US" altLang="zh-CN" sz="1800" dirty="0"/>
          </a:p>
          <a:p>
            <a:pPr lvl="4"/>
            <a:endParaRPr lang="en-US" altLang="zh-CN" sz="1800" dirty="0" smtClean="0"/>
          </a:p>
          <a:p>
            <a:pPr lvl="4"/>
            <a:endParaRPr lang="en-US" altLang="zh-CN" sz="1800" dirty="0" smtClean="0"/>
          </a:p>
          <a:p>
            <a:pPr lvl="4"/>
            <a:endParaRPr lang="en-US" altLang="zh-CN" sz="1800" dirty="0" smtClean="0"/>
          </a:p>
          <a:p>
            <a:pPr lvl="3"/>
            <a:r>
              <a:rPr lang="en-US" altLang="zh-CN" sz="1800" dirty="0" err="1"/>
              <a:t>e</a:t>
            </a:r>
            <a:r>
              <a:rPr lang="en-US" altLang="zh-CN" sz="1800" dirty="0" err="1" smtClean="0"/>
              <a:t>flags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参见</a:t>
            </a:r>
            <a:r>
              <a:rPr lang="en-US" altLang="zh-CN" sz="1800" dirty="0" smtClean="0"/>
              <a:t>man page</a:t>
            </a:r>
          </a:p>
          <a:p>
            <a:pPr lvl="3"/>
            <a:r>
              <a:rPr lang="zh-CN" altLang="en-US" sz="1800" dirty="0" smtClean="0"/>
              <a:t>执行成功返回</a:t>
            </a:r>
            <a:r>
              <a:rPr lang="en-US" altLang="zh-CN" sz="1800" dirty="0" smtClean="0"/>
              <a:t>0</a:t>
            </a:r>
            <a:endParaRPr lang="en-US" altLang="zh-CN" sz="1800" dirty="0"/>
          </a:p>
          <a:p>
            <a:pPr lvl="2"/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664296" y="4437112"/>
            <a:ext cx="63001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   </a:t>
            </a:r>
            <a:r>
              <a:rPr lang="en-US" altLang="zh-CN" dirty="0" err="1"/>
              <a:t>regoff_t</a:t>
            </a:r>
            <a:r>
              <a:rPr lang="en-US" altLang="zh-CN" dirty="0"/>
              <a:t> </a:t>
            </a:r>
            <a:r>
              <a:rPr lang="en-US" altLang="zh-CN" dirty="0" err="1"/>
              <a:t>rm_so</a:t>
            </a:r>
            <a:r>
              <a:rPr lang="en-US" altLang="zh-CN" dirty="0" smtClean="0"/>
              <a:t>; // </a:t>
            </a:r>
            <a:r>
              <a:rPr lang="zh-CN" altLang="en-US" dirty="0" smtClean="0"/>
              <a:t>存放</a:t>
            </a:r>
            <a:r>
              <a:rPr lang="zh-CN" altLang="en-US" dirty="0"/>
              <a:t>匹配文本串在目标串中的开始位置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  </a:t>
            </a:r>
            <a:r>
              <a:rPr lang="en-US" altLang="zh-CN" dirty="0" err="1"/>
              <a:t>regoff_t</a:t>
            </a:r>
            <a:r>
              <a:rPr lang="en-US" altLang="zh-CN" dirty="0"/>
              <a:t> </a:t>
            </a:r>
            <a:r>
              <a:rPr lang="en-US" altLang="zh-CN" dirty="0" err="1"/>
              <a:t>rm_eo</a:t>
            </a:r>
            <a:r>
              <a:rPr lang="en-US" altLang="zh-CN" dirty="0" smtClean="0"/>
              <a:t>; // </a:t>
            </a:r>
            <a:r>
              <a:rPr lang="zh-CN" altLang="en-US" dirty="0" smtClean="0"/>
              <a:t>存放结束位置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} </a:t>
            </a:r>
            <a:r>
              <a:rPr lang="en-US" altLang="zh-CN" dirty="0" err="1"/>
              <a:t>regmatch_t</a:t>
            </a:r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237657" y="5729774"/>
            <a:ext cx="4587987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dirty="0" smtClean="0"/>
              <a:t>框架代码中的 </a:t>
            </a:r>
            <a:r>
              <a:rPr lang="zh-CN" altLang="en-US" dirty="0"/>
              <a:t>pmatch.rm_so == </a:t>
            </a:r>
            <a:r>
              <a:rPr lang="zh-CN" altLang="en-US" dirty="0" smtClean="0"/>
              <a:t>0是何意义？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1729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数学表达式求值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507288" cy="594928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PA</a:t>
            </a:r>
            <a:r>
              <a:rPr lang="zh-CN" altLang="en-US" dirty="0" smtClean="0"/>
              <a:t>框架代码中的表达式求值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在</a:t>
            </a:r>
            <a:r>
              <a:rPr lang="en-US" altLang="zh-CN" sz="2400" dirty="0" smtClean="0"/>
              <a:t>rules[] </a:t>
            </a:r>
            <a:r>
              <a:rPr lang="zh-CN" altLang="en-US" sz="2400" dirty="0" smtClean="0"/>
              <a:t>数组中增加新的</a:t>
            </a:r>
            <a:r>
              <a:rPr lang="en-US" altLang="zh-CN" sz="2400" dirty="0" smtClean="0"/>
              <a:t>token</a:t>
            </a:r>
            <a:r>
              <a:rPr lang="zh-CN" altLang="en-US" sz="2400" dirty="0" smtClean="0"/>
              <a:t>类型对应的正则表达式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在</a:t>
            </a:r>
            <a:r>
              <a:rPr lang="en-US" altLang="zh-CN" sz="2400" dirty="0" err="1" smtClean="0"/>
              <a:t>init_regex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函数中编译所有的正则表达式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expr(char * e, </a:t>
            </a:r>
            <a:r>
              <a:rPr lang="en-US" altLang="zh-CN" sz="2400" dirty="0" err="1" smtClean="0"/>
              <a:t>bool</a:t>
            </a:r>
            <a:r>
              <a:rPr lang="en-US" altLang="zh-CN" sz="2400" dirty="0" smtClean="0"/>
              <a:t> * success)</a:t>
            </a:r>
            <a:r>
              <a:rPr lang="zh-CN" altLang="en-US" sz="2400" dirty="0" smtClean="0"/>
              <a:t>函数对输入的目标字符串进行词法分析并进行表达式求值</a:t>
            </a:r>
            <a:endParaRPr lang="en-US" altLang="zh-CN" sz="2400" dirty="0" smtClean="0"/>
          </a:p>
          <a:p>
            <a:pPr lvl="2"/>
            <a:r>
              <a:rPr lang="en-US" altLang="zh-CN" dirty="0" smtClean="0"/>
              <a:t>e</a:t>
            </a:r>
            <a:r>
              <a:rPr lang="zh-CN" altLang="en-US" dirty="0" smtClean="0"/>
              <a:t>为待求值的表达式字符串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</a:t>
            </a:r>
            <a:r>
              <a:rPr lang="en-US" altLang="zh-CN" dirty="0" err="1" smtClean="0"/>
              <a:t>make_token</a:t>
            </a:r>
            <a:r>
              <a:rPr lang="en-US" altLang="zh-CN" dirty="0" smtClean="0"/>
              <a:t>(char * e)</a:t>
            </a:r>
            <a:r>
              <a:rPr lang="zh-CN" altLang="en-US" dirty="0" smtClean="0"/>
              <a:t>函数中对传入的目标字符串进行词法分析，识别出其中的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，存放到</a:t>
            </a:r>
            <a:r>
              <a:rPr lang="en-US" altLang="zh-CN" dirty="0" smtClean="0"/>
              <a:t>tokens[]</a:t>
            </a:r>
            <a:r>
              <a:rPr lang="zh-CN" altLang="en-US" dirty="0" smtClean="0"/>
              <a:t>数组中去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调用</a:t>
            </a:r>
            <a:r>
              <a:rPr lang="en-US" altLang="zh-CN" dirty="0" err="1" smtClean="0"/>
              <a:t>eval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p</a:t>
            </a:r>
            <a:r>
              <a:rPr lang="en-US" altLang="zh-CN" dirty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q)</a:t>
            </a:r>
            <a:r>
              <a:rPr lang="zh-CN" altLang="en-US" dirty="0" smtClean="0"/>
              <a:t>来实现对表达式的求值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q</a:t>
            </a:r>
            <a:r>
              <a:rPr lang="zh-CN" altLang="en-US" dirty="0" smtClean="0"/>
              <a:t>分别指向词法分析后的整个表达式（存放在</a:t>
            </a:r>
            <a:r>
              <a:rPr lang="en-US" altLang="zh-CN" dirty="0" smtClean="0"/>
              <a:t>tokens[]</a:t>
            </a:r>
            <a:r>
              <a:rPr lang="zh-CN" altLang="en-US" dirty="0" smtClean="0"/>
              <a:t>数组）中待求值的子表达式的起点和终点</a:t>
            </a:r>
            <a:endParaRPr lang="en-US" altLang="zh-CN" dirty="0" smtClean="0"/>
          </a:p>
          <a:p>
            <a:pPr lvl="3"/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172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数学表达式求值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507288" cy="5949280"/>
          </a:xfrm>
        </p:spPr>
        <p:txBody>
          <a:bodyPr>
            <a:normAutofit/>
          </a:bodyPr>
          <a:lstStyle/>
          <a:p>
            <a:r>
              <a:rPr lang="en-US" altLang="zh-CN" dirty="0"/>
              <a:t>PA</a:t>
            </a:r>
            <a:r>
              <a:rPr lang="zh-CN" altLang="en-US" dirty="0"/>
              <a:t>框架代码中的表达式求值</a:t>
            </a:r>
            <a:endParaRPr lang="en-US" altLang="zh-CN" dirty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err="1" smtClean="0"/>
              <a:t>make_token</a:t>
            </a:r>
            <a:r>
              <a:rPr lang="en-US" altLang="zh-CN" dirty="0" smtClean="0"/>
              <a:t>(char * e)</a:t>
            </a:r>
            <a:r>
              <a:rPr lang="zh-CN" altLang="en-US" dirty="0" smtClean="0"/>
              <a:t>函数中对传入的目标字符串进行词法分析，识别出其中的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，存放到</a:t>
            </a:r>
            <a:r>
              <a:rPr lang="en-US" altLang="zh-CN" dirty="0" smtClean="0"/>
              <a:t>tokens[]</a:t>
            </a:r>
            <a:r>
              <a:rPr lang="zh-CN" altLang="en-US" dirty="0" smtClean="0"/>
              <a:t>数组中去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13248" y="3432810"/>
            <a:ext cx="4717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/>
              <a:t>"4 +3*(2- 1)"</a:t>
            </a:r>
            <a:endParaRPr lang="zh-CN" altLang="en-US" sz="3600" dirty="0"/>
          </a:p>
        </p:txBody>
      </p:sp>
      <p:sp>
        <p:nvSpPr>
          <p:cNvPr id="10" name="矩形 9"/>
          <p:cNvSpPr/>
          <p:nvPr/>
        </p:nvSpPr>
        <p:spPr>
          <a:xfrm>
            <a:off x="500962" y="4868406"/>
            <a:ext cx="81420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+-----+-----+-----+-----+-----+-----+-----+-----+-----+</a:t>
            </a:r>
          </a:p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| NUM | '+' | NUM | '*' | '(' | NUM | '-' | NUM | ')' |</a:t>
            </a:r>
          </a:p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| "4" |     | "3" |     |     | "2" |     | "1" |     |</a:t>
            </a:r>
          </a:p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+-----+-----+-----+-----+-----+-----+-----+-----+-----+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下箭头 10"/>
          <p:cNvSpPr/>
          <p:nvPr/>
        </p:nvSpPr>
        <p:spPr>
          <a:xfrm>
            <a:off x="4494820" y="4257749"/>
            <a:ext cx="432048" cy="43204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026959" y="6094035"/>
            <a:ext cx="16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tokens[] </a:t>
            </a:r>
            <a:r>
              <a:rPr lang="zh-CN" altLang="en-US" dirty="0" smtClean="0">
                <a:solidFill>
                  <a:srgbClr val="FF0000"/>
                </a:solidFill>
              </a:rPr>
              <a:t>数组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42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数学表达式求值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507288" cy="5949280"/>
          </a:xfrm>
        </p:spPr>
        <p:txBody>
          <a:bodyPr>
            <a:normAutofit/>
          </a:bodyPr>
          <a:lstStyle/>
          <a:p>
            <a:r>
              <a:rPr lang="en-US" altLang="zh-CN" dirty="0"/>
              <a:t>PA</a:t>
            </a:r>
            <a:r>
              <a:rPr lang="zh-CN" altLang="en-US" dirty="0"/>
              <a:t>框架代码中的表达式求值</a:t>
            </a:r>
            <a:endParaRPr lang="en-US" altLang="zh-CN" dirty="0"/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 err="1"/>
              <a:t>eval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p, </a:t>
            </a:r>
            <a:r>
              <a:rPr lang="en-US" altLang="zh-CN" dirty="0" err="1"/>
              <a:t>int</a:t>
            </a:r>
            <a:r>
              <a:rPr lang="en-US" altLang="zh-CN" dirty="0"/>
              <a:t> q)</a:t>
            </a:r>
            <a:r>
              <a:rPr lang="zh-CN" altLang="en-US" dirty="0"/>
              <a:t>来实现对表达式的求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</a:t>
            </a:r>
            <a:r>
              <a:rPr lang="en-US" altLang="zh-CN" dirty="0" smtClean="0"/>
              <a:t>BNF</a:t>
            </a:r>
            <a:r>
              <a:rPr lang="zh-CN" altLang="en-US" dirty="0" smtClean="0"/>
              <a:t>来定义什么是一个表达式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91580" y="3501008"/>
            <a:ext cx="75608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&lt;expr&gt; ::= &lt;number&gt;        #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一个数是表达式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| "(" &lt;expr&gt; ")"    #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在表达式两边加个括号也是表达式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| &lt;expr&gt; "+" &lt;expr&gt;    #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两个表达式相加也是表达式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| &lt;expr&gt; "-" &lt;expr&gt;    #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接下来你全懂了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| &lt;expr&gt; "*" &lt;expr&gt;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| &lt;expr&gt; "/" &lt;expr&gt;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87624" y="5733256"/>
            <a:ext cx="5616624" cy="461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采用分治法，递归地对表达式进行求值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9343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数学表达式求值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507288" cy="594928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正则表达式简介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语言中使用正则表达式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PA</a:t>
            </a:r>
            <a:r>
              <a:rPr lang="zh-CN" altLang="en-US" dirty="0" smtClean="0"/>
              <a:t>框架代码中</a:t>
            </a:r>
            <a:endParaRPr lang="en-US" altLang="zh-CN" dirty="0" smtClean="0"/>
          </a:p>
          <a:p>
            <a:pPr lvl="2"/>
            <a:r>
              <a:rPr lang="zh-CN" altLang="en-US" sz="2000" dirty="0" smtClean="0"/>
              <a:t>调用</a:t>
            </a:r>
            <a:r>
              <a:rPr lang="en-US" altLang="zh-CN" sz="2000" dirty="0" err="1" smtClean="0"/>
              <a:t>eval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p,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q)</a:t>
            </a:r>
            <a:r>
              <a:rPr lang="zh-CN" altLang="en-US" sz="2000" dirty="0" smtClean="0"/>
              <a:t>来实现对表达式的求值</a:t>
            </a:r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409218" y="2996952"/>
            <a:ext cx="26110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smtClean="0"/>
              <a:t>"</a:t>
            </a:r>
            <a:r>
              <a:rPr lang="en-US" altLang="zh-CN" sz="2400" dirty="0"/>
              <a:t>4 +3*(2- 1)"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6948264" y="2858452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假设已经对其中的</a:t>
            </a:r>
            <a:r>
              <a:rPr lang="en-US" altLang="zh-CN" dirty="0" smtClean="0">
                <a:solidFill>
                  <a:srgbClr val="FF0000"/>
                </a:solidFill>
              </a:rPr>
              <a:t>token</a:t>
            </a:r>
            <a:r>
              <a:rPr lang="zh-CN" altLang="en-US" dirty="0" smtClean="0">
                <a:solidFill>
                  <a:srgbClr val="FF0000"/>
                </a:solidFill>
              </a:rPr>
              <a:t>进行了识别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563888" y="3635732"/>
            <a:ext cx="4392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smtClean="0"/>
              <a:t>“4”         </a:t>
            </a:r>
            <a:r>
              <a:rPr lang="en-US" altLang="zh-CN" sz="2400" dirty="0" smtClean="0">
                <a:solidFill>
                  <a:srgbClr val="FF0000"/>
                </a:solidFill>
              </a:rPr>
              <a:t>+</a:t>
            </a:r>
            <a:r>
              <a:rPr lang="en-US" altLang="zh-CN" sz="2400" dirty="0" smtClean="0"/>
              <a:t>       “3</a:t>
            </a:r>
            <a:r>
              <a:rPr lang="en-US" altLang="zh-CN" sz="2400" dirty="0"/>
              <a:t>*(2- 1</a:t>
            </a:r>
            <a:r>
              <a:rPr lang="en-US" altLang="zh-CN" sz="2400" dirty="0" smtClean="0"/>
              <a:t>)”</a:t>
            </a:r>
            <a:endParaRPr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3851920" y="4355812"/>
            <a:ext cx="4392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smtClean="0"/>
              <a:t>“4”         +       “3”      </a:t>
            </a:r>
            <a:r>
              <a:rPr lang="en-US" altLang="zh-CN" sz="2400" dirty="0" smtClean="0">
                <a:solidFill>
                  <a:srgbClr val="FF0000"/>
                </a:solidFill>
              </a:rPr>
              <a:t>*</a:t>
            </a:r>
            <a:r>
              <a:rPr lang="en-US" altLang="zh-CN" sz="2400" dirty="0" smtClean="0"/>
              <a:t>       “(</a:t>
            </a:r>
            <a:r>
              <a:rPr lang="en-US" altLang="zh-CN" sz="2400" dirty="0"/>
              <a:t>2- 1</a:t>
            </a:r>
            <a:r>
              <a:rPr lang="en-US" altLang="zh-CN" sz="2400" dirty="0" smtClean="0"/>
              <a:t>)”</a:t>
            </a:r>
            <a:endParaRPr lang="zh-CN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3491880" y="5147900"/>
            <a:ext cx="51949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smtClean="0"/>
              <a:t>“4”         +       “3”      *       (“2”      </a:t>
            </a:r>
            <a:r>
              <a:rPr lang="en-US" altLang="zh-CN" sz="2400" dirty="0" smtClean="0">
                <a:solidFill>
                  <a:srgbClr val="FF0000"/>
                </a:solidFill>
              </a:rPr>
              <a:t>-</a:t>
            </a:r>
            <a:r>
              <a:rPr lang="en-US" altLang="zh-CN" sz="2400" dirty="0" smtClean="0"/>
              <a:t>       “1”)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35496" y="3635732"/>
            <a:ext cx="35096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&lt;expr</a:t>
            </a:r>
            <a:r>
              <a:rPr lang="en-US" altLang="zh-CN" sz="2400" dirty="0" smtClean="0"/>
              <a:t>&gt;::= </a:t>
            </a:r>
            <a:r>
              <a:rPr lang="en-US" altLang="zh-CN" sz="2400" dirty="0"/>
              <a:t>&lt;expr&gt; </a:t>
            </a:r>
            <a:r>
              <a:rPr lang="en-US" altLang="zh-CN" sz="2400" dirty="0" smtClean="0"/>
              <a:t>+ </a:t>
            </a:r>
            <a:r>
              <a:rPr lang="en-US" altLang="zh-CN" sz="2400" dirty="0"/>
              <a:t>&lt;expr&gt; </a:t>
            </a:r>
            <a:endParaRPr lang="zh-CN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1807394" y="3000572"/>
            <a:ext cx="11129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&lt;expr&gt; </a:t>
            </a:r>
            <a:endParaRPr lang="zh-CN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35496" y="4355812"/>
            <a:ext cx="35096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&lt;expr</a:t>
            </a:r>
            <a:r>
              <a:rPr lang="en-US" altLang="zh-CN" sz="2400" dirty="0" smtClean="0"/>
              <a:t>&gt;::= </a:t>
            </a:r>
            <a:r>
              <a:rPr lang="en-US" altLang="zh-CN" sz="2400" dirty="0"/>
              <a:t>&lt;expr&gt; </a:t>
            </a:r>
            <a:r>
              <a:rPr lang="en-US" altLang="zh-CN" sz="2400" dirty="0" smtClean="0"/>
              <a:t>* </a:t>
            </a:r>
            <a:r>
              <a:rPr lang="en-US" altLang="zh-CN" sz="2400" dirty="0"/>
              <a:t>&lt;expr&gt; </a:t>
            </a:r>
            <a:endParaRPr lang="zh-CN" altLang="en-US" sz="2400" dirty="0"/>
          </a:p>
        </p:txBody>
      </p:sp>
      <p:sp>
        <p:nvSpPr>
          <p:cNvPr id="16" name="矩形 15"/>
          <p:cNvSpPr/>
          <p:nvPr/>
        </p:nvSpPr>
        <p:spPr>
          <a:xfrm>
            <a:off x="49413" y="5147900"/>
            <a:ext cx="34503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&lt;expr</a:t>
            </a:r>
            <a:r>
              <a:rPr lang="en-US" altLang="zh-CN" sz="2400" dirty="0" smtClean="0"/>
              <a:t>&gt;::= </a:t>
            </a:r>
            <a:r>
              <a:rPr lang="en-US" altLang="zh-CN" sz="2400" dirty="0"/>
              <a:t>&lt;expr&gt; </a:t>
            </a:r>
            <a:r>
              <a:rPr lang="en-US" altLang="zh-CN" sz="2400" dirty="0" smtClean="0"/>
              <a:t>- </a:t>
            </a:r>
            <a:r>
              <a:rPr lang="en-US" altLang="zh-CN" sz="2400" dirty="0"/>
              <a:t>&lt;expr&gt; </a:t>
            </a:r>
            <a:endParaRPr lang="zh-CN" altLang="en-US" sz="2400" dirty="0"/>
          </a:p>
        </p:txBody>
      </p:sp>
      <p:sp>
        <p:nvSpPr>
          <p:cNvPr id="17" name="文本框 16"/>
          <p:cNvSpPr txBox="1"/>
          <p:nvPr/>
        </p:nvSpPr>
        <p:spPr>
          <a:xfrm>
            <a:off x="1331640" y="5949280"/>
            <a:ext cx="684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如何分解？</a:t>
            </a:r>
            <a:r>
              <a:rPr lang="en-US" altLang="zh-CN" dirty="0" smtClean="0"/>
              <a:t>dominant operator</a:t>
            </a:r>
            <a:r>
              <a:rPr lang="zh-CN" altLang="en-US" dirty="0" smtClean="0"/>
              <a:t>优先级最低的操作。为什么？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743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8" grpId="0"/>
      <p:bldP spid="15" grpId="0"/>
      <p:bldP spid="16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数学表达式求值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507288" cy="5949280"/>
          </a:xfrm>
        </p:spPr>
        <p:txBody>
          <a:bodyPr>
            <a:normAutofit/>
          </a:bodyPr>
          <a:lstStyle/>
          <a:p>
            <a:r>
              <a:rPr lang="en-US" altLang="zh-CN" dirty="0"/>
              <a:t>PA</a:t>
            </a:r>
            <a:r>
              <a:rPr lang="zh-CN" altLang="en-US" dirty="0"/>
              <a:t>框架代码中的表达式求值</a:t>
            </a:r>
            <a:endParaRPr lang="en-US" altLang="zh-CN" dirty="0"/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 err="1" smtClean="0"/>
              <a:t>eval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p,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q)</a:t>
            </a:r>
            <a:r>
              <a:rPr lang="zh-CN" altLang="en-US" dirty="0" smtClean="0"/>
              <a:t>来实现对表达式的求值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讲义中框架相关代码解析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8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内容提要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r>
              <a:rPr lang="zh-CN" altLang="en-US" dirty="0" smtClean="0"/>
              <a:t>数学表达式求值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正则表达式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</a:t>
            </a:r>
            <a:r>
              <a:rPr lang="zh-CN" altLang="en-US" dirty="0" smtClean="0"/>
              <a:t>语言中的正则表达式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递归求值</a:t>
            </a:r>
            <a:endParaRPr lang="en-US" altLang="zh-CN" dirty="0" smtClean="0"/>
          </a:p>
          <a:p>
            <a:r>
              <a:rPr lang="zh-CN" altLang="en-US" dirty="0" smtClean="0"/>
              <a:t>熟悉</a:t>
            </a:r>
            <a:r>
              <a:rPr lang="en-US" altLang="zh-CN" dirty="0" smtClean="0"/>
              <a:t>i386</a:t>
            </a:r>
            <a:r>
              <a:rPr lang="zh-CN" altLang="en-US" dirty="0" smtClean="0"/>
              <a:t>手册</a:t>
            </a:r>
            <a:endParaRPr lang="en-US" altLang="zh-CN" dirty="0" smtClean="0"/>
          </a:p>
          <a:p>
            <a:r>
              <a:rPr lang="zh-CN" altLang="en-US" dirty="0"/>
              <a:t>学会测试和调试你的代码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5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熟悉</a:t>
            </a:r>
            <a:r>
              <a:rPr lang="en-US" altLang="zh-CN" dirty="0" smtClean="0"/>
              <a:t>i386</a:t>
            </a:r>
            <a:r>
              <a:rPr lang="zh-CN" altLang="en-US" dirty="0" smtClean="0"/>
              <a:t>手册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r>
              <a:rPr lang="zh-CN" altLang="en-US" dirty="0" smtClean="0"/>
              <a:t>从陌生到熟悉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从目录入手了解文档结构和大致内容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对各个章节进行略读，了解所涉及具体内容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遇到具体问题，快速定位所涉及的章节，进行深入精读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可能需要进行一些搜索，了解背景知识，更好定位内容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使用阅读器的搜索功能（效果不一定好）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511660" y="5589240"/>
            <a:ext cx="6120680" cy="5232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lvl="1" algn="ctr"/>
            <a:r>
              <a:rPr lang="zh-CN" altLang="en-US" sz="2800" dirty="0"/>
              <a:t>克服恐惧，坚持不懈，</a:t>
            </a:r>
            <a:r>
              <a:rPr lang="zh-CN" altLang="en-US" sz="2800" dirty="0" smtClean="0"/>
              <a:t>熟能生巧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3356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内容提要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r>
              <a:rPr lang="zh-CN" altLang="en-US" dirty="0" smtClean="0"/>
              <a:t>数学表达式求值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正则表达式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</a:t>
            </a:r>
            <a:r>
              <a:rPr lang="zh-CN" altLang="en-US" dirty="0" smtClean="0"/>
              <a:t>语言中的正则表达式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递归求值</a:t>
            </a:r>
            <a:endParaRPr lang="en-US" altLang="zh-CN" dirty="0" smtClean="0"/>
          </a:p>
          <a:p>
            <a:r>
              <a:rPr lang="zh-CN" altLang="en-US" dirty="0" smtClean="0"/>
              <a:t>熟悉</a:t>
            </a:r>
            <a:r>
              <a:rPr lang="en-US" altLang="zh-CN" dirty="0" smtClean="0"/>
              <a:t>i386</a:t>
            </a:r>
            <a:r>
              <a:rPr lang="zh-CN" altLang="en-US" dirty="0" smtClean="0"/>
              <a:t>手册</a:t>
            </a:r>
            <a:endParaRPr lang="en-US" altLang="zh-CN" dirty="0" smtClean="0"/>
          </a:p>
          <a:p>
            <a:r>
              <a:rPr lang="zh-CN" altLang="en-US" dirty="0" smtClean="0"/>
              <a:t>学会测试和调试你的代码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18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内容提要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r>
              <a:rPr lang="zh-CN" altLang="en-US" dirty="0" smtClean="0"/>
              <a:t>数学表达式求值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正则表达式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</a:t>
            </a:r>
            <a:r>
              <a:rPr lang="zh-CN" altLang="en-US" dirty="0" smtClean="0"/>
              <a:t>语言中的正则表达式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递归求值</a:t>
            </a:r>
            <a:endParaRPr lang="en-US" altLang="zh-CN" dirty="0" smtClean="0"/>
          </a:p>
          <a:p>
            <a:r>
              <a:rPr lang="zh-CN" altLang="en-US" dirty="0" smtClean="0"/>
              <a:t>熟悉</a:t>
            </a:r>
            <a:r>
              <a:rPr lang="en-US" altLang="zh-CN" dirty="0" smtClean="0"/>
              <a:t>i386</a:t>
            </a:r>
            <a:r>
              <a:rPr lang="zh-CN" altLang="en-US" dirty="0" smtClean="0"/>
              <a:t>手册</a:t>
            </a:r>
            <a:endParaRPr lang="en-US" altLang="zh-CN" dirty="0" smtClean="0"/>
          </a:p>
          <a:p>
            <a:r>
              <a:rPr lang="zh-CN" altLang="en-US" dirty="0"/>
              <a:t>学会测试和调试你的代码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32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测试和调试你的代码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zh-CN" altLang="en-US" dirty="0" smtClean="0"/>
              <a:t>随着</a:t>
            </a:r>
            <a:r>
              <a:rPr lang="en-US" altLang="zh-CN" dirty="0" smtClean="0"/>
              <a:t>PA</a:t>
            </a:r>
            <a:r>
              <a:rPr lang="zh-CN" altLang="en-US" dirty="0" smtClean="0"/>
              <a:t>的进行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项目规模越来越大</a:t>
            </a:r>
            <a:endParaRPr lang="en-US" altLang="zh-CN" dirty="0"/>
          </a:p>
          <a:p>
            <a:pPr lvl="1"/>
            <a:r>
              <a:rPr lang="zh-CN" altLang="en-US" dirty="0" smtClean="0"/>
              <a:t>模块间的关联关系也越来越复杂</a:t>
            </a:r>
            <a:endParaRPr lang="en-US" altLang="zh-CN" dirty="0" smtClean="0"/>
          </a:p>
          <a:p>
            <a:r>
              <a:rPr lang="en-US" altLang="zh-CN" dirty="0" smtClean="0"/>
              <a:t>Bug</a:t>
            </a:r>
            <a:r>
              <a:rPr lang="zh-CN" altLang="en-US" dirty="0" smtClean="0"/>
              <a:t>在所难免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机器永远是对的（要错肯定是你的错）</a:t>
            </a:r>
            <a:endParaRPr lang="en-US" altLang="zh-CN" dirty="0" smtClean="0"/>
          </a:p>
          <a:p>
            <a:r>
              <a:rPr lang="zh-CN" altLang="en-US" dirty="0" smtClean="0"/>
              <a:t>从软件工程的角度来认识</a:t>
            </a:r>
            <a:r>
              <a:rPr lang="en-US" altLang="zh-CN" dirty="0" smtClean="0"/>
              <a:t>bug</a:t>
            </a:r>
          </a:p>
          <a:p>
            <a:pPr lvl="1"/>
            <a:r>
              <a:rPr lang="en-US" altLang="zh-CN" dirty="0" smtClean="0"/>
              <a:t>Fault (Bug): </a:t>
            </a:r>
            <a:r>
              <a:rPr lang="zh-CN" altLang="en-US" dirty="0" smtClean="0"/>
              <a:t>程序中的逻辑错误或实现错误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Error: </a:t>
            </a:r>
            <a:r>
              <a:rPr lang="zh-CN" altLang="en-US" dirty="0" smtClean="0"/>
              <a:t>程序执行时的内部状态错误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Failure: </a:t>
            </a:r>
            <a:r>
              <a:rPr lang="zh-CN" altLang="en-US" dirty="0" smtClean="0"/>
              <a:t>能够观察到的外部错误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32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测试和调试你的代码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zh-CN" altLang="en-US" dirty="0" smtClean="0"/>
              <a:t>三者之间的相互关系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Fault</a:t>
            </a:r>
            <a:r>
              <a:rPr lang="zh-CN" altLang="en-US" dirty="0" smtClean="0"/>
              <a:t>导致</a:t>
            </a:r>
            <a:r>
              <a:rPr lang="en-US" altLang="zh-CN" dirty="0" smtClean="0"/>
              <a:t>Error</a:t>
            </a:r>
          </a:p>
          <a:p>
            <a:pPr lvl="1"/>
            <a:r>
              <a:rPr lang="en-US" altLang="zh-CN" dirty="0" smtClean="0"/>
              <a:t>Error</a:t>
            </a:r>
            <a:r>
              <a:rPr lang="zh-CN" altLang="en-US" dirty="0" smtClean="0"/>
              <a:t>导致</a:t>
            </a:r>
            <a:r>
              <a:rPr lang="en-US" altLang="zh-CN" dirty="0" smtClean="0"/>
              <a:t>Failure</a:t>
            </a:r>
          </a:p>
          <a:p>
            <a:r>
              <a:rPr lang="zh-CN" altLang="en-US" dirty="0" smtClean="0"/>
              <a:t>举例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Fault:		if (pointer = NULL) {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	// visit pointer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}</a:t>
            </a:r>
          </a:p>
          <a:p>
            <a:pPr lvl="1"/>
            <a:r>
              <a:rPr lang="en-US" altLang="zh-CN" dirty="0" smtClean="0"/>
              <a:t>Error:		pointer</a:t>
            </a:r>
            <a:r>
              <a:rPr lang="zh-CN" altLang="en-US" dirty="0" smtClean="0"/>
              <a:t>被置为</a:t>
            </a:r>
            <a:r>
              <a:rPr lang="en-US" altLang="zh-CN" dirty="0" smtClean="0"/>
              <a:t>NULL</a:t>
            </a:r>
          </a:p>
          <a:p>
            <a:pPr lvl="1"/>
            <a:r>
              <a:rPr lang="en-US" altLang="zh-CN" dirty="0" smtClean="0"/>
              <a:t>Failure:		segmentation fault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85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测试和调试你的代码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但是！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Fault</a:t>
            </a:r>
            <a:r>
              <a:rPr lang="zh-CN" altLang="en-US" dirty="0" smtClean="0"/>
              <a:t>不总是会触发</a:t>
            </a:r>
            <a:r>
              <a:rPr lang="en-US" altLang="zh-CN" dirty="0" smtClean="0"/>
              <a:t>Error</a:t>
            </a:r>
          </a:p>
          <a:p>
            <a:pPr lvl="1"/>
            <a:r>
              <a:rPr lang="en-US" altLang="zh-CN" dirty="0" smtClean="0"/>
              <a:t>Error</a:t>
            </a:r>
            <a:r>
              <a:rPr lang="zh-CN" altLang="en-US" dirty="0" smtClean="0"/>
              <a:t>不总是会触发</a:t>
            </a:r>
            <a:r>
              <a:rPr lang="en-US" altLang="zh-CN" dirty="0" smtClean="0"/>
              <a:t>Failure</a:t>
            </a:r>
          </a:p>
          <a:p>
            <a:r>
              <a:rPr lang="zh-CN" altLang="en-US" dirty="0" smtClean="0"/>
              <a:t>举例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Fault:		if (pointer = NULL) {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	// pointer = </a:t>
            </a:r>
            <a:r>
              <a:rPr lang="en-US" altLang="zh-CN" dirty="0" err="1" smtClean="0"/>
              <a:t>malloc</a:t>
            </a:r>
            <a:r>
              <a:rPr lang="en-US" altLang="zh-CN" dirty="0" smtClean="0"/>
              <a:t>(size)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}</a:t>
            </a:r>
          </a:p>
          <a:p>
            <a:pPr lvl="1"/>
            <a:r>
              <a:rPr lang="en-US" altLang="zh-CN" dirty="0" smtClean="0"/>
              <a:t>Error:		</a:t>
            </a:r>
            <a:r>
              <a:rPr lang="zh-CN" altLang="en-US" dirty="0" smtClean="0"/>
              <a:t>内存泄露（但是</a:t>
            </a:r>
            <a:r>
              <a:rPr lang="en-US" altLang="zh-CN" dirty="0" smtClean="0"/>
              <a:t>failure</a:t>
            </a:r>
            <a:r>
              <a:rPr lang="zh-CN" altLang="en-US" dirty="0" smtClean="0"/>
              <a:t>可能不会马上</a:t>
            </a:r>
            <a:r>
              <a:rPr lang="en-US" altLang="zh-CN" dirty="0" smtClean="0"/>
              <a:t>			</a:t>
            </a:r>
            <a:r>
              <a:rPr lang="zh-CN" altLang="en-US" dirty="0" smtClean="0"/>
              <a:t>被触发）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Failure:		</a:t>
            </a:r>
            <a:r>
              <a:rPr lang="zh-CN" altLang="en-US" dirty="0" smtClean="0"/>
              <a:t>很久很久以后，内存资源不足，程序</a:t>
            </a:r>
            <a:r>
              <a:rPr lang="en-US" altLang="zh-CN" dirty="0" smtClean="0"/>
              <a:t>			</a:t>
            </a:r>
            <a:r>
              <a:rPr lang="zh-CN" altLang="en-US" dirty="0" smtClean="0"/>
              <a:t>无法运行，难以发现的到底哪里出错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74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测试和调试你的代码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因此，两个黄金准则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尽可能早地触发</a:t>
            </a:r>
            <a:r>
              <a:rPr lang="en-US" altLang="zh-CN" dirty="0" smtClean="0"/>
              <a:t>failure</a:t>
            </a:r>
            <a:r>
              <a:rPr lang="zh-CN" altLang="en-US" dirty="0" smtClean="0"/>
              <a:t>，提示</a:t>
            </a:r>
            <a:r>
              <a:rPr lang="en-US" altLang="zh-CN" dirty="0" smtClean="0"/>
              <a:t>fault</a:t>
            </a:r>
            <a:r>
              <a:rPr lang="zh-CN" altLang="en-US" dirty="0" smtClean="0"/>
              <a:t>的存在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不断进行测试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使得</a:t>
            </a:r>
            <a:r>
              <a:rPr lang="en-US" altLang="zh-CN" dirty="0" smtClean="0"/>
              <a:t>failure</a:t>
            </a:r>
            <a:r>
              <a:rPr lang="zh-CN" altLang="en-US" dirty="0" smtClean="0"/>
              <a:t>能够尽早触发</a:t>
            </a:r>
            <a:r>
              <a:rPr lang="en-US" altLang="zh-CN" dirty="0" smtClean="0"/>
              <a:t>error</a:t>
            </a:r>
          </a:p>
          <a:p>
            <a:pPr lvl="2"/>
            <a:r>
              <a:rPr lang="zh-CN" altLang="en-US" dirty="0" smtClean="0"/>
              <a:t>使用断言</a:t>
            </a:r>
            <a:r>
              <a:rPr lang="en-US" altLang="zh-CN" dirty="0" smtClean="0"/>
              <a:t>assert</a:t>
            </a:r>
          </a:p>
          <a:p>
            <a:r>
              <a:rPr lang="zh-CN" altLang="en-US" dirty="0" smtClean="0"/>
              <a:t>如在</a:t>
            </a:r>
            <a:r>
              <a:rPr lang="en-US" altLang="zh-CN" dirty="0" smtClean="0"/>
              <a:t>PA</a:t>
            </a:r>
            <a:r>
              <a:rPr lang="zh-CN" altLang="en-US" dirty="0" smtClean="0"/>
              <a:t>中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memeory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memory.c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断言保证用户输入的</a:t>
            </a:r>
            <a:r>
              <a:rPr lang="en-US" altLang="zh-CN" dirty="0" err="1" smtClean="0"/>
              <a:t>len</a:t>
            </a:r>
            <a:r>
              <a:rPr lang="zh-CN" altLang="en-US" dirty="0" smtClean="0"/>
              <a:t>为合法值</a:t>
            </a:r>
            <a:endParaRPr lang="en-US" altLang="zh-CN" dirty="0"/>
          </a:p>
          <a:p>
            <a:pPr lvl="1"/>
            <a:r>
              <a:rPr lang="en-US" altLang="zh-CN" dirty="0" smtClean="0"/>
              <a:t>assert( 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 == 1 || 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 == 2 || 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 == 4)</a:t>
            </a:r>
          </a:p>
          <a:p>
            <a:r>
              <a:rPr lang="zh-CN" altLang="en-US" dirty="0" smtClean="0"/>
              <a:t>对于</a:t>
            </a:r>
            <a:r>
              <a:rPr lang="en-US" altLang="zh-CN" dirty="0" err="1" smtClean="0"/>
              <a:t>si</a:t>
            </a:r>
            <a:r>
              <a:rPr lang="zh-CN" altLang="en-US" dirty="0" smtClean="0"/>
              <a:t>命令的参数，你有相应的考虑吗？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5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355680"/>
            <a:ext cx="8136904" cy="609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42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测试和调试你的代码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en-US" altLang="zh-CN" dirty="0" smtClean="0"/>
              <a:t>PA</a:t>
            </a:r>
            <a:r>
              <a:rPr lang="zh-CN" altLang="en-US" dirty="0" smtClean="0"/>
              <a:t>中与调试有关的三个宏</a:t>
            </a:r>
            <a:endParaRPr lang="en-US" altLang="zh-CN" dirty="0" smtClean="0"/>
          </a:p>
          <a:p>
            <a:pPr lvl="1"/>
            <a:r>
              <a:rPr lang="en-US" altLang="zh-CN" dirty="0" err="1"/>
              <a:t>nemu</a:t>
            </a:r>
            <a:r>
              <a:rPr lang="en-US" altLang="zh-CN" dirty="0"/>
              <a:t>/include/</a:t>
            </a:r>
            <a:r>
              <a:rPr lang="en-US" altLang="zh-CN" dirty="0" err="1"/>
              <a:t>debug.h</a:t>
            </a:r>
            <a:endParaRPr lang="en-US" altLang="zh-CN" dirty="0" smtClean="0"/>
          </a:p>
          <a:p>
            <a:pPr lvl="1"/>
            <a:r>
              <a:rPr lang="en-US" altLang="zh-CN" dirty="0"/>
              <a:t>Log() </a:t>
            </a:r>
            <a:r>
              <a:rPr lang="zh-CN" altLang="en-US" dirty="0"/>
              <a:t>是 </a:t>
            </a:r>
            <a:r>
              <a:rPr lang="en-US" altLang="zh-CN" dirty="0" err="1"/>
              <a:t>printf</a:t>
            </a:r>
            <a:r>
              <a:rPr lang="en-US" altLang="zh-CN" dirty="0"/>
              <a:t>() </a:t>
            </a:r>
            <a:r>
              <a:rPr lang="zh-CN" altLang="en-US" dirty="0"/>
              <a:t>的升级版</a:t>
            </a:r>
            <a:r>
              <a:rPr lang="en-US" altLang="zh-CN" dirty="0"/>
              <a:t>, </a:t>
            </a:r>
            <a:r>
              <a:rPr lang="zh-CN" altLang="en-US" dirty="0"/>
              <a:t>专门用来输出调试信息</a:t>
            </a:r>
            <a:r>
              <a:rPr lang="en-US" altLang="zh-CN" dirty="0"/>
              <a:t>, </a:t>
            </a:r>
            <a:r>
              <a:rPr lang="zh-CN" altLang="en-US" dirty="0"/>
              <a:t>同时还会输出使用 </a:t>
            </a:r>
            <a:r>
              <a:rPr lang="en-US" altLang="zh-CN" dirty="0"/>
              <a:t>Log() </a:t>
            </a:r>
            <a:r>
              <a:rPr lang="zh-CN" altLang="en-US" dirty="0"/>
              <a:t>所在的源文件</a:t>
            </a:r>
            <a:r>
              <a:rPr lang="en-US" altLang="zh-CN" dirty="0"/>
              <a:t>, </a:t>
            </a:r>
            <a:r>
              <a:rPr lang="zh-CN" altLang="en-US" dirty="0"/>
              <a:t>行号和函数</a:t>
            </a:r>
            <a:r>
              <a:rPr lang="en-US" altLang="zh-CN" dirty="0"/>
              <a:t>, </a:t>
            </a:r>
            <a:r>
              <a:rPr lang="zh-CN" altLang="en-US" dirty="0"/>
              <a:t>当输出的调试信息过多的时候</a:t>
            </a:r>
            <a:r>
              <a:rPr lang="en-US" altLang="zh-CN" dirty="0"/>
              <a:t>, </a:t>
            </a:r>
            <a:r>
              <a:rPr lang="zh-CN" altLang="en-US" dirty="0"/>
              <a:t>可以很方便地定位到代码中的相关位置</a:t>
            </a:r>
          </a:p>
          <a:p>
            <a:pPr lvl="1"/>
            <a:r>
              <a:rPr lang="en-US" altLang="zh-CN" dirty="0"/>
              <a:t>Assert() </a:t>
            </a:r>
            <a:r>
              <a:rPr lang="zh-CN" altLang="en-US" dirty="0"/>
              <a:t>是 </a:t>
            </a:r>
            <a:r>
              <a:rPr lang="en-US" altLang="zh-CN" dirty="0"/>
              <a:t>assert() </a:t>
            </a:r>
            <a:r>
              <a:rPr lang="zh-CN" altLang="en-US" dirty="0"/>
              <a:t>的升级版</a:t>
            </a:r>
            <a:r>
              <a:rPr lang="en-US" altLang="zh-CN" dirty="0"/>
              <a:t>, </a:t>
            </a:r>
            <a:r>
              <a:rPr lang="zh-CN" altLang="en-US" dirty="0"/>
              <a:t>当测试条件为假时</a:t>
            </a:r>
            <a:r>
              <a:rPr lang="en-US" altLang="zh-CN" dirty="0"/>
              <a:t>, </a:t>
            </a:r>
            <a:r>
              <a:rPr lang="zh-CN" altLang="en-US" dirty="0"/>
              <a:t>在</a:t>
            </a:r>
            <a:r>
              <a:rPr lang="en-US" altLang="zh-CN" dirty="0"/>
              <a:t>assertion fail</a:t>
            </a:r>
            <a:r>
              <a:rPr lang="zh-CN" altLang="en-US" dirty="0"/>
              <a:t>之前可以输出一些信息</a:t>
            </a:r>
          </a:p>
          <a:p>
            <a:pPr lvl="1"/>
            <a:r>
              <a:rPr lang="en-US" altLang="zh-CN" dirty="0"/>
              <a:t>panic() </a:t>
            </a:r>
            <a:r>
              <a:rPr lang="zh-CN" altLang="en-US" dirty="0"/>
              <a:t>用于输出信息并结束程序</a:t>
            </a:r>
            <a:r>
              <a:rPr lang="en-US" altLang="zh-CN" dirty="0"/>
              <a:t>, </a:t>
            </a:r>
            <a:r>
              <a:rPr lang="zh-CN" altLang="en-US" dirty="0"/>
              <a:t>相当于无条件的</a:t>
            </a:r>
            <a:r>
              <a:rPr lang="en-US" altLang="zh-CN" dirty="0"/>
              <a:t>assertion fail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10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测试和调试你的代码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8759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学习</a:t>
            </a:r>
            <a:r>
              <a:rPr lang="en-US" altLang="zh-CN" dirty="0" err="1" smtClean="0"/>
              <a:t>reg_test</a:t>
            </a:r>
            <a:r>
              <a:rPr lang="en-US" altLang="zh-CN" dirty="0" smtClean="0"/>
              <a:t>()</a:t>
            </a:r>
            <a:r>
              <a:rPr lang="zh-CN" altLang="en-US" dirty="0" smtClean="0"/>
              <a:t>的写法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采用丰富的手段来测试自己的代码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使用测试用例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Test oracle</a:t>
            </a:r>
          </a:p>
          <a:p>
            <a:pPr lvl="3"/>
            <a:r>
              <a:rPr lang="zh-CN" altLang="en-US" dirty="0" smtClean="0"/>
              <a:t>将被测程序的输出和</a:t>
            </a:r>
            <a:r>
              <a:rPr lang="en-US" altLang="zh-CN" dirty="0" smtClean="0"/>
              <a:t>golden version</a:t>
            </a:r>
            <a:r>
              <a:rPr lang="zh-CN" altLang="en-US" dirty="0" smtClean="0"/>
              <a:t>进行比较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四则运算程序</a:t>
            </a:r>
            <a:endParaRPr lang="en-US" altLang="zh-CN" dirty="0"/>
          </a:p>
          <a:p>
            <a:pPr lvl="4"/>
            <a:r>
              <a:rPr lang="zh-CN" altLang="en-US" dirty="0" smtClean="0"/>
              <a:t>输入</a:t>
            </a:r>
            <a:r>
              <a:rPr lang="en-US" altLang="zh-CN" dirty="0" smtClean="0"/>
              <a:t>1+1</a:t>
            </a:r>
            <a:r>
              <a:rPr lang="zh-CN" altLang="en-US" dirty="0" smtClean="0"/>
              <a:t>验证输出是否为</a:t>
            </a:r>
            <a:r>
              <a:rPr lang="en-US" altLang="zh-CN" dirty="0" smtClean="0"/>
              <a:t>2</a:t>
            </a:r>
          </a:p>
          <a:p>
            <a:pPr lvl="4"/>
            <a:r>
              <a:rPr lang="zh-CN" altLang="en-US" dirty="0" smtClean="0"/>
              <a:t>输入</a:t>
            </a:r>
            <a:r>
              <a:rPr lang="en-US" altLang="zh-CN" dirty="0" smtClean="0"/>
              <a:t>2</a:t>
            </a:r>
            <a:r>
              <a:rPr lang="zh-CN" altLang="en-US" dirty="0" smtClean="0"/>
              <a:t>*</a:t>
            </a:r>
            <a:r>
              <a:rPr lang="en-US" altLang="zh-CN" dirty="0" smtClean="0"/>
              <a:t>5</a:t>
            </a:r>
            <a:r>
              <a:rPr lang="zh-CN" altLang="en-US" dirty="0" smtClean="0"/>
              <a:t>验证输出是否为</a:t>
            </a:r>
            <a:r>
              <a:rPr lang="en-US" altLang="zh-CN" dirty="0" smtClean="0"/>
              <a:t>10</a:t>
            </a:r>
          </a:p>
          <a:p>
            <a:pPr lvl="2"/>
            <a:r>
              <a:rPr lang="en-US" altLang="zh-CN" dirty="0" smtClean="0"/>
              <a:t>Specification</a:t>
            </a:r>
          </a:p>
          <a:p>
            <a:pPr lvl="3"/>
            <a:r>
              <a:rPr lang="zh-CN" altLang="en-US" dirty="0" smtClean="0"/>
              <a:t>通过性质来验证实现的正确性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排序程序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排序后验证</a:t>
            </a:r>
            <a:r>
              <a:rPr lang="zh-CN" altLang="en-US" dirty="0" smtClean="0"/>
              <a:t>是否对任意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，有</a:t>
            </a:r>
            <a:r>
              <a:rPr lang="en-US" altLang="zh-CN" dirty="0" smtClean="0"/>
              <a:t>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&lt;= a[i+1]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89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E340-C472-4A6F-98D3-BC0D774DEF8F}" type="slidenum">
              <a:rPr lang="zh-CN" altLang="zh-CN"/>
              <a:pPr/>
              <a:t>28</a:t>
            </a:fld>
            <a:endParaRPr lang="zh-CN" altLang="zh-CN"/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1836738" y="2189163"/>
            <a:ext cx="6551612" cy="210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sz="4400"/>
              <a:t>谢谢！</a:t>
            </a:r>
          </a:p>
          <a:p>
            <a:r>
              <a:rPr lang="zh-CN" sz="4400"/>
              <a:t>祝学习顺利、身心愉快！</a:t>
            </a:r>
          </a:p>
          <a:p>
            <a:r>
              <a:rPr lang="zh-CN" sz="4400"/>
              <a:t>欢迎提问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数学表达式求值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r>
              <a:rPr lang="zh-CN" altLang="en-US" dirty="0" smtClean="0"/>
              <a:t>数学表达式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表达式求值的过程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词法分析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识别出表达式中的单元（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Token</a:t>
            </a:r>
            <a:r>
              <a:rPr lang="zh-CN" altLang="en-US" dirty="0" smtClean="0"/>
              <a:t>表达式求值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637674" y="2204864"/>
            <a:ext cx="5868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0xc0100000+  </a:t>
            </a:r>
            <a:r>
              <a:rPr lang="en-US" altLang="zh-CN" sz="2000" dirty="0" smtClean="0"/>
              <a:t>  </a:t>
            </a:r>
            <a:r>
              <a:rPr lang="en-US" altLang="zh-CN" sz="2000" dirty="0"/>
              <a:t>($</a:t>
            </a:r>
            <a:r>
              <a:rPr lang="en-US" altLang="zh-CN" sz="2000" dirty="0" err="1"/>
              <a:t>eax</a:t>
            </a:r>
            <a:r>
              <a:rPr lang="en-US" altLang="zh-CN" sz="2000" dirty="0"/>
              <a:t> +5)*4 - *(  $</a:t>
            </a:r>
            <a:r>
              <a:rPr lang="en-US" altLang="zh-CN" sz="2000" dirty="0" err="1"/>
              <a:t>ebp</a:t>
            </a:r>
            <a:r>
              <a:rPr lang="en-US" altLang="zh-CN" sz="2000" dirty="0"/>
              <a:t> + 8) + </a:t>
            </a:r>
            <a:r>
              <a:rPr lang="en-US" altLang="zh-CN" sz="2000" dirty="0" smtClean="0"/>
              <a:t>number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772689" y="2756209"/>
            <a:ext cx="559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数字 </a:t>
            </a:r>
            <a:r>
              <a:rPr lang="en-US" altLang="zh-CN" dirty="0" smtClean="0"/>
              <a:t>+ </a:t>
            </a:r>
            <a:r>
              <a:rPr lang="zh-CN" altLang="en-US" dirty="0" smtClean="0"/>
              <a:t>表达式 </a:t>
            </a:r>
            <a:r>
              <a:rPr lang="en-US" altLang="zh-CN" dirty="0" smtClean="0"/>
              <a:t>* </a:t>
            </a:r>
            <a:r>
              <a:rPr lang="zh-CN" altLang="en-US" dirty="0" smtClean="0"/>
              <a:t>数字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表达式指针解引用 </a:t>
            </a:r>
            <a:r>
              <a:rPr lang="en-US" altLang="zh-CN" dirty="0" smtClean="0"/>
              <a:t>+ </a:t>
            </a:r>
            <a:r>
              <a:rPr lang="zh-CN" altLang="en-US" dirty="0" smtClean="0"/>
              <a:t>变量</a:t>
            </a:r>
            <a:endParaRPr lang="zh-CN" altLang="en-US" dirty="0"/>
          </a:p>
        </p:txBody>
      </p:sp>
      <p:cxnSp>
        <p:nvCxnSpPr>
          <p:cNvPr id="24" name="直接连接符 23"/>
          <p:cNvCxnSpPr/>
          <p:nvPr/>
        </p:nvCxnSpPr>
        <p:spPr>
          <a:xfrm>
            <a:off x="2555776" y="3212976"/>
            <a:ext cx="72008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993360" y="335699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寄存器 </a:t>
            </a:r>
            <a:r>
              <a:rPr lang="en-US" altLang="zh-CN" dirty="0" smtClean="0"/>
              <a:t>+ </a:t>
            </a:r>
            <a:r>
              <a:rPr lang="zh-CN" altLang="en-US" dirty="0" smtClean="0"/>
              <a:t>数字</a:t>
            </a:r>
            <a:endParaRPr lang="zh-CN" altLang="en-US" dirty="0"/>
          </a:p>
        </p:txBody>
      </p:sp>
      <p:cxnSp>
        <p:nvCxnSpPr>
          <p:cNvPr id="26" name="直接连接符 25"/>
          <p:cNvCxnSpPr/>
          <p:nvPr/>
        </p:nvCxnSpPr>
        <p:spPr>
          <a:xfrm>
            <a:off x="4126304" y="3212976"/>
            <a:ext cx="72008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067944" y="335699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寄存器 </a:t>
            </a:r>
            <a:r>
              <a:rPr lang="en-US" altLang="zh-CN" dirty="0" smtClean="0"/>
              <a:t>+ </a:t>
            </a:r>
            <a:r>
              <a:rPr lang="zh-CN" altLang="en-US" dirty="0" smtClean="0"/>
              <a:t>数字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2056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数学表达式求值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r>
              <a:rPr lang="zh-CN" altLang="en-US" dirty="0" smtClean="0"/>
              <a:t>词法分析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正则表达式： </a:t>
            </a:r>
            <a:r>
              <a:rPr lang="en-US" altLang="zh-CN" dirty="0" smtClean="0"/>
              <a:t>Regular Expression</a:t>
            </a:r>
            <a:r>
              <a:rPr lang="zh-CN" altLang="en-US" dirty="0"/>
              <a:t> </a:t>
            </a:r>
            <a:r>
              <a:rPr lang="en-US" altLang="zh-CN" dirty="0" smtClean="0"/>
              <a:t>(regex, </a:t>
            </a:r>
            <a:r>
              <a:rPr lang="en-US" altLang="zh-CN" dirty="0" err="1" smtClean="0"/>
              <a:t>regexp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/>
              <a:t>一</a:t>
            </a:r>
            <a:r>
              <a:rPr lang="zh-CN" altLang="en-US" dirty="0" smtClean="0"/>
              <a:t>个正则表达式是一个用来匹配和搜索文本的字符串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正则表达式在操作系统中得到运用（</a:t>
            </a:r>
            <a:r>
              <a:rPr lang="en-US" altLang="zh-CN" dirty="0" err="1" smtClean="0"/>
              <a:t>grep</a:t>
            </a:r>
            <a:r>
              <a:rPr lang="en-US" altLang="zh-CN" dirty="0" smtClean="0"/>
              <a:t>, </a:t>
            </a:r>
            <a:r>
              <a:rPr lang="en-US" altLang="zh-CN" dirty="0"/>
              <a:t>global regular expression print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许多编程语言中都提供对正则表达式的支持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0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数学表达式求值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435280" cy="4959260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正则表达式简介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正则表达式最早在</a:t>
            </a:r>
            <a:r>
              <a:rPr lang="en-US" altLang="zh-CN" dirty="0" smtClean="0"/>
              <a:t>1956</a:t>
            </a:r>
            <a:r>
              <a:rPr lang="zh-CN" altLang="en-US" dirty="0" smtClean="0"/>
              <a:t>年提出，并在</a:t>
            </a:r>
            <a:r>
              <a:rPr lang="en-US" altLang="zh-CN" dirty="0" smtClean="0"/>
              <a:t>1968</a:t>
            </a:r>
            <a:r>
              <a:rPr lang="zh-CN" altLang="en-US" dirty="0" smtClean="0"/>
              <a:t>年在计算机中得到广泛应用</a:t>
            </a:r>
            <a:r>
              <a:rPr lang="en-US" altLang="zh-CN" dirty="0" smtClean="0"/>
              <a:t>[1]</a:t>
            </a:r>
          </a:p>
          <a:p>
            <a:pPr lvl="1"/>
            <a:r>
              <a:rPr lang="zh-CN" altLang="en-US" dirty="0" smtClean="0"/>
              <a:t>一个正则表达式（或叫一个模式，</a:t>
            </a:r>
            <a:r>
              <a:rPr lang="en-US" altLang="zh-CN" dirty="0" smtClean="0"/>
              <a:t>pattern</a:t>
            </a:r>
            <a:r>
              <a:rPr lang="zh-CN" altLang="en-US" dirty="0" smtClean="0"/>
              <a:t>）用于刻画拥有某一个固定模式的字符串的集合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/>
              <a:t>一</a:t>
            </a:r>
            <a:r>
              <a:rPr lang="zh-CN" altLang="en-US" dirty="0" smtClean="0"/>
              <a:t>个正则表达式由一系列</a:t>
            </a:r>
            <a:r>
              <a:rPr lang="zh-CN" altLang="en-US" dirty="0" smtClean="0">
                <a:solidFill>
                  <a:srgbClr val="FF0000"/>
                </a:solidFill>
              </a:rPr>
              <a:t>普通字符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FF0000"/>
                </a:solidFill>
              </a:rPr>
              <a:t>元字符（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metacharacter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r>
              <a:rPr lang="zh-CN" altLang="en-US" dirty="0" smtClean="0"/>
              <a:t>组成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普通字符：字母、数字，采用其字面意思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元字符：拥有特殊含义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79512" y="637203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[1] https</a:t>
            </a:r>
            <a:r>
              <a:rPr lang="en-US" altLang="zh-CN" dirty="0"/>
              <a:t>://en.wikipedia.org/wiki/Regular_expression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979712" y="3573016"/>
            <a:ext cx="4968552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举例：</a:t>
            </a:r>
            <a:r>
              <a:rPr lang="en-US" altLang="zh-CN" dirty="0" smtClean="0"/>
              <a:t>[Bb][</a:t>
            </a:r>
            <a:r>
              <a:rPr lang="en-US" altLang="zh-CN" dirty="0" err="1" smtClean="0"/>
              <a:t>Aa</a:t>
            </a:r>
            <a:r>
              <a:rPr lang="en-US" altLang="zh-CN" dirty="0" smtClean="0"/>
              <a:t>][Bb][</a:t>
            </a:r>
            <a:r>
              <a:rPr lang="en-US" altLang="zh-CN" dirty="0" err="1" smtClean="0"/>
              <a:t>Yy</a:t>
            </a:r>
            <a:r>
              <a:rPr lang="en-US" altLang="zh-CN" dirty="0" smtClean="0"/>
              <a:t>]</a:t>
            </a:r>
            <a:r>
              <a:rPr lang="zh-CN" altLang="en-US" dirty="0" smtClean="0"/>
              <a:t>可以</a:t>
            </a:r>
            <a:r>
              <a:rPr lang="en-US" altLang="zh-CN" dirty="0" smtClean="0"/>
              <a:t> </a:t>
            </a:r>
            <a:r>
              <a:rPr lang="zh-CN" altLang="en-US" dirty="0" smtClean="0"/>
              <a:t>匹配 </a:t>
            </a:r>
            <a:r>
              <a:rPr lang="en-US" altLang="zh-CN" dirty="0" smtClean="0"/>
              <a:t>Baby, baby, </a:t>
            </a:r>
            <a:r>
              <a:rPr lang="en-US" altLang="zh-CN" dirty="0" err="1" smtClean="0"/>
              <a:t>bAby</a:t>
            </a:r>
            <a:r>
              <a:rPr lang="en-US" altLang="zh-CN" dirty="0" smtClean="0"/>
              <a:t>, … </a:t>
            </a:r>
            <a:r>
              <a:rPr lang="zh-CN" altLang="en-US" dirty="0"/>
              <a:t>可以</a:t>
            </a:r>
            <a:r>
              <a:rPr lang="zh-CN" altLang="en-US" dirty="0" smtClean="0"/>
              <a:t>不区分大小写的匹配</a:t>
            </a:r>
            <a:r>
              <a:rPr lang="en-US" altLang="zh-CN" dirty="0" smtClean="0"/>
              <a:t>baby</a:t>
            </a:r>
            <a:r>
              <a:rPr lang="zh-CN" altLang="en-US" dirty="0" smtClean="0"/>
              <a:t>这个单词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3412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数学表达式求值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435280" cy="49592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正则表达式简介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普通字符：</a:t>
            </a:r>
            <a:r>
              <a:rPr lang="en-US" altLang="zh-CN" dirty="0" smtClean="0"/>
              <a:t>B </a:t>
            </a:r>
            <a:r>
              <a:rPr lang="en-US" altLang="zh-CN" dirty="0" err="1" smtClean="0"/>
              <a:t>b</a:t>
            </a:r>
            <a:r>
              <a:rPr lang="en-US" altLang="zh-CN" dirty="0" smtClean="0"/>
              <a:t> A </a:t>
            </a:r>
            <a:r>
              <a:rPr lang="en-US" altLang="zh-CN" dirty="0" err="1" smtClean="0"/>
              <a:t>a</a:t>
            </a:r>
            <a:r>
              <a:rPr lang="en-US" altLang="zh-CN" dirty="0" smtClean="0"/>
              <a:t> Y </a:t>
            </a:r>
            <a:r>
              <a:rPr lang="en-US" altLang="zh-CN" dirty="0" err="1" smtClean="0"/>
              <a:t>y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元字符：</a:t>
            </a:r>
            <a:r>
              <a:rPr lang="en-US" altLang="zh-CN" dirty="0" smtClean="0"/>
              <a:t>[ ]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592908" y="2348880"/>
            <a:ext cx="4968552" cy="5847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[Bb][</a:t>
            </a:r>
            <a:r>
              <a:rPr lang="en-US" altLang="zh-CN" sz="3200" dirty="0" err="1" smtClean="0"/>
              <a:t>Aa</a:t>
            </a:r>
            <a:r>
              <a:rPr lang="en-US" altLang="zh-CN" sz="3200" dirty="0" smtClean="0"/>
              <a:t>][Bb][</a:t>
            </a:r>
            <a:r>
              <a:rPr lang="en-US" altLang="zh-CN" sz="3200" dirty="0" err="1" smtClean="0"/>
              <a:t>Yy</a:t>
            </a:r>
            <a:r>
              <a:rPr lang="en-US" altLang="zh-CN" sz="3200" dirty="0" smtClean="0"/>
              <a:t>]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05243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数学表达式求值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435280" cy="115212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正则表达式简介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元字符的简要说明</a:t>
            </a:r>
            <a:r>
              <a:rPr lang="en-US" altLang="zh-CN" dirty="0"/>
              <a:t>POSIX basic and extended</a:t>
            </a:r>
            <a:r>
              <a:rPr lang="zh-CN" altLang="en-US" dirty="0" smtClean="0"/>
              <a:t> </a:t>
            </a:r>
            <a:r>
              <a:rPr lang="en-US" altLang="zh-CN" dirty="0" smtClean="0"/>
              <a:t>[1]</a:t>
            </a:r>
          </a:p>
          <a:p>
            <a:pPr lvl="2"/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79512" y="637203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[1] https</a:t>
            </a:r>
            <a:r>
              <a:rPr lang="en-US" altLang="zh-CN" dirty="0"/>
              <a:t>://en.wikipedia.org/wiki/Regular_expression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308585"/>
              </p:ext>
            </p:extLst>
          </p:nvPr>
        </p:nvGraphicFramePr>
        <p:xfrm>
          <a:off x="622920" y="2420888"/>
          <a:ext cx="7859216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447"/>
                <a:gridCol w="2567783"/>
                <a:gridCol w="43449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元字符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说明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举例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.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匹配任意单个字符，但在括号中时，表示</a:t>
                      </a:r>
                      <a:r>
                        <a:rPr lang="en-US" altLang="zh-CN" sz="1600" dirty="0" smtClean="0"/>
                        <a:t>.</a:t>
                      </a:r>
                      <a:r>
                        <a:rPr lang="zh-CN" altLang="en-US" sz="1600" dirty="0" smtClean="0"/>
                        <a:t>这一个特殊的字符。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a.c</a:t>
                      </a:r>
                      <a:r>
                        <a:rPr lang="en-US" altLang="zh-CN" sz="1600" baseline="0" dirty="0" smtClean="0"/>
                        <a:t>    </a:t>
                      </a:r>
                      <a:r>
                        <a:rPr lang="zh-CN" altLang="en-US" sz="1600" baseline="0" dirty="0" smtClean="0"/>
                        <a:t>可以匹配</a:t>
                      </a:r>
                      <a:r>
                        <a:rPr lang="en-US" altLang="zh-CN" sz="1600" baseline="0" dirty="0" smtClean="0"/>
                        <a:t>”</a:t>
                      </a:r>
                      <a:r>
                        <a:rPr lang="en-US" altLang="zh-CN" sz="1600" baseline="0" dirty="0" err="1" smtClean="0"/>
                        <a:t>abc</a:t>
                      </a:r>
                      <a:r>
                        <a:rPr lang="en-US" altLang="zh-CN" sz="1600" baseline="0" dirty="0" smtClean="0"/>
                        <a:t>”, “a0c”</a:t>
                      </a:r>
                      <a:r>
                        <a:rPr lang="zh-CN" altLang="en-US" sz="1600" baseline="0" dirty="0" smtClean="0"/>
                        <a:t>等</a:t>
                      </a:r>
                      <a:endParaRPr lang="en-US" altLang="zh-CN" sz="1600" baseline="0" dirty="0" smtClean="0"/>
                    </a:p>
                    <a:p>
                      <a:r>
                        <a:rPr lang="en-US" altLang="zh-CN" sz="1600" baseline="0" dirty="0" smtClean="0"/>
                        <a:t>[</a:t>
                      </a:r>
                      <a:r>
                        <a:rPr lang="en-US" altLang="zh-CN" sz="1600" baseline="0" dirty="0" err="1" smtClean="0"/>
                        <a:t>a.c</a:t>
                      </a:r>
                      <a:r>
                        <a:rPr lang="en-US" altLang="zh-CN" sz="1600" baseline="0" dirty="0" smtClean="0"/>
                        <a:t>] </a:t>
                      </a:r>
                      <a:r>
                        <a:rPr lang="zh-CN" altLang="en-US" sz="1600" baseline="0" dirty="0" smtClean="0"/>
                        <a:t>只能匹配</a:t>
                      </a:r>
                      <a:r>
                        <a:rPr lang="en-US" altLang="zh-CN" sz="1600" baseline="0" dirty="0" smtClean="0"/>
                        <a:t>”a”</a:t>
                      </a:r>
                      <a:r>
                        <a:rPr lang="zh-CN" altLang="en-US" sz="1600" baseline="0" dirty="0" smtClean="0"/>
                        <a:t>或</a:t>
                      </a:r>
                      <a:r>
                        <a:rPr lang="en-US" altLang="zh-CN" sz="1600" baseline="0" dirty="0" smtClean="0"/>
                        <a:t>”.”</a:t>
                      </a:r>
                      <a:r>
                        <a:rPr lang="zh-CN" altLang="en-US" sz="1600" baseline="0" dirty="0" smtClean="0"/>
                        <a:t>或</a:t>
                      </a:r>
                      <a:r>
                        <a:rPr lang="en-US" altLang="zh-CN" sz="1600" baseline="0" dirty="0" smtClean="0"/>
                        <a:t>”c”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[  ]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匹配位于括号对中的任意单个字符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[</a:t>
                      </a:r>
                      <a:r>
                        <a:rPr lang="en-US" altLang="zh-CN" sz="1600" dirty="0" err="1" smtClean="0"/>
                        <a:t>abc</a:t>
                      </a:r>
                      <a:r>
                        <a:rPr lang="en-US" altLang="zh-CN" sz="1600" dirty="0" smtClean="0"/>
                        <a:t>]</a:t>
                      </a:r>
                      <a:r>
                        <a:rPr lang="en-US" altLang="zh-CN" sz="1600" baseline="0" dirty="0" smtClean="0"/>
                        <a:t> </a:t>
                      </a:r>
                      <a:r>
                        <a:rPr lang="zh-CN" altLang="en-US" sz="1600" baseline="0" dirty="0" smtClean="0"/>
                        <a:t>可以匹配</a:t>
                      </a:r>
                      <a:r>
                        <a:rPr lang="en-US" altLang="zh-CN" sz="1600" baseline="0" dirty="0" smtClean="0"/>
                        <a:t>”a”, “b”</a:t>
                      </a:r>
                      <a:r>
                        <a:rPr lang="zh-CN" altLang="en-US" sz="1600" baseline="0" dirty="0" smtClean="0"/>
                        <a:t>或</a:t>
                      </a:r>
                      <a:r>
                        <a:rPr lang="en-US" altLang="zh-CN" sz="1600" baseline="0" dirty="0" smtClean="0"/>
                        <a:t>”c”</a:t>
                      </a:r>
                    </a:p>
                    <a:p>
                      <a:r>
                        <a:rPr lang="en-US" altLang="zh-CN" sz="1600" baseline="0" dirty="0" smtClean="0"/>
                        <a:t>[a-z]  </a:t>
                      </a:r>
                      <a:r>
                        <a:rPr lang="zh-CN" altLang="en-US" sz="1600" baseline="0" dirty="0" smtClean="0"/>
                        <a:t>可以匹配任意一个从</a:t>
                      </a:r>
                      <a:r>
                        <a:rPr lang="en-US" altLang="zh-CN" sz="1600" baseline="0" dirty="0" smtClean="0"/>
                        <a:t>”a”</a:t>
                      </a:r>
                      <a:r>
                        <a:rPr lang="zh-CN" altLang="en-US" sz="1600" baseline="0" dirty="0" smtClean="0"/>
                        <a:t>到</a:t>
                      </a:r>
                      <a:r>
                        <a:rPr lang="en-US" altLang="zh-CN" sz="1600" baseline="0" dirty="0" smtClean="0"/>
                        <a:t>”z”</a:t>
                      </a:r>
                      <a:r>
                        <a:rPr lang="zh-CN" altLang="en-US" sz="1600" baseline="0" dirty="0" smtClean="0"/>
                        <a:t>的小写字母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[^ ]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匹配不在括号对中出现的单个字符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[^</a:t>
                      </a:r>
                      <a:r>
                        <a:rPr lang="en-US" altLang="zh-CN" sz="1600" dirty="0" err="1" smtClean="0"/>
                        <a:t>abc</a:t>
                      </a:r>
                      <a:r>
                        <a:rPr lang="en-US" altLang="zh-CN" sz="1600" dirty="0" smtClean="0"/>
                        <a:t>] </a:t>
                      </a:r>
                      <a:r>
                        <a:rPr lang="zh-CN" altLang="en-US" sz="1600" dirty="0" smtClean="0"/>
                        <a:t>可以匹配除</a:t>
                      </a:r>
                      <a:r>
                        <a:rPr lang="en-US" altLang="zh-CN" sz="1600" baseline="0" dirty="0" smtClean="0"/>
                        <a:t>”a”, “b”</a:t>
                      </a:r>
                      <a:r>
                        <a:rPr lang="zh-CN" altLang="en-US" sz="1600" baseline="0" dirty="0" smtClean="0"/>
                        <a:t>和</a:t>
                      </a:r>
                      <a:r>
                        <a:rPr lang="en-US" altLang="zh-CN" sz="1600" baseline="0" dirty="0" smtClean="0"/>
                        <a:t>”c”</a:t>
                      </a:r>
                      <a:r>
                        <a:rPr lang="zh-CN" altLang="en-US" sz="1600" baseline="0" dirty="0" smtClean="0"/>
                        <a:t>以外的任意单个字符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^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匹配目标字符串或行的开头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^</a:t>
                      </a:r>
                      <a:r>
                        <a:rPr lang="en-US" altLang="zh-CN" sz="1600" dirty="0" err="1" smtClean="0"/>
                        <a:t>abc</a:t>
                      </a:r>
                      <a:r>
                        <a:rPr lang="en-US" altLang="zh-CN" sz="1600" dirty="0" smtClean="0"/>
                        <a:t> </a:t>
                      </a:r>
                      <a:r>
                        <a:rPr lang="zh-CN" altLang="en-US" sz="1600" dirty="0" smtClean="0"/>
                        <a:t>可以匹配在字符串或行开头出现的</a:t>
                      </a:r>
                      <a:r>
                        <a:rPr lang="en-US" altLang="zh-CN" sz="1600" dirty="0" smtClean="0"/>
                        <a:t>”</a:t>
                      </a:r>
                      <a:r>
                        <a:rPr lang="en-US" altLang="zh-CN" sz="1600" dirty="0" err="1" smtClean="0"/>
                        <a:t>abc</a:t>
                      </a:r>
                      <a:r>
                        <a:rPr lang="en-US" altLang="zh-CN" sz="1600" dirty="0" smtClean="0"/>
                        <a:t>”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$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匹配目标字符串或行的结尾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[hc]at$ </a:t>
                      </a:r>
                      <a:r>
                        <a:rPr lang="zh-CN" altLang="en-US" sz="1600" smtClean="0"/>
                        <a:t>可以匹配在字符串或行末尾出现的</a:t>
                      </a:r>
                      <a:r>
                        <a:rPr lang="en-US" altLang="zh-CN" sz="1600" smtClean="0"/>
                        <a:t>”hat”</a:t>
                      </a:r>
                      <a:r>
                        <a:rPr lang="zh-CN" altLang="en-US" sz="1600" smtClean="0"/>
                        <a:t>或</a:t>
                      </a:r>
                      <a:r>
                        <a:rPr lang="en-US" altLang="zh-CN" sz="1600" smtClean="0"/>
                        <a:t>”cat”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505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数学表达式求值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435280" cy="115212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正则表达式简介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元字符的简要说明</a:t>
            </a:r>
            <a:r>
              <a:rPr lang="en-US" altLang="zh-CN" dirty="0"/>
              <a:t>POSIX basic and extended</a:t>
            </a:r>
            <a:r>
              <a:rPr lang="zh-CN" altLang="en-US" dirty="0" smtClean="0"/>
              <a:t> </a:t>
            </a:r>
            <a:r>
              <a:rPr lang="en-US" altLang="zh-CN" dirty="0" smtClean="0"/>
              <a:t>[1]</a:t>
            </a:r>
          </a:p>
          <a:p>
            <a:pPr lvl="2"/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79512" y="637203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[1] https</a:t>
            </a:r>
            <a:r>
              <a:rPr lang="en-US" altLang="zh-CN" dirty="0"/>
              <a:t>://en.wikipedia.org/wiki/Regular_expression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448931"/>
              </p:ext>
            </p:extLst>
          </p:nvPr>
        </p:nvGraphicFramePr>
        <p:xfrm>
          <a:off x="622920" y="2420888"/>
          <a:ext cx="7859216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447"/>
                <a:gridCol w="2567783"/>
                <a:gridCol w="43449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元字符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说明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举例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(   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子表达式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(</a:t>
                      </a:r>
                      <a:r>
                        <a:rPr lang="en-US" altLang="zh-CN" sz="1600" dirty="0" err="1" smtClean="0"/>
                        <a:t>abc</a:t>
                      </a:r>
                      <a:r>
                        <a:rPr lang="en-US" altLang="zh-CN" sz="1600" dirty="0" smtClean="0"/>
                        <a:t>) </a:t>
                      </a:r>
                      <a:r>
                        <a:rPr lang="zh-CN" altLang="en-US" sz="1600" dirty="0" smtClean="0"/>
                        <a:t>就是一个表达式</a:t>
                      </a:r>
                      <a:r>
                        <a:rPr lang="en-US" altLang="zh-CN" sz="1600" dirty="0" err="1" smtClean="0"/>
                        <a:t>abc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*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匹配前面的符号零或多次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ab*c </a:t>
                      </a:r>
                      <a:r>
                        <a:rPr lang="zh-CN" altLang="en-US" sz="1600" dirty="0" smtClean="0"/>
                        <a:t>可以匹配</a:t>
                      </a:r>
                      <a:r>
                        <a:rPr lang="en-US" altLang="zh-CN" sz="1600" dirty="0" smtClean="0"/>
                        <a:t>”ac”, “</a:t>
                      </a:r>
                      <a:r>
                        <a:rPr lang="en-US" altLang="zh-CN" sz="1600" dirty="0" err="1" smtClean="0"/>
                        <a:t>abc</a:t>
                      </a:r>
                      <a:r>
                        <a:rPr lang="en-US" altLang="zh-CN" sz="1600" dirty="0" smtClean="0"/>
                        <a:t>”, “</a:t>
                      </a:r>
                      <a:r>
                        <a:rPr lang="en-US" altLang="zh-CN" sz="1600" dirty="0" err="1" smtClean="0"/>
                        <a:t>abbc</a:t>
                      </a:r>
                      <a:r>
                        <a:rPr lang="en-US" altLang="zh-CN" sz="1600" dirty="0" smtClean="0"/>
                        <a:t>”, “</a:t>
                      </a:r>
                      <a:r>
                        <a:rPr lang="en-US" altLang="zh-CN" sz="1600" dirty="0" err="1" smtClean="0"/>
                        <a:t>abbbc</a:t>
                      </a:r>
                      <a:r>
                        <a:rPr lang="en-US" altLang="zh-CN" sz="1600" dirty="0" smtClean="0"/>
                        <a:t>”</a:t>
                      </a:r>
                      <a:r>
                        <a:rPr lang="zh-CN" altLang="en-US" sz="1600" dirty="0" smtClean="0"/>
                        <a:t>等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{</a:t>
                      </a:r>
                      <a:r>
                        <a:rPr lang="en-US" altLang="zh-CN" sz="1600" dirty="0" err="1" smtClean="0"/>
                        <a:t>m,n</a:t>
                      </a:r>
                      <a:r>
                        <a:rPr lang="en-US" altLang="zh-CN" sz="1600" dirty="0" smtClean="0"/>
                        <a:t>}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匹配前面的符号最少</a:t>
                      </a:r>
                      <a:r>
                        <a:rPr lang="en-US" altLang="zh-CN" sz="1600" dirty="0" smtClean="0"/>
                        <a:t>m</a:t>
                      </a:r>
                      <a:r>
                        <a:rPr lang="zh-CN" altLang="en-US" sz="1600" dirty="0" smtClean="0"/>
                        <a:t>次最多</a:t>
                      </a:r>
                      <a:r>
                        <a:rPr lang="en-US" altLang="zh-CN" sz="1600" dirty="0" smtClean="0"/>
                        <a:t>n</a:t>
                      </a:r>
                      <a:r>
                        <a:rPr lang="zh-CN" altLang="en-US" sz="1600" dirty="0" smtClean="0"/>
                        <a:t>次，特殊形式</a:t>
                      </a:r>
                      <a:r>
                        <a:rPr lang="en-US" altLang="zh-CN" sz="1600" dirty="0" smtClean="0"/>
                        <a:t>{n},</a:t>
                      </a:r>
                      <a:r>
                        <a:rPr lang="en-US" altLang="zh-CN" sz="1600" baseline="0" dirty="0" smtClean="0"/>
                        <a:t> {n,}, {,n}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ab{1,2}c </a:t>
                      </a:r>
                      <a:r>
                        <a:rPr lang="zh-CN" altLang="en-US" sz="1600" dirty="0" smtClean="0"/>
                        <a:t>仅可以匹配</a:t>
                      </a:r>
                      <a:r>
                        <a:rPr lang="en-US" altLang="zh-CN" sz="1600" dirty="0" smtClean="0"/>
                        <a:t>”</a:t>
                      </a:r>
                      <a:r>
                        <a:rPr lang="en-US" altLang="zh-CN" sz="1600" dirty="0" err="1" smtClean="0"/>
                        <a:t>abc</a:t>
                      </a:r>
                      <a:r>
                        <a:rPr lang="en-US" altLang="zh-CN" sz="1600" dirty="0" smtClean="0"/>
                        <a:t>”</a:t>
                      </a:r>
                      <a:r>
                        <a:rPr lang="zh-CN" altLang="en-US" sz="1600" dirty="0" smtClean="0"/>
                        <a:t>或</a:t>
                      </a:r>
                      <a:r>
                        <a:rPr lang="en-US" altLang="zh-CN" sz="1600" dirty="0" smtClean="0"/>
                        <a:t>”</a:t>
                      </a:r>
                      <a:r>
                        <a:rPr lang="en-US" altLang="zh-CN" sz="1600" dirty="0" err="1" smtClean="0"/>
                        <a:t>abbc</a:t>
                      </a:r>
                      <a:r>
                        <a:rPr lang="en-US" altLang="zh-CN" sz="1600" dirty="0" smtClean="0"/>
                        <a:t>”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?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匹配前面的表达式零或一次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ab?c</a:t>
                      </a:r>
                      <a:r>
                        <a:rPr lang="en-US" altLang="zh-CN" sz="1600" dirty="0" smtClean="0"/>
                        <a:t> </a:t>
                      </a:r>
                      <a:r>
                        <a:rPr lang="zh-CN" altLang="en-US" sz="1600" dirty="0" smtClean="0"/>
                        <a:t>仅可以匹配</a:t>
                      </a:r>
                      <a:r>
                        <a:rPr lang="en-US" altLang="zh-CN" sz="1600" dirty="0" smtClean="0"/>
                        <a:t>”ac”</a:t>
                      </a:r>
                      <a:r>
                        <a:rPr lang="zh-CN" altLang="en-US" sz="1600" dirty="0" smtClean="0"/>
                        <a:t>或</a:t>
                      </a:r>
                      <a:r>
                        <a:rPr lang="en-US" altLang="zh-CN" sz="1600" dirty="0" smtClean="0"/>
                        <a:t>”</a:t>
                      </a:r>
                      <a:r>
                        <a:rPr lang="en-US" altLang="zh-CN" sz="1600" dirty="0" err="1" smtClean="0"/>
                        <a:t>abc</a:t>
                      </a:r>
                      <a:r>
                        <a:rPr lang="en-US" altLang="zh-CN" sz="1600" dirty="0" smtClean="0"/>
                        <a:t>”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+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匹配前面的表达式一或多次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ab+c</a:t>
                      </a:r>
                      <a:r>
                        <a:rPr lang="en-US" altLang="zh-CN" sz="1600" dirty="0" smtClean="0"/>
                        <a:t> </a:t>
                      </a:r>
                      <a:r>
                        <a:rPr lang="zh-CN" altLang="en-US" sz="1600" dirty="0" smtClean="0"/>
                        <a:t>可以匹配</a:t>
                      </a:r>
                      <a:r>
                        <a:rPr lang="en-US" altLang="zh-CN" sz="1600" dirty="0" smtClean="0"/>
                        <a:t>”</a:t>
                      </a:r>
                      <a:r>
                        <a:rPr lang="en-US" altLang="zh-CN" sz="1600" dirty="0" err="1" smtClean="0"/>
                        <a:t>abc</a:t>
                      </a:r>
                      <a:r>
                        <a:rPr lang="en-US" altLang="zh-CN" sz="1600" dirty="0" smtClean="0"/>
                        <a:t>”, “</a:t>
                      </a:r>
                      <a:r>
                        <a:rPr lang="en-US" altLang="zh-CN" sz="1600" dirty="0" err="1" smtClean="0"/>
                        <a:t>abbc</a:t>
                      </a:r>
                      <a:r>
                        <a:rPr lang="en-US" altLang="zh-CN" sz="1600" dirty="0" smtClean="0"/>
                        <a:t>”, “</a:t>
                      </a:r>
                      <a:r>
                        <a:rPr lang="en-US" altLang="zh-CN" sz="1600" dirty="0" err="1" smtClean="0"/>
                        <a:t>abbbc</a:t>
                      </a:r>
                      <a:r>
                        <a:rPr lang="en-US" altLang="zh-CN" sz="1600" dirty="0" smtClean="0"/>
                        <a:t>”</a:t>
                      </a:r>
                      <a:r>
                        <a:rPr lang="zh-CN" altLang="en-US" sz="1600" dirty="0" smtClean="0"/>
                        <a:t>等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|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选择符号，选择前一个表达式或后一个表达式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more|less</a:t>
                      </a:r>
                      <a:r>
                        <a:rPr lang="en-US" altLang="zh-CN" sz="1600" dirty="0" smtClean="0"/>
                        <a:t> </a:t>
                      </a:r>
                      <a:r>
                        <a:rPr lang="zh-CN" altLang="en-US" sz="1600" dirty="0" smtClean="0"/>
                        <a:t>可以匹配</a:t>
                      </a:r>
                      <a:r>
                        <a:rPr lang="en-US" altLang="zh-CN" sz="1600" dirty="0" smtClean="0"/>
                        <a:t>”more”</a:t>
                      </a:r>
                      <a:r>
                        <a:rPr lang="zh-CN" altLang="en-US" sz="1600" dirty="0" smtClean="0"/>
                        <a:t>或者</a:t>
                      </a:r>
                      <a:r>
                        <a:rPr lang="en-US" altLang="zh-CN" sz="1600" dirty="0" smtClean="0"/>
                        <a:t>”less”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210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数学表达式求值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435280" cy="525658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正则表达式简介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我们来做一些练习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083042"/>
              </p:ext>
            </p:extLst>
          </p:nvPr>
        </p:nvGraphicFramePr>
        <p:xfrm>
          <a:off x="1403648" y="2780928"/>
          <a:ext cx="404279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27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问题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任意十进制数字（不含进制符号）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任意英文单词？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任意十六进制数字（不含进制符号）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包含</a:t>
                      </a:r>
                      <a:r>
                        <a:rPr lang="en-US" altLang="zh-CN" dirty="0" smtClean="0"/>
                        <a:t>11</a:t>
                      </a:r>
                      <a:r>
                        <a:rPr lang="zh-CN" altLang="en-US" dirty="0" smtClean="0"/>
                        <a:t>位的十进制数字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以</a:t>
                      </a:r>
                      <a:r>
                        <a:rPr lang="en-US" altLang="zh-CN" dirty="0" smtClean="0"/>
                        <a:t>”0x”</a:t>
                      </a:r>
                      <a:r>
                        <a:rPr lang="zh-CN" altLang="en-US" dirty="0" smtClean="0"/>
                        <a:t>或</a:t>
                      </a:r>
                      <a:r>
                        <a:rPr lang="en-US" altLang="zh-CN" dirty="0" smtClean="0"/>
                        <a:t>”0X”</a:t>
                      </a:r>
                      <a:r>
                        <a:rPr lang="zh-CN" altLang="en-US" dirty="0" smtClean="0"/>
                        <a:t>开头的任意十六进制数字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5616608" y="3162053"/>
            <a:ext cx="745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[0-9]+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616608" y="3531385"/>
            <a:ext cx="1024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[a-</a:t>
            </a:r>
            <a:r>
              <a:rPr lang="en-US" altLang="zh-CN" dirty="0" err="1"/>
              <a:t>zA</a:t>
            </a:r>
            <a:r>
              <a:rPr lang="en-US" altLang="zh-CN" dirty="0"/>
              <a:t>-Z]+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616608" y="3900717"/>
            <a:ext cx="1306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[0-9a-fA-F]+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616608" y="4282823"/>
            <a:ext cx="1008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[0-9]{11}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616608" y="4663678"/>
            <a:ext cx="1784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0[</a:t>
            </a:r>
            <a:r>
              <a:rPr lang="en-US" altLang="zh-CN" dirty="0" err="1"/>
              <a:t>xX</a:t>
            </a:r>
            <a:r>
              <a:rPr lang="en-US" altLang="zh-CN" dirty="0"/>
              <a:t>][0-9a-fA-F]+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18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1913</TotalTime>
  <Words>2019</Words>
  <Application>Microsoft Office PowerPoint</Application>
  <PresentationFormat>全屏显示(4:3)</PresentationFormat>
  <Paragraphs>307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3" baseType="lpstr">
      <vt:lpstr>宋体</vt:lpstr>
      <vt:lpstr>Arial</vt:lpstr>
      <vt:lpstr>Calibri</vt:lpstr>
      <vt:lpstr>Courier New</vt:lpstr>
      <vt:lpstr>Office 主题</vt:lpstr>
      <vt:lpstr>ICS Programming Assignment (PA)  第三讲 PA1辅导</vt:lpstr>
      <vt:lpstr>内容提要</vt:lpstr>
      <vt:lpstr>数学表达式求值</vt:lpstr>
      <vt:lpstr>数学表达式求值</vt:lpstr>
      <vt:lpstr>数学表达式求值</vt:lpstr>
      <vt:lpstr>数学表达式求值</vt:lpstr>
      <vt:lpstr>数学表达式求值</vt:lpstr>
      <vt:lpstr>数学表达式求值</vt:lpstr>
      <vt:lpstr>数学表达式求值</vt:lpstr>
      <vt:lpstr>数学表达式求值</vt:lpstr>
      <vt:lpstr>数学表达式求值</vt:lpstr>
      <vt:lpstr>数学表达式求值</vt:lpstr>
      <vt:lpstr>数学表达式求值</vt:lpstr>
      <vt:lpstr>数学表达式求值</vt:lpstr>
      <vt:lpstr>数学表达式求值</vt:lpstr>
      <vt:lpstr>数学表达式求值</vt:lpstr>
      <vt:lpstr>数学表达式求值</vt:lpstr>
      <vt:lpstr>内容提要</vt:lpstr>
      <vt:lpstr>熟悉i386手册</vt:lpstr>
      <vt:lpstr>内容提要</vt:lpstr>
      <vt:lpstr>测试和调试你的代码</vt:lpstr>
      <vt:lpstr>测试和调试你的代码</vt:lpstr>
      <vt:lpstr>测试和调试你的代码</vt:lpstr>
      <vt:lpstr>测试和调试你的代码</vt:lpstr>
      <vt:lpstr>PowerPoint 演示文稿</vt:lpstr>
      <vt:lpstr>测试和调试你的代码</vt:lpstr>
      <vt:lpstr>测试和调试你的代码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 Programming Assignment 第一讲 引言</dc:title>
  <cp:lastModifiedBy>wangliang</cp:lastModifiedBy>
  <cp:revision>627</cp:revision>
  <dcterms:modified xsi:type="dcterms:W3CDTF">2015-09-14T03:23:16Z</dcterms:modified>
</cp:coreProperties>
</file>