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60" r:id="rId4"/>
    <p:sldId id="305" r:id="rId5"/>
    <p:sldId id="302" r:id="rId6"/>
    <p:sldId id="303" r:id="rId7"/>
    <p:sldId id="306" r:id="rId8"/>
    <p:sldId id="307" r:id="rId9"/>
    <p:sldId id="32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37" r:id="rId19"/>
    <p:sldId id="338" r:id="rId20"/>
    <p:sldId id="340" r:id="rId21"/>
    <p:sldId id="316" r:id="rId22"/>
    <p:sldId id="317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288" r:id="rId31"/>
    <p:sldId id="289" r:id="rId32"/>
    <p:sldId id="290" r:id="rId33"/>
    <p:sldId id="291" r:id="rId34"/>
    <p:sldId id="292" r:id="rId35"/>
    <p:sldId id="327" r:id="rId36"/>
    <p:sldId id="336" r:id="rId37"/>
    <p:sldId id="294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4436-AFD9-4EB0-8523-F1F6779B6844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E925E-C3BD-4DB2-A657-A664EE2B1B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4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3F3-D18A-419A-BBF6-150B70E77512}" type="datetime1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9EB9-2366-4F2A-A6B8-B63568AD43F7}" type="datetime1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6EAF-0C9A-4300-8E4E-985F486A9D3E}" type="datetime1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A2DA-2A9A-4BEC-BF98-A580EDD651F4}" type="datetime1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5FD8-3074-4DFA-B38A-E7468595C074}" type="datetime1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982B-7FD7-4D49-9CE1-4F58448BED31}" type="datetime1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34D4-6F58-4630-BB7F-784BBDFD9A4D}" type="datetime1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81E4-80A5-496E-B884-B49A3C513B0B}" type="datetime1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41AB-45F4-42B8-BCDD-97D62940FEAF}" type="datetime1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B1E-D98D-4FFC-A62A-9503D4595C9A}" type="datetime1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B90A-0F6A-4710-973A-EDEC563158EF}" type="datetime1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1DAE1-3EA0-48D7-9C4E-10B94E8F9F4A}" type="datetime1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ihaoyu.x@gmail.com" TargetMode="External"/><Relationship Id="rId2" Type="http://schemas.openxmlformats.org/officeDocument/2006/relationships/hyperlink" Target="mailto:wl@nj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ju-ics.gitbooks.io/ics2015-programming-assignment/conten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ICS Programming Assignment (PA)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第二讲 </a:t>
            </a:r>
            <a:r>
              <a:rPr lang="en-US" altLang="zh-CN" dirty="0" smtClean="0"/>
              <a:t>PA</a:t>
            </a:r>
            <a:r>
              <a:rPr lang="zh-CN" altLang="en-US" dirty="0" smtClean="0"/>
              <a:t>总览与</a:t>
            </a:r>
            <a:r>
              <a:rPr lang="en-US" altLang="zh-CN" dirty="0" smtClean="0"/>
              <a:t>PA1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怎么实现</a:t>
            </a:r>
            <a:r>
              <a:rPr lang="en-US" altLang="zh-CN" dirty="0" smtClean="0"/>
              <a:t>NEMU?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0975" y="998560"/>
            <a:ext cx="8712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800" dirty="0"/>
              <a:t>我们的目标：用软件</a:t>
            </a:r>
            <a:r>
              <a:rPr lang="zh-CN" sz="2800" dirty="0" smtClean="0"/>
              <a:t>来</a:t>
            </a:r>
            <a:r>
              <a:rPr lang="zh-CN" altLang="en-US" sz="2800" dirty="0" smtClean="0"/>
              <a:t>模拟</a:t>
            </a:r>
            <a:r>
              <a:rPr lang="zh-CN" sz="2800" dirty="0" smtClean="0"/>
              <a:t>计算机</a:t>
            </a:r>
            <a:r>
              <a:rPr lang="zh-CN" sz="2800" dirty="0"/>
              <a:t>硬件，提供指令集体系结构（</a:t>
            </a:r>
            <a:r>
              <a:rPr lang="zh-CN" altLang="zh-CN" sz="2800" dirty="0"/>
              <a:t>ISA</a:t>
            </a:r>
            <a:r>
              <a:rPr lang="zh-CN" sz="2800" dirty="0"/>
              <a:t>）的实现。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0975" y="2085997"/>
            <a:ext cx="871220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000" dirty="0"/>
              <a:t>一个</a:t>
            </a:r>
            <a:r>
              <a:rPr lang="zh-CN" altLang="zh-CN" sz="2000" dirty="0"/>
              <a:t>ISA</a:t>
            </a:r>
            <a:r>
              <a:rPr lang="zh-CN" sz="2000" dirty="0"/>
              <a:t>（以</a:t>
            </a:r>
            <a:r>
              <a:rPr lang="zh-CN" altLang="zh-CN" sz="2000" dirty="0"/>
              <a:t>IA32</a:t>
            </a:r>
            <a:r>
              <a:rPr lang="zh-CN" sz="2000" dirty="0"/>
              <a:t>为例）包含的指令往往包括：</a:t>
            </a:r>
          </a:p>
          <a:p>
            <a:r>
              <a:rPr lang="zh-CN" altLang="zh-CN" sz="2000" dirty="0"/>
              <a:t>1. </a:t>
            </a:r>
            <a:r>
              <a:rPr lang="zh-CN" sz="2000" dirty="0"/>
              <a:t>传送数据：寄存器</a:t>
            </a:r>
            <a:r>
              <a:rPr lang="zh-CN" altLang="zh-CN" sz="2000" dirty="0"/>
              <a:t>-&gt;</a:t>
            </a:r>
            <a:r>
              <a:rPr lang="zh-CN" sz="2000" dirty="0"/>
              <a:t>寄存器、寄存器</a:t>
            </a:r>
            <a:r>
              <a:rPr lang="zh-CN" altLang="zh-CN" sz="2000" dirty="0"/>
              <a:t>-&gt;</a:t>
            </a:r>
            <a:r>
              <a:rPr lang="zh-CN" sz="2000" dirty="0"/>
              <a:t>内存、内存</a:t>
            </a:r>
            <a:r>
              <a:rPr lang="zh-CN" altLang="zh-CN" sz="2000" dirty="0"/>
              <a:t>-&gt;</a:t>
            </a:r>
            <a:r>
              <a:rPr lang="zh-CN" sz="2000" dirty="0"/>
              <a:t>寄存器、</a:t>
            </a:r>
            <a:r>
              <a:rPr lang="zh-CN" altLang="zh-CN" sz="2000" dirty="0"/>
              <a:t>I/O</a:t>
            </a:r>
          </a:p>
          <a:p>
            <a:r>
              <a:rPr lang="zh-CN" altLang="zh-CN" sz="2000" dirty="0"/>
              <a:t>2. </a:t>
            </a:r>
            <a:r>
              <a:rPr lang="zh-CN" sz="2000" dirty="0"/>
              <a:t>运算：加、减、乘、除、移位、位操作，结果放到对应寄存器</a:t>
            </a:r>
          </a:p>
          <a:p>
            <a:r>
              <a:rPr lang="zh-CN" altLang="zh-CN" sz="2000" dirty="0"/>
              <a:t>3. </a:t>
            </a:r>
            <a:r>
              <a:rPr lang="zh-CN" sz="2000" dirty="0"/>
              <a:t>控制转移：若满足</a:t>
            </a:r>
            <a:r>
              <a:rPr lang="zh-CN" altLang="zh-CN" sz="2000" dirty="0"/>
              <a:t>xxx</a:t>
            </a:r>
            <a:r>
              <a:rPr lang="zh-CN" sz="2000" dirty="0"/>
              <a:t>条件跳到第</a:t>
            </a:r>
            <a:r>
              <a:rPr lang="zh-CN" altLang="zh-CN" sz="2000" dirty="0"/>
              <a:t>xxx</a:t>
            </a:r>
            <a:r>
              <a:rPr lang="zh-CN" sz="2000" dirty="0"/>
              <a:t>条指令继续执行</a:t>
            </a:r>
          </a:p>
          <a:p>
            <a:r>
              <a:rPr lang="zh-CN" altLang="zh-CN" sz="2000" dirty="0"/>
              <a:t>4. </a:t>
            </a:r>
            <a:r>
              <a:rPr lang="zh-CN" sz="2000" dirty="0"/>
              <a:t>等等                                                                                   </a:t>
            </a:r>
            <a:r>
              <a:rPr lang="zh-CN" sz="2000" dirty="0">
                <a:solidFill>
                  <a:srgbClr val="FF0000"/>
                </a:solidFill>
              </a:rPr>
              <a:t> 参考书本</a:t>
            </a:r>
            <a:r>
              <a:rPr lang="zh-CN" altLang="zh-CN" sz="2000" dirty="0">
                <a:solidFill>
                  <a:srgbClr val="FF0000"/>
                </a:solidFill>
              </a:rPr>
              <a:t>3.3</a:t>
            </a:r>
            <a:r>
              <a:rPr lang="zh-CN" sz="2000" dirty="0">
                <a:solidFill>
                  <a:srgbClr val="FF0000"/>
                </a:solidFill>
              </a:rPr>
              <a:t>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388" y="3743347"/>
            <a:ext cx="87122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000" dirty="0"/>
              <a:t>一个</a:t>
            </a:r>
            <a:r>
              <a:rPr lang="zh-CN" altLang="zh-CN" sz="2000" dirty="0"/>
              <a:t>ISA</a:t>
            </a:r>
            <a:r>
              <a:rPr lang="zh-CN" sz="2000" dirty="0"/>
              <a:t>只是静态地描述了硬件以指令的方式提供的功能的集合，描述了指令的格式约定和其对应的操作。</a:t>
            </a:r>
          </a:p>
          <a:p>
            <a:endParaRPr lang="zh-CN" sz="2000" dirty="0"/>
          </a:p>
          <a:p>
            <a:r>
              <a:rPr lang="zh-CN" sz="2000" dirty="0"/>
              <a:t>为了要实现一个</a:t>
            </a:r>
            <a:r>
              <a:rPr lang="zh-CN" altLang="zh-CN" sz="2000" dirty="0"/>
              <a:t>ISA</a:t>
            </a:r>
            <a:r>
              <a:rPr lang="zh-CN" sz="2000" dirty="0"/>
              <a:t>我们需要：</a:t>
            </a:r>
          </a:p>
          <a:p>
            <a:pPr>
              <a:buFont typeface="Arial" pitchFamily="34" charset="0"/>
              <a:buAutoNum type="arabicPeriod"/>
            </a:pPr>
            <a:r>
              <a:rPr lang="zh-CN" sz="2000" dirty="0"/>
              <a:t>有对应的</a:t>
            </a:r>
            <a:r>
              <a:rPr lang="zh-CN" sz="2000" dirty="0">
                <a:solidFill>
                  <a:srgbClr val="FF0000"/>
                </a:solidFill>
              </a:rPr>
              <a:t>机器器件</a:t>
            </a:r>
            <a:r>
              <a:rPr lang="zh-CN" sz="2000" dirty="0"/>
              <a:t>，这是</a:t>
            </a:r>
            <a:r>
              <a:rPr lang="zh-CN" altLang="zh-CN" sz="2000" dirty="0"/>
              <a:t>ISA</a:t>
            </a:r>
            <a:r>
              <a:rPr lang="zh-CN" sz="2000" dirty="0"/>
              <a:t>实现的</a:t>
            </a:r>
            <a:r>
              <a:rPr lang="zh-CN" sz="2000" dirty="0">
                <a:solidFill>
                  <a:srgbClr val="FF0000"/>
                </a:solidFill>
              </a:rPr>
              <a:t>物质</a:t>
            </a:r>
            <a:r>
              <a:rPr lang="zh-CN" sz="2000" dirty="0"/>
              <a:t>基础</a:t>
            </a:r>
          </a:p>
          <a:p>
            <a:pPr>
              <a:buFont typeface="Arial" pitchFamily="34" charset="0"/>
              <a:buAutoNum type="arabicPeriod"/>
            </a:pPr>
            <a:r>
              <a:rPr lang="zh-CN" sz="2000" dirty="0"/>
              <a:t>有对应的</a:t>
            </a:r>
            <a:r>
              <a:rPr lang="zh-CN" sz="2000" dirty="0">
                <a:solidFill>
                  <a:srgbClr val="FF0000"/>
                </a:solidFill>
              </a:rPr>
              <a:t>译码和执行逻辑</a:t>
            </a:r>
            <a:r>
              <a:rPr lang="zh-CN" sz="2000" dirty="0"/>
              <a:t>，这是</a:t>
            </a:r>
            <a:r>
              <a:rPr lang="zh-CN" altLang="zh-CN" sz="2000" dirty="0"/>
              <a:t>ISA</a:t>
            </a:r>
            <a:r>
              <a:rPr lang="zh-CN" sz="2000" dirty="0"/>
              <a:t>实现的</a:t>
            </a:r>
            <a:r>
              <a:rPr lang="zh-CN" sz="2000" dirty="0">
                <a:solidFill>
                  <a:srgbClr val="FF0000"/>
                </a:solidFill>
              </a:rPr>
              <a:t>灵魂</a:t>
            </a:r>
          </a:p>
          <a:p>
            <a:endParaRPr lang="zh-CN" sz="2000" dirty="0"/>
          </a:p>
          <a:p>
            <a:r>
              <a:rPr lang="zh-CN" sz="2000" dirty="0"/>
              <a:t>同时，利用</a:t>
            </a:r>
            <a:r>
              <a:rPr lang="zh-CN" altLang="zh-CN" sz="2000" dirty="0"/>
              <a:t>ISA</a:t>
            </a:r>
            <a:r>
              <a:rPr lang="zh-CN" sz="2000" dirty="0"/>
              <a:t>所提供的指令编写的程序，也依赖</a:t>
            </a:r>
            <a:r>
              <a:rPr lang="zh-CN" altLang="zh-CN" sz="2000" dirty="0"/>
              <a:t>CPU</a:t>
            </a:r>
            <a:r>
              <a:rPr lang="zh-CN" sz="2000" dirty="0"/>
              <a:t>的</a:t>
            </a:r>
            <a:r>
              <a:rPr lang="zh-CN" sz="2000" dirty="0">
                <a:solidFill>
                  <a:srgbClr val="FF0000"/>
                </a:solidFill>
              </a:rPr>
              <a:t>运行时过程</a:t>
            </a:r>
            <a:r>
              <a:rPr lang="zh-CN" sz="2000" dirty="0"/>
              <a:t>才能执行（时间需要流淌起来）。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7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怎么实现</a:t>
            </a:r>
            <a:r>
              <a:rPr lang="en-US" altLang="zh-CN" dirty="0" smtClean="0"/>
              <a:t>NEMU?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04025" y="2565400"/>
            <a:ext cx="1882775" cy="29527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b="1">
                <a:solidFill>
                  <a:srgbClr val="FF0000"/>
                </a:solidFill>
              </a:rPr>
              <a:t>内存</a:t>
            </a:r>
          </a:p>
          <a:p>
            <a:pPr algn="ctr"/>
            <a:endParaRPr lang="zh-CN"/>
          </a:p>
          <a:p>
            <a:pPr algn="ctr"/>
            <a:endParaRPr lang="zh-CN"/>
          </a:p>
          <a:p>
            <a:pPr algn="ctr"/>
            <a:r>
              <a:rPr lang="zh-CN"/>
              <a:t>可按地址访问的</a:t>
            </a:r>
          </a:p>
          <a:p>
            <a:pPr algn="ctr"/>
            <a:r>
              <a:rPr lang="zh-CN"/>
              <a:t>存储数据的空间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118903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/>
              <a:t>（一）</a:t>
            </a:r>
            <a:r>
              <a:rPr lang="zh-CN" sz="3600" dirty="0" smtClean="0"/>
              <a:t>实现</a:t>
            </a:r>
            <a:r>
              <a:rPr lang="zh-CN" sz="3600" dirty="0"/>
              <a:t>一个</a:t>
            </a:r>
            <a:r>
              <a:rPr lang="zh-CN" altLang="zh-CN" sz="3600" dirty="0"/>
              <a:t>ISA</a:t>
            </a:r>
            <a:r>
              <a:rPr lang="zh-CN" sz="3600" dirty="0"/>
              <a:t>所需要的最基本机器器件</a:t>
            </a:r>
            <a:endParaRPr lang="zh-CN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35375" y="5157788"/>
            <a:ext cx="2592388" cy="13684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b="1">
                <a:solidFill>
                  <a:srgbClr val="FF0000"/>
                </a:solidFill>
              </a:rPr>
              <a:t>I/O</a:t>
            </a:r>
            <a:r>
              <a:rPr lang="zh-CN" b="1">
                <a:solidFill>
                  <a:srgbClr val="FF0000"/>
                </a:solidFill>
              </a:rPr>
              <a:t>设备</a:t>
            </a:r>
          </a:p>
          <a:p>
            <a:pPr algn="ctr"/>
            <a:endParaRPr lang="zh-CN"/>
          </a:p>
          <a:p>
            <a:pPr algn="ctr"/>
            <a:r>
              <a:rPr lang="zh-CN"/>
              <a:t>键鼠、磁盘、网络</a:t>
            </a:r>
          </a:p>
          <a:p>
            <a:pPr algn="ctr"/>
            <a:r>
              <a:rPr lang="zh-CN" altLang="zh-CN"/>
              <a:t>……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84213" y="2205038"/>
            <a:ext cx="2087562" cy="251936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b="1">
                <a:solidFill>
                  <a:srgbClr val="FF0000"/>
                </a:solidFill>
              </a:rPr>
              <a:t>CPU</a:t>
            </a:r>
          </a:p>
          <a:p>
            <a:pPr algn="ctr"/>
            <a:endParaRPr lang="zh-CN" altLang="zh-CN"/>
          </a:p>
          <a:p>
            <a:pPr algn="ctr"/>
            <a:r>
              <a:rPr lang="zh-CN"/>
              <a:t>有寄存器</a:t>
            </a:r>
          </a:p>
          <a:p>
            <a:pPr algn="ctr"/>
            <a:r>
              <a:rPr lang="zh-CN"/>
              <a:t>能计算</a:t>
            </a:r>
          </a:p>
          <a:p>
            <a:pPr algn="ctr"/>
            <a:r>
              <a:rPr lang="zh-CN"/>
              <a:t>能发起读写</a:t>
            </a:r>
          </a:p>
          <a:p>
            <a:pPr algn="ctr"/>
            <a:r>
              <a:rPr lang="zh-CN" altLang="zh-CN"/>
              <a:t>……</a:t>
            </a:r>
          </a:p>
          <a:p>
            <a:pPr algn="ctr"/>
            <a:endParaRPr lang="zh-CN" altLang="zh-CN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 flipV="1">
            <a:off x="2773363" y="2997200"/>
            <a:ext cx="4033837" cy="2159000"/>
          </a:xfrm>
          <a:custGeom>
            <a:avLst/>
            <a:gdLst>
              <a:gd name="G0" fmla="+- 6480 0 0"/>
              <a:gd name="G1" fmla="+- 8640 0 0"/>
              <a:gd name="G2" fmla="+- 6171 0 0"/>
              <a:gd name="G3" fmla="+- 21600 0 6480"/>
              <a:gd name="G4" fmla="+- 21600 0 8640"/>
              <a:gd name="G5" fmla="*/ G0 21600 G3"/>
              <a:gd name="G6" fmla="*/ G1 21600 G3"/>
              <a:gd name="G7" fmla="*/ G2 G3 21600"/>
              <a:gd name="G8" fmla="*/ 10800 21600 G3"/>
              <a:gd name="G9" fmla="*/ G4 21600 G3"/>
              <a:gd name="G10" fmla="+- 21600 0 G7"/>
              <a:gd name="G11" fmla="+- G5 0 G8"/>
              <a:gd name="G12" fmla="+- G6 0 G8"/>
              <a:gd name="G13" fmla="*/ G12 G7 G11"/>
              <a:gd name="G14" fmla="+- 21600 0 G13"/>
              <a:gd name="G15" fmla="+- G0 0 10800"/>
              <a:gd name="G16" fmla="+- G1 0 10800"/>
              <a:gd name="G17" fmla="*/ G2 G16 G15"/>
              <a:gd name="T0" fmla="*/ 10800 w 21600"/>
              <a:gd name="T1" fmla="*/ 0 h 21600"/>
              <a:gd name="T2" fmla="*/ 0 w 21600"/>
              <a:gd name="T3" fmla="*/ 15429 h 21600"/>
              <a:gd name="T4" fmla="*/ 10800 w 21600"/>
              <a:gd name="T5" fmla="*/ 18514 h 21600"/>
              <a:gd name="T6" fmla="*/ 21600 w 21600"/>
              <a:gd name="T7" fmla="*/ 1542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3 w 21600"/>
              <a:gd name="T13" fmla="*/ G6 h 21600"/>
              <a:gd name="T14" fmla="*/ G14 w 21600"/>
              <a:gd name="T15" fmla="*/ G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171"/>
                </a:lnTo>
                <a:lnTo>
                  <a:pt x="8640" y="6171"/>
                </a:lnTo>
                <a:lnTo>
                  <a:pt x="8640" y="12343"/>
                </a:lnTo>
                <a:lnTo>
                  <a:pt x="4320" y="12343"/>
                </a:lnTo>
                <a:lnTo>
                  <a:pt x="4320" y="9257"/>
                </a:lnTo>
                <a:lnTo>
                  <a:pt x="0" y="15429"/>
                </a:lnTo>
                <a:lnTo>
                  <a:pt x="4320" y="21600"/>
                </a:lnTo>
                <a:lnTo>
                  <a:pt x="4320" y="18514"/>
                </a:lnTo>
                <a:lnTo>
                  <a:pt x="17280" y="18514"/>
                </a:lnTo>
                <a:lnTo>
                  <a:pt x="17280" y="21600"/>
                </a:lnTo>
                <a:lnTo>
                  <a:pt x="21600" y="15429"/>
                </a:lnTo>
                <a:lnTo>
                  <a:pt x="17280" y="9257"/>
                </a:lnTo>
                <a:lnTo>
                  <a:pt x="17280" y="12343"/>
                </a:lnTo>
                <a:lnTo>
                  <a:pt x="12960" y="12343"/>
                </a:lnTo>
                <a:lnTo>
                  <a:pt x="12960" y="6171"/>
                </a:lnTo>
                <a:lnTo>
                  <a:pt x="15120" y="6171"/>
                </a:lnTo>
                <a:close/>
              </a:path>
            </a:pathLst>
          </a:cu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r>
              <a:rPr lang="zh-CN" b="1">
                <a:solidFill>
                  <a:srgbClr val="FF0000"/>
                </a:solidFill>
              </a:rPr>
              <a:t>总线</a:t>
            </a:r>
            <a:r>
              <a:rPr lang="zh-CN"/>
              <a:t>   数据的连接通道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837238" y="6124575"/>
            <a:ext cx="1687512" cy="365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>
                <a:solidFill>
                  <a:srgbClr val="FF0000"/>
                </a:solidFill>
              </a:rPr>
              <a:t>参见书本第</a:t>
            </a:r>
            <a:r>
              <a:rPr lang="zh-CN" altLang="zh-CN">
                <a:solidFill>
                  <a:srgbClr val="FF0000"/>
                </a:solidFill>
              </a:rPr>
              <a:t>8</a:t>
            </a:r>
            <a:r>
              <a:rPr lang="zh-CN">
                <a:solidFill>
                  <a:srgbClr val="FF0000"/>
                </a:solidFill>
              </a:rPr>
              <a:t>章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556375" y="5157788"/>
            <a:ext cx="1687513" cy="639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>
                <a:solidFill>
                  <a:srgbClr val="FF0000"/>
                </a:solidFill>
              </a:rPr>
              <a:t>参见书本第</a:t>
            </a:r>
            <a:r>
              <a:rPr lang="zh-CN" altLang="zh-CN">
                <a:solidFill>
                  <a:srgbClr val="FF0000"/>
                </a:solidFill>
              </a:rPr>
              <a:t>3</a:t>
            </a:r>
            <a:r>
              <a:rPr lang="zh-CN">
                <a:solidFill>
                  <a:srgbClr val="FF0000"/>
                </a:solidFill>
              </a:rPr>
              <a:t>、</a:t>
            </a:r>
            <a:r>
              <a:rPr lang="zh-CN" altLang="zh-CN">
                <a:solidFill>
                  <a:srgbClr val="FF0000"/>
                </a:solidFill>
              </a:rPr>
              <a:t>4</a:t>
            </a:r>
            <a:r>
              <a:rPr lang="zh-CN">
                <a:solidFill>
                  <a:srgbClr val="FF0000"/>
                </a:solidFill>
              </a:rPr>
              <a:t>、</a:t>
            </a:r>
            <a:r>
              <a:rPr lang="zh-CN" altLang="zh-CN">
                <a:solidFill>
                  <a:srgbClr val="FF0000"/>
                </a:solidFill>
              </a:rPr>
              <a:t>6</a:t>
            </a:r>
            <a:r>
              <a:rPr lang="zh-CN">
                <a:solidFill>
                  <a:srgbClr val="FF0000"/>
                </a:solidFill>
              </a:rPr>
              <a:t>章</a:t>
            </a:r>
            <a:endParaRPr lang="zh-CN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684213" y="4543425"/>
            <a:ext cx="1687512" cy="638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>
                <a:solidFill>
                  <a:srgbClr val="FF0000"/>
                </a:solidFill>
              </a:rPr>
              <a:t>参见书本第</a:t>
            </a:r>
            <a:r>
              <a:rPr lang="zh-CN" altLang="zh-CN">
                <a:solidFill>
                  <a:srgbClr val="FF0000"/>
                </a:solidFill>
              </a:rPr>
              <a:t>2</a:t>
            </a:r>
            <a:r>
              <a:rPr lang="zh-CN">
                <a:solidFill>
                  <a:srgbClr val="FF0000"/>
                </a:solidFill>
              </a:rPr>
              <a:t>、</a:t>
            </a:r>
            <a:r>
              <a:rPr lang="zh-CN" altLang="zh-CN">
                <a:solidFill>
                  <a:srgbClr val="FF0000"/>
                </a:solidFill>
              </a:rPr>
              <a:t>3</a:t>
            </a:r>
            <a:r>
              <a:rPr lang="zh-CN">
                <a:solidFill>
                  <a:srgbClr val="FF0000"/>
                </a:solidFill>
              </a:rPr>
              <a:t>、</a:t>
            </a:r>
            <a:r>
              <a:rPr lang="zh-CN" altLang="zh-CN">
                <a:solidFill>
                  <a:srgbClr val="FF0000"/>
                </a:solidFill>
              </a:rPr>
              <a:t>5</a:t>
            </a:r>
            <a:r>
              <a:rPr lang="zh-CN">
                <a:solidFill>
                  <a:srgbClr val="FF0000"/>
                </a:solidFill>
              </a:rPr>
              <a:t>、</a:t>
            </a:r>
            <a:r>
              <a:rPr lang="zh-CN" altLang="zh-CN">
                <a:solidFill>
                  <a:srgbClr val="FF0000"/>
                </a:solidFill>
              </a:rPr>
              <a:t>7</a:t>
            </a:r>
            <a:r>
              <a:rPr lang="zh-CN">
                <a:solidFill>
                  <a:srgbClr val="FF0000"/>
                </a:solidFill>
              </a:rPr>
              <a:t>章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怎么实现</a:t>
            </a:r>
            <a:r>
              <a:rPr lang="en-US" altLang="zh-CN" dirty="0" smtClean="0"/>
              <a:t>NEMU?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0" y="1189038"/>
            <a:ext cx="9143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/>
              <a:t>（二）</a:t>
            </a:r>
            <a:r>
              <a:rPr lang="zh-CN" sz="3600" dirty="0" smtClean="0"/>
              <a:t>实现</a:t>
            </a:r>
            <a:r>
              <a:rPr lang="zh-CN" sz="3600" dirty="0"/>
              <a:t>一个</a:t>
            </a:r>
            <a:r>
              <a:rPr lang="zh-CN" altLang="zh-CN" sz="3600" dirty="0"/>
              <a:t>ISA</a:t>
            </a:r>
            <a:r>
              <a:rPr lang="zh-CN" sz="3600" dirty="0"/>
              <a:t>所需要的译码和执行逻辑</a:t>
            </a:r>
            <a:endParaRPr lang="zh-CN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07950" y="2320925"/>
            <a:ext cx="8945563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3200"/>
              <a:t>各种规范：</a:t>
            </a:r>
          </a:p>
          <a:p>
            <a:pPr lvl="1" indent="-174625">
              <a:buFont typeface="Arial" pitchFamily="34" charset="0"/>
              <a:buChar char="•"/>
            </a:pPr>
            <a:r>
              <a:rPr lang="zh-CN" sz="3200"/>
              <a:t> 数据在机器中是怎么表示和处理的（第</a:t>
            </a:r>
            <a:r>
              <a:rPr lang="zh-CN" altLang="zh-CN" sz="3200"/>
              <a:t>2</a:t>
            </a:r>
            <a:r>
              <a:rPr lang="zh-CN" sz="3200"/>
              <a:t>章）</a:t>
            </a:r>
          </a:p>
          <a:p>
            <a:pPr lvl="1" indent="-174625">
              <a:buFont typeface="Arial" pitchFamily="34" charset="0"/>
              <a:buChar char="•"/>
            </a:pPr>
            <a:r>
              <a:rPr lang="zh-CN" sz="3200"/>
              <a:t> 有哪些指令，怎么编码的，干什么的（第</a:t>
            </a:r>
            <a:r>
              <a:rPr lang="zh-CN" altLang="zh-CN" sz="3200"/>
              <a:t>3</a:t>
            </a:r>
            <a:r>
              <a:rPr lang="zh-CN" sz="3200"/>
              <a:t>章）</a:t>
            </a:r>
          </a:p>
          <a:p>
            <a:pPr lvl="1" indent="-174625">
              <a:buFont typeface="Arial" pitchFamily="34" charset="0"/>
              <a:buChar char="•"/>
            </a:pPr>
            <a:r>
              <a:rPr lang="zh-CN" sz="3200"/>
              <a:t> </a:t>
            </a:r>
            <a:r>
              <a:rPr lang="zh-CN" altLang="zh-CN" sz="320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怎么实现</a:t>
            </a:r>
            <a:r>
              <a:rPr lang="en-US" altLang="zh-CN" dirty="0" smtClean="0"/>
              <a:t>NEMU?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0975" y="1189038"/>
            <a:ext cx="8712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600" dirty="0" smtClean="0"/>
              <a:t>（三）</a:t>
            </a:r>
            <a:r>
              <a:rPr lang="zh-CN" altLang="zh-CN" sz="3600" dirty="0" smtClean="0"/>
              <a:t>CPU</a:t>
            </a:r>
            <a:r>
              <a:rPr lang="zh-CN" sz="3600" dirty="0"/>
              <a:t>的指令执行运行时过程：</a:t>
            </a:r>
          </a:p>
          <a:p>
            <a:pPr algn="ctr"/>
            <a:r>
              <a:rPr lang="zh-CN" sz="3600" dirty="0"/>
              <a:t>当指令和数据已经妥善地安放在内存中后</a:t>
            </a:r>
            <a:endParaRPr lang="zh-CN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925" y="3295650"/>
            <a:ext cx="19113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/>
              <a:t>访问内存：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4925" y="4864100"/>
            <a:ext cx="19113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/>
              <a:t>CPU</a:t>
            </a:r>
            <a:r>
              <a:rPr lang="zh-CN"/>
              <a:t>操作：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331913" y="4797425"/>
            <a:ext cx="1152525" cy="8636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/>
              <a:t>指令地址</a:t>
            </a:r>
          </a:p>
          <a:p>
            <a:pPr algn="ctr"/>
            <a:r>
              <a:rPr lang="zh-CN"/>
              <a:t>计算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331913" y="2997200"/>
            <a:ext cx="1150937" cy="863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/>
              <a:t>取指令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843213" y="4797425"/>
            <a:ext cx="1152525" cy="863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/>
              <a:t>指令操作</a:t>
            </a:r>
          </a:p>
          <a:p>
            <a:pPr algn="ctr"/>
            <a:r>
              <a:rPr lang="zh-CN"/>
              <a:t>译码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283075" y="4797425"/>
            <a:ext cx="1152525" cy="863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/>
              <a:t>操作数地</a:t>
            </a:r>
          </a:p>
          <a:p>
            <a:pPr algn="ctr"/>
            <a:r>
              <a:rPr lang="zh-CN"/>
              <a:t>址计算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5724525" y="4797425"/>
            <a:ext cx="1152525" cy="863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/>
              <a:t>数据</a:t>
            </a:r>
          </a:p>
          <a:p>
            <a:pPr algn="ctr"/>
            <a:r>
              <a:rPr lang="zh-CN"/>
              <a:t>操作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7237413" y="2997200"/>
            <a:ext cx="1150937" cy="863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/>
              <a:t>存操</a:t>
            </a:r>
          </a:p>
          <a:p>
            <a:pPr algn="ctr"/>
            <a:r>
              <a:rPr lang="zh-CN"/>
              <a:t>作数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283075" y="2997200"/>
            <a:ext cx="1152525" cy="863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/>
              <a:t>取操</a:t>
            </a:r>
          </a:p>
          <a:p>
            <a:pPr algn="ctr"/>
            <a:r>
              <a:rPr lang="zh-CN"/>
              <a:t>作数</a:t>
            </a: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7237413" y="4797425"/>
            <a:ext cx="1150937" cy="863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/>
              <a:t>操作数地</a:t>
            </a:r>
          </a:p>
          <a:p>
            <a:pPr algn="ctr"/>
            <a:r>
              <a:rPr lang="zh-CN"/>
              <a:t>址计算</a:t>
            </a:r>
          </a:p>
        </p:txBody>
      </p:sp>
      <p:cxnSp>
        <p:nvCxnSpPr>
          <p:cNvPr id="19" name="AutoShape 14"/>
          <p:cNvCxnSpPr>
            <a:cxnSpLocks noChangeShapeType="1"/>
            <a:stCxn id="9" idx="1"/>
            <a:endCxn id="10" idx="5"/>
          </p:cNvCxnSpPr>
          <p:nvPr/>
        </p:nvCxnSpPr>
        <p:spPr bwMode="auto">
          <a:xfrm flipH="1" flipV="1">
            <a:off x="1908175" y="3860800"/>
            <a:ext cx="0" cy="93662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0" name="AutoShape 15"/>
          <p:cNvCxnSpPr>
            <a:cxnSpLocks noChangeShapeType="1"/>
            <a:stCxn id="10" idx="6"/>
            <a:endCxn id="11" idx="1"/>
          </p:cNvCxnSpPr>
          <p:nvPr/>
        </p:nvCxnSpPr>
        <p:spPr bwMode="auto">
          <a:xfrm>
            <a:off x="2314575" y="3733800"/>
            <a:ext cx="1104900" cy="106362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1" name="AutoShape 16"/>
          <p:cNvCxnSpPr>
            <a:cxnSpLocks noChangeShapeType="1"/>
            <a:stCxn id="11" idx="7"/>
          </p:cNvCxnSpPr>
          <p:nvPr/>
        </p:nvCxnSpPr>
        <p:spPr bwMode="auto">
          <a:xfrm>
            <a:off x="3995738" y="5229225"/>
            <a:ext cx="287337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2" name="AutoShape 17"/>
          <p:cNvCxnSpPr>
            <a:cxnSpLocks noChangeShapeType="1"/>
            <a:stCxn id="12" idx="1"/>
            <a:endCxn id="15" idx="5"/>
          </p:cNvCxnSpPr>
          <p:nvPr/>
        </p:nvCxnSpPr>
        <p:spPr bwMode="auto">
          <a:xfrm flipV="1">
            <a:off x="4859338" y="3860800"/>
            <a:ext cx="0" cy="93662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3" name="AutoShape 18"/>
          <p:cNvCxnSpPr>
            <a:cxnSpLocks noChangeShapeType="1"/>
            <a:stCxn id="15" idx="6"/>
            <a:endCxn id="13" idx="1"/>
          </p:cNvCxnSpPr>
          <p:nvPr/>
        </p:nvCxnSpPr>
        <p:spPr bwMode="auto">
          <a:xfrm>
            <a:off x="5267325" y="3733800"/>
            <a:ext cx="1033463" cy="106362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4" name="AutoShape 19"/>
          <p:cNvCxnSpPr>
            <a:cxnSpLocks noChangeShapeType="1"/>
            <a:stCxn id="13" idx="7"/>
            <a:endCxn id="18" idx="3"/>
          </p:cNvCxnSpPr>
          <p:nvPr/>
        </p:nvCxnSpPr>
        <p:spPr bwMode="auto">
          <a:xfrm flipV="1">
            <a:off x="6877050" y="5229225"/>
            <a:ext cx="360363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5" name="AutoShape 20"/>
          <p:cNvCxnSpPr>
            <a:cxnSpLocks noChangeShapeType="1"/>
            <a:stCxn id="18" idx="1"/>
            <a:endCxn id="14" idx="5"/>
          </p:cNvCxnSpPr>
          <p:nvPr/>
        </p:nvCxnSpPr>
        <p:spPr bwMode="auto">
          <a:xfrm flipV="1">
            <a:off x="7813675" y="3860800"/>
            <a:ext cx="0" cy="93662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6" name="AutoShape 21"/>
          <p:cNvCxnSpPr>
            <a:cxnSpLocks noChangeShapeType="1"/>
            <a:stCxn id="14" idx="7"/>
            <a:endCxn id="9" idx="5"/>
          </p:cNvCxnSpPr>
          <p:nvPr/>
        </p:nvCxnSpPr>
        <p:spPr bwMode="auto">
          <a:xfrm flipH="1">
            <a:off x="1908175" y="3429000"/>
            <a:ext cx="6480175" cy="2232025"/>
          </a:xfrm>
          <a:prstGeom prst="bentConnector4">
            <a:avLst>
              <a:gd name="adj1" fmla="val -3676"/>
              <a:gd name="adj2" fmla="val 117389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5622925" y="3294063"/>
            <a:ext cx="16859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/>
              <a:t>简化自课本第</a:t>
            </a:r>
            <a:r>
              <a:rPr lang="zh-CN" altLang="zh-CN"/>
              <a:t>201</a:t>
            </a:r>
            <a:r>
              <a:rPr lang="zh-CN"/>
              <a:t>页，图</a:t>
            </a:r>
            <a:r>
              <a:rPr lang="zh-CN" altLang="zh-CN"/>
              <a:t>5.1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2378075" y="5705475"/>
            <a:ext cx="16176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/>
              <a:t>下一指令</a:t>
            </a:r>
          </a:p>
        </p:txBody>
      </p:sp>
      <p:cxnSp>
        <p:nvCxnSpPr>
          <p:cNvPr id="29" name="AutoShape 24"/>
          <p:cNvCxnSpPr>
            <a:cxnSpLocks noChangeShapeType="1"/>
            <a:endCxn id="9" idx="4"/>
          </p:cNvCxnSpPr>
          <p:nvPr/>
        </p:nvCxnSpPr>
        <p:spPr bwMode="auto">
          <a:xfrm flipV="1">
            <a:off x="755650" y="5534025"/>
            <a:ext cx="746125" cy="5365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290513" y="6197600"/>
            <a:ext cx="16176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/>
              <a:t>起始地址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708275" y="6318250"/>
            <a:ext cx="5105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/>
              <a:t>图例：</a:t>
            </a:r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3708400" y="6346825"/>
            <a:ext cx="574675" cy="43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/>
              <a:t>操作</a:t>
            </a:r>
          </a:p>
        </p:txBody>
      </p:sp>
      <p:sp>
        <p:nvSpPr>
          <p:cNvPr id="33" name="箭头 368"/>
          <p:cNvSpPr>
            <a:spLocks noChangeShapeType="1"/>
          </p:cNvSpPr>
          <p:nvPr/>
        </p:nvSpPr>
        <p:spPr bwMode="auto">
          <a:xfrm>
            <a:off x="4645025" y="6669088"/>
            <a:ext cx="10795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4500563" y="6267450"/>
            <a:ext cx="1889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/>
              <a:t>操作执行次序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231775" y="2476500"/>
            <a:ext cx="81581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>
                <a:solidFill>
                  <a:srgbClr val="FF0000"/>
                </a:solidFill>
              </a:rPr>
              <a:t>怎么存放于内存中并实现按地址存取？和</a:t>
            </a:r>
            <a:r>
              <a:rPr lang="zh-CN" altLang="zh-CN">
                <a:solidFill>
                  <a:srgbClr val="FF0000"/>
                </a:solidFill>
              </a:rPr>
              <a:t>ISA</a:t>
            </a:r>
            <a:r>
              <a:rPr lang="zh-CN">
                <a:solidFill>
                  <a:srgbClr val="FF0000"/>
                </a:solidFill>
              </a:rPr>
              <a:t>与</a:t>
            </a:r>
            <a:r>
              <a:rPr lang="zh-CN" altLang="zh-CN">
                <a:solidFill>
                  <a:srgbClr val="FF0000"/>
                </a:solidFill>
              </a:rPr>
              <a:t>OS</a:t>
            </a:r>
            <a:r>
              <a:rPr lang="zh-CN">
                <a:solidFill>
                  <a:srgbClr val="FF0000"/>
                </a:solidFill>
              </a:rPr>
              <a:t>有关，参考课本第</a:t>
            </a:r>
            <a:r>
              <a:rPr lang="zh-CN" altLang="zh-CN">
                <a:solidFill>
                  <a:srgbClr val="FF0000"/>
                </a:solidFill>
              </a:rPr>
              <a:t>3</a:t>
            </a:r>
            <a:r>
              <a:rPr lang="zh-CN">
                <a:solidFill>
                  <a:srgbClr val="FF0000"/>
                </a:solidFill>
              </a:rPr>
              <a:t>、</a:t>
            </a:r>
            <a:r>
              <a:rPr lang="zh-CN" altLang="zh-CN">
                <a:solidFill>
                  <a:srgbClr val="FF0000"/>
                </a:solidFill>
              </a:rPr>
              <a:t>4</a:t>
            </a:r>
            <a:r>
              <a:rPr lang="zh-CN">
                <a:solidFill>
                  <a:srgbClr val="FF0000"/>
                </a:solidFill>
              </a:rPr>
              <a:t>、</a:t>
            </a:r>
            <a:r>
              <a:rPr lang="zh-CN" altLang="zh-CN">
                <a:solidFill>
                  <a:srgbClr val="FF0000"/>
                </a:solidFill>
              </a:rPr>
              <a:t>6</a:t>
            </a:r>
            <a:r>
              <a:rPr lang="zh-CN">
                <a:solidFill>
                  <a:srgbClr val="FF0000"/>
                </a:solidFill>
              </a:rPr>
              <a:t>章。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6048375" y="6021388"/>
            <a:ext cx="30607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400" i="1" dirty="0">
                <a:solidFill>
                  <a:srgbClr val="FF0000"/>
                </a:solidFill>
              </a:rPr>
              <a:t>在脉冲信号的刺激下循环往复、周而复始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  <p:bldP spid="8" grpId="0" bldLvl="0" autoUpdateAnimBg="0"/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13" grpId="0" bldLvl="0" animBg="1" autoUpdateAnimBg="0"/>
      <p:bldP spid="14" grpId="0" bldLvl="0" animBg="1" autoUpdateAnimBg="0"/>
      <p:bldP spid="15" grpId="0" bldLvl="0" animBg="1" autoUpdateAnimBg="0"/>
      <p:bldP spid="18" grpId="0" bldLvl="0" animBg="1" autoUpdateAnimBg="0"/>
      <p:bldP spid="27" grpId="0" bldLvl="0" autoUpdateAnimBg="0"/>
      <p:bldP spid="28" grpId="0" bldLvl="0" autoUpdateAnimBg="0"/>
      <p:bldP spid="30" grpId="0" bldLvl="0" autoUpdateAnimBg="0"/>
      <p:bldP spid="31" grpId="0" bldLvl="0" autoUpdateAnimBg="0"/>
      <p:bldP spid="32" grpId="0" bldLvl="0" animBg="1" autoUpdateAnimBg="0"/>
      <p:bldP spid="33" grpId="0" animBg="1"/>
      <p:bldP spid="34" grpId="0" bldLvl="0" autoUpdateAnimBg="0"/>
      <p:bldP spid="36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0C025F-2A82-46E7-B0B7-0A4E5D949181}" type="slidenum"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0975" y="2616200"/>
            <a:ext cx="5759450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sz="3600"/>
              <a:t>仿真得到的</a:t>
            </a:r>
            <a:r>
              <a:rPr lang="zh-CN" altLang="zh-CN" sz="3600"/>
              <a:t>ISA</a:t>
            </a: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388" y="6029325"/>
            <a:ext cx="8712200" cy="639763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sz="3600"/>
              <a:t>我们的工具：</a:t>
            </a:r>
            <a:r>
              <a:rPr lang="zh-CN" altLang="zh-CN" sz="3600"/>
              <a:t>C</a:t>
            </a:r>
            <a:r>
              <a:rPr lang="zh-CN" sz="3600"/>
              <a:t>语言、</a:t>
            </a:r>
            <a:r>
              <a:rPr lang="zh-CN" altLang="zh-CN" sz="3600"/>
              <a:t>Linux</a:t>
            </a:r>
            <a:r>
              <a:rPr lang="zh-CN" sz="3600"/>
              <a:t>、真的计算机</a:t>
            </a:r>
            <a:endParaRPr lang="zh-CN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2563" y="3355975"/>
            <a:ext cx="2806700" cy="2593975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>
                <a:solidFill>
                  <a:srgbClr val="FF0000"/>
                </a:solidFill>
              </a:rPr>
              <a:t>虚拟出不同硬件的器件</a:t>
            </a:r>
          </a:p>
          <a:p>
            <a:endParaRPr lang="zh-CN"/>
          </a:p>
          <a:p>
            <a:r>
              <a:rPr lang="zh-CN"/>
              <a:t> 内存：实现按址存取</a:t>
            </a:r>
          </a:p>
          <a:p>
            <a:pPr>
              <a:buFont typeface="Arial" pitchFamily="34" charset="0"/>
              <a:buChar char="•"/>
            </a:pPr>
            <a:r>
              <a:rPr lang="zh-CN"/>
              <a:t> 寄存器：实现存取</a:t>
            </a:r>
          </a:p>
          <a:p>
            <a:pPr>
              <a:buFont typeface="Arial" pitchFamily="34" charset="0"/>
              <a:buChar char="•"/>
            </a:pPr>
            <a:r>
              <a:rPr lang="zh-CN"/>
              <a:t> 磁盘：实现存取</a:t>
            </a:r>
          </a:p>
          <a:p>
            <a:pPr>
              <a:buFont typeface="Arial" pitchFamily="34" charset="0"/>
              <a:buChar char="•"/>
            </a:pPr>
            <a:r>
              <a:rPr lang="zh-CN"/>
              <a:t> 总线：实现数据传送</a:t>
            </a:r>
          </a:p>
          <a:p>
            <a:pPr>
              <a:buFont typeface="Arial" pitchFamily="34" charset="0"/>
              <a:buChar char="•"/>
            </a:pPr>
            <a:r>
              <a:rPr lang="zh-CN"/>
              <a:t> </a:t>
            </a:r>
            <a:r>
              <a:rPr lang="zh-CN" altLang="zh-CN"/>
              <a:t>I/O</a:t>
            </a:r>
            <a:r>
              <a:rPr lang="zh-CN"/>
              <a:t>：实现输入输出</a:t>
            </a:r>
          </a:p>
          <a:p>
            <a:pPr>
              <a:buFont typeface="Arial" pitchFamily="34" charset="0"/>
              <a:buChar char="•"/>
            </a:pPr>
            <a:r>
              <a:rPr lang="zh-CN"/>
              <a:t> 逻辑运算器：运算</a:t>
            </a:r>
          </a:p>
          <a:p>
            <a:pPr>
              <a:buFont typeface="Arial" pitchFamily="34" charset="0"/>
              <a:buChar char="•"/>
            </a:pPr>
            <a:r>
              <a:rPr lang="zh-CN"/>
              <a:t> </a:t>
            </a:r>
            <a:r>
              <a:rPr lang="zh-CN" altLang="zh-CN"/>
              <a:t>……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494088" y="3352800"/>
            <a:ext cx="2446337" cy="2593975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>
                <a:solidFill>
                  <a:srgbClr val="FF0000"/>
                </a:solidFill>
              </a:rPr>
              <a:t>模拟</a:t>
            </a:r>
            <a:r>
              <a:rPr lang="zh-CN" altLang="zh-CN">
                <a:solidFill>
                  <a:srgbClr val="FF0000"/>
                </a:solidFill>
              </a:rPr>
              <a:t>CPU</a:t>
            </a:r>
            <a:r>
              <a:rPr lang="zh-CN"/>
              <a:t>指令译码器和</a:t>
            </a:r>
          </a:p>
          <a:p>
            <a:r>
              <a:rPr lang="zh-CN"/>
              <a:t>操作控制信号形成部件</a:t>
            </a:r>
          </a:p>
          <a:p>
            <a:r>
              <a:rPr lang="zh-CN"/>
              <a:t>等器件的</a:t>
            </a:r>
            <a:r>
              <a:rPr lang="zh-CN">
                <a:solidFill>
                  <a:srgbClr val="FF0000"/>
                </a:solidFill>
              </a:rPr>
              <a:t>逻辑功能</a:t>
            </a:r>
          </a:p>
          <a:p>
            <a:endParaRPr lang="zh-CN"/>
          </a:p>
          <a:p>
            <a:pPr>
              <a:buFont typeface="Arial" pitchFamily="34" charset="0"/>
              <a:buChar char="•"/>
            </a:pPr>
            <a:r>
              <a:rPr lang="zh-CN"/>
              <a:t> 译码方法</a:t>
            </a:r>
          </a:p>
          <a:p>
            <a:pPr>
              <a:buFont typeface="Arial" pitchFamily="34" charset="0"/>
              <a:buChar char="•"/>
            </a:pPr>
            <a:r>
              <a:rPr lang="zh-CN"/>
              <a:t> 根据指令调用器件</a:t>
            </a:r>
          </a:p>
          <a:p>
            <a:r>
              <a:rPr lang="zh-CN"/>
              <a:t>  功能执行相应操作</a:t>
            </a:r>
          </a:p>
          <a:p>
            <a:pPr>
              <a:buFont typeface="Arial" pitchFamily="34" charset="0"/>
              <a:buChar char="•"/>
            </a:pPr>
            <a:r>
              <a:rPr lang="zh-CN"/>
              <a:t> 中断处理</a:t>
            </a:r>
          </a:p>
          <a:p>
            <a:pPr>
              <a:buFont typeface="Arial" pitchFamily="34" charset="0"/>
              <a:buChar char="•"/>
            </a:pPr>
            <a:r>
              <a:rPr lang="zh-CN"/>
              <a:t> </a:t>
            </a:r>
            <a:r>
              <a:rPr lang="zh-CN" altLang="zh-CN"/>
              <a:t>……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376988" y="2616200"/>
            <a:ext cx="2446337" cy="33035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sz="2400"/>
              <a:t>运行支持</a:t>
            </a:r>
          </a:p>
          <a:p>
            <a:endParaRPr lang="zh-CN"/>
          </a:p>
          <a:p>
            <a:endParaRPr lang="zh-CN"/>
          </a:p>
          <a:p>
            <a:endParaRPr lang="zh-CN"/>
          </a:p>
          <a:p>
            <a:pPr>
              <a:buFont typeface="Arial" pitchFamily="34" charset="0"/>
              <a:buChar char="•"/>
            </a:pPr>
            <a:r>
              <a:rPr lang="zh-CN"/>
              <a:t> 初始化</a:t>
            </a:r>
          </a:p>
          <a:p>
            <a:pPr>
              <a:buFont typeface="Arial" pitchFamily="34" charset="0"/>
              <a:buChar char="•"/>
            </a:pPr>
            <a:r>
              <a:rPr lang="zh-CN"/>
              <a:t> 模拟脉冲信号</a:t>
            </a:r>
          </a:p>
          <a:p>
            <a:r>
              <a:rPr lang="zh-CN"/>
              <a:t>  （指令周期）</a:t>
            </a:r>
          </a:p>
          <a:p>
            <a:pPr>
              <a:buFont typeface="Arial" pitchFamily="34" charset="0"/>
              <a:buChar char="•"/>
            </a:pPr>
            <a:endParaRPr lang="zh-CN"/>
          </a:p>
          <a:p>
            <a:pPr>
              <a:buFont typeface="Arial" pitchFamily="34" charset="0"/>
              <a:buChar char="•"/>
            </a:pPr>
            <a:endParaRPr lang="zh-CN"/>
          </a:p>
          <a:p>
            <a:pPr>
              <a:buFont typeface="Arial" pitchFamily="34" charset="0"/>
              <a:buChar char="•"/>
            </a:pPr>
            <a:endParaRPr lang="zh-CN"/>
          </a:p>
          <a:p>
            <a:pPr>
              <a:buFont typeface="Arial" pitchFamily="34" charset="0"/>
              <a:buChar char="•"/>
            </a:pPr>
            <a:endParaRPr lang="zh-CN" altLang="zh-CN"/>
          </a:p>
        </p:txBody>
      </p:sp>
      <p:pic>
        <p:nvPicPr>
          <p:cNvPr id="11" name="Picture 8" descr="freebs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0475" y="333375"/>
            <a:ext cx="213995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79388" y="2473325"/>
            <a:ext cx="8643937" cy="0"/>
          </a:xfrm>
          <a:prstGeom prst="line">
            <a:avLst/>
          </a:prstGeom>
          <a:noFill/>
          <a:ln w="88900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  <p:bldP spid="8" grpId="0" bldLvl="0" animBg="1" autoUpdateAnimBg="0"/>
      <p:bldP spid="9" grpId="0" bldLvl="0" animBg="1" autoUpdateAnimBg="0"/>
      <p:bldP spid="10" grpId="0" bldLvl="0" animBg="1" autoUpdateAnimBg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怎么实现</a:t>
            </a:r>
            <a:r>
              <a:rPr lang="en-US" altLang="zh-CN" dirty="0" smtClean="0"/>
              <a:t>NEMU?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2413" y="1700213"/>
            <a:ext cx="4032250" cy="5778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3200"/>
              <a:t>器件怎么模拟？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2413" y="3425825"/>
            <a:ext cx="4032250" cy="577850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3200"/>
              <a:t>逻辑功能怎么模拟？</a:t>
            </a:r>
            <a:endParaRPr 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2413" y="5299075"/>
            <a:ext cx="4032250" cy="577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3200"/>
              <a:t>运行支持怎么做到？</a:t>
            </a:r>
            <a:endParaRPr lang="zh-CN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860925" y="1700213"/>
            <a:ext cx="4032250" cy="5794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3200"/>
              <a:t>C</a:t>
            </a:r>
            <a:r>
              <a:rPr lang="zh-CN" sz="3200"/>
              <a:t>变量、数组、运算</a:t>
            </a:r>
            <a:endParaRPr lang="zh-CN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59338" y="3429000"/>
            <a:ext cx="4033837" cy="579438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3200"/>
              <a:t>Switch-case</a:t>
            </a:r>
            <a:r>
              <a:rPr lang="zh-CN" sz="3200"/>
              <a:t>、函数</a:t>
            </a:r>
            <a:endParaRPr lang="zh-CN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59338" y="5302250"/>
            <a:ext cx="4033837" cy="1065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3200"/>
              <a:t>循环（时间会完成剩余的工作）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  <p:bldP spid="9" grpId="0" bldLvl="0" animBg="1" autoUpdateAnimBg="0"/>
      <p:bldP spid="10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</a:t>
            </a:r>
            <a:r>
              <a:rPr lang="zh-CN" altLang="en-US" dirty="0" smtClean="0"/>
              <a:t>框架代码解析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14488"/>
            <a:ext cx="5841028" cy="439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线形标注 1 5"/>
          <p:cNvSpPr/>
          <p:nvPr/>
        </p:nvSpPr>
        <p:spPr>
          <a:xfrm>
            <a:off x="7000892" y="785794"/>
            <a:ext cx="1643074" cy="642942"/>
          </a:xfrm>
          <a:prstGeom prst="borderCallout1">
            <a:avLst>
              <a:gd name="adj1" fmla="val 18750"/>
              <a:gd name="adj2" fmla="val -8333"/>
              <a:gd name="adj3" fmla="val 165833"/>
              <a:gd name="adj4" fmla="val -484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</a:t>
            </a:r>
            <a:r>
              <a:rPr lang="en-US" altLang="zh-CN" dirty="0" smtClean="0"/>
              <a:t>/</a:t>
            </a:r>
            <a:r>
              <a:rPr lang="zh-CN" altLang="en-US" dirty="0" smtClean="0"/>
              <a:t>调试虚拟计算机系统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7408882" y="3571876"/>
            <a:ext cx="1643074" cy="642942"/>
          </a:xfrm>
          <a:prstGeom prst="borderCallout1">
            <a:avLst>
              <a:gd name="adj1" fmla="val 18750"/>
              <a:gd name="adj2" fmla="val -8333"/>
              <a:gd name="adj3" fmla="val -11944"/>
              <a:gd name="adj4" fmla="val -4613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4857752" y="6143644"/>
            <a:ext cx="1643074" cy="642942"/>
          </a:xfrm>
          <a:prstGeom prst="borderCallout1">
            <a:avLst>
              <a:gd name="adj1" fmla="val 18750"/>
              <a:gd name="adj2" fmla="val -8333"/>
              <a:gd name="adj3" fmla="val -49475"/>
              <a:gd name="adj4" fmla="val -1444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模拟存储管理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142844" y="2643182"/>
            <a:ext cx="1428728" cy="642942"/>
          </a:xfrm>
          <a:prstGeom prst="borderCallout1">
            <a:avLst>
              <a:gd name="adj1" fmla="val 123441"/>
              <a:gd name="adj2" fmla="val 85193"/>
              <a:gd name="adj3" fmla="val 215215"/>
              <a:gd name="adj4" fmla="val 11386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模拟设备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4282" y="100010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NEMU</a:t>
            </a:r>
            <a:r>
              <a:rPr lang="zh-CN" altLang="en-US" sz="2000" dirty="0" smtClean="0"/>
              <a:t>主要由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个模块构成</a:t>
            </a:r>
            <a:r>
              <a:rPr lang="en-US" altLang="zh-CN" sz="2000" dirty="0" smtClean="0"/>
              <a:t>: monitor, CPU, </a:t>
            </a:r>
            <a:r>
              <a:rPr lang="zh-CN" altLang="en-US" sz="2000" dirty="0" smtClean="0"/>
              <a:t>存储管理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设备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643042" y="2319330"/>
            <a:ext cx="5715040" cy="378621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14414" y="628652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虚拟计算机系统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</a:t>
            </a:r>
            <a:r>
              <a:rPr lang="zh-CN" altLang="en-US" dirty="0" smtClean="0"/>
              <a:t>框架代码解析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00034" y="1000108"/>
            <a:ext cx="3333720" cy="5414940"/>
            <a:chOff x="1130276" y="1441436"/>
            <a:chExt cx="7704138" cy="1076009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0276" y="1441436"/>
              <a:ext cx="6553200" cy="200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6314" y="3429000"/>
              <a:ext cx="7658100" cy="8772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前凸弯带形 9"/>
          <p:cNvSpPr/>
          <p:nvPr/>
        </p:nvSpPr>
        <p:spPr>
          <a:xfrm>
            <a:off x="3786150" y="1714488"/>
            <a:ext cx="5357850" cy="1714512"/>
          </a:xfrm>
          <a:prstGeom prst="ellipseRibbon">
            <a:avLst>
              <a:gd name="adj1" fmla="val 25000"/>
              <a:gd name="adj2" fmla="val 72756"/>
              <a:gd name="adj3" fmla="val 125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基本素养：快速掌握代码的框架结构，迅速定位所涉及的代码，梳理模块间的关联关系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4357686" y="4214818"/>
            <a:ext cx="4214842" cy="1785950"/>
          </a:xfrm>
          <a:prstGeom prst="rightArrow">
            <a:avLst>
              <a:gd name="adj1" fmla="val 54266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以基本控制流的追踪为例，展示一下怎么从零开始理解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的框架代码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</a:t>
            </a:r>
            <a:r>
              <a:rPr lang="zh-CN" altLang="en-US" dirty="0" smtClean="0"/>
              <a:t>框架代码解析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的启动和初始化过程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中执行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初始化</a:t>
            </a:r>
            <a:r>
              <a:rPr lang="en-US" altLang="zh-CN" dirty="0" smtClean="0"/>
              <a:t>monitor</a:t>
            </a:r>
          </a:p>
          <a:p>
            <a:pPr lvl="2"/>
            <a:r>
              <a:rPr lang="zh-CN" altLang="en-US" dirty="0" smtClean="0"/>
              <a:t>测试寄存器结构体实现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启动虚拟机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进入</a:t>
            </a:r>
            <a:r>
              <a:rPr lang="en-US" altLang="zh-CN" dirty="0" smtClean="0"/>
              <a:t>UI</a:t>
            </a:r>
            <a:r>
              <a:rPr lang="zh-CN" altLang="en-US" dirty="0" smtClean="0"/>
              <a:t>主循环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</a:t>
            </a:r>
            <a:r>
              <a:rPr lang="zh-CN" altLang="en-US" dirty="0" smtClean="0"/>
              <a:t>框架代码解析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的启动和初始化过程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启动虚拟机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restart()</a:t>
            </a:r>
            <a:r>
              <a:rPr lang="zh-CN" altLang="en-US" dirty="0" smtClean="0"/>
              <a:t>， 定义：</a:t>
            </a:r>
            <a:r>
              <a:rPr lang="en-US" dirty="0" err="1" smtClean="0"/>
              <a:t>nemu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/monitor/</a:t>
            </a:r>
            <a:r>
              <a:rPr lang="en-US" dirty="0" err="1" smtClean="0"/>
              <a:t>monitor.c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启动主要过程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初始化</a:t>
            </a:r>
            <a:r>
              <a:rPr lang="en-US" dirty="0" err="1" smtClean="0"/>
              <a:t>ramdisk</a:t>
            </a:r>
            <a:endParaRPr lang="en-US" dirty="0" smtClean="0"/>
          </a:p>
          <a:p>
            <a:pPr lvl="2"/>
            <a:r>
              <a:rPr lang="zh-CN" altLang="en-US" dirty="0" smtClean="0"/>
              <a:t>读入入口代码</a:t>
            </a:r>
            <a:r>
              <a:rPr lang="en-US" dirty="0" smtClean="0"/>
              <a:t>entry</a:t>
            </a:r>
          </a:p>
          <a:p>
            <a:pPr lvl="2"/>
            <a:r>
              <a:rPr lang="zh-CN" altLang="en-US" dirty="0" smtClean="0"/>
              <a:t>设置 </a:t>
            </a:r>
            <a:r>
              <a:rPr lang="en-US" altLang="zh-CN" dirty="0" smtClean="0"/>
              <a:t>%</a:t>
            </a:r>
            <a:r>
              <a:rPr lang="en-US" dirty="0" err="1" smtClean="0"/>
              <a:t>eip</a:t>
            </a:r>
            <a:r>
              <a:rPr lang="en-US" dirty="0" smtClean="0"/>
              <a:t> </a:t>
            </a:r>
            <a:r>
              <a:rPr lang="zh-CN" altLang="en-US" dirty="0" smtClean="0"/>
              <a:t>的初值</a:t>
            </a:r>
          </a:p>
          <a:p>
            <a:pPr lvl="2"/>
            <a:r>
              <a:rPr lang="zh-CN" altLang="en-US" dirty="0" smtClean="0"/>
              <a:t>初始化</a:t>
            </a:r>
            <a:r>
              <a:rPr lang="en-US" dirty="0" smtClean="0"/>
              <a:t>DRAM</a:t>
            </a:r>
            <a:r>
              <a:rPr lang="zh-CN" altLang="en-US" dirty="0" smtClean="0"/>
              <a:t>的模拟</a:t>
            </a:r>
            <a:r>
              <a:rPr lang="en-US" altLang="zh-CN" dirty="0" smtClean="0"/>
              <a:t>(</a:t>
            </a:r>
            <a:r>
              <a:rPr lang="zh-CN" altLang="en-US" dirty="0" smtClean="0"/>
              <a:t>目前不必关心</a:t>
            </a:r>
            <a:r>
              <a:rPr lang="en-US" altLang="zh-CN" dirty="0" smtClean="0"/>
              <a:t>)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143512"/>
            <a:ext cx="6019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</a:t>
            </a:r>
            <a:r>
              <a:rPr lang="zh-CN" altLang="en-US" dirty="0" smtClean="0"/>
              <a:t>实验课基本信息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85804" y="1143008"/>
            <a:ext cx="8229600" cy="58578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讲师和助教信息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讲师：汪亮（</a:t>
            </a:r>
            <a:r>
              <a:rPr lang="en-US" altLang="zh-CN" sz="2400" dirty="0" smtClean="0">
                <a:hlinkClick r:id="rId2"/>
              </a:rPr>
              <a:t>wl@nju.edu.cn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特别感谢：余子濠（</a:t>
            </a:r>
            <a:r>
              <a:rPr lang="en-US" sz="2400" dirty="0" smtClean="0">
                <a:hlinkClick r:id="rId3"/>
              </a:rPr>
              <a:t>zihaoyu.x</a:t>
            </a:r>
            <a:r>
              <a:rPr lang="en-US" altLang="zh-CN" sz="2400" dirty="0" smtClean="0">
                <a:hlinkClick r:id="rId3"/>
              </a:rPr>
              <a:t>@</a:t>
            </a:r>
            <a:r>
              <a:rPr lang="en-US" sz="2400" dirty="0" smtClean="0">
                <a:hlinkClick r:id="rId3"/>
              </a:rPr>
              <a:t>gmail.com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上课时间</a:t>
            </a:r>
            <a:endParaRPr lang="en-US" altLang="zh-CN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默认双周一（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班）</a:t>
            </a:r>
            <a:r>
              <a:rPr lang="zh-CN" altLang="en-US" sz="2400" dirty="0" smtClean="0"/>
              <a:t>、三（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班） 、五（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班）下午</a:t>
            </a:r>
            <a:endParaRPr lang="en-US" altLang="zh-CN" sz="24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课程内容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PA1 ~ PA4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教程网站</a:t>
            </a:r>
            <a:endParaRPr lang="en-US" altLang="zh-CN" sz="2400" dirty="0" smtClean="0"/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hlinkClick r:id="rId4"/>
              </a:rPr>
              <a:t>http://nju-ics.gitbooks.io/ics2015-programming-assignment/content/</a:t>
            </a:r>
            <a:endParaRPr lang="en-US" altLang="zh-CN" sz="2400" dirty="0" smtClean="0"/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请</a:t>
            </a:r>
            <a:r>
              <a:rPr lang="zh-CN" altLang="en-US" sz="2400" smtClean="0">
                <a:solidFill>
                  <a:srgbClr val="FF0000"/>
                </a:solidFill>
              </a:rPr>
              <a:t>大家</a:t>
            </a:r>
            <a:r>
              <a:rPr lang="zh-CN" altLang="en-US" sz="2400" smtClean="0">
                <a:solidFill>
                  <a:srgbClr val="FF0000"/>
                </a:solidFill>
              </a:rPr>
              <a:t>每天至少</a:t>
            </a:r>
            <a:r>
              <a:rPr lang="zh-CN" altLang="en-US" sz="2400" dirty="0" smtClean="0">
                <a:solidFill>
                  <a:srgbClr val="FF0000"/>
                </a:solidFill>
              </a:rPr>
              <a:t>关注一次页面中的“最新消息”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考核方式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日常按阶段提交工程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实验报告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请在阶段截止时间前提交工程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迟提交会导致扣分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最后阶段前所提交工程的正确性不影响成绩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十角星 9"/>
          <p:cNvSpPr/>
          <p:nvPr/>
        </p:nvSpPr>
        <p:spPr>
          <a:xfrm>
            <a:off x="6643702" y="1571612"/>
            <a:ext cx="642942" cy="642942"/>
          </a:xfrm>
          <a:prstGeom prst="star10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赞</a:t>
            </a:r>
            <a:endParaRPr lang="zh-CN" altLang="en-US" sz="2400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71802" y="33575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进</a:t>
            </a:r>
            <a:r>
              <a:rPr lang="zh-TW" altLang="en-US" dirty="0" smtClean="0">
                <a:solidFill>
                  <a:srgbClr val="7030A0"/>
                </a:solidFill>
              </a:rPr>
              <a:t>不了</a:t>
            </a:r>
            <a:r>
              <a:rPr lang="en-US" altLang="zh-TW" dirty="0" err="1" smtClean="0">
                <a:solidFill>
                  <a:srgbClr val="7030A0"/>
                </a:solidFill>
              </a:rPr>
              <a:t>cms</a:t>
            </a:r>
            <a:r>
              <a:rPr lang="zh-CN" altLang="en-US" dirty="0" smtClean="0">
                <a:solidFill>
                  <a:srgbClr val="7030A0"/>
                </a:solidFill>
              </a:rPr>
              <a:t>管理系统的同学</a:t>
            </a:r>
            <a:r>
              <a:rPr lang="en-US" altLang="zh-TW" dirty="0" smtClean="0">
                <a:solidFill>
                  <a:srgbClr val="7030A0"/>
                </a:solidFill>
              </a:rPr>
              <a:t>, </a:t>
            </a:r>
            <a:r>
              <a:rPr lang="zh-CN" altLang="en-US" smtClean="0">
                <a:solidFill>
                  <a:srgbClr val="7030A0"/>
                </a:solidFill>
              </a:rPr>
              <a:t>请联系吴海军老师</a:t>
            </a:r>
            <a:r>
              <a:rPr lang="en-US" altLang="zh-TW" smtClean="0">
                <a:solidFill>
                  <a:srgbClr val="7030A0"/>
                </a:solidFill>
              </a:rPr>
              <a:t>, </a:t>
            </a:r>
            <a:r>
              <a:rPr lang="en-US" altLang="zh-TW" dirty="0" smtClean="0">
                <a:solidFill>
                  <a:srgbClr val="7030A0"/>
                </a:solidFill>
              </a:rPr>
              <a:t>hjwu@nju.edu.cn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</a:t>
            </a:r>
            <a:r>
              <a:rPr lang="zh-CN" altLang="en-US" dirty="0" smtClean="0"/>
              <a:t>框架代码解析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/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的启动和初始化过程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UI</a:t>
            </a:r>
            <a:r>
              <a:rPr lang="zh-CN" altLang="en-US" dirty="0" smtClean="0"/>
              <a:t>主循环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ui_mainloop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，定义：</a:t>
            </a:r>
            <a:r>
              <a:rPr lang="en-US" dirty="0" err="1" smtClean="0"/>
              <a:t>nemu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/monitor/debug/</a:t>
            </a:r>
            <a:r>
              <a:rPr lang="en-US" dirty="0" err="1" smtClean="0"/>
              <a:t>ui.c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(1) </a:t>
            </a:r>
            <a:r>
              <a:rPr lang="zh-CN" altLang="en-US" dirty="0" smtClean="0"/>
              <a:t>读入用户命令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(2) </a:t>
            </a:r>
            <a:r>
              <a:rPr lang="zh-CN" altLang="en-US" dirty="0" smtClean="0"/>
              <a:t>执行用户命令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已经实现了部分命令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</a:t>
            </a:r>
            <a:r>
              <a:rPr lang="zh-CN" altLang="en-US" dirty="0" smtClean="0"/>
              <a:t>命令：进入执行主循环</a:t>
            </a:r>
            <a:r>
              <a:rPr lang="en-US" altLang="zh-CN" dirty="0" err="1" smtClean="0"/>
              <a:t>cpu_exec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，定义：</a:t>
            </a:r>
            <a:r>
              <a:rPr lang="en-US" dirty="0" err="1" smtClean="0"/>
              <a:t>nemu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/monitor/</a:t>
            </a:r>
            <a:r>
              <a:rPr lang="en-US" dirty="0" err="1" smtClean="0"/>
              <a:t>cpu-exec.c</a:t>
            </a:r>
            <a:endParaRPr lang="en-US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cmd_c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中调用</a:t>
            </a:r>
            <a:r>
              <a:rPr lang="en-US" altLang="zh-CN" dirty="0" err="1" smtClean="0"/>
              <a:t>cpu_exec</a:t>
            </a:r>
            <a:r>
              <a:rPr lang="en-US" altLang="zh-CN" dirty="0" smtClean="0"/>
              <a:t>(-1)</a:t>
            </a:r>
            <a:r>
              <a:rPr lang="zh-CN" altLang="en-US" smtClean="0"/>
              <a:t>是何含义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PA1: Monitor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6772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PA1</a:t>
            </a:r>
            <a:r>
              <a:rPr lang="zh-CN" altLang="en-US" dirty="0" smtClean="0"/>
              <a:t>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寄存器结构体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解析命令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单步执行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扫描内存</a:t>
            </a:r>
            <a:endParaRPr lang="en-US" altLang="zh-CN" dirty="0" smtClean="0"/>
          </a:p>
          <a:p>
            <a:r>
              <a:rPr lang="zh-CN" altLang="en-US" dirty="0" smtClean="0"/>
              <a:t>数学表达式求值</a:t>
            </a:r>
            <a:endParaRPr lang="en-US" altLang="zh-CN" dirty="0" smtClean="0"/>
          </a:p>
          <a:p>
            <a:r>
              <a:rPr lang="zh-CN" altLang="en-US" dirty="0" smtClean="0"/>
              <a:t>监视点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PA1</a:t>
            </a:r>
            <a:r>
              <a:rPr lang="zh-CN" altLang="en-US" dirty="0" smtClean="0"/>
              <a:t>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寄存器结构体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1538" y="2429430"/>
            <a:ext cx="7215206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结构体定义在</a:t>
            </a:r>
            <a:r>
              <a:rPr lang="en-US" altLang="zh-CN" sz="2400" dirty="0" err="1" smtClean="0"/>
              <a:t>nemu</a:t>
            </a:r>
            <a:r>
              <a:rPr lang="en-US" altLang="zh-CN" sz="2400" dirty="0" smtClean="0"/>
              <a:t>/include/</a:t>
            </a:r>
            <a:r>
              <a:rPr lang="en-US" altLang="zh-CN" sz="2400" dirty="0" err="1" smtClean="0"/>
              <a:t>cpu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reg.h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nemu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cpu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reg.c</a:t>
            </a:r>
            <a:r>
              <a:rPr lang="zh-CN" altLang="en-US" sz="2400" dirty="0" smtClean="0"/>
              <a:t>中有测试函数</a:t>
            </a:r>
            <a:r>
              <a:rPr lang="en-US" altLang="zh-CN" sz="2400" dirty="0" err="1" smtClean="0"/>
              <a:t>reg_test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，如果实现错误，则会触发</a:t>
            </a:r>
            <a:r>
              <a:rPr lang="en-US" altLang="zh-CN" sz="2400" dirty="0" smtClean="0"/>
              <a:t>assertion fail</a:t>
            </a:r>
            <a:endParaRPr lang="zh-CN" altLang="en-US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如果实现正确，会出现</a:t>
            </a:r>
            <a:r>
              <a:rPr lang="en-US" altLang="zh-CN" sz="2400" dirty="0" smtClean="0"/>
              <a:t>NEMU</a:t>
            </a:r>
            <a:r>
              <a:rPr lang="zh-CN" altLang="en-US" sz="2400" dirty="0" smtClean="0"/>
              <a:t>命令提示符；输入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之后，将执行由</a:t>
            </a:r>
            <a:r>
              <a:rPr lang="en-US" altLang="zh-CN" sz="2400" dirty="0" err="1" smtClean="0"/>
              <a:t>mov</a:t>
            </a:r>
            <a:r>
              <a:rPr lang="zh-CN" altLang="en-US" sz="2400" dirty="0" smtClean="0"/>
              <a:t>组成的用户程序并正确结束</a:t>
            </a:r>
          </a:p>
          <a:p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C00000"/>
                </a:solidFill>
              </a:rPr>
              <a:t>要点提示：寄存器结构的理解；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C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语言中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struct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和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union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的理解和运用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PA1</a:t>
            </a:r>
            <a:r>
              <a:rPr lang="zh-CN" altLang="en-US" dirty="0" smtClean="0"/>
              <a:t>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解析命令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1538" y="2429430"/>
            <a:ext cx="721520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首先找到同用户交互的代码位置，定位</a:t>
            </a:r>
            <a:r>
              <a:rPr lang="en-US" altLang="zh-CN" sz="2400" dirty="0" err="1" smtClean="0"/>
              <a:t>ui_mainloop</a:t>
            </a:r>
            <a:r>
              <a:rPr lang="en-US" altLang="zh-CN" sz="2400" dirty="0" smtClean="0"/>
              <a:t>()</a:t>
            </a:r>
            <a:endParaRPr lang="zh-CN" altLang="en-US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实现对命令的读取和解析</a:t>
            </a:r>
          </a:p>
          <a:p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C00000"/>
                </a:solidFill>
              </a:rPr>
              <a:t>要点提示：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C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语言中字符串读写和解析库函数的运用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PA1</a:t>
            </a:r>
            <a:r>
              <a:rPr lang="zh-CN" altLang="en-US" dirty="0" smtClean="0"/>
              <a:t>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单步执行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1538" y="2429430"/>
            <a:ext cx="721520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首先找到模拟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执行的代码，定位</a:t>
            </a:r>
            <a:r>
              <a:rPr lang="en-US" altLang="zh-CN" sz="2400" dirty="0" err="1" smtClean="0"/>
              <a:t>cpu_exec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，理解该函数的参数意义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根据解析后的用户命令，调用模拟执行函数并传入合适的参数</a:t>
            </a:r>
          </a:p>
          <a:p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C00000"/>
                </a:solidFill>
              </a:rPr>
              <a:t>要点提示：相应代码的理解和调用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PA1</a:t>
            </a:r>
            <a:r>
              <a:rPr lang="zh-CN" altLang="en-US" dirty="0" smtClean="0"/>
              <a:t>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打印寄存器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1538" y="2429430"/>
            <a:ext cx="721520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输出寄存器结构体的内容，格式没有特殊要求</a:t>
            </a:r>
          </a:p>
          <a:p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C00000"/>
                </a:solidFill>
              </a:rPr>
              <a:t>要点提示：正确实现寄存器结构体，接下来打印内容就顺理成章了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PA1</a:t>
            </a:r>
            <a:r>
              <a:rPr lang="zh-CN" altLang="en-US" dirty="0" smtClean="0"/>
              <a:t>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扫描内存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1538" y="2429430"/>
            <a:ext cx="7215206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在表达式求值实现之前，只需要实现对输入内存地址的访问，如：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>
                <a:solidFill>
                  <a:srgbClr val="0070C0"/>
                </a:solidFill>
              </a:rPr>
              <a:t>  x 10 0x100000  </a:t>
            </a:r>
            <a:endParaRPr lang="zh-CN" altLang="en-US" sz="2400" dirty="0" smtClean="0">
              <a:solidFill>
                <a:srgbClr val="0070C0"/>
              </a:solidFill>
            </a:endParaRP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输出格式参照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，可以和</a:t>
            </a:r>
            <a:r>
              <a:rPr lang="en-US" altLang="zh-CN" sz="2400" dirty="0" err="1" smtClean="0"/>
              <a:t>objdump</a:t>
            </a:r>
            <a:r>
              <a:rPr lang="zh-CN" altLang="en-US" sz="2400" dirty="0" smtClean="0"/>
              <a:t>的内容进行比较，判断实现的正确性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obj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testcase</a:t>
            </a:r>
            <a:r>
              <a:rPr lang="en-US" altLang="zh-CN" sz="2400" dirty="0" smtClean="0"/>
              <a:t>/mov.txt</a:t>
            </a:r>
            <a:endParaRPr lang="zh-CN" altLang="en-US" sz="2400" dirty="0" smtClean="0"/>
          </a:p>
          <a:p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C00000"/>
                </a:solidFill>
              </a:rPr>
              <a:t>要点提示：找到并理解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memory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读取接口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前凸弯带形 5"/>
          <p:cNvSpPr/>
          <p:nvPr/>
        </p:nvSpPr>
        <p:spPr>
          <a:xfrm>
            <a:off x="6143636" y="1000108"/>
            <a:ext cx="2286016" cy="1071570"/>
          </a:xfrm>
          <a:prstGeom prst="ellipseRibbon">
            <a:avLst>
              <a:gd name="adj1" fmla="val 25000"/>
              <a:gd name="adj2" fmla="val 63333"/>
              <a:gd name="adj3" fmla="val 125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PA1</a:t>
            </a:r>
            <a:r>
              <a:rPr lang="zh-CN" altLang="en-US" dirty="0" smtClean="0"/>
              <a:t>第一阶段完成！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PA1</a:t>
            </a:r>
            <a:r>
              <a:rPr lang="zh-CN" altLang="en-US" dirty="0" smtClean="0"/>
              <a:t>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数学表达式求值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1538" y="2429430"/>
            <a:ext cx="721520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表达式的作用：在扫描内存，设置监视点等功能中使用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在线讲义中给出了较为详细的算法</a:t>
            </a:r>
          </a:p>
          <a:p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C00000"/>
                </a:solidFill>
              </a:rPr>
              <a:t>要点提示：理解并实现表达式求值算法，同时理解该算法如何在其它功能模块中发挥作用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前凸弯带形 6"/>
          <p:cNvSpPr/>
          <p:nvPr/>
        </p:nvSpPr>
        <p:spPr>
          <a:xfrm>
            <a:off x="6857984" y="785794"/>
            <a:ext cx="2286016" cy="1071570"/>
          </a:xfrm>
          <a:prstGeom prst="ellipseRibbon">
            <a:avLst>
              <a:gd name="adj1" fmla="val 25000"/>
              <a:gd name="adj2" fmla="val 63333"/>
              <a:gd name="adj3" fmla="val 125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PA1</a:t>
            </a:r>
            <a:r>
              <a:rPr lang="zh-CN" altLang="en-US" dirty="0" smtClean="0"/>
              <a:t>第二阶段完成！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PA1</a:t>
            </a:r>
            <a:r>
              <a:rPr lang="zh-CN" altLang="en-US" dirty="0" smtClean="0"/>
              <a:t>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监视点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1538" y="2429430"/>
            <a:ext cx="721520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监视一个表达式的值何时发生变化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监视点结构体定义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nemu</a:t>
            </a:r>
            <a:r>
              <a:rPr lang="en-US" altLang="zh-CN" sz="2400" dirty="0" smtClean="0"/>
              <a:t>/include/monitor/</a:t>
            </a:r>
            <a:r>
              <a:rPr lang="en-US" altLang="zh-CN" sz="2400" dirty="0" err="1" smtClean="0"/>
              <a:t>watchpoint.h</a:t>
            </a:r>
            <a:endParaRPr lang="zh-CN" altLang="en-US" sz="2400" dirty="0" smtClean="0"/>
          </a:p>
          <a:p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C00000"/>
                </a:solidFill>
              </a:rPr>
              <a:t>要点提示：链表操作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第二讲 </a:t>
            </a:r>
            <a:r>
              <a:rPr lang="en-US" altLang="zh-CN" dirty="0" smtClean="0"/>
              <a:t>PA</a:t>
            </a:r>
            <a:r>
              <a:rPr lang="zh-CN" altLang="en-US" dirty="0" smtClean="0"/>
              <a:t>总览与</a:t>
            </a:r>
            <a:r>
              <a:rPr lang="en-US" altLang="zh-CN" dirty="0" smtClean="0"/>
              <a:t>PA1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6B0-45EF-441F-BD81-4C6DFBB40F1A}" type="slidenum">
              <a:rPr lang="zh-CN" altLang="zh-CN"/>
              <a:pPr/>
              <a:t>30</a:t>
            </a:fld>
            <a:endParaRPr lang="zh-CN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zh-CN" dirty="0" smtClean="0"/>
              <a:t>关于</a:t>
            </a:r>
            <a:r>
              <a:rPr lang="zh-CN" dirty="0"/>
              <a:t>手册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2625" y="1339850"/>
            <a:ext cx="7626350" cy="22844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5400"/>
              <a:t>上帝在创造世界的时候没有写说明书</a:t>
            </a:r>
            <a:endParaRPr lang="zh-CN" sz="3600"/>
          </a:p>
          <a:p>
            <a:pPr algn="r"/>
            <a:r>
              <a:rPr lang="zh-CN" altLang="zh-CN" sz="3600"/>
              <a:t>——</a:t>
            </a:r>
            <a:r>
              <a:rPr lang="zh-CN" sz="3600"/>
              <a:t>所以人类在黑暗与寒冷中摸索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82625" y="4025900"/>
            <a:ext cx="7626350" cy="2282825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5400"/>
              <a:t>人类在创造计算机的时候写了说明书</a:t>
            </a:r>
          </a:p>
          <a:p>
            <a:pPr algn="r"/>
            <a:r>
              <a:rPr lang="zh-CN" altLang="zh-CN" sz="3600"/>
              <a:t>——</a:t>
            </a:r>
            <a:r>
              <a:rPr lang="zh-CN" sz="3600"/>
              <a:t>幸福有的时候就是这么简单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7080-BE95-42EC-8C33-CA17E4E12792}" type="slidenum">
              <a:rPr lang="zh-CN" altLang="zh-CN"/>
              <a:pPr/>
              <a:t>31</a:t>
            </a:fld>
            <a:endParaRPr lang="zh-CN" altLang="zh-C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zh-CN" dirty="0" smtClean="0"/>
              <a:t>关于</a:t>
            </a:r>
            <a:r>
              <a:rPr lang="zh-CN" dirty="0"/>
              <a:t>手册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2625" y="1260475"/>
            <a:ext cx="7626350" cy="1736725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sz="5400"/>
              <a:t>这本说明书叫手册（</a:t>
            </a:r>
            <a:r>
              <a:rPr lang="zh-CN" altLang="zh-CN" sz="5400"/>
              <a:t>Manual</a:t>
            </a:r>
            <a:r>
              <a:rPr lang="zh-CN" sz="5400"/>
              <a:t>）</a:t>
            </a:r>
            <a:endParaRPr lang="zh-CN"/>
          </a:p>
        </p:txBody>
      </p:sp>
      <p:pic>
        <p:nvPicPr>
          <p:cNvPr id="30724" name="Picture 4" descr="圣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348038"/>
            <a:ext cx="4716463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510213" y="3717925"/>
            <a:ext cx="3382962" cy="22828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400" b="1">
                <a:solidFill>
                  <a:schemeClr val="bg1"/>
                </a:solidFill>
              </a:rPr>
              <a:t>手册就像圣经一样，指引我们前进的道路，给予我们依靠。手册很少歧义，手册很详细，翻手册的样子感觉好帅</a:t>
            </a:r>
          </a:p>
          <a:p>
            <a:r>
              <a:rPr lang="zh-CN" altLang="zh-CN" sz="2400" b="1">
                <a:solidFill>
                  <a:schemeClr val="bg1"/>
                </a:solidFill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FBAE-3A5B-43E7-AAC7-58D8ABF29EA6}" type="slidenum">
              <a:rPr lang="zh-CN" altLang="zh-CN"/>
              <a:pPr/>
              <a:t>32</a:t>
            </a:fld>
            <a:endParaRPr lang="zh-CN" altLang="zh-CN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zh-CN" dirty="0" smtClean="0"/>
              <a:t>关于</a:t>
            </a:r>
            <a:r>
              <a:rPr lang="zh-CN" dirty="0"/>
              <a:t>手册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82625" y="1443038"/>
            <a:ext cx="7626350" cy="760412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sz="4400"/>
              <a:t>手册千般好，但有一个小问题</a:t>
            </a:r>
          </a:p>
        </p:txBody>
      </p:sp>
      <p:pic>
        <p:nvPicPr>
          <p:cNvPr id="31748" name="Picture 4" descr="康熙字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2636838"/>
            <a:ext cx="4857750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 descr="暴走漫画_流泪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946775" y="3927475"/>
            <a:ext cx="2362200" cy="23526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B1C0-1F51-4E27-9B8E-D9363A674BC8}" type="slidenum">
              <a:rPr lang="zh-CN" altLang="zh-CN"/>
              <a:pPr/>
              <a:t>33</a:t>
            </a:fld>
            <a:endParaRPr lang="zh-CN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zh-CN" dirty="0" smtClean="0"/>
              <a:t>关于</a:t>
            </a:r>
            <a:r>
              <a:rPr lang="zh-CN" dirty="0"/>
              <a:t>手册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82625" y="1443038"/>
            <a:ext cx="7626350" cy="760412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sz="4400"/>
              <a:t>其实，要换个角度来看手册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82625" y="2408238"/>
            <a:ext cx="7626350" cy="13096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4000"/>
              <a:t>背过字典吗？字典是从第一页看到最后一页像读故事一样的吗？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92150" y="3933825"/>
            <a:ext cx="7624763" cy="2101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4400">
                <a:solidFill>
                  <a:schemeClr val="bg1"/>
                </a:solidFill>
              </a:rPr>
              <a:t>字典是给你查的，手册也是！它们都是工具书。需要懂得查阅，但无需人册合一。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136650" y="6238875"/>
            <a:ext cx="7172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zh-CN" dirty="0">
                <a:solidFill>
                  <a:srgbClr val="FF0000"/>
                </a:solidFill>
              </a:rPr>
              <a:t>——</a:t>
            </a:r>
            <a:r>
              <a:rPr lang="zh-CN" dirty="0">
                <a:solidFill>
                  <a:srgbClr val="FF0000"/>
                </a:solidFill>
              </a:rPr>
              <a:t>类似的还有法典、菜谱</a:t>
            </a:r>
            <a:r>
              <a:rPr lang="zh-CN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飞行故障排除手册、使用说明书</a:t>
            </a:r>
            <a:r>
              <a:rPr lang="zh-CN" altLang="zh-CN" dirty="0" smtClean="0">
                <a:solidFill>
                  <a:srgbClr val="FF0000"/>
                </a:solidFill>
              </a:rPr>
              <a:t>……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ldLvl="0" animBg="1" autoUpdateAnimBg="0"/>
      <p:bldP spid="32773" grpId="0" bldLvl="0" animBg="1" autoUpdateAnimBg="0"/>
      <p:bldP spid="32774" grpId="0" bldLvl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542A-B5D8-414F-B754-620BABCA38D4}" type="slidenum">
              <a:rPr lang="zh-CN" altLang="zh-CN"/>
              <a:pPr/>
              <a:t>34</a:t>
            </a:fld>
            <a:endParaRPr lang="zh-CN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zh-CN" dirty="0" smtClean="0"/>
              <a:t>关于</a:t>
            </a:r>
            <a:r>
              <a:rPr lang="zh-CN" dirty="0"/>
              <a:t>手册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11188" y="1443038"/>
            <a:ext cx="8210550" cy="579437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sz="3200"/>
              <a:t>看手册（其实是学习和研究）的一般顺序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57200" y="2349500"/>
            <a:ext cx="3971925" cy="8207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zh-CN" sz="2400"/>
              <a:t>四处搜索点简介什么的</a:t>
            </a:r>
          </a:p>
          <a:p>
            <a:pPr algn="ctr"/>
            <a:endParaRPr lang="zh-CN" altLang="zh-CN" sz="2400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57200" y="3937000"/>
            <a:ext cx="3971925" cy="8207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zh-CN" sz="2400"/>
              <a:t>找点教程：教材、网页、</a:t>
            </a:r>
            <a:r>
              <a:rPr lang="zh-CN" altLang="zh-CN" sz="2400"/>
              <a:t>30</a:t>
            </a:r>
            <a:r>
              <a:rPr lang="zh-CN" sz="2400"/>
              <a:t>天学会</a:t>
            </a:r>
            <a:r>
              <a:rPr lang="zh-CN" altLang="zh-CN" sz="2400"/>
              <a:t>xxx</a:t>
            </a:r>
            <a:r>
              <a:rPr lang="zh-CN" sz="2400"/>
              <a:t>、</a:t>
            </a:r>
            <a:r>
              <a:rPr lang="zh-CN" altLang="zh-CN" sz="2400"/>
              <a:t>xxx</a:t>
            </a:r>
            <a:r>
              <a:rPr lang="zh-CN" sz="2400"/>
              <a:t>入门到精通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57200" y="5591175"/>
            <a:ext cx="3970338" cy="8207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sz="2400"/>
              <a:t>重点问题：查官方手册</a:t>
            </a:r>
          </a:p>
          <a:p>
            <a:pPr algn="ctr"/>
            <a:endParaRPr lang="zh-CN" altLang="zh-CN" sz="2400"/>
          </a:p>
        </p:txBody>
      </p:sp>
      <p:sp>
        <p:nvSpPr>
          <p:cNvPr id="33799" name="箭头 343"/>
          <p:cNvSpPr>
            <a:spLocks noChangeShapeType="1"/>
          </p:cNvSpPr>
          <p:nvPr/>
        </p:nvSpPr>
        <p:spPr bwMode="auto">
          <a:xfrm>
            <a:off x="2555875" y="3284538"/>
            <a:ext cx="0" cy="576262"/>
          </a:xfrm>
          <a:prstGeom prst="line">
            <a:avLst/>
          </a:prstGeom>
          <a:noFill/>
          <a:ln w="63500" cap="flat" cmpd="sng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00" name="箭头 343"/>
          <p:cNvSpPr>
            <a:spLocks noChangeShapeType="1"/>
          </p:cNvSpPr>
          <p:nvPr/>
        </p:nvSpPr>
        <p:spPr bwMode="auto">
          <a:xfrm>
            <a:off x="2555875" y="4940300"/>
            <a:ext cx="0" cy="576263"/>
          </a:xfrm>
          <a:prstGeom prst="line">
            <a:avLst/>
          </a:prstGeom>
          <a:noFill/>
          <a:ln w="63500" cap="flat" cmpd="sng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005388" y="2349500"/>
            <a:ext cx="3887787" cy="8207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sz="2400"/>
              <a:t>广泛浏览：了解所涉及的基本概念，大致的知识范围</a:t>
            </a:r>
            <a:endParaRPr lang="zh-CN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005388" y="3933825"/>
            <a:ext cx="3671887" cy="822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sz="2400"/>
              <a:t>依样画葫芦：按照别人整理好的过程，学习并实践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005388" y="5591175"/>
            <a:ext cx="3670300" cy="8207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/>
              <a:t>深入探究：带着具体的问题，去寻找确切的答案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314700" y="4878388"/>
            <a:ext cx="33829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>
                <a:solidFill>
                  <a:srgbClr val="FF0000"/>
                </a:solidFill>
              </a:rPr>
              <a:t>在这几个过程中，带着自己的目标多走几圈，最后融会贯通。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ldLvl="0" animBg="1" autoUpdateAnimBg="0"/>
      <p:bldP spid="33797" grpId="0" bldLvl="0" animBg="1" autoUpdateAnimBg="0"/>
      <p:bldP spid="33798" grpId="0" bldLvl="0" animBg="1" autoUpdateAnimBg="0"/>
      <p:bldP spid="33799" grpId="0" animBg="1"/>
      <p:bldP spid="33800" grpId="0" animBg="1"/>
      <p:bldP spid="33801" grpId="0" bldLvl="0" animBg="1" autoUpdateAnimBg="0"/>
      <p:bldP spid="33802" grpId="0" bldLvl="0" animBg="1" autoUpdateAnimBg="0"/>
      <p:bldP spid="33803" grpId="0" bldLvl="0" animBg="1" autoUpdateAnimBg="0"/>
      <p:bldP spid="33804" grpId="0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PA1</a:t>
            </a:r>
            <a:r>
              <a:rPr lang="zh-CN" altLang="en-US" dirty="0" smtClean="0"/>
              <a:t>具体要求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1: </a:t>
            </a:r>
            <a:r>
              <a:rPr lang="zh-CN" altLang="en-US" dirty="0" smtClean="0"/>
              <a:t>实现单步执行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打印寄存器状态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扫描内存 </a:t>
            </a:r>
            <a:r>
              <a:rPr lang="en-US" altLang="zh-CN" dirty="0" smtClean="0"/>
              <a:t>- 2015/09/13 23:59:59</a:t>
            </a:r>
          </a:p>
          <a:p>
            <a:r>
              <a:rPr lang="zh-CN" altLang="en-US" dirty="0" smtClean="0"/>
              <a:t>阶段</a:t>
            </a:r>
            <a:r>
              <a:rPr lang="en-US" altLang="zh-CN" dirty="0" smtClean="0"/>
              <a:t>2: </a:t>
            </a:r>
            <a:r>
              <a:rPr lang="zh-CN" altLang="en-US" dirty="0" smtClean="0"/>
              <a:t>实现调试功能的表达式求值 </a:t>
            </a:r>
            <a:r>
              <a:rPr lang="en-US" altLang="zh-CN" dirty="0" smtClean="0"/>
              <a:t>- 2015/09/20 23:59:59</a:t>
            </a:r>
          </a:p>
          <a:p>
            <a:r>
              <a:rPr lang="zh-CN" altLang="en-US" dirty="0" smtClean="0"/>
              <a:t>最后阶段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实现所有要求</a:t>
            </a:r>
            <a:r>
              <a:rPr lang="en-US" altLang="zh-CN" dirty="0" smtClean="0"/>
              <a:t>, </a:t>
            </a:r>
            <a:r>
              <a:rPr lang="zh-CN" altLang="en-US" dirty="0" smtClean="0"/>
              <a:t>提交完整的实验报告 </a:t>
            </a:r>
            <a:r>
              <a:rPr lang="en-US" altLang="zh-CN" dirty="0" smtClean="0"/>
              <a:t>- 2015/09/27 23:59:59</a:t>
            </a:r>
          </a:p>
          <a:p>
            <a:pPr lvl="1"/>
            <a:r>
              <a:rPr lang="zh-CN" altLang="en-US" dirty="0" smtClean="0"/>
              <a:t>实验报告中有选择地对在线讲义中的蓝框题做出回答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zh-CN" altLang="en-US" dirty="0" smtClean="0"/>
              <a:t>下周的实验课，仍由我来给大家上</a:t>
            </a:r>
            <a:r>
              <a:rPr lang="en-US" altLang="zh-CN" dirty="0" smtClean="0"/>
              <a:t>PA1</a:t>
            </a:r>
            <a:r>
              <a:rPr lang="zh-CN" altLang="en-US" dirty="0" smtClean="0"/>
              <a:t>的辅导课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主要形式：问答形式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课前准备：准备好你感兴趣的问题，如果能够提前准备，我可以在课上给大家详细讲解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E340-C472-4A6F-98D3-BC0D774DEF8F}" type="slidenum">
              <a:rPr lang="zh-CN" altLang="zh-CN"/>
              <a:pPr/>
              <a:t>37</a:t>
            </a:fld>
            <a:endParaRPr lang="zh-CN" altLang="zh-CN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836738" y="2189163"/>
            <a:ext cx="6551612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4400"/>
              <a:t>谢谢！</a:t>
            </a:r>
          </a:p>
          <a:p>
            <a:r>
              <a:rPr lang="zh-CN" sz="4400"/>
              <a:t>祝学习顺利、身心愉快！</a:t>
            </a:r>
          </a:p>
          <a:p>
            <a:r>
              <a:rPr lang="zh-CN" sz="4400"/>
              <a:t>欢迎提问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</a:t>
            </a:r>
            <a:r>
              <a:rPr lang="zh-CN" altLang="en-US" dirty="0" smtClean="0"/>
              <a:t>要做什么？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28728" y="2857496"/>
            <a:ext cx="6000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PA</a:t>
            </a:r>
            <a:r>
              <a:rPr lang="zh-CN" altLang="en-US" sz="3200" dirty="0" smtClean="0"/>
              <a:t>的目的是要实现</a:t>
            </a:r>
            <a:r>
              <a:rPr lang="en-US" altLang="zh-CN" sz="3200" dirty="0" smtClean="0"/>
              <a:t>NEMU, </a:t>
            </a:r>
            <a:r>
              <a:rPr lang="zh-CN" altLang="en-US" sz="3200" dirty="0" smtClean="0"/>
              <a:t>一款经过简化的</a:t>
            </a:r>
            <a:r>
              <a:rPr lang="en-US" altLang="zh-CN" sz="3200" dirty="0" smtClean="0"/>
              <a:t>x86</a:t>
            </a:r>
            <a:r>
              <a:rPr lang="zh-CN" altLang="en-US" sz="3200" dirty="0" smtClean="0"/>
              <a:t>全系统模拟器。</a:t>
            </a:r>
            <a:endParaRPr lang="zh-CN" altLang="en-US" sz="3200" dirty="0"/>
          </a:p>
        </p:txBody>
      </p:sp>
      <p:sp>
        <p:nvSpPr>
          <p:cNvPr id="6" name="右箭头 5"/>
          <p:cNvSpPr/>
          <p:nvPr/>
        </p:nvSpPr>
        <p:spPr>
          <a:xfrm>
            <a:off x="6715140" y="4214818"/>
            <a:ext cx="1857388" cy="1785950"/>
          </a:xfrm>
          <a:prstGeom prst="rightArrow">
            <a:avLst>
              <a:gd name="adj1" fmla="val 54266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运行展示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ics课件\fig\2577956_2067440_121553504631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4071942"/>
            <a:ext cx="2860685" cy="250030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什么是模拟器？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1026" name="Picture 2" descr="E:\ics课件\fig\ori_5386d433169ae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214818"/>
            <a:ext cx="2571768" cy="2062558"/>
          </a:xfrm>
          <a:prstGeom prst="rect">
            <a:avLst/>
          </a:prstGeom>
          <a:noFill/>
        </p:spPr>
      </p:pic>
      <p:pic>
        <p:nvPicPr>
          <p:cNvPr id="1027" name="Picture 3" descr="E:\ics课件\fig\20118301075811820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1142984"/>
            <a:ext cx="3214710" cy="276341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4143372" y="4572008"/>
            <a:ext cx="2122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FC</a:t>
            </a:r>
            <a:r>
              <a:rPr lang="zh-CN" altLang="en-US" sz="3200" b="1" dirty="0" smtClean="0"/>
              <a:t>模拟器 </a:t>
            </a:r>
            <a:r>
              <a:rPr lang="en-US" altLang="zh-CN" sz="3200" dirty="0" smtClean="0"/>
              <a:t>+</a:t>
            </a:r>
            <a:endParaRPr lang="zh-CN" altLang="en-US" sz="3200" dirty="0"/>
          </a:p>
        </p:txBody>
      </p:sp>
      <p:sp>
        <p:nvSpPr>
          <p:cNvPr id="9" name="左箭头 8"/>
          <p:cNvSpPr/>
          <p:nvPr/>
        </p:nvSpPr>
        <p:spPr>
          <a:xfrm>
            <a:off x="3214678" y="5500702"/>
            <a:ext cx="2214578" cy="78581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</a:t>
            </a:r>
            <a:r>
              <a:rPr lang="en-US" altLang="zh-CN" dirty="0" smtClean="0"/>
              <a:t>/</a:t>
            </a:r>
            <a:r>
              <a:rPr lang="zh-CN" altLang="en-US" dirty="0" smtClean="0"/>
              <a:t>虚拟</a:t>
            </a:r>
            <a:r>
              <a:rPr lang="en-US" altLang="zh-CN" dirty="0" smtClean="0"/>
              <a:t>/</a:t>
            </a:r>
            <a:r>
              <a:rPr lang="zh-CN" altLang="en-US" dirty="0" smtClean="0"/>
              <a:t>仿真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86512" y="1643050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底层实现机制变化，游戏代码始终不变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什么是模拟器？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1" name="Picture 4" descr="E:\ics课件\fig\2577956_2067440_121553504631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000504"/>
            <a:ext cx="2860685" cy="2500306"/>
          </a:xfrm>
          <a:prstGeom prst="rect">
            <a:avLst/>
          </a:prstGeom>
          <a:noFill/>
        </p:spPr>
      </p:pic>
      <p:pic>
        <p:nvPicPr>
          <p:cNvPr id="2050" name="Picture 2" descr="E:\ics课件\fig\u=2443688976,3118071126&amp;fm=21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071546"/>
            <a:ext cx="2214578" cy="2917408"/>
          </a:xfrm>
          <a:prstGeom prst="rect">
            <a:avLst/>
          </a:prstGeom>
          <a:noFill/>
        </p:spPr>
      </p:pic>
      <p:pic>
        <p:nvPicPr>
          <p:cNvPr id="2051" name="Picture 3" descr="E:\ics课件\fig\u=3629424107,2930384385&amp;fm=21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4214818"/>
            <a:ext cx="2038350" cy="2095500"/>
          </a:xfrm>
          <a:prstGeom prst="rect">
            <a:avLst/>
          </a:prstGeom>
          <a:noFill/>
        </p:spPr>
      </p:pic>
      <p:sp>
        <p:nvSpPr>
          <p:cNvPr id="14" name="左箭头 13"/>
          <p:cNvSpPr/>
          <p:nvPr/>
        </p:nvSpPr>
        <p:spPr>
          <a:xfrm>
            <a:off x="3571868" y="4714884"/>
            <a:ext cx="2214578" cy="78581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</a:t>
            </a:r>
            <a:r>
              <a:rPr lang="en-US" altLang="zh-CN" dirty="0" smtClean="0"/>
              <a:t>/</a:t>
            </a:r>
            <a:r>
              <a:rPr lang="zh-CN" altLang="en-US" dirty="0" smtClean="0"/>
              <a:t>虚拟</a:t>
            </a:r>
            <a:r>
              <a:rPr lang="en-US" altLang="zh-CN" dirty="0" smtClean="0"/>
              <a:t>/</a:t>
            </a:r>
            <a:r>
              <a:rPr lang="zh-CN" altLang="en-US" dirty="0" smtClean="0"/>
              <a:t>仿真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什么是模拟器？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260475" y="1778000"/>
            <a:ext cx="4530725" cy="45307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bg2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771775" y="3227388"/>
            <a:ext cx="1584325" cy="1584325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022475" y="2478088"/>
            <a:ext cx="3095625" cy="3097212"/>
          </a:xfrm>
          <a:custGeom>
            <a:avLst/>
            <a:gdLst>
              <a:gd name="G0" fmla="+- 4248 0 0"/>
              <a:gd name="G1" fmla="+- 21600 0 4248"/>
              <a:gd name="G2" fmla="+- 21600 0 4248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248" y="10800"/>
                </a:moveTo>
                <a:cubicBezTo>
                  <a:pt x="4248" y="14419"/>
                  <a:pt x="7181" y="17352"/>
                  <a:pt x="10800" y="17352"/>
                </a:cubicBezTo>
                <a:cubicBezTo>
                  <a:pt x="14419" y="17352"/>
                  <a:pt x="17352" y="14419"/>
                  <a:pt x="17352" y="10800"/>
                </a:cubicBezTo>
                <a:cubicBezTo>
                  <a:pt x="17352" y="7181"/>
                  <a:pt x="14419" y="4248"/>
                  <a:pt x="10800" y="4248"/>
                </a:cubicBezTo>
                <a:cubicBezTo>
                  <a:pt x="7181" y="4248"/>
                  <a:pt x="4248" y="7181"/>
                  <a:pt x="4248" y="10800"/>
                </a:cubicBezTo>
                <a:close/>
              </a:path>
            </a:pathLst>
          </a:cu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6229350" y="3068638"/>
            <a:ext cx="1581150" cy="609600"/>
          </a:xfrm>
          <a:prstGeom prst="borderCallout2">
            <a:avLst>
              <a:gd name="adj1" fmla="val 18750"/>
              <a:gd name="adj2" fmla="val -4819"/>
              <a:gd name="adj3" fmla="val 18750"/>
              <a:gd name="adj4" fmla="val -67431"/>
              <a:gd name="adj5" fmla="val 206042"/>
              <a:gd name="adj6" fmla="val -1300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/>
              <a:t>考虑一个对象</a:t>
            </a: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6662738" y="2133600"/>
            <a:ext cx="2230437" cy="609600"/>
          </a:xfrm>
          <a:prstGeom prst="borderCallout2">
            <a:avLst>
              <a:gd name="adj1" fmla="val 18750"/>
              <a:gd name="adj2" fmla="val -3417"/>
              <a:gd name="adj3" fmla="val 18750"/>
              <a:gd name="adj4" fmla="val -47806"/>
              <a:gd name="adj5" fmla="val 206042"/>
              <a:gd name="adj6" fmla="val -9217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/>
              <a:t>它理应生活在真实的</a:t>
            </a:r>
            <a:r>
              <a:rPr lang="zh-CN" altLang="zh-CN"/>
              <a:t>A</a:t>
            </a:r>
            <a:r>
              <a:rPr lang="zh-CN"/>
              <a:t>环境中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6500826" y="1268413"/>
            <a:ext cx="2392349" cy="609600"/>
          </a:xfrm>
          <a:prstGeom prst="borderCallout2">
            <a:avLst>
              <a:gd name="adj1" fmla="val 18750"/>
              <a:gd name="adj2" fmla="val -3417"/>
              <a:gd name="adj3" fmla="val 18750"/>
              <a:gd name="adj4" fmla="val -44616"/>
              <a:gd name="adj5" fmla="val 206042"/>
              <a:gd name="adj6" fmla="val -8578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dirty="0"/>
              <a:t>但实际上</a:t>
            </a:r>
            <a:r>
              <a:rPr lang="zh-CN" altLang="zh-CN" dirty="0"/>
              <a:t>A</a:t>
            </a:r>
            <a:r>
              <a:rPr lang="zh-CN" dirty="0"/>
              <a:t>环境是在</a:t>
            </a:r>
            <a:r>
              <a:rPr lang="zh-CN" altLang="zh-CN" dirty="0"/>
              <a:t>B</a:t>
            </a:r>
            <a:r>
              <a:rPr lang="zh-CN" dirty="0"/>
              <a:t>环境</a:t>
            </a:r>
            <a:r>
              <a:rPr lang="zh-CN" dirty="0" smtClean="0"/>
              <a:t>中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/</a:t>
            </a:r>
            <a:r>
              <a:rPr lang="zh-CN" dirty="0" smtClean="0"/>
              <a:t>虚拟</a:t>
            </a:r>
            <a:r>
              <a:rPr lang="zh-CN" dirty="0"/>
              <a:t>出</a:t>
            </a:r>
            <a:r>
              <a:rPr lang="zh-CN" dirty="0" smtClean="0"/>
              <a:t>的</a:t>
            </a:r>
            <a:endParaRPr lang="zh-CN" dirty="0"/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6664325" y="4965700"/>
            <a:ext cx="2022475" cy="609600"/>
          </a:xfrm>
          <a:prstGeom prst="borderCallout2">
            <a:avLst>
              <a:gd name="adj1" fmla="val 18750"/>
              <a:gd name="adj2" fmla="val -3769"/>
              <a:gd name="adj3" fmla="val 18750"/>
              <a:gd name="adj4" fmla="val -65287"/>
              <a:gd name="adj5" fmla="val -78852"/>
              <a:gd name="adj6" fmla="val -126708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/>
              <a:t>该对象无法区分，对其没有影响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bldLvl="0" animBg="1" autoUpdateAnimBg="0"/>
      <p:bldP spid="10" grpId="0" bldLvl="0" animBg="1" autoUpdateAnimBg="0"/>
      <p:bldP spid="11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</a:t>
            </a:r>
            <a:r>
              <a:rPr lang="zh-CN" altLang="en-US" dirty="0" smtClean="0"/>
              <a:t>要做什么？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28728" y="1357298"/>
            <a:ext cx="6000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PA</a:t>
            </a:r>
            <a:r>
              <a:rPr lang="zh-CN" altLang="en-US" sz="3200" dirty="0" smtClean="0"/>
              <a:t>的目的是要实现</a:t>
            </a:r>
            <a:r>
              <a:rPr lang="en-US" altLang="zh-CN" sz="3200" dirty="0" smtClean="0"/>
              <a:t>NEMU, </a:t>
            </a:r>
            <a:r>
              <a:rPr lang="zh-CN" altLang="en-US" sz="3200" dirty="0" smtClean="0"/>
              <a:t>一款经过简化的</a:t>
            </a:r>
            <a:r>
              <a:rPr lang="en-US" altLang="zh-CN" sz="3200" dirty="0" smtClean="0"/>
              <a:t>x86</a:t>
            </a:r>
            <a:r>
              <a:rPr lang="zh-CN" altLang="en-US" sz="3200" dirty="0" smtClean="0"/>
              <a:t>全系统模拟器。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097342"/>
            <a:ext cx="2571768" cy="131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4053" y="3332162"/>
            <a:ext cx="252362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6286511" y="3201986"/>
            <a:ext cx="2286016" cy="2214578"/>
            <a:chOff x="2857488" y="2285992"/>
            <a:chExt cx="5429250" cy="511017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57488" y="2285992"/>
              <a:ext cx="5429250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57488" y="3357562"/>
              <a:ext cx="5410200" cy="403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矩形 9"/>
          <p:cNvSpPr/>
          <p:nvPr/>
        </p:nvSpPr>
        <p:spPr>
          <a:xfrm>
            <a:off x="428596" y="5572140"/>
            <a:ext cx="2357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GNU/Linux</a:t>
            </a:r>
            <a:r>
              <a:rPr lang="zh-CN" altLang="en-US" dirty="0" smtClean="0"/>
              <a:t>中运行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14678" y="5572140"/>
            <a:ext cx="2571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GNU/Linux</a:t>
            </a:r>
            <a:r>
              <a:rPr lang="zh-CN" altLang="en-US" dirty="0" smtClean="0"/>
              <a:t>中通过红白机模拟器玩超级玛丽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43636" y="5572140"/>
            <a:ext cx="2714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GNU/Linux</a:t>
            </a:r>
            <a:r>
              <a:rPr lang="zh-CN" altLang="en-US" dirty="0" smtClean="0"/>
              <a:t>中通过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13" name="前凸弯带形 12"/>
          <p:cNvSpPr/>
          <p:nvPr/>
        </p:nvSpPr>
        <p:spPr>
          <a:xfrm>
            <a:off x="6286512" y="2285992"/>
            <a:ext cx="2214578" cy="785818"/>
          </a:xfrm>
          <a:prstGeom prst="ellipseRibb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还可以玩仙剑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怎么实现</a:t>
            </a:r>
            <a:r>
              <a:rPr lang="en-US" altLang="zh-CN" dirty="0" smtClean="0"/>
              <a:t>NEMU?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214422"/>
            <a:ext cx="6256337" cy="5084762"/>
          </a:xfrm>
          <a:prstGeom prst="rect">
            <a:avLst/>
          </a:prstGeom>
          <a:noFill/>
        </p:spPr>
      </p:pic>
      <p:sp>
        <p:nvSpPr>
          <p:cNvPr id="6" name="右箭头标注 5"/>
          <p:cNvSpPr/>
          <p:nvPr/>
        </p:nvSpPr>
        <p:spPr>
          <a:xfrm>
            <a:off x="357158" y="4143380"/>
            <a:ext cx="1857388" cy="1714512"/>
          </a:xfrm>
          <a:prstGeom prst="right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NEMU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1840</Words>
  <Application>Microsoft Office PowerPoint</Application>
  <PresentationFormat>全屏显示(4:3)</PresentationFormat>
  <Paragraphs>324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新細明體</vt:lpstr>
      <vt:lpstr>宋体</vt:lpstr>
      <vt:lpstr>Arial</vt:lpstr>
      <vt:lpstr>Calibri</vt:lpstr>
      <vt:lpstr>Office 主题</vt:lpstr>
      <vt:lpstr>ICS Programming Assignment (PA)  第二讲 PA总览与PA1</vt:lpstr>
      <vt:lpstr>PA实验课基本信息</vt:lpstr>
      <vt:lpstr>第二讲 PA总览与PA1</vt:lpstr>
      <vt:lpstr>PA要做什么？</vt:lpstr>
      <vt:lpstr>什么是模拟器？</vt:lpstr>
      <vt:lpstr>什么是模拟器？</vt:lpstr>
      <vt:lpstr>什么是模拟器？</vt:lpstr>
      <vt:lpstr>PA要做什么？</vt:lpstr>
      <vt:lpstr>怎么实现NEMU?</vt:lpstr>
      <vt:lpstr>怎么实现NEMU?</vt:lpstr>
      <vt:lpstr>怎么实现NEMU?</vt:lpstr>
      <vt:lpstr>怎么实现NEMU?</vt:lpstr>
      <vt:lpstr>怎么实现NEMU?</vt:lpstr>
      <vt:lpstr>PowerPoint 演示文稿</vt:lpstr>
      <vt:lpstr>怎么实现NEMU?</vt:lpstr>
      <vt:lpstr>PA框架代码解析</vt:lpstr>
      <vt:lpstr>PA框架代码解析</vt:lpstr>
      <vt:lpstr>PA框架代码解析</vt:lpstr>
      <vt:lpstr>PA框架代码解析</vt:lpstr>
      <vt:lpstr>PA框架代码解析</vt:lpstr>
      <vt:lpstr>PA1: Monitor</vt:lpstr>
      <vt:lpstr>PA1的内容</vt:lpstr>
      <vt:lpstr>PA1的内容</vt:lpstr>
      <vt:lpstr>PA1的内容</vt:lpstr>
      <vt:lpstr>PA1的内容</vt:lpstr>
      <vt:lpstr>PA1的内容</vt:lpstr>
      <vt:lpstr>PA1的内容</vt:lpstr>
      <vt:lpstr>PA1的内容</vt:lpstr>
      <vt:lpstr>PA1的内容</vt:lpstr>
      <vt:lpstr>关于手册</vt:lpstr>
      <vt:lpstr>关于手册</vt:lpstr>
      <vt:lpstr>关于手册</vt:lpstr>
      <vt:lpstr>关于手册</vt:lpstr>
      <vt:lpstr>关于手册</vt:lpstr>
      <vt:lpstr>PA1具体要求</vt:lpstr>
      <vt:lpstr>通知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Programming Assignment 第一讲 引言</dc:title>
  <cp:lastModifiedBy>wangliang</cp:lastModifiedBy>
  <cp:revision>344</cp:revision>
  <dcterms:modified xsi:type="dcterms:W3CDTF">2015-09-11T02:12:23Z</dcterms:modified>
</cp:coreProperties>
</file>