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4" r:id="rId3"/>
  </p:sldMasterIdLst>
  <p:sldIdLst>
    <p:sldId id="258" r:id="rId4"/>
    <p:sldId id="269" r:id="rId5"/>
    <p:sldId id="266" r:id="rId6"/>
    <p:sldId id="259" r:id="rId7"/>
    <p:sldId id="264" r:id="rId8"/>
    <p:sldId id="265" r:id="rId9"/>
    <p:sldId id="270" r:id="rId10"/>
    <p:sldId id="268" r:id="rId11"/>
    <p:sldId id="279" r:id="rId12"/>
    <p:sldId id="280" r:id="rId13"/>
    <p:sldId id="281" r:id="rId14"/>
    <p:sldId id="282" r:id="rId15"/>
    <p:sldId id="284" r:id="rId16"/>
    <p:sldId id="285" r:id="rId17"/>
    <p:sldId id="286" r:id="rId18"/>
    <p:sldId id="263" r:id="rId19"/>
  </p:sldIdLst>
  <p:sldSz cx="12192000" cy="6858000"/>
  <p:notesSz cx="6858000" cy="9144000"/>
  <p:embeddedFontLst>
    <p:embeddedFont>
      <p:font typeface="SimSun" pitchFamily="2" charset="-1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9" autoAdjust="0"/>
    <p:restoredTop sz="94660"/>
  </p:normalViewPr>
  <p:slideViewPr>
    <p:cSldViewPr snapToGrid="0" showGuides="1">
      <p:cViewPr varScale="1">
        <p:scale>
          <a:sx n="109" d="100"/>
          <a:sy n="109" d="100"/>
        </p:scale>
        <p:origin x="-78"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与封底">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B2DA330-99E0-4B4D-9C61-82CFEE5A232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E02866-32EA-4EDE-B1EF-E5D366E4AC4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2DA330-99E0-4B4D-9C61-82CFEE5A232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E02866-32EA-4EDE-B1EF-E5D366E4AC4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版权页">
    <p:spTree>
      <p:nvGrpSpPr>
        <p:cNvPr id="1" name=""/>
        <p:cNvGrpSpPr/>
        <p:nvPr/>
      </p:nvGrpSpPr>
      <p:grpSpPr>
        <a:xfrm>
          <a:off x="0" y="0"/>
          <a:ext cx="0" cy="0"/>
          <a:chOff x="0" y="0"/>
          <a:chExt cx="0" cy="0"/>
        </a:xfrm>
      </p:grpSpPr>
      <p:grpSp>
        <p:nvGrpSpPr>
          <p:cNvPr id="23" name="组合 22"/>
          <p:cNvGrpSpPr/>
          <p:nvPr userDrawn="1"/>
        </p:nvGrpSpPr>
        <p:grpSpPr>
          <a:xfrm>
            <a:off x="0" y="0"/>
            <a:ext cx="12192000" cy="6858000"/>
            <a:chOff x="0" y="0"/>
            <a:chExt cx="12192000" cy="6858000"/>
          </a:xfrm>
        </p:grpSpPr>
        <p:pic>
          <p:nvPicPr>
            <p:cNvPr id="2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6500" y="1628775"/>
              <a:ext cx="21590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24263" y="3579813"/>
              <a:ext cx="494347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信息页">
    <p:spTree>
      <p:nvGrpSpPr>
        <p:cNvPr id="1" name=""/>
        <p:cNvGrpSpPr/>
        <p:nvPr/>
      </p:nvGrpSpPr>
      <p:grpSpPr>
        <a:xfrm>
          <a:off x="0" y="0"/>
          <a:ext cx="0" cy="0"/>
          <a:chOff x="0" y="0"/>
          <a:chExt cx="0" cy="0"/>
        </a:xfrm>
      </p:grpSpPr>
      <p:grpSp>
        <p:nvGrpSpPr>
          <p:cNvPr id="2" name="组合 3"/>
          <p:cNvGrpSpPr/>
          <p:nvPr userDrawn="1"/>
        </p:nvGrpSpPr>
        <p:grpSpPr bwMode="auto">
          <a:xfrm>
            <a:off x="0" y="0"/>
            <a:ext cx="12192000" cy="6858000"/>
            <a:chOff x="0" y="0"/>
            <a:chExt cx="12192000" cy="6858000"/>
          </a:xfrm>
        </p:grpSpPr>
        <p:pic>
          <p:nvPicPr>
            <p:cNvPr id="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1"/>
            <p:cNvSpPr txBox="1">
              <a:spLocks noChangeArrowheads="1"/>
            </p:cNvSpPr>
            <p:nvPr/>
          </p:nvSpPr>
          <p:spPr bwMode="auto">
            <a:xfrm>
              <a:off x="3117974" y="5781164"/>
              <a:ext cx="595605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90000"/>
                </a:lnSpc>
                <a:spcBef>
                  <a:spcPts val="1000"/>
                </a:spcBef>
                <a:buFont typeface="Arial" charset="0"/>
                <a:buChar char="•"/>
                <a:defRPr sz="2800">
                  <a:solidFill>
                    <a:schemeClr val="tx1"/>
                  </a:solidFill>
                  <a:latin typeface="Calibri" panose="020F0502020204030204" pitchFamily="34" charset="0"/>
                  <a:ea typeface="宋体" pitchFamily="2" charset="-122"/>
                </a:defRPr>
              </a:lvl1pPr>
              <a:lvl2pPr marL="685800" indent="-228600">
                <a:lnSpc>
                  <a:spcPct val="90000"/>
                </a:lnSpc>
                <a:spcBef>
                  <a:spcPts val="500"/>
                </a:spcBef>
                <a:buFont typeface="Arial"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9pPr>
            </a:lstStyle>
            <a:p>
              <a:pPr algn="ctr" eaLnBrk="1" hangingPunct="1">
                <a:lnSpc>
                  <a:spcPct val="150000"/>
                </a:lnSpc>
                <a:spcBef>
                  <a:spcPct val="0"/>
                </a:spcBef>
                <a:buFontTx/>
                <a:buNone/>
              </a:pPr>
              <a:r>
                <a:rPr lang="zh-CN" altLang="en-US" sz="1100">
                  <a:solidFill>
                    <a:srgbClr val="979797"/>
                  </a:solidFill>
                  <a:latin typeface="微软雅黑" panose="020B0503020204020204" pitchFamily="34" charset="-122"/>
                  <a:ea typeface="微软雅黑" panose="020B0503020204020204" pitchFamily="34" charset="-122"/>
                </a:rPr>
                <a:t>只为设计最优质</a:t>
              </a:r>
              <a:r>
                <a:rPr lang="en-US" altLang="zh-CN" sz="1100">
                  <a:solidFill>
                    <a:srgbClr val="979797"/>
                  </a:solidFill>
                  <a:latin typeface="微软雅黑" panose="020B0503020204020204" pitchFamily="34" charset="-122"/>
                  <a:ea typeface="微软雅黑" panose="020B0503020204020204" pitchFamily="34" charset="-122"/>
                </a:rPr>
                <a:t>PPT</a:t>
              </a:r>
              <a:endParaRPr lang="en-US" altLang="zh-CN" sz="1100">
                <a:solidFill>
                  <a:srgbClr val="979797"/>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Tx/>
                <a:buNone/>
              </a:pPr>
              <a:r>
                <a:rPr lang="zh-CN" altLang="en-US" sz="1100">
                  <a:solidFill>
                    <a:srgbClr val="979797"/>
                  </a:solidFill>
                  <a:latin typeface="微软雅黑" panose="020B0503020204020204" pitchFamily="34" charset="-122"/>
                  <a:ea typeface="微软雅黑" panose="020B0503020204020204" pitchFamily="34" charset="-122"/>
                </a:rPr>
                <a:t>关注 灰色的风 更多优秀</a:t>
              </a:r>
              <a:r>
                <a:rPr lang="en-US" altLang="zh-CN" sz="1100">
                  <a:solidFill>
                    <a:srgbClr val="979797"/>
                  </a:solidFill>
                  <a:latin typeface="微软雅黑" panose="020B0503020204020204" pitchFamily="34" charset="-122"/>
                  <a:ea typeface="微软雅黑" panose="020B0503020204020204" pitchFamily="34" charset="-122"/>
                </a:rPr>
                <a:t>PPT</a:t>
              </a:r>
              <a:r>
                <a:rPr lang="zh-CN" altLang="en-US" sz="1100">
                  <a:solidFill>
                    <a:srgbClr val="979797"/>
                  </a:solidFill>
                  <a:latin typeface="微软雅黑" panose="020B0503020204020204" pitchFamily="34" charset="-122"/>
                  <a:ea typeface="微软雅黑" panose="020B0503020204020204" pitchFamily="34" charset="-122"/>
                </a:rPr>
                <a:t>作品 </a:t>
              </a:r>
              <a:r>
                <a:rPr lang="en-US" altLang="zh-CN" sz="1100">
                  <a:solidFill>
                    <a:srgbClr val="979797"/>
                  </a:solidFill>
                  <a:latin typeface="微软雅黑" panose="020B0503020204020204" pitchFamily="34" charset="-122"/>
                  <a:ea typeface="微软雅黑" panose="020B0503020204020204" pitchFamily="34" charset="-122"/>
                </a:rPr>
                <a:t>/ </a:t>
              </a:r>
              <a:r>
                <a:rPr lang="zh-CN" altLang="en-US" sz="1100">
                  <a:solidFill>
                    <a:srgbClr val="979797"/>
                  </a:solidFill>
                  <a:latin typeface="微软雅黑" panose="020B0503020204020204" pitchFamily="34" charset="-122"/>
                  <a:ea typeface="微软雅黑" panose="020B0503020204020204" pitchFamily="34" charset="-122"/>
                </a:rPr>
                <a:t>模板 </a:t>
              </a:r>
              <a:r>
                <a:rPr lang="en-US" altLang="zh-CN" sz="1100">
                  <a:solidFill>
                    <a:srgbClr val="979797"/>
                  </a:solidFill>
                  <a:latin typeface="微软雅黑" panose="020B0503020204020204" pitchFamily="34" charset="-122"/>
                  <a:ea typeface="微软雅黑" panose="020B0503020204020204" pitchFamily="34" charset="-122"/>
                </a:rPr>
                <a:t>/ </a:t>
              </a:r>
              <a:r>
                <a:rPr lang="zh-CN" altLang="en-US" sz="1100">
                  <a:solidFill>
                    <a:srgbClr val="979797"/>
                  </a:solidFill>
                  <a:latin typeface="微软雅黑" panose="020B0503020204020204" pitchFamily="34" charset="-122"/>
                  <a:ea typeface="微软雅黑" panose="020B0503020204020204" pitchFamily="34" charset="-122"/>
                </a:rPr>
                <a:t>图表 </a:t>
              </a:r>
              <a:r>
                <a:rPr lang="en-US" altLang="zh-CN" sz="1100">
                  <a:solidFill>
                    <a:srgbClr val="979797"/>
                  </a:solidFill>
                  <a:latin typeface="微软雅黑" panose="020B0503020204020204" pitchFamily="34" charset="-122"/>
                  <a:ea typeface="微软雅黑" panose="020B0503020204020204" pitchFamily="34" charset="-122"/>
                </a:rPr>
                <a:t>/ </a:t>
              </a:r>
              <a:r>
                <a:rPr lang="zh-CN" altLang="en-US" sz="1100">
                  <a:solidFill>
                    <a:srgbClr val="979797"/>
                  </a:solidFill>
                  <a:latin typeface="微软雅黑" panose="020B0503020204020204" pitchFamily="34" charset="-122"/>
                  <a:ea typeface="微软雅黑" panose="020B0503020204020204" pitchFamily="34" charset="-122"/>
                </a:rPr>
                <a:t>教程 </a:t>
              </a:r>
              <a:r>
                <a:rPr lang="en-US" altLang="zh-CN" sz="1100">
                  <a:solidFill>
                    <a:srgbClr val="979797"/>
                  </a:solidFill>
                  <a:latin typeface="微软雅黑" panose="020B0503020204020204" pitchFamily="34" charset="-122"/>
                  <a:ea typeface="微软雅黑" panose="020B0503020204020204" pitchFamily="34" charset="-122"/>
                </a:rPr>
                <a:t>/ </a:t>
              </a:r>
              <a:r>
                <a:rPr lang="zh-CN" altLang="en-US" sz="1100">
                  <a:solidFill>
                    <a:srgbClr val="979797"/>
                  </a:solidFill>
                  <a:latin typeface="微软雅黑" panose="020B0503020204020204" pitchFamily="34" charset="-122"/>
                  <a:ea typeface="微软雅黑" panose="020B0503020204020204" pitchFamily="34" charset="-122"/>
                </a:rPr>
                <a:t>经验分享 </a:t>
              </a:r>
              <a:r>
                <a:rPr lang="en-US" altLang="zh-CN" sz="1100">
                  <a:solidFill>
                    <a:srgbClr val="979797"/>
                  </a:solidFill>
                  <a:latin typeface="微软雅黑" panose="020B0503020204020204" pitchFamily="34" charset="-122"/>
                  <a:ea typeface="微软雅黑" panose="020B0503020204020204" pitchFamily="34" charset="-122"/>
                </a:rPr>
                <a:t>/ </a:t>
              </a:r>
              <a:r>
                <a:rPr lang="zh-CN" altLang="en-US" sz="1100">
                  <a:solidFill>
                    <a:srgbClr val="979797"/>
                  </a:solidFill>
                  <a:latin typeface="微软雅黑" panose="020B0503020204020204" pitchFamily="34" charset="-122"/>
                  <a:ea typeface="微软雅黑" panose="020B0503020204020204" pitchFamily="34" charset="-122"/>
                </a:rPr>
                <a:t>优秀设计</a:t>
              </a:r>
              <a:endParaRPr lang="zh-CN" altLang="en-US" sz="1100">
                <a:solidFill>
                  <a:srgbClr val="979797"/>
                </a:solidFill>
                <a:latin typeface="微软雅黑" panose="020B0503020204020204" pitchFamily="34" charset="-122"/>
                <a:ea typeface="微软雅黑" panose="020B0503020204020204" pitchFamily="34" charset="-122"/>
              </a:endParaRPr>
            </a:p>
          </p:txBody>
        </p:sp>
        <p:pic>
          <p:nvPicPr>
            <p:cNvPr id="5"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6725" y="1690688"/>
              <a:ext cx="1976438" cy="1976437"/>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6"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8838" y="1690688"/>
              <a:ext cx="1976437" cy="1976437"/>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 name="文本框 5"/>
            <p:cNvSpPr txBox="1">
              <a:spLocks noChangeArrowheads="1"/>
            </p:cNvSpPr>
            <p:nvPr/>
          </p:nvSpPr>
          <p:spPr bwMode="auto">
            <a:xfrm>
              <a:off x="3398838" y="3786188"/>
              <a:ext cx="19764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90000"/>
                </a:lnSpc>
                <a:spcBef>
                  <a:spcPts val="1000"/>
                </a:spcBef>
                <a:buFont typeface="Arial" charset="0"/>
                <a:buChar char="•"/>
                <a:defRPr sz="2800">
                  <a:solidFill>
                    <a:schemeClr val="tx1"/>
                  </a:solidFill>
                  <a:latin typeface="Calibri" panose="020F0502020204030204" pitchFamily="34" charset="0"/>
                  <a:ea typeface="宋体" pitchFamily="2" charset="-122"/>
                </a:defRPr>
              </a:lvl1pPr>
              <a:lvl2pPr marL="685800" indent="-228600">
                <a:lnSpc>
                  <a:spcPct val="90000"/>
                </a:lnSpc>
                <a:spcBef>
                  <a:spcPts val="500"/>
                </a:spcBef>
                <a:buFont typeface="Arial"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9pPr>
            </a:lstStyle>
            <a:p>
              <a:pPr algn="ctr" eaLnBrk="1" hangingPunct="1">
                <a:lnSpc>
                  <a:spcPct val="100000"/>
                </a:lnSpc>
                <a:spcBef>
                  <a:spcPct val="0"/>
                </a:spcBef>
                <a:buFontTx/>
                <a:buNone/>
              </a:pPr>
              <a:r>
                <a:rPr lang="zh-CN" altLang="en-US" sz="1400">
                  <a:solidFill>
                    <a:srgbClr val="2C2C2C"/>
                  </a:solidFill>
                  <a:latin typeface="微软雅黑" panose="020B0503020204020204" pitchFamily="34" charset="-122"/>
                  <a:ea typeface="微软雅黑" panose="020B0503020204020204" pitchFamily="34" charset="-122"/>
                </a:rPr>
                <a:t>公众号</a:t>
              </a:r>
              <a:r>
                <a:rPr lang="en-US" altLang="zh-CN" sz="1400">
                  <a:solidFill>
                    <a:srgbClr val="2C2C2C"/>
                  </a:solidFill>
                  <a:latin typeface="微软雅黑" panose="020B0503020204020204" pitchFamily="34" charset="-122"/>
                  <a:ea typeface="微软雅黑" panose="020B0503020204020204" pitchFamily="34" charset="-122"/>
                </a:rPr>
                <a:t>  hsdf_ppt</a:t>
              </a:r>
              <a:endParaRPr lang="zh-CN" altLang="en-US" sz="1400">
                <a:solidFill>
                  <a:srgbClr val="2C2C2C"/>
                </a:solidFill>
                <a:latin typeface="微软雅黑" panose="020B0503020204020204" pitchFamily="34" charset="-122"/>
                <a:ea typeface="微软雅黑" panose="020B0503020204020204" pitchFamily="34" charset="-122"/>
              </a:endParaRPr>
            </a:p>
          </p:txBody>
        </p:sp>
        <p:sp>
          <p:nvSpPr>
            <p:cNvPr id="8" name="文本框 6"/>
            <p:cNvSpPr txBox="1">
              <a:spLocks noChangeArrowheads="1"/>
            </p:cNvSpPr>
            <p:nvPr/>
          </p:nvSpPr>
          <p:spPr bwMode="auto">
            <a:xfrm>
              <a:off x="6816725" y="3786188"/>
              <a:ext cx="19764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90000"/>
                </a:lnSpc>
                <a:spcBef>
                  <a:spcPts val="1000"/>
                </a:spcBef>
                <a:buFont typeface="Arial" charset="0"/>
                <a:buChar char="•"/>
                <a:defRPr sz="2800">
                  <a:solidFill>
                    <a:schemeClr val="tx1"/>
                  </a:solidFill>
                  <a:latin typeface="Calibri" panose="020F0502020204030204" pitchFamily="34" charset="0"/>
                  <a:ea typeface="宋体" pitchFamily="2" charset="-122"/>
                </a:defRPr>
              </a:lvl1pPr>
              <a:lvl2pPr marL="685800" indent="-228600">
                <a:lnSpc>
                  <a:spcPct val="90000"/>
                </a:lnSpc>
                <a:spcBef>
                  <a:spcPts val="500"/>
                </a:spcBef>
                <a:buFont typeface="Arial"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9pPr>
            </a:lstStyle>
            <a:p>
              <a:pPr algn="ctr" eaLnBrk="1" hangingPunct="1">
                <a:lnSpc>
                  <a:spcPct val="100000"/>
                </a:lnSpc>
                <a:spcBef>
                  <a:spcPct val="0"/>
                </a:spcBef>
                <a:buFontTx/>
                <a:buNone/>
              </a:pPr>
              <a:r>
                <a:rPr lang="zh-CN" altLang="en-US" sz="1400">
                  <a:solidFill>
                    <a:srgbClr val="2C2C2C"/>
                  </a:solidFill>
                  <a:latin typeface="微软雅黑" panose="020B0503020204020204" pitchFamily="34" charset="-122"/>
                  <a:ea typeface="微软雅黑" panose="020B0503020204020204" pitchFamily="34" charset="-122"/>
                </a:rPr>
                <a:t>微博</a:t>
              </a:r>
              <a:r>
                <a:rPr lang="en-US" altLang="zh-CN" sz="1400">
                  <a:solidFill>
                    <a:srgbClr val="2C2C2C"/>
                  </a:solidFill>
                  <a:latin typeface="微软雅黑" panose="020B0503020204020204" pitchFamily="34" charset="-122"/>
                  <a:ea typeface="微软雅黑" panose="020B0503020204020204" pitchFamily="34" charset="-122"/>
                </a:rPr>
                <a:t>  @</a:t>
              </a:r>
              <a:r>
                <a:rPr lang="zh-CN" altLang="en-US" sz="1400">
                  <a:solidFill>
                    <a:srgbClr val="2C2C2C"/>
                  </a:solidFill>
                  <a:latin typeface="微软雅黑" panose="020B0503020204020204" pitchFamily="34" charset="-122"/>
                  <a:ea typeface="微软雅黑" panose="020B0503020204020204" pitchFamily="34" charset="-122"/>
                </a:rPr>
                <a:t>灰色</a:t>
              </a:r>
              <a:r>
                <a:rPr lang="en-US" altLang="zh-CN" sz="1400">
                  <a:solidFill>
                    <a:srgbClr val="2C2C2C"/>
                  </a:solidFill>
                  <a:latin typeface="微软雅黑" panose="020B0503020204020204" pitchFamily="34" charset="-122"/>
                  <a:ea typeface="微软雅黑" panose="020B0503020204020204" pitchFamily="34" charset="-122"/>
                </a:rPr>
                <a:t>_</a:t>
              </a:r>
              <a:r>
                <a:rPr lang="zh-CN" altLang="en-US" sz="1400">
                  <a:solidFill>
                    <a:srgbClr val="2C2C2C"/>
                  </a:solidFill>
                  <a:latin typeface="微软雅黑" panose="020B0503020204020204" pitchFamily="34" charset="-122"/>
                  <a:ea typeface="微软雅黑" panose="020B0503020204020204" pitchFamily="34" charset="-122"/>
                </a:rPr>
                <a:t>风</a:t>
              </a:r>
              <a:endParaRPr lang="zh-CN" altLang="en-US" sz="1400">
                <a:solidFill>
                  <a:srgbClr val="2C2C2C"/>
                </a:solidFill>
                <a:latin typeface="微软雅黑" panose="020B0503020204020204" pitchFamily="34" charset="-122"/>
                <a:ea typeface="微软雅黑" panose="020B0503020204020204" pitchFamily="34" charset="-122"/>
              </a:endParaRPr>
            </a:p>
          </p:txBody>
        </p:sp>
        <p:pic>
          <p:nvPicPr>
            <p:cNvPr id="9"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1196975"/>
              <a:ext cx="7508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06670" y="1306051"/>
              <a:ext cx="560881" cy="45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2" y="0"/>
            <a:ext cx="12191238" cy="6857572"/>
          </a:xfrm>
          <a:prstGeom prst="rect">
            <a:avLst/>
          </a:prstGeom>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DA330-99E0-4B4D-9C61-82CFEE5A232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2866-32EA-4EDE-B1EF-E5D366E4AC4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r="75391"/>
          <a:stretch>
            <a:fillRect/>
          </a:stretch>
        </p:blipFill>
        <p:spPr>
          <a:xfrm flipH="1">
            <a:off x="9191624" y="0"/>
            <a:ext cx="3000375" cy="6858000"/>
          </a:xfrm>
          <a:prstGeom prst="rect">
            <a:avLst/>
          </a:prstGeom>
        </p:spPr>
      </p:pic>
      <p:sp>
        <p:nvSpPr>
          <p:cNvPr id="6" name="文本框 5"/>
          <p:cNvSpPr txBox="1"/>
          <p:nvPr/>
        </p:nvSpPr>
        <p:spPr>
          <a:xfrm>
            <a:off x="1130300" y="1941195"/>
            <a:ext cx="7607935" cy="1753235"/>
          </a:xfrm>
          <a:prstGeom prst="rect">
            <a:avLst/>
          </a:prstGeom>
          <a:noFill/>
        </p:spPr>
        <p:txBody>
          <a:bodyPr wrap="square" rtlCol="0">
            <a:spAutoFit/>
          </a:bodyPr>
          <a:lstStyle/>
          <a:p>
            <a:pPr algn="l"/>
            <a:r>
              <a:rPr lang="zh-CN" altLang="en-US" sz="5400" b="1" dirty="0">
                <a:solidFill>
                  <a:schemeClr val="tx1"/>
                </a:solidFill>
                <a:effectLst>
                  <a:outerShdw blurRad="38100" dist="19050" dir="2700000" algn="tl" rotWithShape="0">
                    <a:schemeClr val="dk1">
                      <a:alpha val="40000"/>
                    </a:schemeClr>
                  </a:outerShdw>
                </a:effectLst>
              </a:rPr>
              <a:t>基于Keras深度学习框架的多标签图像分类研究</a:t>
            </a:r>
            <a:endParaRPr lang="zh-CN" altLang="en-US" sz="5400" b="1" dirty="0">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4490428" y="5272415"/>
            <a:ext cx="1554480" cy="368300"/>
          </a:xfrm>
          <a:prstGeom prst="rect">
            <a:avLst/>
          </a:prstGeom>
          <a:noFill/>
        </p:spPr>
        <p:txBody>
          <a:bodyPr wrap="none" rtlCol="0">
            <a:spAutoFit/>
          </a:bodyPr>
          <a:lstStyle/>
          <a:p>
            <a:r>
              <a:rPr lang="zh-CN" altLang="en-US" dirty="0">
                <a:solidFill>
                  <a:schemeClr val="accent5">
                    <a:lumMod val="50000"/>
                  </a:schemeClr>
                </a:solidFill>
              </a:rPr>
              <a:t>答辩</a:t>
            </a:r>
            <a:r>
              <a:rPr lang="zh-CN" altLang="en-US" smtClean="0">
                <a:solidFill>
                  <a:schemeClr val="accent5">
                    <a:lumMod val="50000"/>
                  </a:schemeClr>
                </a:solidFill>
              </a:rPr>
              <a:t>人：邱日</a:t>
            </a:r>
            <a:endParaRPr lang="zh-CN" altLang="en-US" dirty="0">
              <a:solidFill>
                <a:schemeClr val="accent5">
                  <a:lumMod val="50000"/>
                </a:schemeClr>
              </a:solidFill>
            </a:endParaRPr>
          </a:p>
        </p:txBody>
      </p:sp>
      <p:sp>
        <p:nvSpPr>
          <p:cNvPr id="10" name="文本框 9"/>
          <p:cNvSpPr txBox="1"/>
          <p:nvPr/>
        </p:nvSpPr>
        <p:spPr>
          <a:xfrm>
            <a:off x="1583727" y="5272415"/>
            <a:ext cx="2011680" cy="368300"/>
          </a:xfrm>
          <a:prstGeom prst="rect">
            <a:avLst/>
          </a:prstGeom>
          <a:noFill/>
        </p:spPr>
        <p:txBody>
          <a:bodyPr wrap="none" rtlCol="0">
            <a:spAutoFit/>
          </a:bodyPr>
          <a:lstStyle/>
          <a:p>
            <a:r>
              <a:rPr lang="zh-CN" altLang="en-US" dirty="0">
                <a:solidFill>
                  <a:schemeClr val="accent5">
                    <a:lumMod val="50000"/>
                  </a:schemeClr>
                </a:solidFill>
              </a:rPr>
              <a:t>指导教</a:t>
            </a:r>
            <a:r>
              <a:rPr lang="zh-CN" altLang="en-US">
                <a:solidFill>
                  <a:schemeClr val="accent5">
                    <a:lumMod val="50000"/>
                  </a:schemeClr>
                </a:solidFill>
              </a:rPr>
              <a:t>师</a:t>
            </a:r>
            <a:r>
              <a:rPr lang="zh-CN" altLang="en-US" smtClean="0">
                <a:solidFill>
                  <a:schemeClr val="accent5">
                    <a:lumMod val="50000"/>
                  </a:schemeClr>
                </a:solidFill>
              </a:rPr>
              <a:t>：顾新建</a:t>
            </a:r>
            <a:endParaRPr lang="zh-CN" altLang="en-US" dirty="0">
              <a:solidFill>
                <a:schemeClr val="accent5">
                  <a:lumMod val="50000"/>
                </a:schemeClr>
              </a:solidFill>
            </a:endParaRPr>
          </a:p>
        </p:txBody>
      </p:sp>
      <p:sp>
        <p:nvSpPr>
          <p:cNvPr id="15" name="文本框 14"/>
          <p:cNvSpPr txBox="1"/>
          <p:nvPr/>
        </p:nvSpPr>
        <p:spPr>
          <a:xfrm>
            <a:off x="288604" y="309917"/>
            <a:ext cx="2468880" cy="398780"/>
          </a:xfrm>
          <a:prstGeom prst="rect">
            <a:avLst/>
          </a:prstGeom>
          <a:noFill/>
        </p:spPr>
        <p:txBody>
          <a:bodyPr wrap="none" rtlCol="0">
            <a:spAutoFit/>
            <a:scene3d>
              <a:camera prst="orthographicFront"/>
              <a:lightRig rig="threePt" dir="t"/>
            </a:scene3d>
          </a:bodyPr>
          <a:lstStyle/>
          <a:p>
            <a:r>
              <a:rPr lang="zh-CN" altLang="en-US" sz="2000" dirty="0">
                <a:solidFill>
                  <a:schemeClr val="tx1"/>
                </a:solidFill>
                <a:effectLst>
                  <a:outerShdw blurRad="38100" dist="19050" dir="2700000" algn="tl" rotWithShape="0">
                    <a:schemeClr val="dk1">
                      <a:alpha val="40000"/>
                    </a:schemeClr>
                  </a:outerShdw>
                </a:effectLst>
              </a:rPr>
              <a:t>南京农业大学信息院</a:t>
            </a:r>
            <a:endParaRPr lang="zh-CN" altLang="en-US" sz="2000" dirty="0">
              <a:solidFill>
                <a:schemeClr val="tx1"/>
              </a:solidFill>
              <a:effectLst>
                <a:outerShdw blurRad="38100" dist="19050" dir="2700000" algn="tl" rotWithShape="0">
                  <a:schemeClr val="dk1">
                    <a:alpha val="40000"/>
                  </a:schemeClr>
                </a:outerShdw>
              </a:effectLst>
            </a:endParaRPr>
          </a:p>
        </p:txBody>
      </p:sp>
      <p:grpSp>
        <p:nvGrpSpPr>
          <p:cNvPr id="23" name="组合 22"/>
          <p:cNvGrpSpPr/>
          <p:nvPr/>
        </p:nvGrpSpPr>
        <p:grpSpPr>
          <a:xfrm>
            <a:off x="1031277" y="5180856"/>
            <a:ext cx="552450" cy="552450"/>
            <a:chOff x="1031277" y="5180856"/>
            <a:chExt cx="552450" cy="552450"/>
          </a:xfrm>
        </p:grpSpPr>
        <p:sp>
          <p:nvSpPr>
            <p:cNvPr id="11" name="椭圆 10"/>
            <p:cNvSpPr/>
            <p:nvPr/>
          </p:nvSpPr>
          <p:spPr>
            <a:xfrm>
              <a:off x="1031277"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4"/>
            <p:cNvSpPr/>
            <p:nvPr/>
          </p:nvSpPr>
          <p:spPr>
            <a:xfrm flipH="1">
              <a:off x="1130571" y="5313444"/>
              <a:ext cx="328603" cy="249173"/>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4" rIns="68586" bIns="34294" rtlCol="0" anchor="ctr"/>
            <a:lstStyle/>
            <a:p>
              <a:pPr algn="ctr" defTabSz="685800"/>
              <a:endParaRPr lang="en-US" dirty="0">
                <a:solidFill>
                  <a:schemeClr val="tx1"/>
                </a:solidFill>
                <a:latin typeface="微软雅黑" panose="020B0503020204020204" pitchFamily="34" charset="-122"/>
              </a:endParaRPr>
            </a:p>
          </p:txBody>
        </p:sp>
      </p:grpSp>
      <p:grpSp>
        <p:nvGrpSpPr>
          <p:cNvPr id="24" name="组合 23"/>
          <p:cNvGrpSpPr/>
          <p:nvPr/>
        </p:nvGrpSpPr>
        <p:grpSpPr>
          <a:xfrm>
            <a:off x="3937978" y="5180856"/>
            <a:ext cx="552450" cy="552450"/>
            <a:chOff x="3937978" y="5180856"/>
            <a:chExt cx="552450" cy="552450"/>
          </a:xfrm>
        </p:grpSpPr>
        <p:sp>
          <p:nvSpPr>
            <p:cNvPr id="12" name="椭圆 11"/>
            <p:cNvSpPr/>
            <p:nvPr/>
          </p:nvSpPr>
          <p:spPr>
            <a:xfrm>
              <a:off x="3937978"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38"/>
            <p:cNvGrpSpPr/>
            <p:nvPr/>
          </p:nvGrpSpPr>
          <p:grpSpPr>
            <a:xfrm>
              <a:off x="4022991" y="5324161"/>
              <a:ext cx="348415" cy="247981"/>
              <a:chOff x="5326857" y="2779521"/>
              <a:chExt cx="2283619" cy="2167129"/>
            </a:xfrm>
            <a:solidFill>
              <a:schemeClr val="bg1"/>
            </a:solidFill>
          </p:grpSpPr>
          <p:sp>
            <p:nvSpPr>
              <p:cNvPr id="18" name="Freeform 45"/>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1" fmla="*/ 1090612 w 1147085"/>
                  <a:gd name="connsiteY0-2" fmla="*/ 0 h 1083469"/>
                  <a:gd name="connsiteX1-3" fmla="*/ 1147085 w 1147085"/>
                  <a:gd name="connsiteY1-4" fmla="*/ 460567 h 1083469"/>
                  <a:gd name="connsiteX2-5" fmla="*/ 1078295 w 1147085"/>
                  <a:gd name="connsiteY2-6" fmla="*/ 504743 h 1083469"/>
                  <a:gd name="connsiteX3-7" fmla="*/ 1025237 w 1147085"/>
                  <a:gd name="connsiteY3-8" fmla="*/ 72025 h 1083469"/>
                  <a:gd name="connsiteX4-9" fmla="*/ 79622 w 1147085"/>
                  <a:gd name="connsiteY4-10" fmla="*/ 171129 h 1083469"/>
                  <a:gd name="connsiteX5-11" fmla="*/ 186985 w 1147085"/>
                  <a:gd name="connsiteY5-12" fmla="*/ 1011445 h 1083469"/>
                  <a:gd name="connsiteX6-13" fmla="*/ 977729 w 1147085"/>
                  <a:gd name="connsiteY6-14" fmla="*/ 857154 h 1083469"/>
                  <a:gd name="connsiteX7-15" fmla="*/ 977729 w 1147085"/>
                  <a:gd name="connsiteY7-16" fmla="*/ 916854 h 1083469"/>
                  <a:gd name="connsiteX8-17" fmla="*/ 123825 w 1147085"/>
                  <a:gd name="connsiteY8-18" fmla="*/ 1083469 h 1083469"/>
                  <a:gd name="connsiteX9-19" fmla="*/ 0 w 1147085"/>
                  <a:gd name="connsiteY9-20" fmla="*/ 114300 h 1083469"/>
                  <a:gd name="connsiteX10-21" fmla="*/ 1090612 w 1147085"/>
                  <a:gd name="connsiteY10-22" fmla="*/ 0 h 10834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lstStyle/>
              <a:p>
                <a:pPr algn="ctr" defTabSz="68516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9"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lstStyle/>
              <a:p>
                <a:pPr algn="ctr" defTabSz="68516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lstStyle/>
              <a:p>
                <a:pPr algn="ctr" defTabSz="68516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 name="Oval 57"/>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lstStyle/>
              <a:p>
                <a:pPr algn="ctr" defTabSz="68516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2"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lstStyle/>
              <a:p>
                <a:pPr algn="ctr" defTabSz="685165"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sp>
        <p:nvSpPr>
          <p:cNvPr id="2" name="文本框 1"/>
          <p:cNvSpPr txBox="1"/>
          <p:nvPr/>
        </p:nvSpPr>
        <p:spPr>
          <a:xfrm>
            <a:off x="4629785" y="5640705"/>
            <a:ext cx="1515110" cy="368300"/>
          </a:xfrm>
          <a:prstGeom prst="rect">
            <a:avLst/>
          </a:prstGeom>
          <a:noFill/>
        </p:spPr>
        <p:txBody>
          <a:bodyPr wrap="square" rtlCol="0">
            <a:spAutoFit/>
          </a:bodyPr>
          <a:p>
            <a:endParaRPr lang="zh-CN" altLang="en-US"/>
          </a:p>
        </p:txBody>
      </p:sp>
      <p:sp>
        <p:nvSpPr>
          <p:cNvPr id="4" name="文本框 3"/>
          <p:cNvSpPr txBox="1"/>
          <p:nvPr/>
        </p:nvSpPr>
        <p:spPr>
          <a:xfrm>
            <a:off x="4490720" y="5733415"/>
            <a:ext cx="2976880" cy="368300"/>
          </a:xfrm>
          <a:prstGeom prst="rect">
            <a:avLst/>
          </a:prstGeom>
          <a:noFill/>
        </p:spPr>
        <p:txBody>
          <a:bodyPr wrap="square" rtlCol="0">
            <a:spAutoFit/>
          </a:bodyPr>
          <a:p>
            <a:r>
              <a:rPr lang="zh-CN" altLang="en-US" dirty="0">
                <a:solidFill>
                  <a:schemeClr val="accent5">
                    <a:lumMod val="50000"/>
                  </a:schemeClr>
                </a:solidFill>
              </a:rPr>
              <a:t>组员：周宽、秦天涯</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709295" y="323850"/>
            <a:ext cx="2214880" cy="398780"/>
          </a:xfrm>
          <a:prstGeom prst="rect">
            <a:avLst/>
          </a:prstGeom>
          <a:noFill/>
        </p:spPr>
        <p:txBody>
          <a:bodyPr wrap="none" rtlCol="0">
            <a:spAutoFit/>
          </a:bodyPr>
          <a:lstStyle/>
          <a:p>
            <a:r>
              <a:rPr lang="zh-CN" altLang="en-US" sz="2000" dirty="0"/>
              <a:t>预训练模型的定义</a:t>
            </a:r>
            <a:endParaRPr lang="zh-CN" altLang="en-US" sz="2000" dirty="0"/>
          </a:p>
        </p:txBody>
      </p:sp>
      <p:sp>
        <p:nvSpPr>
          <p:cNvPr id="2" name="文本框 1"/>
          <p:cNvSpPr txBox="1"/>
          <p:nvPr/>
        </p:nvSpPr>
        <p:spPr>
          <a:xfrm>
            <a:off x="665480" y="885190"/>
            <a:ext cx="11139805" cy="1198880"/>
          </a:xfrm>
          <a:prstGeom prst="rect">
            <a:avLst/>
          </a:prstGeom>
          <a:noFill/>
        </p:spPr>
        <p:txBody>
          <a:bodyPr wrap="square" rtlCol="0">
            <a:spAutoFit/>
          </a:bodyPr>
          <a:p>
            <a:r>
              <a:rPr lang="zh-CN" altLang="en-US"/>
              <a:t>预训练模型 (pretrained model): 预训练模型是指前人为了解决某类问题所建立的</a:t>
            </a:r>
            <a:endParaRPr lang="zh-CN" altLang="en-US"/>
          </a:p>
          <a:p>
            <a:r>
              <a:rPr lang="zh-CN" altLang="en-US"/>
              <a:t>模型。而当我们为了解决这种类似问题而借用这种模型, 这种模型就称为预训练模型。</a:t>
            </a:r>
            <a:endParaRPr lang="zh-CN" altLang="en-US"/>
          </a:p>
          <a:p>
            <a:r>
              <a:rPr lang="zh-CN" altLang="en-US"/>
              <a:t>有了这个预训练模型，在我们解决这类问题的时候，我们可以借鉴前人的经验开始训</a:t>
            </a:r>
            <a:endParaRPr lang="zh-CN" altLang="en-US"/>
          </a:p>
          <a:p>
            <a:r>
              <a:rPr lang="zh-CN" altLang="en-US"/>
              <a:t>练一个模型而不是从头开始为这个问题建立模型并且训练它。模型信息如下图：</a:t>
            </a:r>
            <a:endParaRPr lang="zh-CN" altLang="en-US"/>
          </a:p>
        </p:txBody>
      </p:sp>
      <p:sp>
        <p:nvSpPr>
          <p:cNvPr id="3" name="图片 2"/>
          <p:cNvSpPr/>
          <p:nvPr/>
        </p:nvSpPr>
        <p:spPr>
          <a:xfrm>
            <a:off x="3581108" y="2270656"/>
            <a:ext cx="5029785" cy="2316688"/>
          </a:xfrm>
        </p:spPr>
      </p:sp>
      <p:sp>
        <p:nvSpPr>
          <p:cNvPr id="4" name="图片 2"/>
          <p:cNvSpPr/>
          <p:nvPr/>
        </p:nvSpPr>
        <p:spPr>
          <a:xfrm>
            <a:off x="3708108" y="2397656"/>
            <a:ext cx="5029785" cy="2316688"/>
          </a:xfrm>
        </p:spPr>
      </p:sp>
      <p:pic>
        <p:nvPicPr>
          <p:cNvPr id="5" name="图片 4"/>
          <p:cNvPicPr>
            <a:picLocks noChangeAspect="1"/>
          </p:cNvPicPr>
          <p:nvPr/>
        </p:nvPicPr>
        <p:blipFill>
          <a:blip r:embed="rId1"/>
          <a:stretch>
            <a:fillRect/>
          </a:stretch>
        </p:blipFill>
        <p:spPr>
          <a:xfrm>
            <a:off x="1510665" y="2270760"/>
            <a:ext cx="8590280" cy="390461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71298" y="323947"/>
            <a:ext cx="7241422" cy="645160"/>
            <a:chOff x="493006" y="316630"/>
            <a:chExt cx="7241422" cy="645160"/>
          </a:xfrm>
        </p:grpSpPr>
        <p:sp>
          <p:nvSpPr>
            <p:cNvPr id="21" name="文本框 20"/>
            <p:cNvSpPr txBox="1"/>
            <p:nvPr/>
          </p:nvSpPr>
          <p:spPr>
            <a:xfrm>
              <a:off x="731013" y="316630"/>
              <a:ext cx="7003415" cy="645160"/>
            </a:xfrm>
            <a:prstGeom prst="rect">
              <a:avLst/>
            </a:prstGeom>
            <a:noFill/>
          </p:spPr>
          <p:txBody>
            <a:bodyPr wrap="none" rtlCol="0">
              <a:spAutoFit/>
            </a:bodyPr>
            <a:lstStyle/>
            <a:p>
              <a:pPr algn="l"/>
              <a:r>
                <a:rPr lang="zh-CN" altLang="en-US" sz="3600" dirty="0"/>
                <a:t>我们所使用的预训练模型</a:t>
              </a:r>
              <a:r>
                <a:rPr lang="en-US" altLang="zh-CN" sz="3600" dirty="0"/>
                <a:t>R</a:t>
              </a:r>
              <a:r>
                <a:rPr lang="zh-CN" altLang="en-US" sz="3600" dirty="0"/>
                <a:t>es</a:t>
              </a:r>
              <a:r>
                <a:rPr lang="en-US" altLang="zh-CN" sz="3600" dirty="0"/>
                <a:t>N</a:t>
              </a:r>
              <a:r>
                <a:rPr lang="zh-CN" altLang="en-US" sz="3600" dirty="0"/>
                <a:t>et50</a:t>
              </a:r>
              <a:endParaRPr lang="zh-CN" altLang="en-US" sz="3600" dirty="0"/>
            </a:p>
          </p:txBody>
        </p:sp>
        <p:sp>
          <p:nvSpPr>
            <p:cNvPr id="22" name="等腰三角形 21"/>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图片 2"/>
          <p:cNvSpPr/>
          <p:nvPr/>
        </p:nvSpPr>
        <p:spPr>
          <a:xfrm>
            <a:off x="2152650" y="1161415"/>
            <a:ext cx="6458585" cy="3425825"/>
          </a:xfrm>
        </p:spPr>
      </p:sp>
      <p:sp>
        <p:nvSpPr>
          <p:cNvPr id="4" name="图片 2"/>
          <p:cNvSpPr/>
          <p:nvPr/>
        </p:nvSpPr>
        <p:spPr>
          <a:xfrm>
            <a:off x="3581108" y="2270656"/>
            <a:ext cx="5029785" cy="2316688"/>
          </a:xfrm>
        </p:spPr>
      </p:sp>
      <p:sp>
        <p:nvSpPr>
          <p:cNvPr id="5" name="文本框 4"/>
          <p:cNvSpPr txBox="1"/>
          <p:nvPr/>
        </p:nvSpPr>
        <p:spPr>
          <a:xfrm>
            <a:off x="796290" y="1232535"/>
            <a:ext cx="1863090" cy="583565"/>
          </a:xfrm>
          <a:prstGeom prst="rect">
            <a:avLst/>
          </a:prstGeom>
          <a:noFill/>
        </p:spPr>
        <p:txBody>
          <a:bodyPr wrap="square" rtlCol="0">
            <a:spAutoFit/>
          </a:bodyPr>
          <a:p>
            <a:r>
              <a:rPr lang="zh-CN" altLang="en-US" sz="3200"/>
              <a:t>函数原型</a:t>
            </a:r>
            <a:endParaRPr lang="zh-CN" altLang="en-US" sz="3200"/>
          </a:p>
        </p:txBody>
      </p:sp>
      <p:sp>
        <p:nvSpPr>
          <p:cNvPr id="6" name="文本框 5"/>
          <p:cNvSpPr txBox="1"/>
          <p:nvPr/>
        </p:nvSpPr>
        <p:spPr>
          <a:xfrm>
            <a:off x="796290" y="2689860"/>
            <a:ext cx="11188065" cy="2553335"/>
          </a:xfrm>
          <a:prstGeom prst="rect">
            <a:avLst/>
          </a:prstGeom>
          <a:noFill/>
        </p:spPr>
        <p:txBody>
          <a:bodyPr wrap="square" rtlCol="0">
            <a:spAutoFit/>
          </a:bodyPr>
          <a:p>
            <a:r>
              <a:rPr lang="zh-CN" altLang="en-US" sz="3200"/>
              <a:t>keras.applications.resnet50.ResNet50(include_top=True, weights=’imagenet’,</a:t>
            </a:r>
            <a:endParaRPr lang="zh-CN" altLang="en-US" sz="3200"/>
          </a:p>
          <a:p>
            <a:r>
              <a:rPr lang="zh-CN" altLang="en-US" sz="3200"/>
              <a:t>input_tensor=None, input_shape=None,</a:t>
            </a:r>
            <a:endParaRPr lang="zh-CN" altLang="en-US" sz="3200"/>
          </a:p>
          <a:p>
            <a:r>
              <a:rPr lang="zh-CN" altLang="en-US" sz="3200"/>
              <a:t>pooling=None,</a:t>
            </a:r>
            <a:endParaRPr lang="zh-CN" altLang="en-US" sz="3200"/>
          </a:p>
          <a:p>
            <a:r>
              <a:rPr lang="zh-CN" altLang="en-US" sz="3200"/>
              <a:t>classes=1000)</a:t>
            </a:r>
            <a:endParaRPr lang="zh-CN" altLang="en-US" sz="32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709295" y="323850"/>
            <a:ext cx="643890" cy="398780"/>
          </a:xfrm>
          <a:prstGeom prst="rect">
            <a:avLst/>
          </a:prstGeom>
          <a:noFill/>
        </p:spPr>
        <p:txBody>
          <a:bodyPr wrap="none" rtlCol="0">
            <a:spAutoFit/>
          </a:bodyPr>
          <a:lstStyle/>
          <a:p>
            <a:r>
              <a:rPr lang="en-US" altLang="zh-CN" sz="2000" dirty="0" smtClean="0"/>
              <a:t>VGG</a:t>
            </a:r>
            <a:endParaRPr lang="en-US" altLang="zh-CN" sz="2000" dirty="0"/>
          </a:p>
        </p:txBody>
      </p:sp>
      <p:pic>
        <p:nvPicPr>
          <p:cNvPr id="2" name="图片 1" descr="pretrained"/>
          <p:cNvPicPr>
            <a:picLocks noChangeAspect="1"/>
          </p:cNvPicPr>
          <p:nvPr/>
        </p:nvPicPr>
        <p:blipFill>
          <a:blip r:embed="rId1"/>
          <a:stretch>
            <a:fillRect/>
          </a:stretch>
        </p:blipFill>
        <p:spPr>
          <a:xfrm>
            <a:off x="1396365" y="-69850"/>
            <a:ext cx="11786870" cy="696722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709295" y="323850"/>
            <a:ext cx="643890" cy="398780"/>
          </a:xfrm>
          <a:prstGeom prst="rect">
            <a:avLst/>
          </a:prstGeom>
          <a:noFill/>
        </p:spPr>
        <p:txBody>
          <a:bodyPr wrap="none" rtlCol="0">
            <a:spAutoFit/>
          </a:bodyPr>
          <a:lstStyle/>
          <a:p>
            <a:r>
              <a:rPr lang="en-US" altLang="zh-CN" sz="2000" dirty="0" smtClean="0"/>
              <a:t>VGG</a:t>
            </a:r>
            <a:endParaRPr lang="en-US" altLang="zh-CN" sz="2000" dirty="0"/>
          </a:p>
        </p:txBody>
      </p:sp>
      <p:pic>
        <p:nvPicPr>
          <p:cNvPr id="3" name="图片 2" descr="vgg16_modified"/>
          <p:cNvPicPr>
            <a:picLocks noChangeAspect="1"/>
          </p:cNvPicPr>
          <p:nvPr/>
        </p:nvPicPr>
        <p:blipFill>
          <a:blip r:embed="rId1"/>
          <a:stretch>
            <a:fillRect/>
          </a:stretch>
        </p:blipFill>
        <p:spPr>
          <a:xfrm>
            <a:off x="3062605" y="-71755"/>
            <a:ext cx="7481570" cy="701865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11580" y="2349500"/>
            <a:ext cx="10425430" cy="1920240"/>
          </a:xfrm>
          <a:prstGeom prst="rect">
            <a:avLst/>
          </a:prstGeom>
          <a:noFill/>
        </p:spPr>
        <p:txBody>
          <a:bodyPr wrap="square" rtlCol="0" anchor="t">
            <a:spAutoFit/>
          </a:bodyPr>
          <a:p>
            <a:r>
              <a:rPr lang="zh-CN" altLang="en-US" sz="2400"/>
              <a:t>我们通过迁移学习，使预测模型开始就有大概50\%的准确率，将预训练模型抽取的特征很好地保留下来，通过冻结预训练模型前面多层的权重，有效地避免在小数据集上训练将之前习得的图像特征丢失，同时再在特征提取层面添加新层允许权值通过反向传播改变，达到在新任务中有效提取特征的目的．</a:t>
            </a:r>
            <a:endParaRPr lang="zh-CN" altLang="en-US" sz="2400"/>
          </a:p>
        </p:txBody>
      </p:sp>
      <p:sp>
        <p:nvSpPr>
          <p:cNvPr id="3" name="文本框 2"/>
          <p:cNvSpPr txBox="1"/>
          <p:nvPr/>
        </p:nvSpPr>
        <p:spPr>
          <a:xfrm>
            <a:off x="201295" y="605790"/>
            <a:ext cx="2540000" cy="640080"/>
          </a:xfrm>
          <a:prstGeom prst="rect">
            <a:avLst/>
          </a:prstGeom>
          <a:noFill/>
        </p:spPr>
        <p:txBody>
          <a:bodyPr wrap="square" rtlCol="0" anchor="t">
            <a:spAutoFit/>
          </a:bodyPr>
          <a:p>
            <a:r>
              <a:rPr lang="zh-CN" altLang="en-US" sz="3600"/>
              <a:t>研究成果</a:t>
            </a:r>
            <a:endParaRPr lang="zh-CN" altLang="en-US"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11580" y="2349500"/>
            <a:ext cx="10425430" cy="2286000"/>
          </a:xfrm>
          <a:prstGeom prst="rect">
            <a:avLst/>
          </a:prstGeom>
          <a:noFill/>
        </p:spPr>
        <p:txBody>
          <a:bodyPr wrap="square" rtlCol="0" anchor="t">
            <a:spAutoFit/>
          </a:bodyPr>
          <a:p>
            <a:endParaRPr lang="zh-CN" altLang="en-US" sz="2400"/>
          </a:p>
          <a:p>
            <a:r>
              <a:rPr lang="zh-CN" altLang="en-US" sz="2400"/>
              <a:t>深度学习需要大量的计算资源和资金的支持．若无这些支持，从０开始设计并从头训练一个具有较高性能的</a:t>
            </a:r>
            <a:endParaRPr lang="zh-CN" altLang="en-US" sz="2400"/>
          </a:p>
          <a:p>
            <a:r>
              <a:rPr lang="zh-CN" altLang="en-US" sz="2400"/>
              <a:t>的多标签分类模型基本是不可能的．本次实验实验条件极其有限，我们通过迁移学习，在小数据集上取得了</a:t>
            </a:r>
            <a:endParaRPr lang="zh-CN" altLang="en-US" sz="2400"/>
          </a:p>
          <a:p>
            <a:r>
              <a:rPr lang="zh-CN" altLang="en-US" sz="2400"/>
              <a:t>不错的效果．</a:t>
            </a:r>
            <a:endParaRPr lang="zh-CN" altLang="en-US" sz="2400"/>
          </a:p>
        </p:txBody>
      </p:sp>
      <p:sp>
        <p:nvSpPr>
          <p:cNvPr id="3" name="文本框 2"/>
          <p:cNvSpPr txBox="1"/>
          <p:nvPr/>
        </p:nvSpPr>
        <p:spPr>
          <a:xfrm>
            <a:off x="201295" y="605790"/>
            <a:ext cx="2540000" cy="640080"/>
          </a:xfrm>
          <a:prstGeom prst="rect">
            <a:avLst/>
          </a:prstGeom>
          <a:noFill/>
        </p:spPr>
        <p:txBody>
          <a:bodyPr wrap="square" rtlCol="0" anchor="t">
            <a:spAutoFit/>
          </a:bodyPr>
          <a:p>
            <a:r>
              <a:rPr lang="zh-CN" altLang="en-US" sz="3600"/>
              <a:t>研究成果</a:t>
            </a:r>
            <a:endParaRPr lang="zh-CN" altLang="en-US"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 y="2037922"/>
            <a:ext cx="12192763" cy="1791128"/>
            <a:chOff x="-1" y="2037922"/>
            <a:chExt cx="12192763" cy="1791128"/>
          </a:xfrm>
        </p:grpSpPr>
        <p:sp>
          <p:nvSpPr>
            <p:cNvPr id="5" name="矩形 4"/>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r="75391"/>
          <a:stretch>
            <a:fillRect/>
          </a:stretch>
        </p:blipFill>
        <p:spPr>
          <a:xfrm flipH="1">
            <a:off x="9191624" y="0"/>
            <a:ext cx="3000375" cy="6858000"/>
          </a:xfrm>
          <a:prstGeom prst="rect">
            <a:avLst/>
          </a:prstGeom>
        </p:spPr>
      </p:pic>
      <p:sp>
        <p:nvSpPr>
          <p:cNvPr id="6" name="文本框 5"/>
          <p:cNvSpPr txBox="1"/>
          <p:nvPr/>
        </p:nvSpPr>
        <p:spPr>
          <a:xfrm>
            <a:off x="1371600" y="2328817"/>
            <a:ext cx="4185761" cy="1200329"/>
          </a:xfrm>
          <a:prstGeom prst="rect">
            <a:avLst/>
          </a:prstGeom>
          <a:noFill/>
        </p:spPr>
        <p:txBody>
          <a:bodyPr wrap="none" rtlCol="0">
            <a:spAutoFit/>
          </a:bodyPr>
          <a:lstStyle/>
          <a:p>
            <a:r>
              <a:rPr lang="zh-CN" altLang="en-US" sz="7200" spc="600" dirty="0" smtClean="0">
                <a:solidFill>
                  <a:schemeClr val="bg1"/>
                </a:solidFill>
              </a:rPr>
              <a:t>感谢聆听</a:t>
            </a:r>
            <a:endParaRPr lang="zh-CN" altLang="en-US" sz="7200" spc="6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709295" y="323850"/>
            <a:ext cx="3613150" cy="583565"/>
          </a:xfrm>
          <a:prstGeom prst="rect">
            <a:avLst/>
          </a:prstGeom>
          <a:noFill/>
        </p:spPr>
        <p:txBody>
          <a:bodyPr wrap="none" rtlCol="0">
            <a:spAutoFit/>
          </a:bodyPr>
          <a:lstStyle/>
          <a:p>
            <a:pPr algn="l"/>
            <a:r>
              <a:rPr lang="zh-CN" altLang="en-US" sz="3200" dirty="0" smtClean="0"/>
              <a:t>Multi-label问题简介</a:t>
            </a:r>
            <a:endParaRPr lang="zh-CN" altLang="en-US" sz="3200" dirty="0" smtClean="0"/>
          </a:p>
        </p:txBody>
      </p:sp>
      <p:sp>
        <p:nvSpPr>
          <p:cNvPr id="17" name="文本框 16"/>
          <p:cNvSpPr txBox="1"/>
          <p:nvPr/>
        </p:nvSpPr>
        <p:spPr>
          <a:xfrm>
            <a:off x="614680" y="1208405"/>
            <a:ext cx="10831195" cy="3992880"/>
          </a:xfrm>
          <a:prstGeom prst="rect">
            <a:avLst/>
          </a:prstGeom>
          <a:noFill/>
        </p:spPr>
        <p:txBody>
          <a:bodyPr wrap="square" rtlCol="0">
            <a:spAutoFit/>
          </a:bodyPr>
          <a:p>
            <a:endParaRPr lang="zh-CN" altLang="en-US" sz="3200"/>
          </a:p>
          <a:p>
            <a:r>
              <a:rPr lang="zh-CN" altLang="en-US" sz="3200"/>
              <a:t>计算机视觉中分类问题是一个重要课题，图像分类有两类问题:一是多分类(multi-class)问题，二是多标签(multi-label)分类问题.</a:t>
            </a:r>
            <a:endParaRPr lang="zh-CN" altLang="en-US" sz="3200"/>
          </a:p>
          <a:p>
            <a:r>
              <a:rPr lang="zh-CN" altLang="en-US" sz="3200"/>
              <a:t>我们要研究的是multi-label classification问题，在多标签分类中，一个实例可以对应多个标签．比如，一张山水画就对应＇山＇和'水' 或更多标签．多标签分类问题可以看做是多分类问题的泛化，解决起来要比多分类问题困难很多.</a:t>
            </a:r>
            <a:endParaRPr lang="zh-CN" altLang="en-US" sz="3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09295" y="323850"/>
            <a:ext cx="3427095" cy="706755"/>
          </a:xfrm>
          <a:prstGeom prst="rect">
            <a:avLst/>
          </a:prstGeom>
          <a:noFill/>
        </p:spPr>
        <p:txBody>
          <a:bodyPr wrap="none" rtlCol="0">
            <a:spAutoFit/>
          </a:bodyPr>
          <a:lstStyle/>
          <a:p>
            <a:pPr algn="l"/>
            <a:r>
              <a:rPr lang="zh-CN" altLang="en-US" sz="4000" dirty="0" smtClean="0"/>
              <a:t>tensorflow简介</a:t>
            </a:r>
            <a:endParaRPr lang="zh-CN" altLang="en-US" sz="4000" dirty="0" smtClean="0"/>
          </a:p>
        </p:txBody>
      </p:sp>
      <p:sp>
        <p:nvSpPr>
          <p:cNvPr id="16" name="文本框 15"/>
          <p:cNvSpPr txBox="1"/>
          <p:nvPr/>
        </p:nvSpPr>
        <p:spPr>
          <a:xfrm>
            <a:off x="607060" y="1287780"/>
            <a:ext cx="11101070" cy="4030980"/>
          </a:xfrm>
          <a:prstGeom prst="rect">
            <a:avLst/>
          </a:prstGeom>
          <a:noFill/>
        </p:spPr>
        <p:txBody>
          <a:bodyPr wrap="square" rtlCol="0">
            <a:spAutoFit/>
          </a:bodyPr>
          <a:p>
            <a:r>
              <a:rPr lang="zh-CN" altLang="en-US" sz="3200"/>
              <a:t>TensorFlow 是谷歌基于 DistBelief 进行研发的第二代人工智能学习系统，其命名来源于本身的运行原理。 Tensor（张量）意味着 N 维数组， Flow（流）意味着基于数据流图的计算， TensorFlow 为张量从流图的一端流动到另一端计算过程。</a:t>
            </a:r>
            <a:endParaRPr lang="zh-CN" altLang="en-US" sz="3200"/>
          </a:p>
          <a:p>
            <a:r>
              <a:rPr lang="zh-CN" altLang="en-US" sz="3200"/>
              <a:t>TensorFlow 是将复杂的数据结构传输至人工智能神经网中进行分析和处理过程的系统 TensorFlow 可被用于语音识别或图像识别等多项机器学习和深度学习领域，且完全开源，任何人都可以用。</a:t>
            </a:r>
            <a:endParaRPr lang="zh-CN" altLang="en-US" sz="3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71298" y="323947"/>
            <a:ext cx="8891152" cy="583565"/>
            <a:chOff x="493006" y="316630"/>
            <a:chExt cx="8891152" cy="583565"/>
          </a:xfrm>
        </p:grpSpPr>
        <p:sp>
          <p:nvSpPr>
            <p:cNvPr id="38" name="文本框 37"/>
            <p:cNvSpPr txBox="1"/>
            <p:nvPr/>
          </p:nvSpPr>
          <p:spPr>
            <a:xfrm>
              <a:off x="731013" y="316630"/>
              <a:ext cx="8653145" cy="583565"/>
            </a:xfrm>
            <a:prstGeom prst="rect">
              <a:avLst/>
            </a:prstGeom>
            <a:noFill/>
          </p:spPr>
          <p:txBody>
            <a:bodyPr wrap="none" rtlCol="0">
              <a:spAutoFit/>
            </a:bodyPr>
            <a:lstStyle/>
            <a:p>
              <a:pPr algn="l"/>
              <a:r>
                <a:rPr lang="zh-CN" altLang="en-US" sz="3200" dirty="0" smtClean="0"/>
                <a:t>TensorFlow 作为一个机器学习库能做很多事情：</a:t>
              </a:r>
              <a:endParaRPr lang="zh-CN" altLang="en-US" sz="3200" dirty="0" smtClean="0"/>
            </a:p>
          </p:txBody>
        </p:sp>
        <p:sp>
          <p:nvSpPr>
            <p:cNvPr id="39" name="等腰三角形 38"/>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567690" y="1466215"/>
            <a:ext cx="11332845" cy="3784600"/>
          </a:xfrm>
          <a:prstGeom prst="rect">
            <a:avLst/>
          </a:prstGeom>
          <a:noFill/>
        </p:spPr>
        <p:txBody>
          <a:bodyPr wrap="square" rtlCol="0">
            <a:spAutoFit/>
          </a:bodyPr>
          <a:p>
            <a:r>
              <a:rPr lang="zh-CN" altLang="en-US" sz="2000"/>
              <a:t>• 可自行设计神经网络结构；</a:t>
            </a:r>
            <a:endParaRPr lang="zh-CN" altLang="en-US" sz="2000"/>
          </a:p>
          <a:p>
            <a:r>
              <a:rPr lang="zh-CN" altLang="en-US" sz="2000"/>
              <a:t>• 不需要通过反向传播求解梯度， Tensorflow 支持自动求导；</a:t>
            </a:r>
            <a:endParaRPr lang="zh-CN" altLang="en-US" sz="2000"/>
          </a:p>
          <a:p>
            <a:r>
              <a:rPr lang="zh-CN" altLang="en-US" sz="2000"/>
              <a:t>• 通过 C++ 编写核心代码，简化了线上部署的复杂度 (通过 SWIG 实现 Python， Go和 JAVA 接口)；</a:t>
            </a:r>
            <a:endParaRPr lang="zh-CN" altLang="en-US" sz="2000"/>
          </a:p>
          <a:p>
            <a:r>
              <a:rPr lang="zh-CN" altLang="en-US" sz="2000"/>
              <a:t>• 谷歌的 Tensorflow 中内置 TF.Learn 和 TF.Slim 等组件，并兼容 Sciket-learn estimator 接口 (evaluate、 grid、 search、 cross、 validation)；</a:t>
            </a:r>
            <a:endParaRPr lang="zh-CN" altLang="en-US" sz="2000"/>
          </a:p>
          <a:p>
            <a:r>
              <a:rPr lang="zh-CN" altLang="en-US" sz="2000"/>
              <a:t>• 数据流式图支持自由的算法表达，可实现深度学习以外的机器学习算法；</a:t>
            </a:r>
            <a:endParaRPr lang="zh-CN" altLang="en-US" sz="2000"/>
          </a:p>
          <a:p>
            <a:r>
              <a:rPr lang="zh-CN" altLang="en-US" sz="2000"/>
              <a:t>• 可写内层循环代码控制计算图分支的计算，可将相关的分支转化为子图并执行迭代计算；</a:t>
            </a:r>
            <a:endParaRPr lang="zh-CN" altLang="en-US" sz="2000"/>
          </a:p>
          <a:p>
            <a:r>
              <a:rPr lang="zh-CN" altLang="en-US" sz="2000"/>
              <a:t>• 可进行并行设计，充分利用硬件资源。</a:t>
            </a:r>
            <a:endParaRPr lang="zh-CN" altLang="en-US" sz="2000"/>
          </a:p>
          <a:p>
            <a:r>
              <a:rPr lang="zh-CN" altLang="en-US" sz="2000"/>
              <a:t>• 具有灵活的移植性，编译速度较快；</a:t>
            </a:r>
            <a:endParaRPr lang="zh-CN" altLang="en-US" sz="2000"/>
          </a:p>
          <a:p>
            <a:r>
              <a:rPr lang="zh-CN" altLang="en-US" sz="2000"/>
              <a:t>• 在数据并行模式上： Tensorflow 主要面向内存足以装载模型参数环境，从而实现计算效率的最大化；</a:t>
            </a:r>
            <a:endParaRPr lang="zh-CN" altLang="en-US" sz="2000"/>
          </a:p>
          <a:p>
            <a:r>
              <a:rPr lang="zh-CN" altLang="en-US" sz="2000"/>
              <a:t>• 支持卷积神经网络 (Convolutional Neural Network ,CNN), 循环神经网络 (RecurrentNeuralNetwork,RNN), 支持深度强化学习及计算密集的科学计算 (偏微分方程求解);</a:t>
            </a:r>
            <a:endParaRPr lang="zh-CN" alt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709295" y="323850"/>
            <a:ext cx="2274570" cy="706755"/>
          </a:xfrm>
          <a:prstGeom prst="rect">
            <a:avLst/>
          </a:prstGeom>
          <a:noFill/>
        </p:spPr>
        <p:txBody>
          <a:bodyPr wrap="none" rtlCol="0">
            <a:spAutoFit/>
          </a:bodyPr>
          <a:lstStyle/>
          <a:p>
            <a:pPr algn="l"/>
            <a:r>
              <a:rPr lang="zh-CN" altLang="en-US" sz="4000" dirty="0" smtClean="0"/>
              <a:t>keras简介</a:t>
            </a:r>
            <a:endParaRPr lang="zh-CN" altLang="en-US" sz="4000" dirty="0" smtClean="0"/>
          </a:p>
        </p:txBody>
      </p:sp>
      <p:sp>
        <p:nvSpPr>
          <p:cNvPr id="30" name="文本框 29"/>
          <p:cNvSpPr txBox="1"/>
          <p:nvPr/>
        </p:nvSpPr>
        <p:spPr>
          <a:xfrm>
            <a:off x="809625" y="1677035"/>
            <a:ext cx="11149330" cy="2553335"/>
          </a:xfrm>
          <a:prstGeom prst="rect">
            <a:avLst/>
          </a:prstGeom>
          <a:noFill/>
        </p:spPr>
        <p:txBody>
          <a:bodyPr wrap="square" rtlCol="0">
            <a:spAutoFit/>
          </a:bodyPr>
          <a:p>
            <a:r>
              <a:rPr lang="zh-CN" altLang="en-US" sz="4000"/>
              <a:t>Keras 是一个高层神经网络 API， Keras 由纯Python 编写而成并基 Tensorflow、 Theano 以及 CNTK 后端。 Keras 为支持快速实验而生，能够把你的idea 迅速转换为结果</a:t>
            </a:r>
            <a:endParaRPr lang="zh-CN" altLang="en-US" sz="4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71298" y="323947"/>
            <a:ext cx="3030737" cy="583565"/>
            <a:chOff x="493006" y="316630"/>
            <a:chExt cx="3030737" cy="583565"/>
          </a:xfrm>
        </p:grpSpPr>
        <p:sp>
          <p:nvSpPr>
            <p:cNvPr id="20" name="文本框 19"/>
            <p:cNvSpPr txBox="1"/>
            <p:nvPr/>
          </p:nvSpPr>
          <p:spPr>
            <a:xfrm>
              <a:off x="731013" y="316630"/>
              <a:ext cx="2792730" cy="583565"/>
            </a:xfrm>
            <a:prstGeom prst="rect">
              <a:avLst/>
            </a:prstGeom>
            <a:noFill/>
          </p:spPr>
          <p:txBody>
            <a:bodyPr wrap="none" rtlCol="0">
              <a:spAutoFit/>
            </a:bodyPr>
            <a:lstStyle/>
            <a:p>
              <a:pPr algn="l"/>
              <a:r>
                <a:rPr lang="zh-CN" altLang="en-US" sz="3200" dirty="0" smtClean="0"/>
                <a:t>Keras 的特点：</a:t>
              </a:r>
              <a:endParaRPr lang="zh-CN" altLang="en-US" sz="3200" dirty="0" smtClean="0"/>
            </a:p>
          </p:txBody>
        </p:sp>
        <p:sp>
          <p:nvSpPr>
            <p:cNvPr id="21" name="等腰三角形 20"/>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471170" y="1377315"/>
            <a:ext cx="11284585" cy="3784600"/>
          </a:xfrm>
          <a:prstGeom prst="rect">
            <a:avLst/>
          </a:prstGeom>
          <a:noFill/>
        </p:spPr>
        <p:txBody>
          <a:bodyPr wrap="square" rtlCol="0">
            <a:spAutoFit/>
          </a:bodyPr>
          <a:p>
            <a:r>
              <a:rPr lang="zh-CN" altLang="en-US" sz="2000"/>
              <a:t>• 简易和快速的原型设计（keras 具有高度模块化，极简，和可扩充特性）</a:t>
            </a:r>
            <a:endParaRPr lang="zh-CN" altLang="en-US" sz="2000"/>
          </a:p>
          <a:p>
            <a:r>
              <a:rPr lang="zh-CN" altLang="en-US" sz="2000"/>
              <a:t>• 支持 CNN 和 RNN，或二者的结合</a:t>
            </a:r>
            <a:endParaRPr lang="zh-CN" altLang="en-US" sz="2000"/>
          </a:p>
          <a:p>
            <a:r>
              <a:rPr lang="zh-CN" altLang="en-US" sz="2000"/>
              <a:t>• 用户友好：Keras 是基于 TensorFlow。用户的使用体验始终是它的中心内容。Keras遵循减少认知困难的最佳实践： Keras 提供一致而简洁的 API，能够极大减少一般应用下用户的工作量，同时， Keras 提供清晰和具有实践意义的 bug 反馈。</a:t>
            </a:r>
            <a:endParaRPr lang="zh-CN" altLang="en-US" sz="2000"/>
          </a:p>
          <a:p>
            <a:r>
              <a:rPr lang="zh-CN" altLang="en-US" sz="2000"/>
              <a:t>• 模块性：模型可理解为一个层的序列或数据的运算图，完全可配置的模块可以用最少的代价自由组合在一起。具体而言，网络层、损失函数、优化器、初始化策略、激活函数、正则化方法都是独立的模块，你可以使用它们来构建自己的模型。</a:t>
            </a:r>
            <a:endParaRPr lang="zh-CN" altLang="en-US" sz="2000"/>
          </a:p>
          <a:p>
            <a:r>
              <a:rPr lang="zh-CN" altLang="en-US" sz="2000"/>
              <a:t>• 易扩展性：添加新模块超级容易，只需要仿照现有的模块编写新的类或函数即可。创建新模块的便利性使得 Keras 更适合于先进的研究工作。</a:t>
            </a:r>
            <a:endParaRPr lang="zh-CN" altLang="en-US" sz="2000"/>
          </a:p>
          <a:p>
            <a:r>
              <a:rPr lang="zh-CN" altLang="en-US" sz="2000"/>
              <a:t>• 与 Python 协作： Keras 没有单独的模型配置文件类型（作为对比， caffe 有），模型由 python 代码描述，使其更紧凑和更易 debug，并提供了扩展的便利性。</a:t>
            </a:r>
            <a:endParaRPr lang="zh-CN" altLang="en-US"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6695" y="294640"/>
            <a:ext cx="3230880" cy="701040"/>
          </a:xfrm>
          <a:prstGeom prst="rect">
            <a:avLst/>
          </a:prstGeom>
          <a:noFill/>
        </p:spPr>
        <p:txBody>
          <a:bodyPr wrap="none" rtlCol="0">
            <a:spAutoFit/>
          </a:bodyPr>
          <a:lstStyle/>
          <a:p>
            <a:r>
              <a:rPr lang="zh-CN" altLang="en-US" sz="4000" dirty="0" smtClean="0"/>
              <a:t>什么迁移学习</a:t>
            </a:r>
            <a:endParaRPr lang="zh-CN" altLang="en-US" sz="4000" dirty="0" smtClean="0"/>
          </a:p>
        </p:txBody>
      </p:sp>
      <p:sp>
        <p:nvSpPr>
          <p:cNvPr id="20" name="文本框 19"/>
          <p:cNvSpPr txBox="1"/>
          <p:nvPr/>
        </p:nvSpPr>
        <p:spPr>
          <a:xfrm>
            <a:off x="414020" y="1905635"/>
            <a:ext cx="11564620" cy="3017520"/>
          </a:xfrm>
          <a:prstGeom prst="rect">
            <a:avLst/>
          </a:prstGeom>
          <a:noFill/>
        </p:spPr>
        <p:txBody>
          <a:bodyPr wrap="square" rtlCol="0">
            <a:spAutoFit/>
          </a:bodyPr>
          <a:p>
            <a:r>
              <a:rPr lang="zh-CN" altLang="en-US" sz="3200"/>
              <a:t>迁移学习 (Transfer learning) 顾名思义就是就是把已学训练好的模型参数迁移到新的模型来帮助新模型训练。考虑到大部分数据或任务是存在相关性的，所以通过迁移学习我们可以将已经学到的模型参数（也可理解为模型学到的知识）通过某种方式来分享给新模型从而加快并优化模型的学习效率不用像大多数网络那样从零学习。</a:t>
            </a:r>
            <a:endParaRPr lang="zh-CN" altLang="en-US" sz="3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71298" y="323947"/>
            <a:ext cx="4078487" cy="583565"/>
            <a:chOff x="493006" y="316630"/>
            <a:chExt cx="4078487" cy="583565"/>
          </a:xfrm>
        </p:grpSpPr>
        <p:sp>
          <p:nvSpPr>
            <p:cNvPr id="21" name="文本框 20"/>
            <p:cNvSpPr txBox="1"/>
            <p:nvPr/>
          </p:nvSpPr>
          <p:spPr>
            <a:xfrm>
              <a:off x="731013" y="316630"/>
              <a:ext cx="3840480" cy="583565"/>
            </a:xfrm>
            <a:prstGeom prst="rect">
              <a:avLst/>
            </a:prstGeom>
            <a:noFill/>
          </p:spPr>
          <p:txBody>
            <a:bodyPr wrap="none" rtlCol="0">
              <a:spAutoFit/>
            </a:bodyPr>
            <a:lstStyle/>
            <a:p>
              <a:r>
                <a:rPr lang="zh-CN" altLang="en-US" sz="3200" dirty="0"/>
                <a:t>迁移学习的基本思路</a:t>
              </a:r>
              <a:endParaRPr lang="zh-CN" altLang="en-US" sz="3200" dirty="0"/>
            </a:p>
          </p:txBody>
        </p:sp>
        <p:sp>
          <p:nvSpPr>
            <p:cNvPr id="22" name="等腰三角形 21"/>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664210" y="1386840"/>
            <a:ext cx="11023600" cy="4523105"/>
          </a:xfrm>
          <a:prstGeom prst="rect">
            <a:avLst/>
          </a:prstGeom>
          <a:noFill/>
        </p:spPr>
        <p:txBody>
          <a:bodyPr wrap="square" rtlCol="0">
            <a:spAutoFit/>
          </a:bodyPr>
          <a:p>
            <a:r>
              <a:rPr lang="zh-CN" altLang="en-US" sz="3200"/>
              <a:t>迁移学习的基本思路是利用预训练模型，即已经通过现成数据集训练好的模型（这里预训练的数据集可以对应完全不同的待解问题，例如具有相同的输入，不同的输出）。开发者需要在预训练模型中找到能够输出可复用特征（feature）的层次（layer），然后利用该层次的输出作为输入特征来训练那些需要参数较少的规模更小的神经网络。由于预训练模型此前已经习得了数据的组织模式（patterns），因此这个较小规模的网络只需要学习数据中针对特定问题的特定联系就可以了。</a:t>
            </a:r>
            <a:endParaRPr lang="zh-CN" altLang="en-US" sz="32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71298" y="323947"/>
            <a:ext cx="4535687" cy="645160"/>
            <a:chOff x="493006" y="316630"/>
            <a:chExt cx="4535687" cy="645160"/>
          </a:xfrm>
        </p:grpSpPr>
        <p:sp>
          <p:nvSpPr>
            <p:cNvPr id="21" name="文本框 20"/>
            <p:cNvSpPr txBox="1"/>
            <p:nvPr/>
          </p:nvSpPr>
          <p:spPr>
            <a:xfrm>
              <a:off x="731013" y="316630"/>
              <a:ext cx="4297680" cy="645160"/>
            </a:xfrm>
            <a:prstGeom prst="rect">
              <a:avLst/>
            </a:prstGeom>
            <a:noFill/>
          </p:spPr>
          <p:txBody>
            <a:bodyPr wrap="none" rtlCol="0">
              <a:spAutoFit/>
            </a:bodyPr>
            <a:lstStyle/>
            <a:p>
              <a:r>
                <a:rPr lang="zh-CN" altLang="en-US" sz="3600" dirty="0"/>
                <a:t>迁移学习的一般过程</a:t>
              </a:r>
              <a:endParaRPr lang="zh-CN" altLang="en-US" sz="3600" dirty="0"/>
            </a:p>
          </p:txBody>
        </p:sp>
        <p:sp>
          <p:nvSpPr>
            <p:cNvPr id="22" name="等腰三角形 21"/>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597535" y="1174750"/>
            <a:ext cx="11120755" cy="5507990"/>
          </a:xfrm>
          <a:prstGeom prst="rect">
            <a:avLst/>
          </a:prstGeom>
          <a:noFill/>
        </p:spPr>
        <p:txBody>
          <a:bodyPr wrap="square" rtlCol="0">
            <a:spAutoFit/>
          </a:bodyPr>
          <a:p>
            <a:r>
              <a:rPr lang="zh-CN" altLang="en-US" sz="3200"/>
              <a:t>一般的迁移学习过程是这样的：训练好一个网络（我们称它为 base network） →把它的前 n 层复制到 targetnetwork 的前 n 层 →target network 剩下的其他层随机初始化 → 开始训练 target task。其中，在做backpropogate（反向传播）的时候，有两种方法可以选择：（1）把迁移过来的这前 n 层 frozen（冻结）起来，即在训练 target task的时候，不改变这 n 层的值；（2）不冻结这前 n 层，而是会不断调整它们的值，称为fine-tune（微调）。这个主要取决于 target 数据集的大小和前 n 层的参数个数，如果target 数据集很小，而参数个数很多，为了防止 overfitting（过拟合），通常采用 frozen方法；反之，采用 fine-tune。</a:t>
            </a:r>
            <a:endParaRPr lang="zh-CN" altLang="en-US" sz="32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版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标准字体">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版权信息">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2973</Words>
  <Application>Kingsoft Office WPP</Application>
  <PresentationFormat>自定义</PresentationFormat>
  <Paragraphs>90</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16</vt:i4>
      </vt:variant>
    </vt:vector>
  </HeadingPairs>
  <TitlesOfParts>
    <vt:vector size="21" baseType="lpstr">
      <vt:lpstr>Arial </vt:lpstr>
      <vt:lpstr>宋体 </vt:lpstr>
      <vt:lpstr>SimSun</vt:lpstr>
      <vt:lpstr>版式</vt:lpstr>
      <vt:lpstr>版权信息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curie</cp:lastModifiedBy>
  <cp:revision>45</cp:revision>
  <dcterms:created xsi:type="dcterms:W3CDTF">2018-05-11T14:25:04Z</dcterms:created>
  <dcterms:modified xsi:type="dcterms:W3CDTF">2018-05-11T14:25:04Z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