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0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60" r:id="rId14"/>
    <p:sldId id="259" r:id="rId15"/>
    <p:sldId id="261" r:id="rId16"/>
    <p:sldId id="263" r:id="rId17"/>
    <p:sldId id="264" r:id="rId18"/>
    <p:sldId id="265" r:id="rId19"/>
    <p:sldId id="266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71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389E-0B48-495A-AF94-527306B057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1823-89E7-4CF2-B19C-6D7DFBB8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gitkraken.com/gitkraken-client/branching-and-merging/" TargetMode="External"/><Relationship Id="rId13" Type="http://schemas.openxmlformats.org/officeDocument/2006/relationships/hyperlink" Target="https://help.gitkraken.com/gitkraken-client/git-flow/" TargetMode="External"/><Relationship Id="rId3" Type="http://schemas.openxmlformats.org/officeDocument/2006/relationships/hyperlink" Target="https://sourceforge.net/projects/vcxsrv/" TargetMode="External"/><Relationship Id="rId7" Type="http://schemas.openxmlformats.org/officeDocument/2006/relationships/hyperlink" Target="https://www.gitkraken.com/learn/git/git-checkout" TargetMode="External"/><Relationship Id="rId12" Type="http://schemas.openxmlformats.org/officeDocument/2006/relationships/hyperlink" Target="https://help.gitkraken.com/gitkraken-client/fork/" TargetMode="External"/><Relationship Id="rId2" Type="http://schemas.openxmlformats.org/officeDocument/2006/relationships/hyperlink" Target="https://chuckdries.medium.com/installing-gitkraken-in-wsl-2-15bf6459f8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gitkraken.com/gitkraken-client/stashing/" TargetMode="External"/><Relationship Id="rId11" Type="http://schemas.openxmlformats.org/officeDocument/2006/relationships/hyperlink" Target="https://www.gitkraken.com/learn/git/tutorials/how-to-resolve-merge-conflict-in-git" TargetMode="External"/><Relationship Id="rId5" Type="http://schemas.openxmlformats.org/officeDocument/2006/relationships/hyperlink" Target="https://help.gitkraken.com/gitkraken-client/pushing-and-pulling/" TargetMode="External"/><Relationship Id="rId15" Type="http://schemas.openxmlformats.org/officeDocument/2006/relationships/hyperlink" Target="https://www.gitkraken.com/learn/git/problems/github-pull-requests#:~:text=The%20GitHub%20integration%20in%20GitKraken,directly%20from%20the%20central%20graph." TargetMode="External"/><Relationship Id="rId10" Type="http://schemas.openxmlformats.org/officeDocument/2006/relationships/hyperlink" Target="https://help.gitkraken.com/gitkraken-client/interactive-rebase/" TargetMode="External"/><Relationship Id="rId4" Type="http://schemas.openxmlformats.org/officeDocument/2006/relationships/hyperlink" Target="https://www.gitkraken.com/learn/git/tutorials/how-to-git-commit" TargetMode="External"/><Relationship Id="rId9" Type="http://schemas.openxmlformats.org/officeDocument/2006/relationships/hyperlink" Target="https://www.gitkraken.com/learn/git/git-rebase#How-to-Git-Rebase-with-GitKraken-Client" TargetMode="External"/><Relationship Id="rId14" Type="http://schemas.openxmlformats.org/officeDocument/2006/relationships/hyperlink" Target="https://www.gitkraken.com/learn/git/tutorials/how-git-ssh-works#:~:text=To%20set%20up%20Git%20SSH,new%20key%20pair%20for%20you.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1D2-EB45-445D-AAC7-276AC2DE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0623-A033-B500-5E40-092488AA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8205-9591-D41E-A4CB-FD0872C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A83-B746-EF19-AC6C-85F10CB6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team grows feature branches on origin will become hard to navigate</a:t>
            </a:r>
          </a:p>
          <a:p>
            <a:r>
              <a:rPr lang="en-US" dirty="0"/>
              <a:t>Solution: Each developer creates a fork and maintains ownership (remote) </a:t>
            </a:r>
          </a:p>
          <a:p>
            <a:r>
              <a:rPr lang="en-US" dirty="0"/>
              <a:t>Pull requests will be made from remote to origin</a:t>
            </a:r>
          </a:p>
          <a:p>
            <a:r>
              <a:rPr lang="en-US" dirty="0"/>
              <a:t>Rebase, pull, and fast forward operations will allow you to sync with origin staging/main</a:t>
            </a:r>
          </a:p>
          <a:p>
            <a:r>
              <a:rPr lang="en-US" dirty="0"/>
              <a:t>Remote branches are deleted once feature is merged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E4454-065C-C5AF-AAED-B11A2E1C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90" y="2164233"/>
            <a:ext cx="2493781" cy="43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8205-9591-D41E-A4CB-FD0872C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[ADMIN]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A83-B746-EF19-AC6C-85F10CB6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2558"/>
            <a:ext cx="5415679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developer’s access is revoked all remotes owned by that user are deleted.</a:t>
            </a:r>
          </a:p>
          <a:p>
            <a:r>
              <a:rPr lang="en-US" dirty="0"/>
              <a:t>Before removing a user be sure to push all of the remote feature branches to origin</a:t>
            </a:r>
          </a:p>
          <a:p>
            <a:pPr lvl="1"/>
            <a:r>
              <a:rPr lang="en-US" dirty="0"/>
              <a:t>Sometimes this operation can result in a disconnected commit tree, this can be resolved by rebasing the branch on the appropriate BASE ref</a:t>
            </a:r>
          </a:p>
          <a:p>
            <a:r>
              <a:rPr lang="en-US" dirty="0"/>
              <a:t>These feature branches can be reassigned and moved to another developer’s fork</a:t>
            </a:r>
          </a:p>
        </p:txBody>
      </p:sp>
      <p:pic>
        <p:nvPicPr>
          <p:cNvPr id="5122" name="Picture 2" descr="Fork you Memes - Imgflip">
            <a:extLst>
              <a:ext uri="{FF2B5EF4-FFF2-40B4-BE49-F238E27FC236}">
                <a16:creationId xmlns:a16="http://schemas.microsoft.com/office/drawing/2014/main" id="{963D1E3F-155C-622E-9826-F7134394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9" y="2703079"/>
            <a:ext cx="4642643" cy="30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01-FB03-7F5E-C9AD-AC179081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3A4E-3EC3-5D34-EE0A-04853E12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04" y="2369037"/>
            <a:ext cx="525179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 Templates can be added to </a:t>
            </a:r>
            <a:r>
              <a:rPr lang="en-US" dirty="0" err="1"/>
              <a:t>GitKraken</a:t>
            </a:r>
            <a:r>
              <a:rPr lang="en-US" dirty="0"/>
              <a:t> to speed up process.</a:t>
            </a:r>
          </a:p>
          <a:p>
            <a:r>
              <a:rPr lang="en-US" dirty="0"/>
              <a:t>Automate PR/Issue linking by using built-in keywords.</a:t>
            </a:r>
          </a:p>
          <a:p>
            <a:r>
              <a:rPr lang="en-US" dirty="0"/>
              <a:t>No commits should ever be made directly to main/staging</a:t>
            </a:r>
          </a:p>
          <a:p>
            <a:r>
              <a:rPr lang="en-US" dirty="0"/>
              <a:t>Merge conflicts are handled on a first come first serve basis</a:t>
            </a:r>
          </a:p>
          <a:p>
            <a:r>
              <a:rPr lang="en-US" dirty="0"/>
              <a:t>Use interactive rebase to clean up your commits before opening a PR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4A299-10BC-C1EC-E4F8-2E8716EE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4162"/>
            <a:ext cx="5251792" cy="196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2699F-A4AD-58DA-C4F7-FF93B12700BF}"/>
              </a:ext>
            </a:extLst>
          </p:cNvPr>
          <p:cNvSpPr txBox="1"/>
          <p:nvPr/>
        </p:nvSpPr>
        <p:spPr>
          <a:xfrm>
            <a:off x="5977427" y="4409669"/>
            <a:ext cx="635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can be added to /.</a:t>
            </a:r>
            <a:r>
              <a:rPr lang="en-US" dirty="0" err="1"/>
              <a:t>github</a:t>
            </a:r>
            <a:r>
              <a:rPr lang="en-US" dirty="0"/>
              <a:t>/PULL_REQUEST_TEMPLATE/&lt;name&gt;-template.md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16472-105F-E72E-BAA4-C1B331E9183C}"/>
              </a:ext>
            </a:extLst>
          </p:cNvPr>
          <p:cNvSpPr txBox="1"/>
          <p:nvPr/>
        </p:nvSpPr>
        <p:spPr>
          <a:xfrm>
            <a:off x="1829496" y="6226225"/>
            <a:ext cx="829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 Linking Doc: https://docs.github.com/en/issues/tracking-your-work-with-issues/linking-a-pull-request-to-an-issue</a:t>
            </a:r>
          </a:p>
        </p:txBody>
      </p:sp>
    </p:spTree>
    <p:extLst>
      <p:ext uri="{BB962C8B-B14F-4D97-AF65-F5344CB8AC3E}">
        <p14:creationId xmlns:p14="http://schemas.microsoft.com/office/powerpoint/2010/main" val="192375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639-9E29-7D39-A7F1-C2BCAAA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1578-DF4B-BAC5-A8DA-F014894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93"/>
            <a:ext cx="4928493" cy="3975970"/>
          </a:xfrm>
        </p:spPr>
        <p:txBody>
          <a:bodyPr/>
          <a:lstStyle/>
          <a:p>
            <a:r>
              <a:rPr lang="en-US" dirty="0"/>
              <a:t>Verifies author identity</a:t>
            </a:r>
          </a:p>
          <a:p>
            <a:r>
              <a:rPr lang="en-US" dirty="0"/>
              <a:t>Can be enforced by GitHub</a:t>
            </a:r>
          </a:p>
          <a:p>
            <a:r>
              <a:rPr lang="en-US" dirty="0"/>
              <a:t>Easy to setup with </a:t>
            </a:r>
            <a:r>
              <a:rPr lang="en-US" dirty="0" err="1"/>
              <a:t>GitKraken</a:t>
            </a:r>
            <a:endParaRPr lang="en-US" dirty="0"/>
          </a:p>
          <a:p>
            <a:r>
              <a:rPr lang="en-US" dirty="0"/>
              <a:t>Secures development process as it grows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8E107-784D-9C1A-441D-0B0171E3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62" y="2081195"/>
            <a:ext cx="5906074" cy="17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639-9E29-7D39-A7F1-C2BCAAA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a Rogue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1578-DF4B-BAC5-A8DA-F014894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93"/>
            <a:ext cx="5387991" cy="3975970"/>
          </a:xfrm>
        </p:spPr>
        <p:txBody>
          <a:bodyPr/>
          <a:lstStyle/>
          <a:p>
            <a:r>
              <a:rPr lang="en-US" dirty="0"/>
              <a:t>Commits made by one author</a:t>
            </a:r>
          </a:p>
          <a:p>
            <a:r>
              <a:rPr lang="en-US" dirty="0"/>
              <a:t>Still pulls in profile picture</a:t>
            </a:r>
          </a:p>
          <a:p>
            <a:r>
              <a:rPr lang="en-US" dirty="0"/>
              <a:t>Hard to discern if the commit is not forged</a:t>
            </a:r>
          </a:p>
          <a:p>
            <a:r>
              <a:rPr lang="en-US" dirty="0"/>
              <a:t>Easy to change profiles with .</a:t>
            </a:r>
            <a:r>
              <a:rPr lang="en-US" dirty="0" err="1"/>
              <a:t>gitconfig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23FCC-558D-6A9B-EB39-7E7C79AE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08" y="2679981"/>
            <a:ext cx="4941128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955-B121-AFFF-450D-650DE6A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Password Protected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261D-975F-3742-A5F7-3473C1B3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05CA0-B5B2-2DF7-D131-DE5CAE83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28" y="2214778"/>
            <a:ext cx="8038143" cy="42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955-B121-AFFF-450D-650DE6A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261D-975F-3742-A5F7-3473C1B3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Signing Key</a:t>
            </a:r>
          </a:p>
          <a:p>
            <a:r>
              <a:rPr lang="en-US" dirty="0"/>
              <a:t>Select Sign Commits by Default</a:t>
            </a:r>
          </a:p>
          <a:p>
            <a:r>
              <a:rPr lang="en-US" dirty="0"/>
              <a:t>Select Sign Tags by 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AEE64-C26D-9941-353D-E4A1414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66" y="2267320"/>
            <a:ext cx="6576968" cy="44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955-B121-AFFF-450D-650DE6A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GPG Public Key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261D-975F-3742-A5F7-3473C1B3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61219" cy="3599316"/>
          </a:xfrm>
        </p:spPr>
        <p:txBody>
          <a:bodyPr/>
          <a:lstStyle/>
          <a:p>
            <a:r>
              <a:rPr lang="en-US" dirty="0"/>
              <a:t>Copy Public Key</a:t>
            </a:r>
          </a:p>
          <a:p>
            <a:r>
              <a:rPr lang="en-US" dirty="0"/>
              <a:t>Add to github.com settings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D14AB-1F95-A797-F36E-99566D91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84" y="2336873"/>
            <a:ext cx="6180228" cy="38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8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8955-B121-AFFF-450D-650DE6A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Verified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48910-CFE9-149A-4EBD-F10A58C36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49" y="2692656"/>
            <a:ext cx="10835505" cy="2974665"/>
          </a:xfrm>
        </p:spPr>
      </p:pic>
    </p:spTree>
    <p:extLst>
      <p:ext uri="{BB962C8B-B14F-4D97-AF65-F5344CB8AC3E}">
        <p14:creationId xmlns:p14="http://schemas.microsoft.com/office/powerpoint/2010/main" val="215815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F4BE-1C41-6062-779B-BB025EA7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[ADMIN] Enforce GPG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E8C3-64EC-669E-0270-AD2E0A89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891679" cy="2092683"/>
          </a:xfrm>
        </p:spPr>
        <p:txBody>
          <a:bodyPr/>
          <a:lstStyle/>
          <a:p>
            <a:r>
              <a:rPr lang="en-US" dirty="0"/>
              <a:t>Add branch protection</a:t>
            </a:r>
          </a:p>
          <a:p>
            <a:r>
              <a:rPr lang="en-US" dirty="0"/>
              <a:t>Pattern is *</a:t>
            </a:r>
          </a:p>
          <a:p>
            <a:r>
              <a:rPr lang="en-US" dirty="0"/>
              <a:t>Require signed commits enabled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84522-CD68-2089-C5E1-CACFF45F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26" y="1072719"/>
            <a:ext cx="5190089" cy="53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1D2-EB45-445D-AAC7-276AC2DE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C8EA-9C9F-F70F-D4CC-EA60219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76" y="2336872"/>
            <a:ext cx="5954823" cy="3599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should be able to:</a:t>
            </a:r>
          </a:p>
          <a:p>
            <a:endParaRPr lang="en-US" dirty="0"/>
          </a:p>
          <a:p>
            <a:r>
              <a:rPr lang="en-US" dirty="0"/>
              <a:t>Describe </a:t>
            </a:r>
            <a:r>
              <a:rPr lang="en-US" dirty="0" err="1"/>
              <a:t>GitFlow</a:t>
            </a:r>
            <a:endParaRPr lang="en-US" dirty="0"/>
          </a:p>
          <a:p>
            <a:r>
              <a:rPr lang="en-US" dirty="0"/>
              <a:t>Conceptualize </a:t>
            </a:r>
            <a:r>
              <a:rPr lang="en-US" dirty="0" err="1"/>
              <a:t>GitFlow</a:t>
            </a:r>
            <a:r>
              <a:rPr lang="en-US" dirty="0"/>
              <a:t> branching strategy</a:t>
            </a:r>
          </a:p>
          <a:p>
            <a:r>
              <a:rPr lang="en-US" dirty="0"/>
              <a:t>Understand best practices for developer workflow</a:t>
            </a:r>
          </a:p>
          <a:p>
            <a:r>
              <a:rPr lang="en-US" dirty="0"/>
              <a:t>Implement </a:t>
            </a:r>
            <a:r>
              <a:rPr lang="en-US" dirty="0" err="1"/>
              <a:t>GitFlow</a:t>
            </a:r>
            <a:r>
              <a:rPr lang="en-US" dirty="0"/>
              <a:t> with </a:t>
            </a:r>
            <a:r>
              <a:rPr lang="en-US" dirty="0" err="1"/>
              <a:t>GitKraken</a:t>
            </a:r>
            <a:endParaRPr lang="en-US" dirty="0"/>
          </a:p>
          <a:p>
            <a:r>
              <a:rPr lang="en-US" dirty="0"/>
              <a:t>Understand basic workflow and features of </a:t>
            </a:r>
            <a:r>
              <a:rPr lang="en-US" dirty="0" err="1"/>
              <a:t>GitKraken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Note: master/main and develop/staging are used interchangeably.</a:t>
            </a:r>
          </a:p>
        </p:txBody>
      </p:sp>
      <p:pic>
        <p:nvPicPr>
          <p:cNvPr id="3074" name="Picture 2" descr="On wrapping it up with a meme: reflecting on the semester">
            <a:extLst>
              <a:ext uri="{FF2B5EF4-FFF2-40B4-BE49-F238E27FC236}">
                <a16:creationId xmlns:a16="http://schemas.microsoft.com/office/drawing/2014/main" id="{0423D56F-77CC-08DF-C8AD-F266AE96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82" y="2414759"/>
            <a:ext cx="3243836" cy="37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8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C28-72B3-726E-DB41-514FFE3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[ADMIN] Branch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42B7-BE91-55C7-5C8E-2A40761A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*</a:t>
            </a:r>
          </a:p>
          <a:p>
            <a:pPr lvl="1"/>
            <a:r>
              <a:rPr lang="en-US" dirty="0"/>
              <a:t>Require signed commits</a:t>
            </a:r>
          </a:p>
          <a:p>
            <a:r>
              <a:rPr lang="en-US" dirty="0"/>
              <a:t>Main/staging</a:t>
            </a:r>
          </a:p>
          <a:p>
            <a:pPr lvl="1"/>
            <a:r>
              <a:rPr lang="en-US" dirty="0"/>
              <a:t>Require a pull request before merging</a:t>
            </a:r>
          </a:p>
          <a:p>
            <a:pPr lvl="2"/>
            <a:r>
              <a:rPr lang="en-US" dirty="0"/>
              <a:t>Require approvals</a:t>
            </a:r>
          </a:p>
          <a:p>
            <a:pPr lvl="2"/>
            <a:r>
              <a:rPr lang="en-US" dirty="0"/>
              <a:t>Dismiss stale pull request approvals when new commits are pushed</a:t>
            </a:r>
          </a:p>
          <a:p>
            <a:pPr lvl="1"/>
            <a:r>
              <a:rPr lang="en-US" dirty="0"/>
              <a:t>Require status checks to pass before merging</a:t>
            </a:r>
          </a:p>
          <a:p>
            <a:pPr lvl="2"/>
            <a:r>
              <a:rPr lang="en-US" dirty="0"/>
              <a:t>Require branches to be up to date before merging</a:t>
            </a:r>
          </a:p>
          <a:p>
            <a:pPr lvl="3"/>
            <a:r>
              <a:rPr lang="en-US" dirty="0"/>
              <a:t>(GM will fail this requirement in its current state)</a:t>
            </a:r>
          </a:p>
          <a:p>
            <a:pPr lvl="1"/>
            <a:r>
              <a:rPr lang="en-US" dirty="0"/>
              <a:t>Require conversation resolution before merging</a:t>
            </a:r>
          </a:p>
          <a:p>
            <a:pPr lvl="1"/>
            <a:r>
              <a:rPr lang="en-US" dirty="0"/>
              <a:t>Require linear history (discuss)</a:t>
            </a:r>
          </a:p>
          <a:p>
            <a:pPr lvl="2"/>
            <a:r>
              <a:rPr lang="en-US" dirty="0"/>
              <a:t>Enable squash merging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0827-93B7-B383-4A44-6855ABE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Best Practices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AAFB-DECF-5426-2016-222DB1C0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directly commit to staging or main</a:t>
            </a:r>
          </a:p>
          <a:p>
            <a:r>
              <a:rPr lang="en-US" dirty="0"/>
              <a:t>GPG sign every commit</a:t>
            </a:r>
          </a:p>
          <a:p>
            <a:r>
              <a:rPr lang="en-US" dirty="0"/>
              <a:t>Use appropriate branch prefix</a:t>
            </a:r>
          </a:p>
          <a:p>
            <a:r>
              <a:rPr lang="en-US" dirty="0"/>
              <a:t>Don’t make any changes to another developer’s remote without permission</a:t>
            </a:r>
          </a:p>
          <a:p>
            <a:r>
              <a:rPr lang="en-US" dirty="0"/>
              <a:t>Rebase and clean up commits before creating PR</a:t>
            </a:r>
          </a:p>
          <a:p>
            <a:r>
              <a:rPr lang="en-US" dirty="0"/>
              <a:t>Merge via PR</a:t>
            </a:r>
          </a:p>
          <a:p>
            <a:r>
              <a:rPr lang="en-US" dirty="0"/>
              <a:t>Resolve conflicts if another PR creates a merge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A41C-277A-49D6-BFBD-25F2A586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GitKraken</a:t>
            </a:r>
            <a:r>
              <a:rPr lang="en-US" dirty="0"/>
              <a:t> Demo/Documentation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450-D998-8BA4-6927-AA3ECBE2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652740" cy="35993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WSL 2 Installation</a:t>
            </a:r>
            <a:endParaRPr lang="en-US" dirty="0"/>
          </a:p>
          <a:p>
            <a:r>
              <a:rPr lang="en-US" dirty="0" err="1">
                <a:hlinkClick r:id="rId3"/>
              </a:rPr>
              <a:t>VcXsrv</a:t>
            </a:r>
            <a:r>
              <a:rPr lang="en-US" dirty="0">
                <a:hlinkClick r:id="rId3"/>
              </a:rPr>
              <a:t> Link</a:t>
            </a:r>
            <a:endParaRPr lang="en-US" dirty="0"/>
          </a:p>
          <a:p>
            <a:r>
              <a:rPr lang="en-US" dirty="0">
                <a:hlinkClick r:id="rId4"/>
              </a:rPr>
              <a:t>Commit</a:t>
            </a:r>
            <a:endParaRPr lang="en-US" dirty="0"/>
          </a:p>
          <a:p>
            <a:r>
              <a:rPr lang="en-US" dirty="0">
                <a:hlinkClick r:id="rId5"/>
              </a:rPr>
              <a:t>Push and Pull</a:t>
            </a:r>
            <a:endParaRPr lang="en-US" dirty="0"/>
          </a:p>
          <a:p>
            <a:r>
              <a:rPr lang="en-US" dirty="0">
                <a:hlinkClick r:id="rId6"/>
              </a:rPr>
              <a:t>Stash</a:t>
            </a:r>
            <a:endParaRPr lang="en-US" dirty="0"/>
          </a:p>
          <a:p>
            <a:r>
              <a:rPr lang="en-US" dirty="0">
                <a:hlinkClick r:id="rId7"/>
              </a:rPr>
              <a:t>Checkout</a:t>
            </a:r>
            <a:endParaRPr lang="en-US" dirty="0"/>
          </a:p>
          <a:p>
            <a:r>
              <a:rPr lang="en-US" dirty="0">
                <a:hlinkClick r:id="rId8"/>
              </a:rPr>
              <a:t>Branching and Merging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2765B2-4409-7D74-C6CE-85BA9142C708}"/>
              </a:ext>
            </a:extLst>
          </p:cNvPr>
          <p:cNvSpPr txBox="1">
            <a:spLocks/>
          </p:cNvSpPr>
          <p:nvPr/>
        </p:nvSpPr>
        <p:spPr>
          <a:xfrm>
            <a:off x="5409317" y="2388184"/>
            <a:ext cx="365274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Rebase</a:t>
            </a:r>
            <a:endParaRPr lang="en-US" dirty="0"/>
          </a:p>
          <a:p>
            <a:r>
              <a:rPr lang="en-US" dirty="0">
                <a:hlinkClick r:id="rId10"/>
              </a:rPr>
              <a:t>Interactive Rebase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1"/>
              </a:rPr>
              <a:t>Handle merge conflicts</a:t>
            </a:r>
            <a:endParaRPr lang="en-US" dirty="0"/>
          </a:p>
          <a:p>
            <a:r>
              <a:rPr lang="en-US" dirty="0">
                <a:hlinkClick r:id="rId12"/>
              </a:rPr>
              <a:t>Forks</a:t>
            </a:r>
            <a:endParaRPr lang="en-US" dirty="0"/>
          </a:p>
          <a:p>
            <a:r>
              <a:rPr lang="en-US" dirty="0">
                <a:hlinkClick r:id="rId13"/>
              </a:rPr>
              <a:t>Configure </a:t>
            </a:r>
            <a:r>
              <a:rPr lang="en-US" dirty="0" err="1">
                <a:hlinkClick r:id="rId13"/>
              </a:rPr>
              <a:t>GitFlow</a:t>
            </a:r>
            <a:endParaRPr lang="en-US" dirty="0"/>
          </a:p>
          <a:p>
            <a:r>
              <a:rPr lang="en-US" dirty="0">
                <a:hlinkClick r:id="rId14"/>
              </a:rPr>
              <a:t>Add SSH Key</a:t>
            </a:r>
            <a:endParaRPr lang="en-US" dirty="0"/>
          </a:p>
          <a:p>
            <a:r>
              <a:rPr lang="en-US" dirty="0">
                <a:hlinkClick r:id="rId15"/>
              </a:rPr>
              <a:t>Create PR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639-9E29-7D39-A7F1-C2BCAAA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1578-DF4B-BAC5-A8DA-F014894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93"/>
            <a:ext cx="5387991" cy="3975970"/>
          </a:xfrm>
        </p:spPr>
        <p:txBody>
          <a:bodyPr/>
          <a:lstStyle/>
          <a:p>
            <a:r>
              <a:rPr lang="en-US" dirty="0"/>
              <a:t>Not to be confused with </a:t>
            </a:r>
            <a:r>
              <a:rPr lang="en-US" dirty="0" err="1"/>
              <a:t>GitFlow</a:t>
            </a:r>
            <a:r>
              <a:rPr lang="en-US" dirty="0"/>
              <a:t> CLI</a:t>
            </a:r>
          </a:p>
          <a:p>
            <a:r>
              <a:rPr lang="en-US" dirty="0"/>
              <a:t>Abstract Branching model </a:t>
            </a:r>
          </a:p>
          <a:p>
            <a:r>
              <a:rPr lang="en-US" dirty="0"/>
              <a:t>Meant to support a release cycle with multiple contributors</a:t>
            </a:r>
          </a:p>
          <a:p>
            <a:r>
              <a:rPr lang="en-US" dirty="0"/>
              <a:t>Considered a DevOps CI/CD Best Practice</a:t>
            </a:r>
          </a:p>
          <a:p>
            <a:r>
              <a:rPr lang="en-US" dirty="0"/>
              <a:t>Works OOTB with DevOps (</a:t>
            </a:r>
            <a:r>
              <a:rPr lang="en-US" dirty="0" err="1"/>
              <a:t>CodeDeploy</a:t>
            </a:r>
            <a:r>
              <a:rPr lang="en-US" dirty="0"/>
              <a:t>) process being built by </a:t>
            </a:r>
            <a:r>
              <a:rPr lang="en-US" dirty="0" err="1"/>
              <a:t>CloudMission</a:t>
            </a:r>
            <a:endParaRPr lang="en-US" dirty="0"/>
          </a:p>
        </p:txBody>
      </p:sp>
      <p:pic>
        <p:nvPicPr>
          <p:cNvPr id="1026" name="Picture 2" descr="aws-goldmine-stand-in &#10;GitHub Actions &#10;AWS Dev - 5031 &#10;AWS proc &#10;- 4465 &#10;atu &#10;On Check in &#10;auild &amp; -rest &#10;Push Artifact &#10;Build a d Push &#10;Goldmine App Artifact Bucket &#10;Goldmine App Artifact Bucket &#10;One Merge &#10;atu &#10;create &#10;ent &#10;get-deployment &#10;Dev Deploy &#10;Deploy Artifact &#10;One Merge &#10;create-deployment &#10;get-deployment &#10;Prod Deploy &#10;Deploy Artifact &#10;__Deploy Artifa &#10;CodeDeploy : &#10;Fetch and Deplo &#10;ECZ &#10;I Auto Scaling &#10;*Deploy Artifa &#10;CodeDeploy : &#10;ECZ &#10;Auto Scaling &#10;Fetch and Deolov &#10;Goldmine &#10;Goldmine &#10;AMI &#10;AMI ">
            <a:extLst>
              <a:ext uri="{FF2B5EF4-FFF2-40B4-BE49-F238E27FC236}">
                <a16:creationId xmlns:a16="http://schemas.microsoft.com/office/drawing/2014/main" id="{81836E15-8B3C-6CE4-7208-B3192D6E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91" y="2168828"/>
            <a:ext cx="5670358" cy="397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2DA6-E0CE-02A4-9BA1-114E7E3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GitFlow</a:t>
            </a:r>
            <a:r>
              <a:rPr lang="en-US" dirty="0"/>
              <a:t>?</a:t>
            </a:r>
          </a:p>
        </p:txBody>
      </p:sp>
      <p:pic>
        <p:nvPicPr>
          <p:cNvPr id="2050" name="Picture 2" descr="Gitflow Workflow, Automated Builds, Integration &amp; Deployment. | by Chuka  Ofili | DevsOnDevs | Medium">
            <a:extLst>
              <a:ext uri="{FF2B5EF4-FFF2-40B4-BE49-F238E27FC236}">
                <a16:creationId xmlns:a16="http://schemas.microsoft.com/office/drawing/2014/main" id="{A8915C6C-5159-D5F0-7C4F-569BE2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8929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F79F4-B4B9-7E22-3B0D-94DFC8B7D0CB}"/>
              </a:ext>
            </a:extLst>
          </p:cNvPr>
          <p:cNvSpPr txBox="1"/>
          <p:nvPr/>
        </p:nvSpPr>
        <p:spPr>
          <a:xfrm>
            <a:off x="560851" y="2456808"/>
            <a:ext cx="5353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audit trail of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Supported by modern day CI/CD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noise for the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oversight for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7272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E904-9691-F365-AF89-E9B78BB9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54CC-1753-C3B2-20D8-B23634BE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456" y="2392013"/>
            <a:ext cx="6474055" cy="3599316"/>
          </a:xfrm>
        </p:spPr>
        <p:txBody>
          <a:bodyPr/>
          <a:lstStyle/>
          <a:p>
            <a:pPr lvl="1"/>
            <a:r>
              <a:rPr lang="en-US" dirty="0" err="1"/>
              <a:t>GitFlow</a:t>
            </a:r>
            <a:r>
              <a:rPr lang="en-US" dirty="0"/>
              <a:t> has 2 primary branches </a:t>
            </a:r>
          </a:p>
          <a:p>
            <a:pPr lvl="2"/>
            <a:r>
              <a:rPr lang="en-US" dirty="0"/>
              <a:t>Is parent (BASE ref) for all other branches</a:t>
            </a:r>
          </a:p>
          <a:p>
            <a:pPr lvl="2"/>
            <a:r>
              <a:rPr lang="en-US" dirty="0"/>
              <a:t>master (main)</a:t>
            </a:r>
          </a:p>
          <a:p>
            <a:pPr lvl="2"/>
            <a:r>
              <a:rPr lang="en-US" dirty="0"/>
              <a:t>develop (staging; default)</a:t>
            </a:r>
          </a:p>
          <a:p>
            <a:pPr lvl="1"/>
            <a:r>
              <a:rPr lang="en-US" dirty="0"/>
              <a:t>Additionally, </a:t>
            </a:r>
            <a:r>
              <a:rPr lang="en-US" dirty="0" err="1"/>
              <a:t>GitFlow</a:t>
            </a:r>
            <a:r>
              <a:rPr lang="en-US" dirty="0"/>
              <a:t> has branch prefixes for different functions</a:t>
            </a:r>
          </a:p>
          <a:p>
            <a:pPr lvl="2"/>
            <a:r>
              <a:rPr lang="en-US" dirty="0"/>
              <a:t>hotfix/</a:t>
            </a:r>
          </a:p>
          <a:p>
            <a:pPr lvl="2"/>
            <a:r>
              <a:rPr lang="en-US" dirty="0"/>
              <a:t>feature/</a:t>
            </a:r>
          </a:p>
          <a:p>
            <a:pPr lvl="2"/>
            <a:r>
              <a:rPr lang="en-US" dirty="0"/>
              <a:t>release/</a:t>
            </a:r>
          </a:p>
          <a:p>
            <a:pPr lvl="1"/>
            <a:r>
              <a:rPr lang="en-US" dirty="0"/>
              <a:t>You can think of each branch prefix as a folder</a:t>
            </a:r>
          </a:p>
        </p:txBody>
      </p:sp>
      <p:pic>
        <p:nvPicPr>
          <p:cNvPr id="4100" name="Picture 4" descr="Gitflow Workflow, Automated Builds, Integration &amp; Deployment. | by Chuka  Ofili | DevsOnDevs | Medium">
            <a:extLst>
              <a:ext uri="{FF2B5EF4-FFF2-40B4-BE49-F238E27FC236}">
                <a16:creationId xmlns:a16="http://schemas.microsoft.com/office/drawing/2014/main" id="{527110EE-AA5C-BB79-DB54-759A2A33A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9" y="2495071"/>
            <a:ext cx="5187838" cy="31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2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DAB-03E0-4D3F-B813-DDE4E7A5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F47F-FF96-C826-5AF7-E71B2D24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1467"/>
            <a:ext cx="4971498" cy="3599316"/>
          </a:xfrm>
        </p:spPr>
        <p:txBody>
          <a:bodyPr/>
          <a:lstStyle/>
          <a:p>
            <a:r>
              <a:rPr lang="en-US" dirty="0"/>
              <a:t>Only branch prefix that will branch directly from main (BASE ref)</a:t>
            </a:r>
          </a:p>
          <a:p>
            <a:r>
              <a:rPr lang="en-US" dirty="0"/>
              <a:t>Used to deploy hot fixes between release</a:t>
            </a:r>
          </a:p>
          <a:p>
            <a:r>
              <a:rPr lang="en-US" dirty="0"/>
              <a:t>In </a:t>
            </a:r>
            <a:r>
              <a:rPr lang="en-US" dirty="0" err="1"/>
              <a:t>GitKraken</a:t>
            </a:r>
            <a:r>
              <a:rPr lang="en-US" dirty="0"/>
              <a:t> releases should be tagged to ensure proper merging</a:t>
            </a:r>
          </a:p>
          <a:p>
            <a:r>
              <a:rPr lang="en-US" dirty="0"/>
              <a:t>Merges into staging and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5D08-6791-73F1-F9CE-80B60880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31" y="2954567"/>
            <a:ext cx="4390811" cy="217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F1FCB-38D7-2E34-0B3D-68F55127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918" y="5447833"/>
            <a:ext cx="2291766" cy="6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FE9-B9D4-404D-ED60-DA5F0DF5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C900-96CA-ABD7-D1D3-081A6E4A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96889" cy="3599316"/>
          </a:xfrm>
        </p:spPr>
        <p:txBody>
          <a:bodyPr/>
          <a:lstStyle/>
          <a:p>
            <a:r>
              <a:rPr lang="en-US" dirty="0"/>
              <a:t>Contains all scheduled release items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Config</a:t>
            </a:r>
          </a:p>
          <a:p>
            <a:r>
              <a:rPr lang="en-US" dirty="0"/>
              <a:t>BASE ref will be staging</a:t>
            </a:r>
          </a:p>
          <a:p>
            <a:r>
              <a:rPr lang="en-US" dirty="0"/>
              <a:t>Merged back into staging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158B-C5AD-B665-A647-C127F869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26" y="2673609"/>
            <a:ext cx="5484090" cy="1204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719A5-EC77-3D85-9545-57145AC0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55" y="4564604"/>
            <a:ext cx="2568885" cy="7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34AF-0AC0-7800-EEBF-69CCBF3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F2AB-5C3F-9B05-5C2B-6AF21E6A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96177" cy="3599316"/>
          </a:xfrm>
        </p:spPr>
        <p:txBody>
          <a:bodyPr/>
          <a:lstStyle/>
          <a:p>
            <a:r>
              <a:rPr lang="en-US" dirty="0"/>
              <a:t>Used to merge staging into the master branch</a:t>
            </a:r>
          </a:p>
          <a:p>
            <a:r>
              <a:rPr lang="en-US" dirty="0"/>
              <a:t>Useful for last minute configuration, testing, and maintenance of release notes.</a:t>
            </a:r>
          </a:p>
          <a:p>
            <a:r>
              <a:rPr lang="en-US" dirty="0"/>
              <a:t>The BASE ref will be staging</a:t>
            </a:r>
          </a:p>
          <a:p>
            <a:r>
              <a:rPr lang="en-US" dirty="0"/>
              <a:t>Merged into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53BCE-CC8B-4FFF-4934-91F546E4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393" y="2233158"/>
            <a:ext cx="2479913" cy="2878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3DBF9-8162-301E-3B0D-C10DC17E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48" y="5747873"/>
            <a:ext cx="4108601" cy="5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57AA-DDE5-2D9C-3ED2-C12E60B3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0F2EF-6DA1-0EF0-C6F3-4389BF59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02" y="2202221"/>
            <a:ext cx="6221595" cy="4498549"/>
          </a:xfrm>
        </p:spPr>
      </p:pic>
    </p:spTree>
    <p:extLst>
      <p:ext uri="{BB962C8B-B14F-4D97-AF65-F5344CB8AC3E}">
        <p14:creationId xmlns:p14="http://schemas.microsoft.com/office/powerpoint/2010/main" val="22576941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2654</TotalTime>
  <Words>755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Berlin</vt:lpstr>
      <vt:lpstr>GitFlow</vt:lpstr>
      <vt:lpstr>Objective of Presentation</vt:lpstr>
      <vt:lpstr>What is GitFlow</vt:lpstr>
      <vt:lpstr>Why GitFlow?</vt:lpstr>
      <vt:lpstr>GitFlow Branches</vt:lpstr>
      <vt:lpstr>hotfix/</vt:lpstr>
      <vt:lpstr>feature/</vt:lpstr>
      <vt:lpstr>release/</vt:lpstr>
      <vt:lpstr>Putting it all together</vt:lpstr>
      <vt:lpstr>Remotes</vt:lpstr>
      <vt:lpstr>[ADMIN] Remotes</vt:lpstr>
      <vt:lpstr>Pull Request</vt:lpstr>
      <vt:lpstr>GPG Signing</vt:lpstr>
      <vt:lpstr>A Tale of a Rogue Developer</vt:lpstr>
      <vt:lpstr>Generate a Password Protected Key</vt:lpstr>
      <vt:lpstr>Set Options</vt:lpstr>
      <vt:lpstr>Add GPG Public Key to GitHub</vt:lpstr>
      <vt:lpstr>Commits Are Verified</vt:lpstr>
      <vt:lpstr>[ADMIN] Enforce GPG Signing</vt:lpstr>
      <vt:lpstr>[ADMIN] Branch Protection</vt:lpstr>
      <vt:lpstr>Git Best Practices (Review)</vt:lpstr>
      <vt:lpstr>GitKraken Demo/Documentation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dc:creator>KC Sparks</dc:creator>
  <cp:lastModifiedBy>KC Sparks</cp:lastModifiedBy>
  <cp:revision>3</cp:revision>
  <dcterms:created xsi:type="dcterms:W3CDTF">2022-07-18T18:09:55Z</dcterms:created>
  <dcterms:modified xsi:type="dcterms:W3CDTF">2022-09-19T15:53:53Z</dcterms:modified>
</cp:coreProperties>
</file>