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66" r:id="rId6"/>
    <p:sldId id="267" r:id="rId7"/>
    <p:sldId id="263" r:id="rId8"/>
    <p:sldId id="270" r:id="rId9"/>
    <p:sldId id="272"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varScale="1">
        <p:scale>
          <a:sx n="68" d="100"/>
          <a:sy n="68" d="100"/>
        </p:scale>
        <p:origin x="208" y="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5/18/2023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20XX</a:t>
            </a:r>
            <a:endParaRPr lang="en-US" dirty="0"/>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 id="2147483685" r:id="rId13"/>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LEGENDARY</a:t>
            </a:r>
            <a:br>
              <a:rPr lang="en-US" dirty="0"/>
            </a:br>
            <a:r>
              <a:rPr lang="en-US" dirty="0"/>
              <a:t>MOTOR</a:t>
            </a:r>
            <a:br>
              <a:rPr lang="en-US" dirty="0"/>
            </a:br>
            <a:r>
              <a:rPr lang="en-US" dirty="0"/>
              <a:t>SPORTS</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normAutofit fontScale="55000" lnSpcReduction="20000"/>
          </a:bodyPr>
          <a:lstStyle/>
          <a:p>
            <a:r>
              <a:rPr lang="en-US" dirty="0"/>
              <a:t>Saran MY.SC.I5MCA21039</a:t>
            </a:r>
          </a:p>
          <a:p>
            <a:r>
              <a:rPr lang="en-US" dirty="0"/>
              <a:t>Arjun MY.SC.I5MCA21010</a:t>
            </a:r>
          </a:p>
          <a:p>
            <a:r>
              <a:rPr lang="en-US" dirty="0" err="1"/>
              <a:t>Sreeshanth</a:t>
            </a:r>
            <a:r>
              <a:rPr lang="en-US" dirty="0"/>
              <a:t> MY.SC.I5MCA21005</a:t>
            </a:r>
          </a:p>
          <a:p>
            <a:r>
              <a:rPr lang="en-US" dirty="0" err="1"/>
              <a:t>Anushob</a:t>
            </a:r>
            <a:r>
              <a:rPr lang="en-US" dirty="0"/>
              <a:t> MY.SC.I5MCA21024</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Index</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dirty="0"/>
              <a:t>Introduction</a:t>
            </a:r>
          </a:p>
          <a:p>
            <a:r>
              <a:rPr lang="en-US" dirty="0"/>
              <a:t>Flowchart</a:t>
            </a:r>
          </a:p>
          <a:p>
            <a:r>
              <a:rPr lang="en-US" dirty="0"/>
              <a:t>Snippets</a:t>
            </a:r>
          </a:p>
          <a:p>
            <a:r>
              <a:rPr lang="en-US" dirty="0"/>
              <a:t>Conclusion</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lnSpcReduction="10000"/>
          </a:bodyPr>
          <a:lstStyle/>
          <a:p>
            <a:r>
              <a:rPr lang="en-IN" sz="1800" dirty="0">
                <a:effectLst/>
                <a:latin typeface="+mj-lt"/>
                <a:ea typeface="Calibri" panose="020F0502020204030204" pitchFamily="34" charset="0"/>
              </a:rPr>
              <a:t>The Legendary Motorsport project aimed to create an immersive and user-friendly car dealership website that offers virtual cars from the popular video game Grand Theft Auto V (GTA 5) for sale. The objective was to provide enthusiasts of the game with a platform where they could explore, purchase, and track their orders of virtual vehicles within the GTA 5 universe. The website incorporated essential features such as user registration and login, allowing users to create personalized accounts and access exclusive features.</a:t>
            </a:r>
            <a:endParaRPr lang="en-US" dirty="0">
              <a:latin typeface="+mj-lt"/>
            </a:endParaRP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724458" y="-1264301"/>
            <a:ext cx="5945393" cy="2366683"/>
          </a:xfrm>
        </p:spPr>
        <p:txBody>
          <a:bodyPr/>
          <a:lstStyle/>
          <a:p>
            <a:r>
              <a:rPr lang="en-US" dirty="0" err="1"/>
              <a:t>FlowChart</a:t>
            </a:r>
            <a:endParaRPr lang="en-US" dirty="0"/>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724457" y="1360190"/>
            <a:ext cx="5945393" cy="1108335"/>
          </a:xfrm>
        </p:spPr>
        <p:txBody>
          <a:bodyPr>
            <a:noAutofit/>
          </a:bodyPr>
          <a:lstStyle/>
          <a:p>
            <a:pPr>
              <a:lnSpc>
                <a:spcPct val="107000"/>
              </a:lnSpc>
              <a:spcAft>
                <a:spcPts val="800"/>
              </a:spcAft>
            </a:pPr>
            <a:r>
              <a:rPr lang="en-IN" sz="1800" kern="100" dirty="0">
                <a:effectLst/>
                <a:latin typeface="+mj-lt"/>
                <a:ea typeface="Calibri" panose="020F0502020204030204" pitchFamily="34" charset="0"/>
                <a:cs typeface="Times New Roman" panose="02020603050405020304" pitchFamily="18" charset="0"/>
              </a:rPr>
              <a:t>The given flow chart consists of several components,</a:t>
            </a:r>
          </a:p>
          <a:p>
            <a:pPr marL="342900" lvl="0" indent="-342900">
              <a:lnSpc>
                <a:spcPct val="107000"/>
              </a:lnSpc>
              <a:buFont typeface="+mj-lt"/>
              <a:buAutoNum type="arabicPeriod"/>
            </a:pPr>
            <a:r>
              <a:rPr lang="en-IN" sz="1800" kern="100" dirty="0">
                <a:effectLst/>
                <a:latin typeface="+mj-lt"/>
                <a:ea typeface="Calibri" panose="020F0502020204030204" pitchFamily="34" charset="0"/>
                <a:cs typeface="Times New Roman" panose="02020603050405020304" pitchFamily="18" charset="0"/>
              </a:rPr>
              <a:t>Initiation,</a:t>
            </a:r>
          </a:p>
          <a:p>
            <a:pPr marL="342900" lvl="0" indent="-342900">
              <a:lnSpc>
                <a:spcPct val="107000"/>
              </a:lnSpc>
              <a:buFont typeface="+mj-lt"/>
              <a:buAutoNum type="arabicPeriod"/>
            </a:pPr>
            <a:r>
              <a:rPr lang="en-IN" sz="1800" kern="100" dirty="0">
                <a:effectLst/>
                <a:latin typeface="+mj-lt"/>
                <a:ea typeface="Calibri" panose="020F0502020204030204" pitchFamily="34" charset="0"/>
                <a:cs typeface="Times New Roman" panose="02020603050405020304" pitchFamily="18" charset="0"/>
              </a:rPr>
              <a:t>Processes that represent the Webpages,</a:t>
            </a:r>
          </a:p>
          <a:p>
            <a:pPr marL="342900" lvl="0" indent="-342900">
              <a:lnSpc>
                <a:spcPct val="107000"/>
              </a:lnSpc>
              <a:buFont typeface="+mj-lt"/>
              <a:buAutoNum type="arabicPeriod"/>
            </a:pPr>
            <a:r>
              <a:rPr lang="en-IN" sz="1800" kern="100" dirty="0">
                <a:effectLst/>
                <a:latin typeface="+mj-lt"/>
                <a:ea typeface="Calibri" panose="020F0502020204030204" pitchFamily="34" charset="0"/>
                <a:cs typeface="Times New Roman" panose="02020603050405020304" pitchFamily="18" charset="0"/>
              </a:rPr>
              <a:t>Manual inputs that the user inputs for the next page,</a:t>
            </a:r>
          </a:p>
          <a:p>
            <a:pPr marL="342900" lvl="0" indent="-342900">
              <a:lnSpc>
                <a:spcPct val="107000"/>
              </a:lnSpc>
              <a:buFont typeface="+mj-lt"/>
              <a:buAutoNum type="arabicPeriod"/>
            </a:pPr>
            <a:r>
              <a:rPr lang="en-IN" sz="1800" kern="100" dirty="0">
                <a:effectLst/>
                <a:latin typeface="+mj-lt"/>
                <a:ea typeface="Calibri" panose="020F0502020204030204" pitchFamily="34" charset="0"/>
                <a:cs typeface="Times New Roman" panose="02020603050405020304" pitchFamily="18" charset="0"/>
              </a:rPr>
              <a:t>Databases for both sales and user registration and log-in, and</a:t>
            </a:r>
          </a:p>
          <a:p>
            <a:pPr marL="342900" lvl="0" indent="-342900">
              <a:lnSpc>
                <a:spcPct val="107000"/>
              </a:lnSpc>
              <a:spcAft>
                <a:spcPts val="800"/>
              </a:spcAft>
              <a:buFont typeface="+mj-lt"/>
              <a:buAutoNum type="arabicPeriod"/>
            </a:pPr>
            <a:r>
              <a:rPr lang="en-IN" sz="1800" kern="100" dirty="0">
                <a:effectLst/>
                <a:latin typeface="+mj-lt"/>
                <a:ea typeface="Calibri" panose="020F0502020204030204" pitchFamily="34" charset="0"/>
                <a:cs typeface="Times New Roman" panose="02020603050405020304" pitchFamily="18" charset="0"/>
              </a:rPr>
              <a:t>Termination.</a:t>
            </a:r>
          </a:p>
          <a:p>
            <a:endParaRPr lang="en-US" sz="1800" dirty="0"/>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a:lstStyle/>
          <a:p>
            <a:pPr lvl="0"/>
            <a:fld id="{2722F022-211C-4882-844C-086FEA6806AA}" type="slidenum">
              <a:rPr lang="en-US" noProof="0" smtClean="0"/>
              <a:pPr lvl="0"/>
              <a:t>4</a:t>
            </a:fld>
            <a:endParaRPr lang="en-US" noProof="0" dirty="0"/>
          </a:p>
        </p:txBody>
      </p:sp>
      <p:pic>
        <p:nvPicPr>
          <p:cNvPr id="13" name="Picture 12">
            <a:extLst>
              <a:ext uri="{FF2B5EF4-FFF2-40B4-BE49-F238E27FC236}">
                <a16:creationId xmlns:a16="http://schemas.microsoft.com/office/drawing/2014/main" id="{429E31D9-74EB-E547-B054-EB39E2E46466}"/>
              </a:ext>
            </a:extLst>
          </p:cNvPr>
          <p:cNvPicPr>
            <a:picLocks noChangeAspect="1"/>
          </p:cNvPicPr>
          <p:nvPr/>
        </p:nvPicPr>
        <p:blipFill>
          <a:blip r:embed="rId3"/>
          <a:stretch>
            <a:fillRect/>
          </a:stretch>
        </p:blipFill>
        <p:spPr>
          <a:xfrm>
            <a:off x="6669850" y="0"/>
            <a:ext cx="5481743" cy="6858000"/>
          </a:xfrm>
          <a:prstGeom prst="rect">
            <a:avLst/>
          </a:prstGeom>
        </p:spPr>
      </p:pic>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5</a:t>
            </a:fld>
            <a:endParaRPr lang="en-US" noProof="0" dirty="0"/>
          </a:p>
        </p:txBody>
      </p:sp>
      <p:sp>
        <p:nvSpPr>
          <p:cNvPr id="5" name="Title 4">
            <a:extLst>
              <a:ext uri="{FF2B5EF4-FFF2-40B4-BE49-F238E27FC236}">
                <a16:creationId xmlns:a16="http://schemas.microsoft.com/office/drawing/2014/main" id="{13CE278B-FE16-DBDA-665B-7C15AF650354}"/>
              </a:ext>
            </a:extLst>
          </p:cNvPr>
          <p:cNvSpPr>
            <a:spLocks noGrp="1"/>
          </p:cNvSpPr>
          <p:nvPr>
            <p:ph type="ctrTitle"/>
          </p:nvPr>
        </p:nvSpPr>
        <p:spPr/>
        <p:txBody>
          <a:bodyPr>
            <a:normAutofit fontScale="90000"/>
          </a:bodyPr>
          <a:lstStyle/>
          <a:p>
            <a:r>
              <a:rPr lang="en-IN" dirty="0"/>
              <a:t>Snippets</a:t>
            </a:r>
            <a:br>
              <a:rPr lang="en-IN" dirty="0"/>
            </a:br>
            <a:br>
              <a:rPr lang="en-IN" dirty="0"/>
            </a:br>
            <a:br>
              <a:rPr lang="en-IN" dirty="0"/>
            </a:br>
            <a:br>
              <a:rPr lang="en-IN" dirty="0"/>
            </a:br>
            <a:endParaRPr lang="en-IN" dirty="0"/>
          </a:p>
        </p:txBody>
      </p:sp>
      <p:pic>
        <p:nvPicPr>
          <p:cNvPr id="16" name="Picture Placeholder 15">
            <a:extLst>
              <a:ext uri="{FF2B5EF4-FFF2-40B4-BE49-F238E27FC236}">
                <a16:creationId xmlns:a16="http://schemas.microsoft.com/office/drawing/2014/main" id="{3F0B9515-A04E-96DF-66FD-2F13CF45BA94}"/>
              </a:ext>
            </a:extLst>
          </p:cNvPr>
          <p:cNvPicPr>
            <a:picLocks noGrp="1" noChangeAspect="1"/>
          </p:cNvPicPr>
          <p:nvPr>
            <p:ph type="pic" sz="quarter" idx="13"/>
          </p:nvPr>
        </p:nvPicPr>
        <p:blipFill rotWithShape="1">
          <a:blip r:embed="rId2"/>
          <a:srcRect t="32257" b="7214"/>
          <a:stretch/>
        </p:blipFill>
        <p:spPr>
          <a:xfrm>
            <a:off x="0" y="-2"/>
            <a:ext cx="7136091" cy="6846438"/>
          </a:xfrm>
        </p:spPr>
      </p:pic>
      <p:pic>
        <p:nvPicPr>
          <p:cNvPr id="20" name="Picture 19">
            <a:extLst>
              <a:ext uri="{FF2B5EF4-FFF2-40B4-BE49-F238E27FC236}">
                <a16:creationId xmlns:a16="http://schemas.microsoft.com/office/drawing/2014/main" id="{E1C2CCAA-D52E-F351-61C2-F6CA290DE6C7}"/>
              </a:ext>
            </a:extLst>
          </p:cNvPr>
          <p:cNvPicPr>
            <a:picLocks noChangeAspect="1"/>
          </p:cNvPicPr>
          <p:nvPr/>
        </p:nvPicPr>
        <p:blipFill>
          <a:blip r:embed="rId3"/>
          <a:stretch>
            <a:fillRect/>
          </a:stretch>
        </p:blipFill>
        <p:spPr>
          <a:xfrm>
            <a:off x="7131403" y="4100945"/>
            <a:ext cx="5060597" cy="2745491"/>
          </a:xfrm>
          <a:prstGeom prst="rect">
            <a:avLst/>
          </a:prstGeom>
        </p:spPr>
      </p:pic>
    </p:spTree>
    <p:extLst>
      <p:ext uri="{BB962C8B-B14F-4D97-AF65-F5344CB8AC3E}">
        <p14:creationId xmlns:p14="http://schemas.microsoft.com/office/powerpoint/2010/main" val="338647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Conclusion</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
        <p:nvSpPr>
          <p:cNvPr id="3" name="Content Placeholder 2">
            <a:extLst>
              <a:ext uri="{FF2B5EF4-FFF2-40B4-BE49-F238E27FC236}">
                <a16:creationId xmlns:a16="http://schemas.microsoft.com/office/drawing/2014/main" id="{D3C37E0F-D24F-BED8-8845-54F0DA6787CE}"/>
              </a:ext>
            </a:extLst>
          </p:cNvPr>
          <p:cNvSpPr>
            <a:spLocks noGrp="1"/>
          </p:cNvSpPr>
          <p:nvPr>
            <p:ph sz="quarter" idx="14"/>
          </p:nvPr>
        </p:nvSpPr>
        <p:spPr/>
        <p:txBody>
          <a:bodyPr/>
          <a:lstStyle/>
          <a:p>
            <a:r>
              <a:rPr lang="en-IN" kern="100" dirty="0">
                <a:effectLst/>
                <a:ea typeface="Calibri" panose="020F0502020204030204" pitchFamily="34" charset="0"/>
                <a:cs typeface="Times New Roman" panose="02020603050405020304" pitchFamily="18" charset="0"/>
              </a:rPr>
              <a:t>The development of Legendary Motorsport successfully achieved its objectives, creating a robust car dealership website </a:t>
            </a:r>
            <a:r>
              <a:rPr lang="en-IN" kern="100" dirty="0" err="1">
                <a:effectLst/>
                <a:ea typeface="Calibri" panose="020F0502020204030204" pitchFamily="34" charset="0"/>
                <a:cs typeface="Times New Roman" panose="02020603050405020304" pitchFamily="18" charset="0"/>
              </a:rPr>
              <a:t>centered</a:t>
            </a:r>
            <a:r>
              <a:rPr lang="en-IN" kern="100" dirty="0">
                <a:effectLst/>
                <a:ea typeface="Calibri" panose="020F0502020204030204" pitchFamily="34" charset="0"/>
                <a:cs typeface="Times New Roman" panose="02020603050405020304" pitchFamily="18" charset="0"/>
              </a:rPr>
              <a:t> around GTA 5 vehicles. The website offers an engaging user experience, providing users with the ability to browse, purchase, and track their orders. The incorporation of user registration and login enhances personalization and allows for a seamless shopping experience. The implementation of a well-designed inventory management system ensures accurate stock information. Overall, Legendary Motorsport provides a comprehensive and efficient platform for GTA 5 car enthusiasts to explore and acquire their </a:t>
            </a:r>
            <a:r>
              <a:rPr lang="en-IN" kern="100" dirty="0" err="1">
                <a:effectLst/>
                <a:ea typeface="Calibri" panose="020F0502020204030204" pitchFamily="34" charset="0"/>
                <a:cs typeface="Times New Roman" panose="02020603050405020304" pitchFamily="18" charset="0"/>
              </a:rPr>
              <a:t>favorite</a:t>
            </a:r>
            <a:r>
              <a:rPr lang="en-IN" kern="100" dirty="0">
                <a:effectLst/>
                <a:ea typeface="Calibri" panose="020F0502020204030204" pitchFamily="34" charset="0"/>
                <a:cs typeface="Times New Roman" panose="02020603050405020304" pitchFamily="18" charset="0"/>
              </a:rPr>
              <a:t> virtual vehicles.</a:t>
            </a:r>
          </a:p>
          <a:p>
            <a:endParaRPr lang="en-IN" dirty="0"/>
          </a:p>
        </p:txBody>
      </p:sp>
    </p:spTree>
    <p:extLst>
      <p:ext uri="{BB962C8B-B14F-4D97-AF65-F5344CB8AC3E}">
        <p14:creationId xmlns:p14="http://schemas.microsoft.com/office/powerpoint/2010/main" val="97314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7</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283</Words>
  <Application>Microsoft Office PowerPoint</Application>
  <PresentationFormat>Widescreen</PresentationFormat>
  <Paragraphs>32</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Calibri</vt:lpstr>
      <vt:lpstr>ColorBlockVTI</vt:lpstr>
      <vt:lpstr>LEGENDARY MOTOR SPORTS</vt:lpstr>
      <vt:lpstr>Index</vt:lpstr>
      <vt:lpstr>Introduction</vt:lpstr>
      <vt:lpstr>FlowChart</vt:lpstr>
      <vt:lpstr>Snippets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2023-05-18T09:39:17Z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