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notesMasterIdLst>
    <p:notesMasterId r:id="rId19"/>
  </p:notesMasterIdLst>
  <p:sldIdLst>
    <p:sldId id="256" r:id="rId2"/>
    <p:sldId id="257" r:id="rId3"/>
    <p:sldId id="258" r:id="rId4"/>
    <p:sldId id="259" r:id="rId5"/>
    <p:sldId id="260" r:id="rId6"/>
    <p:sldId id="272" r:id="rId7"/>
    <p:sldId id="273" r:id="rId8"/>
    <p:sldId id="261" r:id="rId9"/>
    <p:sldId id="262" r:id="rId10"/>
    <p:sldId id="266" r:id="rId11"/>
    <p:sldId id="263" r:id="rId12"/>
    <p:sldId id="275" r:id="rId13"/>
    <p:sldId id="265" r:id="rId14"/>
    <p:sldId id="267" r:id="rId15"/>
    <p:sldId id="270" r:id="rId16"/>
    <p:sldId id="269"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B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1" autoAdjust="0"/>
    <p:restoredTop sz="86121" autoAdjust="0"/>
  </p:normalViewPr>
  <p:slideViewPr>
    <p:cSldViewPr snapToGrid="0">
      <p:cViewPr varScale="1">
        <p:scale>
          <a:sx n="71" d="100"/>
          <a:sy n="71" d="100"/>
        </p:scale>
        <p:origin x="10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A1A4F0-26CF-4BC5-9889-4365E4191F8C}" type="datetimeFigureOut">
              <a:rPr lang="en-US" smtClean="0"/>
              <a:t>12/17/2024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7AC82-78BE-42F7-B964-C260A5959755}" type="slidenum">
              <a:rPr lang="en-US" smtClean="0"/>
              <a:t>‹#›</a:t>
            </a:fld>
            <a:endParaRPr lang="en-US"/>
          </a:p>
        </p:txBody>
      </p:sp>
    </p:spTree>
    <p:extLst>
      <p:ext uri="{BB962C8B-B14F-4D97-AF65-F5344CB8AC3E}">
        <p14:creationId xmlns:p14="http://schemas.microsoft.com/office/powerpoint/2010/main" val="2560134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F7AC82-78BE-42F7-B964-C260A5959755}" type="slidenum">
              <a:rPr lang="en-US" smtClean="0"/>
              <a:t>1</a:t>
            </a:fld>
            <a:endParaRPr lang="en-US"/>
          </a:p>
        </p:txBody>
      </p:sp>
    </p:spTree>
    <p:extLst>
      <p:ext uri="{BB962C8B-B14F-4D97-AF65-F5344CB8AC3E}">
        <p14:creationId xmlns:p14="http://schemas.microsoft.com/office/powerpoint/2010/main" val="904758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Tigist</a:t>
            </a:r>
          </a:p>
        </p:txBody>
      </p:sp>
      <p:sp>
        <p:nvSpPr>
          <p:cNvPr id="4" name="Slide Number Placeholder 3"/>
          <p:cNvSpPr>
            <a:spLocks noGrp="1"/>
          </p:cNvSpPr>
          <p:nvPr>
            <p:ph type="sldNum" sz="quarter" idx="5"/>
          </p:nvPr>
        </p:nvSpPr>
        <p:spPr/>
        <p:txBody>
          <a:bodyPr/>
          <a:lstStyle/>
          <a:p>
            <a:fld id="{ABF7AC82-78BE-42F7-B964-C260A5959755}" type="slidenum">
              <a:rPr lang="en-US" smtClean="0"/>
              <a:t>11</a:t>
            </a:fld>
            <a:endParaRPr lang="en-US"/>
          </a:p>
        </p:txBody>
      </p:sp>
    </p:spTree>
    <p:extLst>
      <p:ext uri="{BB962C8B-B14F-4D97-AF65-F5344CB8AC3E}">
        <p14:creationId xmlns:p14="http://schemas.microsoft.com/office/powerpoint/2010/main" val="2784168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Nancy</a:t>
            </a:r>
          </a:p>
        </p:txBody>
      </p:sp>
      <p:sp>
        <p:nvSpPr>
          <p:cNvPr id="4" name="Slide Number Placeholder 3"/>
          <p:cNvSpPr>
            <a:spLocks noGrp="1"/>
          </p:cNvSpPr>
          <p:nvPr>
            <p:ph type="sldNum" sz="quarter" idx="5"/>
          </p:nvPr>
        </p:nvSpPr>
        <p:spPr/>
        <p:txBody>
          <a:bodyPr/>
          <a:lstStyle/>
          <a:p>
            <a:fld id="{ABF7AC82-78BE-42F7-B964-C260A5959755}" type="slidenum">
              <a:rPr lang="en-US" smtClean="0"/>
              <a:t>13</a:t>
            </a:fld>
            <a:endParaRPr lang="en-US"/>
          </a:p>
        </p:txBody>
      </p:sp>
    </p:spTree>
    <p:extLst>
      <p:ext uri="{BB962C8B-B14F-4D97-AF65-F5344CB8AC3E}">
        <p14:creationId xmlns:p14="http://schemas.microsoft.com/office/powerpoint/2010/main" val="648130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Nancy</a:t>
            </a:r>
          </a:p>
        </p:txBody>
      </p:sp>
      <p:sp>
        <p:nvSpPr>
          <p:cNvPr id="4" name="Slide Number Placeholder 3"/>
          <p:cNvSpPr>
            <a:spLocks noGrp="1"/>
          </p:cNvSpPr>
          <p:nvPr>
            <p:ph type="sldNum" sz="quarter" idx="5"/>
          </p:nvPr>
        </p:nvSpPr>
        <p:spPr/>
        <p:txBody>
          <a:bodyPr/>
          <a:lstStyle/>
          <a:p>
            <a:fld id="{ABF7AC82-78BE-42F7-B964-C260A5959755}" type="slidenum">
              <a:rPr lang="en-US" smtClean="0"/>
              <a:t>14</a:t>
            </a:fld>
            <a:endParaRPr lang="en-US"/>
          </a:p>
        </p:txBody>
      </p:sp>
    </p:spTree>
    <p:extLst>
      <p:ext uri="{BB962C8B-B14F-4D97-AF65-F5344CB8AC3E}">
        <p14:creationId xmlns:p14="http://schemas.microsoft.com/office/powerpoint/2010/main" val="4203989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Tigist</a:t>
            </a:r>
          </a:p>
        </p:txBody>
      </p:sp>
      <p:sp>
        <p:nvSpPr>
          <p:cNvPr id="4" name="Slide Number Placeholder 3"/>
          <p:cNvSpPr>
            <a:spLocks noGrp="1"/>
          </p:cNvSpPr>
          <p:nvPr>
            <p:ph type="sldNum" sz="quarter" idx="5"/>
          </p:nvPr>
        </p:nvSpPr>
        <p:spPr/>
        <p:txBody>
          <a:bodyPr/>
          <a:lstStyle/>
          <a:p>
            <a:fld id="{ABF7AC82-78BE-42F7-B964-C260A5959755}" type="slidenum">
              <a:rPr lang="en-US" smtClean="0"/>
              <a:t>15</a:t>
            </a:fld>
            <a:endParaRPr lang="en-US"/>
          </a:p>
        </p:txBody>
      </p:sp>
    </p:spTree>
    <p:extLst>
      <p:ext uri="{BB962C8B-B14F-4D97-AF65-F5344CB8AC3E}">
        <p14:creationId xmlns:p14="http://schemas.microsoft.com/office/powerpoint/2010/main" val="126102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Tigist</a:t>
            </a:r>
          </a:p>
        </p:txBody>
      </p:sp>
      <p:sp>
        <p:nvSpPr>
          <p:cNvPr id="4" name="Slide Number Placeholder 3"/>
          <p:cNvSpPr>
            <a:spLocks noGrp="1"/>
          </p:cNvSpPr>
          <p:nvPr>
            <p:ph type="sldNum" sz="quarter" idx="5"/>
          </p:nvPr>
        </p:nvSpPr>
        <p:spPr/>
        <p:txBody>
          <a:bodyPr/>
          <a:lstStyle/>
          <a:p>
            <a:fld id="{ABF7AC82-78BE-42F7-B964-C260A5959755}" type="slidenum">
              <a:rPr lang="en-US" smtClean="0"/>
              <a:t>16</a:t>
            </a:fld>
            <a:endParaRPr lang="en-US"/>
          </a:p>
        </p:txBody>
      </p:sp>
    </p:spTree>
    <p:extLst>
      <p:ext uri="{BB962C8B-B14F-4D97-AF65-F5344CB8AC3E}">
        <p14:creationId xmlns:p14="http://schemas.microsoft.com/office/powerpoint/2010/main" val="1757894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F7AC82-78BE-42F7-B964-C260A5959755}" type="slidenum">
              <a:rPr lang="en-US" smtClean="0"/>
              <a:t>2</a:t>
            </a:fld>
            <a:endParaRPr lang="en-US"/>
          </a:p>
        </p:txBody>
      </p:sp>
    </p:spTree>
    <p:extLst>
      <p:ext uri="{BB962C8B-B14F-4D97-AF65-F5344CB8AC3E}">
        <p14:creationId xmlns:p14="http://schemas.microsoft.com/office/powerpoint/2010/main" val="2630564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F7AC82-78BE-42F7-B964-C260A5959755}" type="slidenum">
              <a:rPr lang="en-US" smtClean="0"/>
              <a:t>3</a:t>
            </a:fld>
            <a:endParaRPr lang="en-US"/>
          </a:p>
        </p:txBody>
      </p:sp>
    </p:spTree>
    <p:extLst>
      <p:ext uri="{BB962C8B-B14F-4D97-AF65-F5344CB8AC3E}">
        <p14:creationId xmlns:p14="http://schemas.microsoft.com/office/powerpoint/2010/main" val="3601027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F7AC82-78BE-42F7-B964-C260A5959755}" type="slidenum">
              <a:rPr lang="en-US" smtClean="0"/>
              <a:t>4</a:t>
            </a:fld>
            <a:endParaRPr lang="en-US"/>
          </a:p>
        </p:txBody>
      </p:sp>
    </p:spTree>
    <p:extLst>
      <p:ext uri="{BB962C8B-B14F-4D97-AF65-F5344CB8AC3E}">
        <p14:creationId xmlns:p14="http://schemas.microsoft.com/office/powerpoint/2010/main" val="269242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F7AC82-78BE-42F7-B964-C260A5959755}" type="slidenum">
              <a:rPr lang="en-US" smtClean="0"/>
              <a:t>5</a:t>
            </a:fld>
            <a:endParaRPr lang="en-US"/>
          </a:p>
        </p:txBody>
      </p:sp>
    </p:spTree>
    <p:extLst>
      <p:ext uri="{BB962C8B-B14F-4D97-AF65-F5344CB8AC3E}">
        <p14:creationId xmlns:p14="http://schemas.microsoft.com/office/powerpoint/2010/main" val="3032538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F7AC82-78BE-42F7-B964-C260A5959755}" type="slidenum">
              <a:rPr lang="en-US" smtClean="0"/>
              <a:t>6</a:t>
            </a:fld>
            <a:endParaRPr lang="en-US"/>
          </a:p>
        </p:txBody>
      </p:sp>
    </p:spTree>
    <p:extLst>
      <p:ext uri="{BB962C8B-B14F-4D97-AF65-F5344CB8AC3E}">
        <p14:creationId xmlns:p14="http://schemas.microsoft.com/office/powerpoint/2010/main" val="334130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F7AC82-78BE-42F7-B964-C260A5959755}" type="slidenum">
              <a:rPr lang="en-US" smtClean="0"/>
              <a:t>8</a:t>
            </a:fld>
            <a:endParaRPr lang="en-US"/>
          </a:p>
        </p:txBody>
      </p:sp>
    </p:spTree>
    <p:extLst>
      <p:ext uri="{BB962C8B-B14F-4D97-AF65-F5344CB8AC3E}">
        <p14:creationId xmlns:p14="http://schemas.microsoft.com/office/powerpoint/2010/main" val="3642109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F7AC82-78BE-42F7-B964-C260A5959755}" type="slidenum">
              <a:rPr lang="en-US" smtClean="0"/>
              <a:t>9</a:t>
            </a:fld>
            <a:endParaRPr lang="en-US"/>
          </a:p>
        </p:txBody>
      </p:sp>
    </p:spTree>
    <p:extLst>
      <p:ext uri="{BB962C8B-B14F-4D97-AF65-F5344CB8AC3E}">
        <p14:creationId xmlns:p14="http://schemas.microsoft.com/office/powerpoint/2010/main" val="3931486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F7AC82-78BE-42F7-B964-C260A5959755}" type="slidenum">
              <a:rPr lang="en-US" smtClean="0"/>
              <a:t>10</a:t>
            </a:fld>
            <a:endParaRPr lang="en-US"/>
          </a:p>
        </p:txBody>
      </p:sp>
    </p:spTree>
    <p:extLst>
      <p:ext uri="{BB962C8B-B14F-4D97-AF65-F5344CB8AC3E}">
        <p14:creationId xmlns:p14="http://schemas.microsoft.com/office/powerpoint/2010/main" val="1617422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BAED5-E4D0-4EE4-82B7-B41DA78B3F5E}" type="datetime1">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93BCF-20E7-44CD-BB05-2CB1F8F488E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79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A1F14-85CE-41D5-995F-AB158BA08EFC}" type="datetime1">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93BCF-20E7-44CD-BB05-2CB1F8F488E9}" type="slidenum">
              <a:rPr lang="en-US" smtClean="0"/>
              <a:t>‹#›</a:t>
            </a:fld>
            <a:endParaRPr lang="en-US"/>
          </a:p>
        </p:txBody>
      </p:sp>
    </p:spTree>
    <p:extLst>
      <p:ext uri="{BB962C8B-B14F-4D97-AF65-F5344CB8AC3E}">
        <p14:creationId xmlns:p14="http://schemas.microsoft.com/office/powerpoint/2010/main" val="10806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CA8EC-C2A0-4B7C-8B67-41E4CFE15DE4}" type="datetime1">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93BCF-20E7-44CD-BB05-2CB1F8F488E9}" type="slidenum">
              <a:rPr lang="en-US" smtClean="0"/>
              <a:t>‹#›</a:t>
            </a:fld>
            <a:endParaRPr lang="en-US"/>
          </a:p>
        </p:txBody>
      </p:sp>
    </p:spTree>
    <p:extLst>
      <p:ext uri="{BB962C8B-B14F-4D97-AF65-F5344CB8AC3E}">
        <p14:creationId xmlns:p14="http://schemas.microsoft.com/office/powerpoint/2010/main" val="3937301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11F1E-F93C-4187-A6AF-C763B9C4E27E}" type="datetime1">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93BCF-20E7-44CD-BB05-2CB1F8F488E9}" type="slidenum">
              <a:rPr lang="en-US" smtClean="0"/>
              <a:t>‹#›</a:t>
            </a:fld>
            <a:endParaRPr lang="en-US"/>
          </a:p>
        </p:txBody>
      </p:sp>
    </p:spTree>
    <p:extLst>
      <p:ext uri="{BB962C8B-B14F-4D97-AF65-F5344CB8AC3E}">
        <p14:creationId xmlns:p14="http://schemas.microsoft.com/office/powerpoint/2010/main" val="247188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7784D4-AD13-4A28-840D-B8D9A9EF02C2}" type="datetime1">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93BCF-20E7-44CD-BB05-2CB1F8F488E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905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8C4FEB-5F3A-4650-BD8E-C4BBDAEFBD2F}" type="datetime1">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93BCF-20E7-44CD-BB05-2CB1F8F488E9}" type="slidenum">
              <a:rPr lang="en-US" smtClean="0"/>
              <a:t>‹#›</a:t>
            </a:fld>
            <a:endParaRPr lang="en-US"/>
          </a:p>
        </p:txBody>
      </p:sp>
    </p:spTree>
    <p:extLst>
      <p:ext uri="{BB962C8B-B14F-4D97-AF65-F5344CB8AC3E}">
        <p14:creationId xmlns:p14="http://schemas.microsoft.com/office/powerpoint/2010/main" val="384565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835D23-2536-4A3C-B129-B075C31EA3D1}" type="datetime1">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693BCF-20E7-44CD-BB05-2CB1F8F488E9}" type="slidenum">
              <a:rPr lang="en-US" smtClean="0"/>
              <a:t>‹#›</a:t>
            </a:fld>
            <a:endParaRPr lang="en-US"/>
          </a:p>
        </p:txBody>
      </p:sp>
    </p:spTree>
    <p:extLst>
      <p:ext uri="{BB962C8B-B14F-4D97-AF65-F5344CB8AC3E}">
        <p14:creationId xmlns:p14="http://schemas.microsoft.com/office/powerpoint/2010/main" val="240793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A3CDB9-A0A1-4415-8D1B-A11FD4136CEC}" type="datetime1">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693BCF-20E7-44CD-BB05-2CB1F8F488E9}" type="slidenum">
              <a:rPr lang="en-US" smtClean="0"/>
              <a:t>‹#›</a:t>
            </a:fld>
            <a:endParaRPr lang="en-US"/>
          </a:p>
        </p:txBody>
      </p:sp>
    </p:spTree>
    <p:extLst>
      <p:ext uri="{BB962C8B-B14F-4D97-AF65-F5344CB8AC3E}">
        <p14:creationId xmlns:p14="http://schemas.microsoft.com/office/powerpoint/2010/main" val="206415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6B191D6-8BF3-43D6-A832-098A544DEA0B}" type="datetime1">
              <a:rPr lang="en-US" smtClean="0"/>
              <a:t>12/17/2024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9693BCF-20E7-44CD-BB05-2CB1F8F488E9}" type="slidenum">
              <a:rPr lang="en-US" smtClean="0"/>
              <a:t>‹#›</a:t>
            </a:fld>
            <a:endParaRPr lang="en-US"/>
          </a:p>
        </p:txBody>
      </p:sp>
    </p:spTree>
    <p:extLst>
      <p:ext uri="{BB962C8B-B14F-4D97-AF65-F5344CB8AC3E}">
        <p14:creationId xmlns:p14="http://schemas.microsoft.com/office/powerpoint/2010/main" val="265838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ECC5ECC-4F88-4B83-9A45-5E400DC29C7E}" type="datetime1">
              <a:rPr lang="en-US" smtClean="0"/>
              <a:t>12/17/2024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693BCF-20E7-44CD-BB05-2CB1F8F488E9}" type="slidenum">
              <a:rPr lang="en-US" smtClean="0"/>
              <a:t>‹#›</a:t>
            </a:fld>
            <a:endParaRPr lang="en-US"/>
          </a:p>
        </p:txBody>
      </p:sp>
    </p:spTree>
    <p:extLst>
      <p:ext uri="{BB962C8B-B14F-4D97-AF65-F5344CB8AC3E}">
        <p14:creationId xmlns:p14="http://schemas.microsoft.com/office/powerpoint/2010/main" val="44442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054CD9-4AEC-420C-A617-736217F70810}" type="datetime1">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93BCF-20E7-44CD-BB05-2CB1F8F488E9}" type="slidenum">
              <a:rPr lang="en-US" smtClean="0"/>
              <a:t>‹#›</a:t>
            </a:fld>
            <a:endParaRPr lang="en-US"/>
          </a:p>
        </p:txBody>
      </p:sp>
    </p:spTree>
    <p:extLst>
      <p:ext uri="{BB962C8B-B14F-4D97-AF65-F5344CB8AC3E}">
        <p14:creationId xmlns:p14="http://schemas.microsoft.com/office/powerpoint/2010/main" val="219410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66D2922-7392-4C62-A47C-ECDB3CAABED5}" type="datetime1">
              <a:rPr lang="en-US" smtClean="0"/>
              <a:t>12/17/2024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9693BCF-20E7-44CD-BB05-2CB1F8F488E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081099"/>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www.rockvillemd.gov/610/Community-Data-Tren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D379-D9E3-3349-CE83-924D844933DB}"/>
              </a:ext>
            </a:extLst>
          </p:cNvPr>
          <p:cNvSpPr>
            <a:spLocks noGrp="1"/>
          </p:cNvSpPr>
          <p:nvPr>
            <p:ph type="ctrTitle"/>
          </p:nvPr>
        </p:nvSpPr>
        <p:spPr/>
        <p:txBody>
          <a:bodyPr>
            <a:normAutofit/>
          </a:bodyPr>
          <a:lstStyle/>
          <a:p>
            <a:r>
              <a:rPr lang="en-US" dirty="0"/>
              <a:t>City of Rockville Population Projections and Dashboard</a:t>
            </a:r>
          </a:p>
        </p:txBody>
      </p:sp>
      <p:sp>
        <p:nvSpPr>
          <p:cNvPr id="3" name="Subtitle 2">
            <a:extLst>
              <a:ext uri="{FF2B5EF4-FFF2-40B4-BE49-F238E27FC236}">
                <a16:creationId xmlns:a16="http://schemas.microsoft.com/office/drawing/2014/main" id="{83721C9E-CD5C-E5F6-BF1E-BAC2B94C12B6}"/>
              </a:ext>
            </a:extLst>
          </p:cNvPr>
          <p:cNvSpPr>
            <a:spLocks noGrp="1"/>
          </p:cNvSpPr>
          <p:nvPr>
            <p:ph type="subTitle" idx="1"/>
          </p:nvPr>
        </p:nvSpPr>
        <p:spPr>
          <a:xfrm>
            <a:off x="1100051" y="4455619"/>
            <a:ext cx="10058400" cy="1912907"/>
          </a:xfrm>
        </p:spPr>
        <p:txBody>
          <a:bodyPr>
            <a:noAutofit/>
          </a:bodyPr>
          <a:lstStyle/>
          <a:p>
            <a:r>
              <a:rPr lang="en-US" sz="1600" dirty="0"/>
              <a:t>Data 205 Final Project</a:t>
            </a:r>
          </a:p>
          <a:p>
            <a:r>
              <a:rPr lang="en-US" sz="1600" dirty="0"/>
              <a:t>CRN 22017: Professor Jane Valentine</a:t>
            </a:r>
          </a:p>
          <a:p>
            <a:r>
              <a:rPr lang="en-US" sz="1600" dirty="0"/>
              <a:t>Tigist Wujira</a:t>
            </a:r>
          </a:p>
          <a:p>
            <a:r>
              <a:rPr lang="en-US" sz="1600" dirty="0"/>
              <a:t>Nancy Condon</a:t>
            </a:r>
          </a:p>
          <a:p>
            <a:r>
              <a:rPr lang="en-US" sz="1600" dirty="0"/>
              <a:t>Fall 2024</a:t>
            </a:r>
          </a:p>
        </p:txBody>
      </p:sp>
      <p:sp>
        <p:nvSpPr>
          <p:cNvPr id="4" name="Slide Number Placeholder 3">
            <a:extLst>
              <a:ext uri="{FF2B5EF4-FFF2-40B4-BE49-F238E27FC236}">
                <a16:creationId xmlns:a16="http://schemas.microsoft.com/office/drawing/2014/main" id="{56F9028C-C820-0BEF-3008-1D8AC6536AA5}"/>
              </a:ext>
            </a:extLst>
          </p:cNvPr>
          <p:cNvSpPr>
            <a:spLocks noGrp="1"/>
          </p:cNvSpPr>
          <p:nvPr>
            <p:ph type="sldNum" sz="quarter" idx="12"/>
          </p:nvPr>
        </p:nvSpPr>
        <p:spPr/>
        <p:txBody>
          <a:bodyPr/>
          <a:lstStyle/>
          <a:p>
            <a:fld id="{A9693BCF-20E7-44CD-BB05-2CB1F8F488E9}" type="slidenum">
              <a:rPr lang="en-US" smtClean="0"/>
              <a:t>1</a:t>
            </a:fld>
            <a:endParaRPr lang="en-US"/>
          </a:p>
        </p:txBody>
      </p:sp>
    </p:spTree>
    <p:extLst>
      <p:ext uri="{BB962C8B-B14F-4D97-AF65-F5344CB8AC3E}">
        <p14:creationId xmlns:p14="http://schemas.microsoft.com/office/powerpoint/2010/main" val="3262843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3D-6C98-CE00-73E4-78953679E61D}"/>
              </a:ext>
            </a:extLst>
          </p:cNvPr>
          <p:cNvSpPr>
            <a:spLocks noGrp="1"/>
          </p:cNvSpPr>
          <p:nvPr>
            <p:ph type="title"/>
          </p:nvPr>
        </p:nvSpPr>
        <p:spPr/>
        <p:txBody>
          <a:bodyPr/>
          <a:lstStyle/>
          <a:p>
            <a:r>
              <a:rPr lang="en-US" dirty="0"/>
              <a:t>How Accurate?</a:t>
            </a:r>
          </a:p>
        </p:txBody>
      </p:sp>
      <p:sp>
        <p:nvSpPr>
          <p:cNvPr id="3" name="Content Placeholder 2">
            <a:extLst>
              <a:ext uri="{FF2B5EF4-FFF2-40B4-BE49-F238E27FC236}">
                <a16:creationId xmlns:a16="http://schemas.microsoft.com/office/drawing/2014/main" id="{FDD0F1C7-E645-C607-D0D4-8FDB2A3EB637}"/>
              </a:ext>
            </a:extLst>
          </p:cNvPr>
          <p:cNvSpPr>
            <a:spLocks noGrp="1"/>
          </p:cNvSpPr>
          <p:nvPr>
            <p:ph idx="1"/>
          </p:nvPr>
        </p:nvSpPr>
        <p:spPr/>
        <p:txBody>
          <a:bodyPr/>
          <a:lstStyle/>
          <a:p>
            <a:pPr lvl="1">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According to the literature (Baker et al., 2020), the Hamilton-Perry average error rate for county projections ranges from 6% to 16%. </a:t>
            </a:r>
          </a:p>
          <a:p>
            <a:pPr marL="201168" lvl="1"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Given the City of Rockville’s population of 67,000, which places it approximately at the 75th percentile of all U.S. counties, it is reasonable to assume this error rate applies.</a:t>
            </a:r>
          </a:p>
          <a:p>
            <a:pPr marL="201168" lvl="1"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It is important to recognize that this method may not accurately capture rapid demographic shifts or unusual local trends. However, in the case of Rockville, the growth rate has historically been relatively stable.</a:t>
            </a:r>
          </a:p>
          <a:p>
            <a:pPr marL="201168" lvl="1"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Therefore, the results can be considered reliable and suitable for planning and decision-making, particularly for short- to medium-term initiatives.</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DEFAD7F-4EC9-0A0D-AEB0-1C228E879EF9}"/>
              </a:ext>
            </a:extLst>
          </p:cNvPr>
          <p:cNvSpPr>
            <a:spLocks noGrp="1"/>
          </p:cNvSpPr>
          <p:nvPr>
            <p:ph type="sldNum" sz="quarter" idx="12"/>
          </p:nvPr>
        </p:nvSpPr>
        <p:spPr/>
        <p:txBody>
          <a:bodyPr/>
          <a:lstStyle/>
          <a:p>
            <a:fld id="{A9693BCF-20E7-44CD-BB05-2CB1F8F488E9}" type="slidenum">
              <a:rPr lang="en-US" smtClean="0"/>
              <a:t>10</a:t>
            </a:fld>
            <a:endParaRPr lang="en-US"/>
          </a:p>
        </p:txBody>
      </p:sp>
    </p:spTree>
    <p:extLst>
      <p:ext uri="{BB962C8B-B14F-4D97-AF65-F5344CB8AC3E}">
        <p14:creationId xmlns:p14="http://schemas.microsoft.com/office/powerpoint/2010/main" val="3763322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207C0-A0C4-4F23-AEA5-A5E28001F8DF}"/>
              </a:ext>
            </a:extLst>
          </p:cNvPr>
          <p:cNvSpPr>
            <a:spLocks noGrp="1"/>
          </p:cNvSpPr>
          <p:nvPr>
            <p:ph type="title"/>
          </p:nvPr>
        </p:nvSpPr>
        <p:spPr/>
        <p:txBody>
          <a:bodyPr>
            <a:normAutofit/>
          </a:bodyPr>
          <a:lstStyle/>
          <a:p>
            <a:r>
              <a:rPr lang="en-US" sz="4800" dirty="0">
                <a:solidFill>
                  <a:srgbClr val="FFFFFF"/>
                </a:solidFill>
              </a:rPr>
              <a:t>Calculation of 5- Year Estimates</a:t>
            </a:r>
          </a:p>
        </p:txBody>
      </p:sp>
      <p:sp>
        <p:nvSpPr>
          <p:cNvPr id="3" name="Content Placeholder 2">
            <a:extLst>
              <a:ext uri="{FF2B5EF4-FFF2-40B4-BE49-F238E27FC236}">
                <a16:creationId xmlns:a16="http://schemas.microsoft.com/office/drawing/2014/main" id="{256F9763-636F-86DD-C1AD-0BB4D0047547}"/>
              </a:ext>
            </a:extLst>
          </p:cNvPr>
          <p:cNvSpPr>
            <a:spLocks noGrp="1"/>
          </p:cNvSpPr>
          <p:nvPr>
            <p:ph idx="1"/>
          </p:nvPr>
        </p:nvSpPr>
        <p:spPr/>
        <p:txBody>
          <a:bodyPr>
            <a:normAutofit/>
          </a:bodyPr>
          <a:lstStyle/>
          <a:p>
            <a:pPr marL="0" indent="0">
              <a:buNone/>
            </a:pPr>
            <a:r>
              <a:rPr lang="en-US" sz="1500" dirty="0">
                <a:solidFill>
                  <a:srgbClr val="FFFFFF"/>
                </a:solidFill>
              </a:rPr>
              <a:t>Linear Interpolation</a:t>
            </a:r>
          </a:p>
          <a:p>
            <a:pPr lvl="1"/>
            <a:r>
              <a:rPr lang="en-US" sz="1500" dirty="0">
                <a:solidFill>
                  <a:srgbClr val="FFFFFF"/>
                </a:solidFill>
                <a:latin typeface="Calibri" panose="020F0502020204030204" pitchFamily="34" charset="0"/>
                <a:ea typeface="Calibri" panose="020F0502020204030204" pitchFamily="34" charset="0"/>
                <a:cs typeface="Calibri" panose="020F0502020204030204" pitchFamily="34" charset="0"/>
              </a:rPr>
              <a:t>An </a:t>
            </a:r>
            <a:r>
              <a:rPr lang="en-US" sz="15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approach involved using mathematical techniques to generate intermediate data points between known values, enabling us to create a smooth and continuous representation of the population trends.</a:t>
            </a:r>
          </a:p>
          <a:p>
            <a:pPr lvl="1"/>
            <a:r>
              <a:rPr lang="en-US" sz="15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y = y1+([x-x1)*y2-y1]/(x2-x1)</a:t>
            </a:r>
          </a:p>
          <a:p>
            <a:pPr marL="201168" lvl="1" indent="0">
              <a:buNone/>
            </a:pPr>
            <a:endParaRPr lang="en-US" sz="15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3AAFCEA5-A866-9A48-CEC6-2E7B76F4D208}"/>
              </a:ext>
            </a:extLst>
          </p:cNvPr>
          <p:cNvSpPr>
            <a:spLocks noGrp="1"/>
          </p:cNvSpPr>
          <p:nvPr>
            <p:ph type="body" sz="half" idx="2"/>
          </p:nvPr>
        </p:nvSpPr>
        <p:spPr/>
        <p:txBody>
          <a:bodyPr>
            <a:normAutofit/>
          </a:bodyPr>
          <a:lstStyle/>
          <a:p>
            <a:pPr marL="0" indent="0">
              <a:buNone/>
            </a:pPr>
            <a:r>
              <a:rPr lang="en-US" dirty="0">
                <a:solidFill>
                  <a:srgbClr val="FFFFFF"/>
                </a:solidFill>
              </a:rPr>
              <a:t>Linear Interpolation</a:t>
            </a:r>
          </a:p>
          <a:p>
            <a:pPr lvl="1"/>
            <a:r>
              <a:rPr lang="en-US" sz="1500" dirty="0">
                <a:solidFill>
                  <a:srgbClr val="FFFFFF"/>
                </a:solidFill>
                <a:latin typeface="Calibri" panose="020F0502020204030204" pitchFamily="34" charset="0"/>
                <a:ea typeface="Calibri" panose="020F0502020204030204" pitchFamily="34" charset="0"/>
                <a:cs typeface="Calibri" panose="020F0502020204030204" pitchFamily="34" charset="0"/>
              </a:rPr>
              <a:t>An </a:t>
            </a:r>
            <a:r>
              <a:rPr lang="en-US" sz="15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approach involved using mathematical techniques to generate intermediate data points between known values, enabling us to create a smooth and continuous representation of the population trends.</a:t>
            </a:r>
          </a:p>
          <a:p>
            <a:pPr lvl="1"/>
            <a:r>
              <a:rPr lang="en-US" sz="15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y = y1+([x-x1)*y2-y1]/(x2-x1)</a:t>
            </a:r>
          </a:p>
          <a:p>
            <a:endParaRPr lang="en-US" dirty="0"/>
          </a:p>
        </p:txBody>
      </p:sp>
      <p:pic>
        <p:nvPicPr>
          <p:cNvPr id="6" name="Picture 5">
            <a:extLst>
              <a:ext uri="{FF2B5EF4-FFF2-40B4-BE49-F238E27FC236}">
                <a16:creationId xmlns:a16="http://schemas.microsoft.com/office/drawing/2014/main" id="{3830FDEE-E4B7-84E2-AE29-D97E964DACC7}"/>
              </a:ext>
            </a:extLst>
          </p:cNvPr>
          <p:cNvPicPr>
            <a:picLocks noChangeAspect="1"/>
          </p:cNvPicPr>
          <p:nvPr/>
        </p:nvPicPr>
        <p:blipFill>
          <a:blip r:embed="rId3"/>
          <a:stretch>
            <a:fillRect/>
          </a:stretch>
        </p:blipFill>
        <p:spPr>
          <a:xfrm>
            <a:off x="4504169" y="864524"/>
            <a:ext cx="7288414" cy="4898967"/>
          </a:xfrm>
          <a:prstGeom prst="rect">
            <a:avLst/>
          </a:prstGeom>
        </p:spPr>
      </p:pic>
      <p:sp>
        <p:nvSpPr>
          <p:cNvPr id="7" name="Slide Number Placeholder 6">
            <a:extLst>
              <a:ext uri="{FF2B5EF4-FFF2-40B4-BE49-F238E27FC236}">
                <a16:creationId xmlns:a16="http://schemas.microsoft.com/office/drawing/2014/main" id="{694E2D03-304A-EEEB-2490-1472081B4059}"/>
              </a:ext>
            </a:extLst>
          </p:cNvPr>
          <p:cNvSpPr>
            <a:spLocks noGrp="1"/>
          </p:cNvSpPr>
          <p:nvPr>
            <p:ph type="sldNum" sz="quarter" idx="12"/>
          </p:nvPr>
        </p:nvSpPr>
        <p:spPr/>
        <p:txBody>
          <a:bodyPr/>
          <a:lstStyle/>
          <a:p>
            <a:fld id="{A9693BCF-20E7-44CD-BB05-2CB1F8F488E9}" type="slidenum">
              <a:rPr lang="en-US" smtClean="0"/>
              <a:t>11</a:t>
            </a:fld>
            <a:endParaRPr lang="en-US"/>
          </a:p>
        </p:txBody>
      </p:sp>
    </p:spTree>
    <p:extLst>
      <p:ext uri="{BB962C8B-B14F-4D97-AF65-F5344CB8AC3E}">
        <p14:creationId xmlns:p14="http://schemas.microsoft.com/office/powerpoint/2010/main" val="763183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935C-116D-4B7A-AB31-5140BF54A039}"/>
              </a:ext>
            </a:extLst>
          </p:cNvPr>
          <p:cNvSpPr>
            <a:spLocks noGrp="1"/>
          </p:cNvSpPr>
          <p:nvPr>
            <p:ph type="title"/>
          </p:nvPr>
        </p:nvSpPr>
        <p:spPr/>
        <p:txBody>
          <a:bodyPr/>
          <a:lstStyle/>
          <a:p>
            <a:r>
              <a:rPr lang="en-US" sz="4800" dirty="0">
                <a:solidFill>
                  <a:schemeClr val="tx1"/>
                </a:solidFill>
              </a:rPr>
              <a:t>Projected Male and Female population Growth</a:t>
            </a:r>
            <a:endParaRPr lang="en-US" dirty="0">
              <a:solidFill>
                <a:schemeClr val="tx1"/>
              </a:solidFill>
            </a:endParaRPr>
          </a:p>
        </p:txBody>
      </p:sp>
      <p:pic>
        <p:nvPicPr>
          <p:cNvPr id="11" name="Content Placeholder 10">
            <a:extLst>
              <a:ext uri="{FF2B5EF4-FFF2-40B4-BE49-F238E27FC236}">
                <a16:creationId xmlns:a16="http://schemas.microsoft.com/office/drawing/2014/main" id="{75BF9F1B-256D-69EB-B1E4-E82B8DF29D83}"/>
              </a:ext>
            </a:extLst>
          </p:cNvPr>
          <p:cNvPicPr>
            <a:picLocks noGrp="1" noChangeAspect="1"/>
          </p:cNvPicPr>
          <p:nvPr>
            <p:ph idx="1"/>
          </p:nvPr>
        </p:nvPicPr>
        <p:blipFill>
          <a:blip r:embed="rId2"/>
          <a:stretch>
            <a:fillRect/>
          </a:stretch>
        </p:blipFill>
        <p:spPr>
          <a:xfrm>
            <a:off x="4888030" y="1858868"/>
            <a:ext cx="6691746" cy="4413906"/>
          </a:xfrm>
        </p:spPr>
      </p:pic>
      <p:sp>
        <p:nvSpPr>
          <p:cNvPr id="16" name="Content Placeholder 2">
            <a:extLst>
              <a:ext uri="{FF2B5EF4-FFF2-40B4-BE49-F238E27FC236}">
                <a16:creationId xmlns:a16="http://schemas.microsoft.com/office/drawing/2014/main" id="{018B5566-4EDD-18F7-17BE-D738DF4AE658}"/>
              </a:ext>
            </a:extLst>
          </p:cNvPr>
          <p:cNvSpPr txBox="1">
            <a:spLocks/>
          </p:cNvSpPr>
          <p:nvPr/>
        </p:nvSpPr>
        <p:spPr>
          <a:xfrm>
            <a:off x="570662" y="1914288"/>
            <a:ext cx="4153738" cy="405702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Despite variations within each cohort, both males and females exhibit a positive linear trend over time.</a:t>
            </a:r>
          </a:p>
          <a:p>
            <a:pPr>
              <a:buFont typeface="Arial" panose="020B0604020202020204" pitchFamily="34" charset="0"/>
              <a:buChar char="•"/>
            </a:pPr>
            <a:r>
              <a:rPr lang="en-US" dirty="0"/>
              <a:t>The female population exceeds the male population by at least 10% at various points in time.</a:t>
            </a:r>
          </a:p>
          <a:p>
            <a:pPr>
              <a:buFont typeface="Arial" panose="020B0604020202020204" pitchFamily="34" charset="0"/>
              <a:buChar char="•"/>
            </a:pPr>
            <a:r>
              <a:rPr lang="en-US" dirty="0"/>
              <a:t>Based on our projections, from 2020 to 2040, the female population is expected to grow by 23%, while the male population will grow by only 17.7.</a:t>
            </a:r>
          </a:p>
          <a:p>
            <a:pPr marL="0" indent="0">
              <a:buNone/>
            </a:pPr>
            <a:r>
              <a:rPr lang="en-US" sz="1500" i="1" dirty="0">
                <a:solidFill>
                  <a:srgbClr val="C00000"/>
                </a:solidFill>
              </a:rPr>
              <a:t>*Note: The Y-axis on the line chart starts at 25,000.</a:t>
            </a:r>
          </a:p>
          <a:p>
            <a:pPr>
              <a:buFont typeface="Wingdings" panose="05000000000000000000" pitchFamily="2" charset="2"/>
              <a:buChar char="q"/>
            </a:pPr>
            <a:endParaRPr lang="en-US" dirty="0">
              <a:latin typeface="+mj-lt"/>
            </a:endParaRPr>
          </a:p>
        </p:txBody>
      </p:sp>
      <p:sp>
        <p:nvSpPr>
          <p:cNvPr id="3" name="Slide Number Placeholder 2">
            <a:extLst>
              <a:ext uri="{FF2B5EF4-FFF2-40B4-BE49-F238E27FC236}">
                <a16:creationId xmlns:a16="http://schemas.microsoft.com/office/drawing/2014/main" id="{57543249-82FF-0367-725C-AE89365BD98A}"/>
              </a:ext>
            </a:extLst>
          </p:cNvPr>
          <p:cNvSpPr>
            <a:spLocks noGrp="1"/>
          </p:cNvSpPr>
          <p:nvPr>
            <p:ph type="sldNum" sz="quarter" idx="12"/>
          </p:nvPr>
        </p:nvSpPr>
        <p:spPr/>
        <p:txBody>
          <a:bodyPr/>
          <a:lstStyle/>
          <a:p>
            <a:fld id="{A9693BCF-20E7-44CD-BB05-2CB1F8F488E9}" type="slidenum">
              <a:rPr lang="en-US" smtClean="0"/>
              <a:t>12</a:t>
            </a:fld>
            <a:endParaRPr lang="en-US"/>
          </a:p>
        </p:txBody>
      </p:sp>
    </p:spTree>
    <p:extLst>
      <p:ext uri="{BB962C8B-B14F-4D97-AF65-F5344CB8AC3E}">
        <p14:creationId xmlns:p14="http://schemas.microsoft.com/office/powerpoint/2010/main" val="318661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A571-9BBB-E505-E21D-A44A759B6AE4}"/>
              </a:ext>
            </a:extLst>
          </p:cNvPr>
          <p:cNvSpPr>
            <a:spLocks noGrp="1"/>
          </p:cNvSpPr>
          <p:nvPr>
            <p:ph type="title"/>
          </p:nvPr>
        </p:nvSpPr>
        <p:spPr/>
        <p:txBody>
          <a:bodyPr/>
          <a:lstStyle/>
          <a:p>
            <a:r>
              <a:rPr lang="en-US" dirty="0"/>
              <a:t>Comparison of Population Projections and Future Housing</a:t>
            </a:r>
          </a:p>
        </p:txBody>
      </p:sp>
      <p:sp>
        <p:nvSpPr>
          <p:cNvPr id="3" name="Content Placeholder 2">
            <a:extLst>
              <a:ext uri="{FF2B5EF4-FFF2-40B4-BE49-F238E27FC236}">
                <a16:creationId xmlns:a16="http://schemas.microsoft.com/office/drawing/2014/main" id="{208E1E84-0138-F3A8-449D-2DDA1836E612}"/>
              </a:ext>
            </a:extLst>
          </p:cNvPr>
          <p:cNvSpPr>
            <a:spLocks noGrp="1"/>
          </p:cNvSpPr>
          <p:nvPr>
            <p:ph idx="1"/>
          </p:nvPr>
        </p:nvSpPr>
        <p:spPr>
          <a:xfrm>
            <a:off x="1097280" y="1845733"/>
            <a:ext cx="10058400" cy="4384432"/>
          </a:xfrm>
        </p:spPr>
        <p:txBody>
          <a:bodyPr/>
          <a:lstStyle/>
          <a:p>
            <a:pPr>
              <a:buFont typeface="Arial" panose="020B0604020202020204" pitchFamily="34" charset="0"/>
              <a:buChar char="•"/>
            </a:pPr>
            <a:r>
              <a:rPr lang="en-US" dirty="0"/>
              <a:t> From 2020 to 2040, City of Rockville will increase its population by 13,729.</a:t>
            </a:r>
          </a:p>
          <a:p>
            <a:pPr>
              <a:buFont typeface="Arial" panose="020B0604020202020204" pitchFamily="34" charset="0"/>
              <a:buChar char="•"/>
            </a:pPr>
            <a:r>
              <a:rPr lang="en-US" dirty="0"/>
              <a:t> The number of ‘approved’ estimated housing projects to occur from 2020 to 2040 is  6,649 housing units.</a:t>
            </a:r>
          </a:p>
          <a:p>
            <a:endParaRPr lang="en-US" dirty="0"/>
          </a:p>
        </p:txBody>
      </p:sp>
      <p:graphicFrame>
        <p:nvGraphicFramePr>
          <p:cNvPr id="4" name="Table 3">
            <a:extLst>
              <a:ext uri="{FF2B5EF4-FFF2-40B4-BE49-F238E27FC236}">
                <a16:creationId xmlns:a16="http://schemas.microsoft.com/office/drawing/2014/main" id="{49506694-D8DA-B200-D39F-3FED5E4F418B}"/>
              </a:ext>
            </a:extLst>
          </p:cNvPr>
          <p:cNvGraphicFramePr>
            <a:graphicFrameLocks noGrp="1"/>
          </p:cNvGraphicFramePr>
          <p:nvPr>
            <p:extLst>
              <p:ext uri="{D42A27DB-BD31-4B8C-83A1-F6EECF244321}">
                <p14:modId xmlns:p14="http://schemas.microsoft.com/office/powerpoint/2010/main" val="2315963045"/>
              </p:ext>
            </p:extLst>
          </p:nvPr>
        </p:nvGraphicFramePr>
        <p:xfrm>
          <a:off x="1861457" y="2928256"/>
          <a:ext cx="8305803" cy="3301909"/>
        </p:xfrm>
        <a:graphic>
          <a:graphicData uri="http://schemas.openxmlformats.org/drawingml/2006/table">
            <a:tbl>
              <a:tblPr firstRow="1" bandRow="1">
                <a:tableStyleId>{5A111915-BE36-4E01-A7E5-04B1672EAD32}</a:tableStyleId>
              </a:tblPr>
              <a:tblGrid>
                <a:gridCol w="1134359">
                  <a:extLst>
                    <a:ext uri="{9D8B030D-6E8A-4147-A177-3AD203B41FA5}">
                      <a16:colId xmlns:a16="http://schemas.microsoft.com/office/drawing/2014/main" val="2443933881"/>
                    </a:ext>
                  </a:extLst>
                </a:gridCol>
                <a:gridCol w="2721306">
                  <a:extLst>
                    <a:ext uri="{9D8B030D-6E8A-4147-A177-3AD203B41FA5}">
                      <a16:colId xmlns:a16="http://schemas.microsoft.com/office/drawing/2014/main" val="2095997680"/>
                    </a:ext>
                  </a:extLst>
                </a:gridCol>
                <a:gridCol w="2059657">
                  <a:extLst>
                    <a:ext uri="{9D8B030D-6E8A-4147-A177-3AD203B41FA5}">
                      <a16:colId xmlns:a16="http://schemas.microsoft.com/office/drawing/2014/main" val="561902007"/>
                    </a:ext>
                  </a:extLst>
                </a:gridCol>
                <a:gridCol w="2390481">
                  <a:extLst>
                    <a:ext uri="{9D8B030D-6E8A-4147-A177-3AD203B41FA5}">
                      <a16:colId xmlns:a16="http://schemas.microsoft.com/office/drawing/2014/main" val="3540684669"/>
                    </a:ext>
                  </a:extLst>
                </a:gridCol>
              </a:tblGrid>
              <a:tr h="452624">
                <a:tc>
                  <a:txBody>
                    <a:bodyPr/>
                    <a:lstStyle/>
                    <a:p>
                      <a:r>
                        <a:rPr lang="en-US" sz="1600" dirty="0"/>
                        <a:t>Type of House</a:t>
                      </a:r>
                    </a:p>
                  </a:txBody>
                  <a:tcPr/>
                </a:tc>
                <a:tc>
                  <a:txBody>
                    <a:bodyPr/>
                    <a:lstStyle/>
                    <a:p>
                      <a:r>
                        <a:rPr lang="en-US" sz="1600" dirty="0"/>
                        <a:t>Projected Number of Units (2020-2040)</a:t>
                      </a:r>
                    </a:p>
                  </a:txBody>
                  <a:tcPr/>
                </a:tc>
                <a:tc>
                  <a:txBody>
                    <a:bodyPr/>
                    <a:lstStyle/>
                    <a:p>
                      <a:r>
                        <a:rPr lang="en-US" sz="1600" dirty="0"/>
                        <a:t>2020 Population Multiplier</a:t>
                      </a:r>
                    </a:p>
                  </a:txBody>
                  <a:tcPr/>
                </a:tc>
                <a:tc>
                  <a:txBody>
                    <a:bodyPr/>
                    <a:lstStyle/>
                    <a:p>
                      <a:r>
                        <a:rPr lang="en-US" sz="1600" dirty="0"/>
                        <a:t>Estimation of Population Served</a:t>
                      </a:r>
                    </a:p>
                  </a:txBody>
                  <a:tcPr/>
                </a:tc>
                <a:extLst>
                  <a:ext uri="{0D108BD9-81ED-4DB2-BD59-A6C34878D82A}">
                    <a16:rowId xmlns:a16="http://schemas.microsoft.com/office/drawing/2014/main" val="4136218376"/>
                  </a:ext>
                </a:extLst>
              </a:tr>
              <a:tr h="571736">
                <a:tc>
                  <a:txBody>
                    <a:bodyPr/>
                    <a:lstStyle/>
                    <a:p>
                      <a:r>
                        <a:rPr lang="en-US" sz="1400" dirty="0"/>
                        <a:t>Single Family-Detached</a:t>
                      </a:r>
                    </a:p>
                  </a:txBody>
                  <a:tcPr/>
                </a:tc>
                <a:tc>
                  <a:txBody>
                    <a:bodyPr/>
                    <a:lstStyle/>
                    <a:p>
                      <a:pPr algn="ctr"/>
                      <a:r>
                        <a:rPr lang="en-US" sz="1400" dirty="0"/>
                        <a:t>30</a:t>
                      </a:r>
                    </a:p>
                  </a:txBody>
                  <a:tcPr/>
                </a:tc>
                <a:tc>
                  <a:txBody>
                    <a:bodyPr/>
                    <a:lstStyle/>
                    <a:p>
                      <a:pPr algn="ctr"/>
                      <a:r>
                        <a:rPr lang="en-US" sz="1400" dirty="0"/>
                        <a:t>2.99</a:t>
                      </a:r>
                    </a:p>
                  </a:txBody>
                  <a:tcPr/>
                </a:tc>
                <a:tc>
                  <a:txBody>
                    <a:bodyPr/>
                    <a:lstStyle/>
                    <a:p>
                      <a:pPr algn="ctr"/>
                      <a:r>
                        <a:rPr lang="en-US" sz="1400" dirty="0"/>
                        <a:t>90</a:t>
                      </a:r>
                    </a:p>
                  </a:txBody>
                  <a:tcPr/>
                </a:tc>
                <a:extLst>
                  <a:ext uri="{0D108BD9-81ED-4DB2-BD59-A6C34878D82A}">
                    <a16:rowId xmlns:a16="http://schemas.microsoft.com/office/drawing/2014/main" val="3249338731"/>
                  </a:ext>
                </a:extLst>
              </a:tr>
              <a:tr h="571736">
                <a:tc>
                  <a:txBody>
                    <a:bodyPr/>
                    <a:lstStyle/>
                    <a:p>
                      <a:r>
                        <a:rPr lang="en-US" sz="1400" dirty="0"/>
                        <a:t>Single Family-Attached</a:t>
                      </a:r>
                    </a:p>
                  </a:txBody>
                  <a:tcPr/>
                </a:tc>
                <a:tc>
                  <a:txBody>
                    <a:bodyPr/>
                    <a:lstStyle/>
                    <a:p>
                      <a:pPr algn="ctr"/>
                      <a:r>
                        <a:rPr lang="en-US" sz="1400" dirty="0"/>
                        <a:t>740</a:t>
                      </a:r>
                    </a:p>
                  </a:txBody>
                  <a:tcPr/>
                </a:tc>
                <a:tc>
                  <a:txBody>
                    <a:bodyPr/>
                    <a:lstStyle/>
                    <a:p>
                      <a:pPr algn="ctr"/>
                      <a:r>
                        <a:rPr lang="en-US" sz="1400" dirty="0"/>
                        <a:t>2.597</a:t>
                      </a:r>
                    </a:p>
                  </a:txBody>
                  <a:tcPr/>
                </a:tc>
                <a:tc>
                  <a:txBody>
                    <a:bodyPr/>
                    <a:lstStyle/>
                    <a:p>
                      <a:pPr algn="ctr"/>
                      <a:r>
                        <a:rPr lang="en-US" sz="1400" dirty="0"/>
                        <a:t>1,923</a:t>
                      </a:r>
                    </a:p>
                  </a:txBody>
                  <a:tcPr/>
                </a:tc>
                <a:extLst>
                  <a:ext uri="{0D108BD9-81ED-4DB2-BD59-A6C34878D82A}">
                    <a16:rowId xmlns:a16="http://schemas.microsoft.com/office/drawing/2014/main" val="517495211"/>
                  </a:ext>
                </a:extLst>
              </a:tr>
              <a:tr h="345349">
                <a:tc>
                  <a:txBody>
                    <a:bodyPr/>
                    <a:lstStyle/>
                    <a:p>
                      <a:r>
                        <a:rPr lang="en-US" sz="1400" dirty="0"/>
                        <a:t>Multi-Family</a:t>
                      </a:r>
                    </a:p>
                  </a:txBody>
                  <a:tcPr/>
                </a:tc>
                <a:tc>
                  <a:txBody>
                    <a:bodyPr/>
                    <a:lstStyle/>
                    <a:p>
                      <a:pPr algn="ctr"/>
                      <a:r>
                        <a:rPr lang="en-US" sz="1400" dirty="0"/>
                        <a:t>5,036</a:t>
                      </a:r>
                    </a:p>
                  </a:txBody>
                  <a:tcPr/>
                </a:tc>
                <a:tc>
                  <a:txBody>
                    <a:bodyPr/>
                    <a:lstStyle/>
                    <a:p>
                      <a:pPr algn="ctr"/>
                      <a:r>
                        <a:rPr lang="en-US" sz="1400" dirty="0"/>
                        <a:t>2.095</a:t>
                      </a:r>
                    </a:p>
                  </a:txBody>
                  <a:tcPr/>
                </a:tc>
                <a:tc>
                  <a:txBody>
                    <a:bodyPr/>
                    <a:lstStyle/>
                    <a:p>
                      <a:pPr algn="ctr"/>
                      <a:r>
                        <a:rPr lang="en-US" sz="1400" dirty="0"/>
                        <a:t>10,550</a:t>
                      </a:r>
                    </a:p>
                  </a:txBody>
                  <a:tcPr/>
                </a:tc>
                <a:extLst>
                  <a:ext uri="{0D108BD9-81ED-4DB2-BD59-A6C34878D82A}">
                    <a16:rowId xmlns:a16="http://schemas.microsoft.com/office/drawing/2014/main" val="2415276283"/>
                  </a:ext>
                </a:extLst>
              </a:tr>
              <a:tr h="238223">
                <a:tc>
                  <a:txBody>
                    <a:bodyPr/>
                    <a:lstStyle/>
                    <a:p>
                      <a:r>
                        <a:rPr lang="en-US" sz="1400" dirty="0"/>
                        <a:t>Senior</a:t>
                      </a:r>
                    </a:p>
                  </a:txBody>
                  <a:tcPr/>
                </a:tc>
                <a:tc>
                  <a:txBody>
                    <a:bodyPr/>
                    <a:lstStyle/>
                    <a:p>
                      <a:pPr algn="ctr"/>
                      <a:r>
                        <a:rPr lang="en-US" sz="1400" dirty="0"/>
                        <a:t>843</a:t>
                      </a:r>
                    </a:p>
                  </a:txBody>
                  <a:tcPr/>
                </a:tc>
                <a:tc>
                  <a:txBody>
                    <a:bodyPr/>
                    <a:lstStyle/>
                    <a:p>
                      <a:pPr algn="ctr"/>
                      <a:r>
                        <a:rPr lang="en-US" sz="1400" dirty="0"/>
                        <a:t>1.20</a:t>
                      </a:r>
                    </a:p>
                  </a:txBody>
                  <a:tcPr/>
                </a:tc>
                <a:tc>
                  <a:txBody>
                    <a:bodyPr/>
                    <a:lstStyle/>
                    <a:p>
                      <a:pPr algn="ctr"/>
                      <a:r>
                        <a:rPr lang="en-US" sz="1400" dirty="0"/>
                        <a:t>1,011</a:t>
                      </a:r>
                    </a:p>
                  </a:txBody>
                  <a:tcPr/>
                </a:tc>
                <a:extLst>
                  <a:ext uri="{0D108BD9-81ED-4DB2-BD59-A6C34878D82A}">
                    <a16:rowId xmlns:a16="http://schemas.microsoft.com/office/drawing/2014/main" val="1239780185"/>
                  </a:ext>
                </a:extLst>
              </a:tr>
              <a:tr h="238223">
                <a:tc>
                  <a:txBody>
                    <a:bodyPr/>
                    <a:lstStyle/>
                    <a:p>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2275001172"/>
                  </a:ext>
                </a:extLst>
              </a:tr>
              <a:tr h="238223">
                <a:tc>
                  <a:txBody>
                    <a:bodyPr/>
                    <a:lstStyle/>
                    <a:p>
                      <a:r>
                        <a:rPr lang="en-US" sz="1400" b="1" dirty="0">
                          <a:solidFill>
                            <a:schemeClr val="bg1"/>
                          </a:solidFill>
                        </a:rPr>
                        <a:t>Total</a:t>
                      </a:r>
                    </a:p>
                  </a:txBody>
                  <a:tcPr>
                    <a:solidFill>
                      <a:srgbClr val="C6BC80"/>
                    </a:solidFill>
                  </a:tcPr>
                </a:tc>
                <a:tc>
                  <a:txBody>
                    <a:bodyPr/>
                    <a:lstStyle/>
                    <a:p>
                      <a:pPr algn="ctr"/>
                      <a:r>
                        <a:rPr lang="en-US" sz="1400" b="1" dirty="0">
                          <a:solidFill>
                            <a:schemeClr val="bg1"/>
                          </a:solidFill>
                        </a:rPr>
                        <a:t>6,649</a:t>
                      </a:r>
                    </a:p>
                  </a:txBody>
                  <a:tcPr>
                    <a:solidFill>
                      <a:srgbClr val="C6BC80"/>
                    </a:solidFill>
                  </a:tcPr>
                </a:tc>
                <a:tc>
                  <a:txBody>
                    <a:bodyPr/>
                    <a:lstStyle/>
                    <a:p>
                      <a:pPr algn="ctr"/>
                      <a:endParaRPr lang="en-US" sz="1400" b="1" dirty="0">
                        <a:solidFill>
                          <a:schemeClr val="bg1"/>
                        </a:solidFill>
                      </a:endParaRPr>
                    </a:p>
                  </a:txBody>
                  <a:tcPr>
                    <a:solidFill>
                      <a:srgbClr val="C6BC80"/>
                    </a:solidFill>
                  </a:tcPr>
                </a:tc>
                <a:tc>
                  <a:txBody>
                    <a:bodyPr/>
                    <a:lstStyle/>
                    <a:p>
                      <a:pPr algn="ctr"/>
                      <a:r>
                        <a:rPr lang="en-US" sz="1400" b="1" dirty="0">
                          <a:solidFill>
                            <a:schemeClr val="bg1"/>
                          </a:solidFill>
                        </a:rPr>
                        <a:t>13,573</a:t>
                      </a:r>
                    </a:p>
                  </a:txBody>
                  <a:tcPr>
                    <a:solidFill>
                      <a:srgbClr val="C6BC80"/>
                    </a:solidFill>
                  </a:tcPr>
                </a:tc>
                <a:extLst>
                  <a:ext uri="{0D108BD9-81ED-4DB2-BD59-A6C34878D82A}">
                    <a16:rowId xmlns:a16="http://schemas.microsoft.com/office/drawing/2014/main" val="4174558625"/>
                  </a:ext>
                </a:extLst>
              </a:tr>
            </a:tbl>
          </a:graphicData>
        </a:graphic>
      </p:graphicFrame>
      <p:sp>
        <p:nvSpPr>
          <p:cNvPr id="5" name="Slide Number Placeholder 4">
            <a:extLst>
              <a:ext uri="{FF2B5EF4-FFF2-40B4-BE49-F238E27FC236}">
                <a16:creationId xmlns:a16="http://schemas.microsoft.com/office/drawing/2014/main" id="{81F26474-AC74-0C1B-70D5-069940023280}"/>
              </a:ext>
            </a:extLst>
          </p:cNvPr>
          <p:cNvSpPr>
            <a:spLocks noGrp="1"/>
          </p:cNvSpPr>
          <p:nvPr>
            <p:ph type="sldNum" sz="quarter" idx="12"/>
          </p:nvPr>
        </p:nvSpPr>
        <p:spPr/>
        <p:txBody>
          <a:bodyPr/>
          <a:lstStyle/>
          <a:p>
            <a:fld id="{A9693BCF-20E7-44CD-BB05-2CB1F8F488E9}" type="slidenum">
              <a:rPr lang="en-US" smtClean="0"/>
              <a:t>13</a:t>
            </a:fld>
            <a:endParaRPr lang="en-US"/>
          </a:p>
        </p:txBody>
      </p:sp>
    </p:spTree>
    <p:extLst>
      <p:ext uri="{BB962C8B-B14F-4D97-AF65-F5344CB8AC3E}">
        <p14:creationId xmlns:p14="http://schemas.microsoft.com/office/powerpoint/2010/main" val="2624940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2FF9F1-1993-02C1-D756-09BB5E5404C9}"/>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9DAB64FA-8591-D53E-FF7A-98278A9E5921}"/>
              </a:ext>
            </a:extLst>
          </p:cNvPr>
          <p:cNvSpPr>
            <a:spLocks noGrp="1"/>
          </p:cNvSpPr>
          <p:nvPr>
            <p:ph idx="1"/>
          </p:nvPr>
        </p:nvSpPr>
        <p:spPr/>
        <p:txBody>
          <a:bodyPr>
            <a:normAutofit/>
          </a:bodyPr>
          <a:lstStyle/>
          <a:p>
            <a:pPr marL="201168" lvl="1" indent="0">
              <a:buNone/>
            </a:pPr>
            <a:r>
              <a:rPr lang="en-US" sz="2400" dirty="0"/>
              <a:t>From 2020 – 2040, there is a projected 1375 people living in Rockville.</a:t>
            </a:r>
          </a:p>
          <a:p>
            <a:pPr lvl="1">
              <a:buFont typeface="Arial" panose="020B0604020202020204" pitchFamily="34" charset="0"/>
              <a:buChar char="•"/>
            </a:pPr>
            <a:r>
              <a:rPr lang="en-US" sz="2000" dirty="0"/>
              <a:t>There are over 6,000 ‘projected’ units awaiting to be ‘approved’ between the years 2035 to 2050.</a:t>
            </a:r>
          </a:p>
          <a:p>
            <a:pPr lvl="1">
              <a:buFont typeface="Arial" panose="020B0604020202020204" pitchFamily="34" charset="0"/>
              <a:buChar char="•"/>
            </a:pPr>
            <a:r>
              <a:rPr lang="en-US" sz="2000" dirty="0"/>
              <a:t>The analysis did not include any information regarding changes in zoning or housing policies</a:t>
            </a:r>
          </a:p>
          <a:p>
            <a:pPr marL="201168" lvl="1" indent="0">
              <a:buNone/>
            </a:pPr>
            <a:r>
              <a:rPr lang="en-US" sz="2400" dirty="0"/>
              <a:t>Seniors (80+) is expected to have an additional 2,510 people.</a:t>
            </a:r>
          </a:p>
          <a:p>
            <a:pPr lvl="1">
              <a:buFont typeface="Arial" panose="020B0604020202020204" pitchFamily="34" charset="0"/>
              <a:buChar char="•"/>
            </a:pPr>
            <a:r>
              <a:rPr lang="en-US" sz="2000" dirty="0"/>
              <a:t>843 units will only cover approximately 40% of the projected population.</a:t>
            </a:r>
          </a:p>
          <a:p>
            <a:pPr lvl="1">
              <a:buFont typeface="Arial" panose="020B0604020202020204" pitchFamily="34" charset="0"/>
              <a:buChar char="•"/>
            </a:pPr>
            <a:r>
              <a:rPr lang="en-US" sz="2000" dirty="0"/>
              <a:t>There are no additional housing units ‘projected’ for a future time.</a:t>
            </a:r>
            <a:endParaRPr lang="en-US" sz="2400" dirty="0"/>
          </a:p>
          <a:p>
            <a:pPr marL="0" indent="0">
              <a:buNone/>
            </a:pPr>
            <a:endParaRPr lang="en-US" dirty="0"/>
          </a:p>
        </p:txBody>
      </p:sp>
      <p:sp>
        <p:nvSpPr>
          <p:cNvPr id="2" name="Slide Number Placeholder 1">
            <a:extLst>
              <a:ext uri="{FF2B5EF4-FFF2-40B4-BE49-F238E27FC236}">
                <a16:creationId xmlns:a16="http://schemas.microsoft.com/office/drawing/2014/main" id="{F969D2C8-A0AD-DC13-D4FA-96D48AB347C4}"/>
              </a:ext>
            </a:extLst>
          </p:cNvPr>
          <p:cNvSpPr>
            <a:spLocks noGrp="1"/>
          </p:cNvSpPr>
          <p:nvPr>
            <p:ph type="sldNum" sz="quarter" idx="12"/>
          </p:nvPr>
        </p:nvSpPr>
        <p:spPr/>
        <p:txBody>
          <a:bodyPr/>
          <a:lstStyle/>
          <a:p>
            <a:fld id="{A9693BCF-20E7-44CD-BB05-2CB1F8F488E9}" type="slidenum">
              <a:rPr lang="en-US" smtClean="0"/>
              <a:t>14</a:t>
            </a:fld>
            <a:endParaRPr lang="en-US"/>
          </a:p>
        </p:txBody>
      </p:sp>
    </p:spTree>
    <p:extLst>
      <p:ext uri="{BB962C8B-B14F-4D97-AF65-F5344CB8AC3E}">
        <p14:creationId xmlns:p14="http://schemas.microsoft.com/office/powerpoint/2010/main" val="3812458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D403-05CE-777E-AF6E-914BFDC4FA3F}"/>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066D7397-9954-36FE-4A37-3CD1B7F1CD7F}"/>
              </a:ext>
            </a:extLst>
          </p:cNvPr>
          <p:cNvSpPr>
            <a:spLocks noGrp="1"/>
          </p:cNvSpPr>
          <p:nvPr>
            <p:ph idx="1"/>
          </p:nvPr>
        </p:nvSpPr>
        <p:spPr/>
        <p:txBody>
          <a:bodyPr/>
          <a:lstStyle/>
          <a:p>
            <a:pPr marL="0" indent="0">
              <a:buNone/>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would like to give a </a:t>
            </a:r>
            <a:r>
              <a:rPr lang="en-US"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“BIG THANK YOU” </a:t>
            </a: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a:t>
            </a:r>
          </a:p>
          <a:p>
            <a:pPr>
              <a:buFont typeface="Arial" panose="020B0604020202020204" pitchFamily="34" charset="0"/>
              <a:buChar char="•"/>
            </a:pPr>
            <a:r>
              <a:rPr lang="en-US"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City of Rockville sponsors (Abe Bruckman, Manisha Tewari and Jace Swain-Crowley, Willie Choi) for their internship opportunity, mentorship, and allowing us to participate in a meaningful project. </a:t>
            </a:r>
          </a:p>
          <a:p>
            <a:pPr>
              <a:buFont typeface="Arial" panose="020B0604020202020204" pitchFamily="34" charset="0"/>
              <a:buChar char="•"/>
            </a:pPr>
            <a:r>
              <a:rPr lang="en-US" kern="100" dirty="0">
                <a:solidFill>
                  <a:srgbClr val="000000"/>
                </a:solidFill>
                <a:latin typeface="Calibri" panose="020F0502020204030204" pitchFamily="34" charset="0"/>
                <a:ea typeface="Calibri" panose="020F0502020204030204" pitchFamily="34" charset="0"/>
                <a:cs typeface="Calibri" panose="020F0502020204030204" pitchFamily="34" charset="0"/>
              </a:rPr>
              <a:t>Professor Jane Valentine, Professor Lori Perine, Professor Rachel Saidi </a:t>
            </a:r>
            <a:r>
              <a:rPr lang="en-US" kern="100">
                <a:solidFill>
                  <a:srgbClr val="000000"/>
                </a:solidFill>
                <a:latin typeface="Calibri" panose="020F0502020204030204" pitchFamily="34" charset="0"/>
                <a:ea typeface="Calibri" panose="020F0502020204030204" pitchFamily="34" charset="0"/>
                <a:cs typeface="Calibri" panose="020F0502020204030204" pitchFamily="34" charset="0"/>
              </a:rPr>
              <a:t>for their </a:t>
            </a:r>
            <a:r>
              <a:rPr lang="en-US" kern="100" dirty="0">
                <a:solidFill>
                  <a:srgbClr val="000000"/>
                </a:solidFill>
                <a:latin typeface="Calibri" panose="020F0502020204030204" pitchFamily="34" charset="0"/>
                <a:ea typeface="Calibri" panose="020F0502020204030204" pitchFamily="34" charset="0"/>
                <a:cs typeface="Calibri" panose="020F0502020204030204" pitchFamily="34" charset="0"/>
              </a:rPr>
              <a:t>encouragement, guidance and their active participation in our project.</a:t>
            </a:r>
            <a:endParaRPr lang="en-US"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kern="1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kern="100" dirty="0">
                <a:solidFill>
                  <a:srgbClr val="000000"/>
                </a:solidFill>
                <a:latin typeface="Calibri" panose="020F0502020204030204" pitchFamily="34" charset="0"/>
                <a:ea typeface="Calibri" panose="020F0502020204030204" pitchFamily="34" charset="0"/>
                <a:cs typeface="Calibri" panose="020F0502020204030204" pitchFamily="34" charset="0"/>
              </a:rPr>
              <a:t>Data 205 Classmates for their wonderful feedback and “just being there”.</a:t>
            </a:r>
          </a:p>
          <a:p>
            <a:pPr>
              <a:buFont typeface="Arial" panose="020B0604020202020204" pitchFamily="34" charset="0"/>
              <a:buChar char="•"/>
            </a:pPr>
            <a:endPar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en-US" sz="3200" i="1" kern="100" dirty="0">
                <a:solidFill>
                  <a:srgbClr val="000000"/>
                </a:solidFill>
                <a:latin typeface="Calibri" panose="020F0502020204030204" pitchFamily="34" charset="0"/>
                <a:ea typeface="Calibri" panose="020F0502020204030204" pitchFamily="34" charset="0"/>
                <a:cs typeface="Calibri" panose="020F0502020204030204" pitchFamily="34" charset="0"/>
              </a:rPr>
              <a:t>“It takes a village......”</a:t>
            </a:r>
            <a:endParaRPr lang="en-US" sz="3200"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b="1" dirty="0"/>
          </a:p>
        </p:txBody>
      </p:sp>
      <p:sp>
        <p:nvSpPr>
          <p:cNvPr id="4" name="Slide Number Placeholder 3">
            <a:extLst>
              <a:ext uri="{FF2B5EF4-FFF2-40B4-BE49-F238E27FC236}">
                <a16:creationId xmlns:a16="http://schemas.microsoft.com/office/drawing/2014/main" id="{93F650A6-9987-50C8-FC38-A886B3BDD684}"/>
              </a:ext>
            </a:extLst>
          </p:cNvPr>
          <p:cNvSpPr>
            <a:spLocks noGrp="1"/>
          </p:cNvSpPr>
          <p:nvPr>
            <p:ph type="sldNum" sz="quarter" idx="12"/>
          </p:nvPr>
        </p:nvSpPr>
        <p:spPr/>
        <p:txBody>
          <a:bodyPr/>
          <a:lstStyle/>
          <a:p>
            <a:fld id="{A9693BCF-20E7-44CD-BB05-2CB1F8F488E9}" type="slidenum">
              <a:rPr lang="en-US" smtClean="0"/>
              <a:t>15</a:t>
            </a:fld>
            <a:endParaRPr lang="en-US"/>
          </a:p>
        </p:txBody>
      </p:sp>
    </p:spTree>
    <p:extLst>
      <p:ext uri="{BB962C8B-B14F-4D97-AF65-F5344CB8AC3E}">
        <p14:creationId xmlns:p14="http://schemas.microsoft.com/office/powerpoint/2010/main" val="3472635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2CD3-6638-B050-4A6F-62D088AB6CA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0AC8107-AC31-1F09-247C-CDEDD2C4EE71}"/>
              </a:ext>
            </a:extLst>
          </p:cNvPr>
          <p:cNvSpPr>
            <a:spLocks noGrp="1"/>
          </p:cNvSpPr>
          <p:nvPr>
            <p:ph idx="1"/>
          </p:nvPr>
        </p:nvSpPr>
        <p:spPr/>
        <p:txBody>
          <a:bodyPr>
            <a:normAutofit fontScale="40000" lnSpcReduction="20000"/>
          </a:bodyPr>
          <a:lstStyle/>
          <a:p>
            <a:pPr marL="342900" marR="0" lvl="0" indent="-342900">
              <a:lnSpc>
                <a:spcPct val="115000"/>
              </a:lnSpc>
              <a:spcAft>
                <a:spcPts val="800"/>
              </a:spcAft>
              <a:buFont typeface="Symbol" panose="05050102010706020507" pitchFamily="18" charset="2"/>
              <a:buChar char=""/>
            </a:pPr>
            <a:r>
              <a:rPr lang="en-US" sz="3500" dirty="0">
                <a:effectLst/>
                <a:latin typeface="Times New Roman" panose="02020603050405020304" pitchFamily="18" charset="0"/>
                <a:ea typeface="Times New Roman" panose="02020603050405020304" pitchFamily="18" charset="0"/>
              </a:rPr>
              <a:t>Vink, Jan K. </a:t>
            </a:r>
            <a:r>
              <a:rPr lang="en-US" sz="3500" i="1" dirty="0">
                <a:effectLst/>
                <a:latin typeface="Times New Roman" panose="02020603050405020304" pitchFamily="18" charset="0"/>
                <a:ea typeface="Times New Roman" panose="02020603050405020304" pitchFamily="18" charset="0"/>
              </a:rPr>
              <a:t>2020 Adirondack Park Population by Age and Sex Using the Hamilton-Perry Method</a:t>
            </a:r>
            <a:r>
              <a:rPr lang="en-US" sz="3500" dirty="0">
                <a:effectLst/>
                <a:latin typeface="Times New Roman" panose="02020603050405020304" pitchFamily="18" charset="0"/>
                <a:ea typeface="Times New Roman" panose="02020603050405020304" pitchFamily="18" charset="0"/>
              </a:rPr>
              <a:t>. Program on Applied Demographics, Cornell University, 2020.</a:t>
            </a:r>
          </a:p>
          <a:p>
            <a:pPr marL="342900" marR="0" lvl="0" indent="-342900">
              <a:lnSpc>
                <a:spcPct val="115000"/>
              </a:lnSpc>
              <a:spcAft>
                <a:spcPts val="800"/>
              </a:spcAft>
              <a:buFont typeface="Symbol" panose="05050102010706020507" pitchFamily="18" charset="2"/>
              <a:buChar char=""/>
            </a:pPr>
            <a:r>
              <a:rPr lang="en-US" sz="3500" dirty="0">
                <a:effectLst/>
                <a:latin typeface="Times New Roman" panose="02020603050405020304" pitchFamily="18" charset="0"/>
                <a:ea typeface="Times New Roman" panose="02020603050405020304" pitchFamily="18" charset="0"/>
              </a:rPr>
              <a:t> Swanson, David, </a:t>
            </a:r>
            <a:r>
              <a:rPr lang="en-US" sz="3500" dirty="0" err="1">
                <a:effectLst/>
                <a:latin typeface="Times New Roman" panose="02020603050405020304" pitchFamily="18" charset="0"/>
                <a:ea typeface="Times New Roman" panose="02020603050405020304" pitchFamily="18" charset="0"/>
              </a:rPr>
              <a:t>Schlottmann</a:t>
            </a:r>
            <a:r>
              <a:rPr lang="en-US" sz="3500" dirty="0">
                <a:effectLst/>
                <a:latin typeface="Times New Roman" panose="02020603050405020304" pitchFamily="18" charset="0"/>
                <a:ea typeface="Times New Roman" panose="02020603050405020304" pitchFamily="18" charset="0"/>
              </a:rPr>
              <a:t>, Alan, Schmidt, Richard. “Forecasting the Population of Census Tracts by Age and Sex: An Example of the Hamilton–Perry Method in Action.” </a:t>
            </a:r>
            <a:r>
              <a:rPr lang="en-US" sz="3500" i="1" dirty="0">
                <a:effectLst/>
                <a:latin typeface="Times New Roman" panose="02020603050405020304" pitchFamily="18" charset="0"/>
                <a:ea typeface="Times New Roman" panose="02020603050405020304" pitchFamily="18" charset="0"/>
              </a:rPr>
              <a:t>Population Research and Policy Review</a:t>
            </a:r>
            <a:r>
              <a:rPr lang="en-US" sz="3500" dirty="0">
                <a:effectLst/>
                <a:latin typeface="Times New Roman" panose="02020603050405020304" pitchFamily="18" charset="0"/>
                <a:ea typeface="Times New Roman" panose="02020603050405020304" pitchFamily="18" charset="0"/>
              </a:rPr>
              <a:t>, vol. 28, no. 1, 2009, pp. 47–63.</a:t>
            </a:r>
          </a:p>
          <a:p>
            <a:pPr marL="342900" marR="0" lvl="0" indent="-342900">
              <a:lnSpc>
                <a:spcPct val="115000"/>
              </a:lnSpc>
              <a:spcAft>
                <a:spcPts val="800"/>
              </a:spcAft>
              <a:buFont typeface="Symbol" panose="05050102010706020507" pitchFamily="18" charset="2"/>
              <a:buChar char=""/>
            </a:pPr>
            <a:r>
              <a:rPr lang="en-US" sz="3500" dirty="0">
                <a:effectLst/>
                <a:latin typeface="Times New Roman" panose="02020603050405020304" pitchFamily="18" charset="0"/>
                <a:ea typeface="Times New Roman" panose="02020603050405020304" pitchFamily="18" charset="0"/>
              </a:rPr>
              <a:t>Baker, Jack, David Swanson, and Jeff </a:t>
            </a:r>
            <a:r>
              <a:rPr lang="en-US" sz="3500" dirty="0" err="1">
                <a:effectLst/>
                <a:latin typeface="Times New Roman" panose="02020603050405020304" pitchFamily="18" charset="0"/>
                <a:ea typeface="Times New Roman" panose="02020603050405020304" pitchFamily="18" charset="0"/>
              </a:rPr>
              <a:t>Tayman</a:t>
            </a:r>
            <a:r>
              <a:rPr lang="en-US" sz="3500" dirty="0">
                <a:effectLst/>
                <a:latin typeface="Times New Roman" panose="02020603050405020304" pitchFamily="18" charset="0"/>
                <a:ea typeface="Times New Roman" panose="02020603050405020304" pitchFamily="18" charset="0"/>
              </a:rPr>
              <a:t>. “The Accuracy of Hamilton–Perry Population Projections for Census Tracts in the United States.” </a:t>
            </a:r>
            <a:r>
              <a:rPr lang="en-US" sz="3500" i="1" dirty="0">
                <a:effectLst/>
                <a:latin typeface="Times New Roman" panose="02020603050405020304" pitchFamily="18" charset="0"/>
                <a:ea typeface="Times New Roman" panose="02020603050405020304" pitchFamily="18" charset="0"/>
              </a:rPr>
              <a:t>Population Research and Policy Review</a:t>
            </a:r>
            <a:r>
              <a:rPr lang="en-US" sz="3500" dirty="0">
                <a:effectLst/>
                <a:latin typeface="Times New Roman" panose="02020603050405020304" pitchFamily="18" charset="0"/>
                <a:ea typeface="Times New Roman" panose="02020603050405020304" pitchFamily="18" charset="0"/>
              </a:rPr>
              <a:t>, vol. 40, no. 2, 2021, pp. 193–219.</a:t>
            </a:r>
          </a:p>
          <a:p>
            <a:pPr marL="342900" marR="0" lvl="0" indent="-342900">
              <a:lnSpc>
                <a:spcPct val="115000"/>
              </a:lnSpc>
              <a:spcAft>
                <a:spcPts val="800"/>
              </a:spcAft>
              <a:buFont typeface="Symbol" panose="05050102010706020507" pitchFamily="18" charset="2"/>
              <a:buChar char=""/>
            </a:pPr>
            <a:r>
              <a:rPr lang="en-US" sz="3500" dirty="0">
                <a:effectLst/>
                <a:latin typeface="Times New Roman" panose="02020603050405020304" pitchFamily="18" charset="0"/>
                <a:ea typeface="Times New Roman" panose="02020603050405020304" pitchFamily="18" charset="0"/>
              </a:rPr>
              <a:t> </a:t>
            </a:r>
            <a:r>
              <a:rPr lang="en-US" sz="3500" i="1" dirty="0">
                <a:effectLst/>
                <a:latin typeface="Times New Roman" panose="02020603050405020304" pitchFamily="18" charset="0"/>
                <a:ea typeface="Times New Roman" panose="02020603050405020304" pitchFamily="18" charset="0"/>
              </a:rPr>
              <a:t>Housing Market Analysis and Needs Assessment, City of Rockville, Maryland</a:t>
            </a:r>
            <a:r>
              <a:rPr lang="en-US" sz="3500" dirty="0">
                <a:effectLst/>
                <a:latin typeface="Times New Roman" panose="02020603050405020304" pitchFamily="18" charset="0"/>
                <a:ea typeface="Times New Roman" panose="02020603050405020304" pitchFamily="18" charset="0"/>
              </a:rPr>
              <a:t>. Lisa Sturtevant &amp; Associates, LLC, 2016.</a:t>
            </a:r>
          </a:p>
          <a:p>
            <a:pPr marL="342900" marR="0" lvl="0" indent="-342900">
              <a:lnSpc>
                <a:spcPct val="115000"/>
              </a:lnSpc>
              <a:spcAft>
                <a:spcPts val="800"/>
              </a:spcAft>
              <a:buFont typeface="Symbol" panose="05050102010706020507" pitchFamily="18" charset="2"/>
              <a:buChar char=""/>
            </a:pPr>
            <a:r>
              <a:rPr lang="en-US" sz="3500" dirty="0">
                <a:effectLst/>
                <a:latin typeface="Times New Roman" panose="02020603050405020304" pitchFamily="18" charset="0"/>
                <a:ea typeface="Times New Roman" panose="02020603050405020304" pitchFamily="18" charset="0"/>
              </a:rPr>
              <a:t>2022 Residential Units and Population Estimates, City of Rockville Maryland.</a:t>
            </a:r>
          </a:p>
          <a:p>
            <a:pPr marL="342900" marR="0" lvl="0" indent="-342900">
              <a:lnSpc>
                <a:spcPct val="115000"/>
              </a:lnSpc>
              <a:spcAft>
                <a:spcPts val="800"/>
              </a:spcAft>
              <a:buFont typeface="Symbol" panose="05050102010706020507" pitchFamily="18" charset="2"/>
              <a:buChar char=""/>
            </a:pPr>
            <a:r>
              <a:rPr lang="en-US" sz="3500" dirty="0">
                <a:effectLst/>
                <a:latin typeface="Times New Roman" panose="02020603050405020304" pitchFamily="18" charset="0"/>
                <a:ea typeface="Times New Roman" panose="02020603050405020304" pitchFamily="18" charset="0"/>
              </a:rPr>
              <a:t>U.S. Census Bureau. "Profile Of General Population and Housing Characteristics." Decennial Census, DEC Demographic Profile, Table DP1, 2020, https://data.census.gov/table/DECENNIALDP2020.DP1?q=Profile of general demographic and housing estimates in Rockville. Accessed on October 9, 2024.</a:t>
            </a:r>
          </a:p>
          <a:p>
            <a:endParaRPr lang="en-US" dirty="0"/>
          </a:p>
        </p:txBody>
      </p:sp>
      <p:sp>
        <p:nvSpPr>
          <p:cNvPr id="4" name="Slide Number Placeholder 3">
            <a:extLst>
              <a:ext uri="{FF2B5EF4-FFF2-40B4-BE49-F238E27FC236}">
                <a16:creationId xmlns:a16="http://schemas.microsoft.com/office/drawing/2014/main" id="{EB5AE173-706A-EBEF-E446-AA0D38AD0B3E}"/>
              </a:ext>
            </a:extLst>
          </p:cNvPr>
          <p:cNvSpPr>
            <a:spLocks noGrp="1"/>
          </p:cNvSpPr>
          <p:nvPr>
            <p:ph type="sldNum" sz="quarter" idx="12"/>
          </p:nvPr>
        </p:nvSpPr>
        <p:spPr/>
        <p:txBody>
          <a:bodyPr/>
          <a:lstStyle/>
          <a:p>
            <a:fld id="{A9693BCF-20E7-44CD-BB05-2CB1F8F488E9}" type="slidenum">
              <a:rPr lang="en-US" smtClean="0"/>
              <a:t>16</a:t>
            </a:fld>
            <a:endParaRPr lang="en-US"/>
          </a:p>
        </p:txBody>
      </p:sp>
    </p:spTree>
    <p:extLst>
      <p:ext uri="{BB962C8B-B14F-4D97-AF65-F5344CB8AC3E}">
        <p14:creationId xmlns:p14="http://schemas.microsoft.com/office/powerpoint/2010/main" val="2643338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9ACD-B21C-7BD1-16A4-858EA1C640A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2706035-410C-95EE-6EA1-04C1D3E2B5E9}"/>
              </a:ext>
            </a:extLst>
          </p:cNvPr>
          <p:cNvSpPr>
            <a:spLocks noGrp="1"/>
          </p:cNvSpPr>
          <p:nvPr>
            <p:ph idx="1"/>
          </p:nvPr>
        </p:nvSpPr>
        <p:spPr/>
        <p:txBody>
          <a:bodyPr>
            <a:normAutofit/>
          </a:bodyPr>
          <a:lstStyle/>
          <a:p>
            <a:pPr marL="342900" marR="0" lvl="0" indent="-342900">
              <a:lnSpc>
                <a:spcPct val="115000"/>
              </a:lnSpc>
              <a:spcAft>
                <a:spcPts val="800"/>
              </a:spcAft>
              <a:buFont typeface="Symbol" panose="05050102010706020507" pitchFamily="18" charset="2"/>
              <a:buChar char=""/>
            </a:pPr>
            <a:r>
              <a:rPr lang="en-US" sz="1500" dirty="0">
                <a:effectLst/>
                <a:latin typeface="Times New Roman" panose="02020603050405020304" pitchFamily="18" charset="0"/>
                <a:ea typeface="Times New Roman" panose="02020603050405020304" pitchFamily="18" charset="0"/>
              </a:rPr>
              <a:t>U.S. Census Bureau. "Selected Social Characteristics in the United States." American Community Survey, ACS 5-Year Estimates Data Profiles, Table DP02, 2022, https://data.census.gov/table/ACSDP5Y2022.DP02?q=selected social characteristics in Rockville. Accessed on October 9, 2024.</a:t>
            </a:r>
          </a:p>
          <a:p>
            <a:pPr marL="342900" marR="0" lvl="0" indent="-342900">
              <a:lnSpc>
                <a:spcPct val="115000"/>
              </a:lnSpc>
              <a:spcAft>
                <a:spcPts val="800"/>
              </a:spcAft>
              <a:buFont typeface="Symbol" panose="05050102010706020507" pitchFamily="18" charset="2"/>
              <a:buChar char=""/>
            </a:pPr>
            <a:r>
              <a:rPr lang="en-US" sz="1500" dirty="0">
                <a:effectLst/>
                <a:latin typeface="Times New Roman" panose="02020603050405020304" pitchFamily="18" charset="0"/>
                <a:ea typeface="Times New Roman" panose="02020603050405020304" pitchFamily="18" charset="0"/>
              </a:rPr>
              <a:t>U.S. Census Bureau. "Poverty Status in the Past 12 Months." American Community Survey, ACS 5-Year Estimates Subject Tables, Table S1701, 2022, https://data.census.gov/table/ACSST5Y2022.S1701?q=poverty status in Rockville city, Maryland. Accessed on October 10, 2024.</a:t>
            </a:r>
          </a:p>
          <a:p>
            <a:pPr marL="342900" marR="0" lvl="0" indent="-342900">
              <a:lnSpc>
                <a:spcPct val="115000"/>
              </a:lnSpc>
              <a:spcAft>
                <a:spcPts val="800"/>
              </a:spcAft>
              <a:buFont typeface="Symbol" panose="05050102010706020507" pitchFamily="18" charset="2"/>
              <a:buChar char=""/>
            </a:pPr>
            <a:r>
              <a:rPr lang="en-US" sz="1500" dirty="0">
                <a:effectLst/>
                <a:latin typeface="Times New Roman" panose="02020603050405020304" pitchFamily="18" charset="0"/>
                <a:ea typeface="Times New Roman" panose="02020603050405020304" pitchFamily="18" charset="0"/>
              </a:rPr>
              <a:t>U.S. Census Bureau, U.S. Department of Commerce. "Selected Economic Characteristics." American Community Survey, ACS 1-Year Estimates Data Profiles, Table DP03, 2023.https://data.census.gov/table/ACSDP1Y2023.DP03?q=selected economic characteristics in Rockville, Maryland. Accessed on October 27, 2024.</a:t>
            </a:r>
          </a:p>
          <a:p>
            <a:endParaRPr lang="en-US" dirty="0"/>
          </a:p>
        </p:txBody>
      </p:sp>
      <p:sp>
        <p:nvSpPr>
          <p:cNvPr id="4" name="Slide Number Placeholder 3">
            <a:extLst>
              <a:ext uri="{FF2B5EF4-FFF2-40B4-BE49-F238E27FC236}">
                <a16:creationId xmlns:a16="http://schemas.microsoft.com/office/drawing/2014/main" id="{8BAB51B0-DD1C-A9E4-E1A6-F65B314FD466}"/>
              </a:ext>
            </a:extLst>
          </p:cNvPr>
          <p:cNvSpPr>
            <a:spLocks noGrp="1"/>
          </p:cNvSpPr>
          <p:nvPr>
            <p:ph type="sldNum" sz="quarter" idx="12"/>
          </p:nvPr>
        </p:nvSpPr>
        <p:spPr/>
        <p:txBody>
          <a:bodyPr/>
          <a:lstStyle/>
          <a:p>
            <a:fld id="{A9693BCF-20E7-44CD-BB05-2CB1F8F488E9}" type="slidenum">
              <a:rPr lang="en-US" smtClean="0"/>
              <a:t>17</a:t>
            </a:fld>
            <a:endParaRPr lang="en-US"/>
          </a:p>
        </p:txBody>
      </p:sp>
    </p:spTree>
    <p:extLst>
      <p:ext uri="{BB962C8B-B14F-4D97-AF65-F5344CB8AC3E}">
        <p14:creationId xmlns:p14="http://schemas.microsoft.com/office/powerpoint/2010/main" val="399732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D0E47-7AE6-AD7E-CB82-97030E239654}"/>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5A6B67B6-EB7B-AA0E-D061-7FC3E090A8A9}"/>
              </a:ext>
            </a:extLst>
          </p:cNvPr>
          <p:cNvSpPr>
            <a:spLocks noGrp="1"/>
          </p:cNvSpPr>
          <p:nvPr>
            <p:ph idx="1"/>
          </p:nvPr>
        </p:nvSpPr>
        <p:spPr/>
        <p:txBody>
          <a:bodyPr/>
          <a:lstStyle/>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Data 205 Capstone course at Montgomery College, in collaboration with the City of Rockville’s Planning and Community Services Department. </a:t>
            </a:r>
          </a:p>
          <a:p>
            <a:pPr lvl="1">
              <a:buFont typeface="Arial" panose="020B0604020202020204" pitchFamily="34" charset="0"/>
              <a:buChar char="•"/>
            </a:pPr>
            <a:endParaRPr lang="en-US" dirty="0">
              <a:latin typeface="Segoe UI" panose="020B0502040204020203" pitchFamily="34" charset="0"/>
            </a:endParaRPr>
          </a:p>
          <a:p>
            <a:pPr lvl="1">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Dashboard that displayed U.S. Decennial Census Data </a:t>
            </a:r>
          </a:p>
          <a:p>
            <a:pPr lvl="1">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Population Projection from 2030-2040</a:t>
            </a:r>
          </a:p>
          <a:p>
            <a:pPr lvl="1">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Comparison of Population Projection Populations and Estimated Housing </a:t>
            </a:r>
          </a:p>
          <a:p>
            <a:pPr lvl="1">
              <a:buFont typeface="Arial" panose="020B0604020202020204" pitchFamily="34" charset="0"/>
              <a:buChar char="•"/>
            </a:pPr>
            <a:endParaRPr lang="en-US" sz="2000" dirty="0">
              <a:effectLst/>
              <a:latin typeface="Segoe UI" panose="020B0502040204020203" pitchFamily="34" charset="0"/>
            </a:endParaRPr>
          </a:p>
          <a:p>
            <a:pPr marL="201168" lvl="1" indent="0">
              <a:buNone/>
            </a:pPr>
            <a:r>
              <a:rPr lang="en-US" sz="2000" dirty="0">
                <a:latin typeface="Segoe UI" panose="020B0502040204020203" pitchFamily="34" charset="0"/>
              </a:rPr>
              <a:t>                                            </a:t>
            </a:r>
            <a:r>
              <a:rPr lang="en-US" sz="3200" dirty="0">
                <a:latin typeface="Segoe UI" panose="020B0502040204020203" pitchFamily="34" charset="0"/>
              </a:rPr>
              <a:t>=</a:t>
            </a:r>
            <a:r>
              <a:rPr lang="en-US" sz="2000" dirty="0">
                <a:effectLst/>
                <a:latin typeface="Segoe UI" panose="020B0502040204020203" pitchFamily="34" charset="0"/>
              </a:rPr>
              <a:t>                          </a:t>
            </a:r>
            <a:r>
              <a:rPr lang="en-US" sz="5400" dirty="0">
                <a:effectLst/>
                <a:latin typeface="Segoe UI" panose="020B0502040204020203" pitchFamily="34" charset="0"/>
              </a:rPr>
              <a:t>? </a:t>
            </a:r>
            <a:r>
              <a:rPr lang="en-US" sz="2000" dirty="0">
                <a:effectLst/>
                <a:latin typeface="Segoe UI" panose="020B0502040204020203" pitchFamily="34" charset="0"/>
              </a:rPr>
              <a:t>                 </a:t>
            </a:r>
            <a:r>
              <a:rPr lang="en-US" sz="3600" dirty="0">
                <a:effectLst/>
                <a:latin typeface="Segoe UI" panose="020B0502040204020203" pitchFamily="34" charset="0"/>
              </a:rPr>
              <a:t> </a:t>
            </a:r>
          </a:p>
          <a:p>
            <a:pPr marL="0" indent="0">
              <a:buNone/>
            </a:pPr>
            <a:endParaRPr lang="en-US" dirty="0"/>
          </a:p>
        </p:txBody>
      </p:sp>
      <p:pic>
        <p:nvPicPr>
          <p:cNvPr id="4" name="Picture 3">
            <a:extLst>
              <a:ext uri="{FF2B5EF4-FFF2-40B4-BE49-F238E27FC236}">
                <a16:creationId xmlns:a16="http://schemas.microsoft.com/office/drawing/2014/main" id="{F2FB70F9-D049-46A2-FC90-935E06F9C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422" y="4211956"/>
            <a:ext cx="967578" cy="907373"/>
          </a:xfrm>
          <a:prstGeom prst="rect">
            <a:avLst/>
          </a:prstGeom>
        </p:spPr>
      </p:pic>
      <p:pic>
        <p:nvPicPr>
          <p:cNvPr id="7" name="Picture 6">
            <a:extLst>
              <a:ext uri="{FF2B5EF4-FFF2-40B4-BE49-F238E27FC236}">
                <a16:creationId xmlns:a16="http://schemas.microsoft.com/office/drawing/2014/main" id="{B4DAF81C-CFE1-AD79-FE67-E7B2DAEBE9A7}"/>
              </a:ext>
            </a:extLst>
          </p:cNvPr>
          <p:cNvPicPr>
            <a:picLocks noChangeAspect="1"/>
          </p:cNvPicPr>
          <p:nvPr/>
        </p:nvPicPr>
        <p:blipFill>
          <a:blip r:embed="rId4"/>
          <a:stretch>
            <a:fillRect/>
          </a:stretch>
        </p:blipFill>
        <p:spPr>
          <a:xfrm>
            <a:off x="4834379" y="4017070"/>
            <a:ext cx="1261621" cy="1102259"/>
          </a:xfrm>
          <a:prstGeom prst="rect">
            <a:avLst/>
          </a:prstGeom>
        </p:spPr>
      </p:pic>
      <p:sp>
        <p:nvSpPr>
          <p:cNvPr id="3" name="Slide Number Placeholder 2">
            <a:extLst>
              <a:ext uri="{FF2B5EF4-FFF2-40B4-BE49-F238E27FC236}">
                <a16:creationId xmlns:a16="http://schemas.microsoft.com/office/drawing/2014/main" id="{339690D5-DB38-8B2F-0297-B9DFE1D27D27}"/>
              </a:ext>
            </a:extLst>
          </p:cNvPr>
          <p:cNvSpPr>
            <a:spLocks noGrp="1"/>
          </p:cNvSpPr>
          <p:nvPr>
            <p:ph type="sldNum" sz="quarter" idx="12"/>
          </p:nvPr>
        </p:nvSpPr>
        <p:spPr/>
        <p:txBody>
          <a:bodyPr/>
          <a:lstStyle/>
          <a:p>
            <a:fld id="{A9693BCF-20E7-44CD-BB05-2CB1F8F488E9}" type="slidenum">
              <a:rPr lang="en-US" smtClean="0"/>
              <a:t>2</a:t>
            </a:fld>
            <a:endParaRPr lang="en-US"/>
          </a:p>
        </p:txBody>
      </p:sp>
    </p:spTree>
    <p:extLst>
      <p:ext uri="{BB962C8B-B14F-4D97-AF65-F5344CB8AC3E}">
        <p14:creationId xmlns:p14="http://schemas.microsoft.com/office/powerpoint/2010/main" val="2404238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6DA1-9F35-7A9F-3BCB-01F146F5395A}"/>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0830A7BA-DD3B-E667-255D-8963516F3B5C}"/>
              </a:ext>
            </a:extLst>
          </p:cNvPr>
          <p:cNvSpPr>
            <a:spLocks noGrp="1"/>
          </p:cNvSpPr>
          <p:nvPr>
            <p:ph idx="1"/>
          </p:nvPr>
        </p:nvSpPr>
        <p:spPr/>
        <p:txBody>
          <a:bodyPr>
            <a:normAutofit/>
          </a:bodyPr>
          <a:lstStyle/>
          <a:p>
            <a:pPr marL="0" indent="0" algn="ctr">
              <a:buNone/>
            </a:pPr>
            <a:endParaRPr lang="en-US"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endParaRPr>
          </a:p>
          <a:p>
            <a:pPr marL="0" indent="0" algn="ctr">
              <a:buNone/>
            </a:pPr>
            <a:endParaRPr lang="en-US"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3"/>
            </a:endParaRPr>
          </a:p>
          <a:p>
            <a:pPr marL="0" indent="0" algn="ctr">
              <a:buNone/>
            </a:pPr>
            <a:endParaRPr lang="en-US"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endParaRPr>
          </a:p>
          <a:p>
            <a:pPr marL="0" indent="0" algn="ctr">
              <a:buNone/>
            </a:pPr>
            <a:r>
              <a:rPr lang="en-US" sz="2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Community Data &amp; Trends | Rockville, MD - Official Website</a:t>
            </a:r>
            <a:endParaRPr lang="en-US" sz="2400" dirty="0"/>
          </a:p>
        </p:txBody>
      </p:sp>
      <p:sp>
        <p:nvSpPr>
          <p:cNvPr id="4" name="Slide Number Placeholder 3">
            <a:extLst>
              <a:ext uri="{FF2B5EF4-FFF2-40B4-BE49-F238E27FC236}">
                <a16:creationId xmlns:a16="http://schemas.microsoft.com/office/drawing/2014/main" id="{E7B9861F-028D-BA23-DFBA-414736DCAB18}"/>
              </a:ext>
            </a:extLst>
          </p:cNvPr>
          <p:cNvSpPr>
            <a:spLocks noGrp="1"/>
          </p:cNvSpPr>
          <p:nvPr>
            <p:ph type="sldNum" sz="quarter" idx="12"/>
          </p:nvPr>
        </p:nvSpPr>
        <p:spPr/>
        <p:txBody>
          <a:bodyPr/>
          <a:lstStyle/>
          <a:p>
            <a:fld id="{A9693BCF-20E7-44CD-BB05-2CB1F8F488E9}" type="slidenum">
              <a:rPr lang="en-US" smtClean="0"/>
              <a:t>3</a:t>
            </a:fld>
            <a:endParaRPr lang="en-US"/>
          </a:p>
        </p:txBody>
      </p:sp>
    </p:spTree>
    <p:extLst>
      <p:ext uri="{BB962C8B-B14F-4D97-AF65-F5344CB8AC3E}">
        <p14:creationId xmlns:p14="http://schemas.microsoft.com/office/powerpoint/2010/main" val="46916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97908-2541-86FA-BB82-398927F1896C}"/>
              </a:ext>
            </a:extLst>
          </p:cNvPr>
          <p:cNvSpPr>
            <a:spLocks noGrp="1"/>
          </p:cNvSpPr>
          <p:nvPr>
            <p:ph type="title"/>
          </p:nvPr>
        </p:nvSpPr>
        <p:spPr/>
        <p:txBody>
          <a:bodyPr/>
          <a:lstStyle/>
          <a:p>
            <a:r>
              <a:rPr lang="en-US" dirty="0"/>
              <a:t>Population Projections</a:t>
            </a:r>
          </a:p>
        </p:txBody>
      </p:sp>
      <p:sp>
        <p:nvSpPr>
          <p:cNvPr id="3" name="Content Placeholder 2">
            <a:extLst>
              <a:ext uri="{FF2B5EF4-FFF2-40B4-BE49-F238E27FC236}">
                <a16:creationId xmlns:a16="http://schemas.microsoft.com/office/drawing/2014/main" id="{95A90380-967F-5057-1FE0-E37FDB876381}"/>
              </a:ext>
            </a:extLst>
          </p:cNvPr>
          <p:cNvSpPr>
            <a:spLocks noGrp="1"/>
          </p:cNvSpPr>
          <p:nvPr>
            <p:ph idx="1"/>
          </p:nvPr>
        </p:nvSpPr>
        <p:spPr>
          <a:xfrm>
            <a:off x="1097280" y="1845734"/>
            <a:ext cx="10058400" cy="4208702"/>
          </a:xfrm>
        </p:spPr>
        <p:txBody>
          <a:bodyPr>
            <a:normAutofit/>
          </a:bodyPr>
          <a:lstStyle/>
          <a:p>
            <a:pPr marL="0" indent="0">
              <a:buNone/>
            </a:pPr>
            <a:r>
              <a:rPr lang="en-US" sz="2400" dirty="0"/>
              <a:t>Goal</a:t>
            </a:r>
          </a:p>
          <a:p>
            <a:pPr lvl="1">
              <a:buFont typeface="Arial" panose="020B0604020202020204" pitchFamily="34" charset="0"/>
              <a:buChar char="•"/>
            </a:pPr>
            <a:r>
              <a:rPr lang="en-US" sz="2000" dirty="0"/>
              <a:t>Provide population projections for years 2030 to 2040 by Age and Sex cohorts in 5-year estimates.</a:t>
            </a:r>
          </a:p>
          <a:p>
            <a:pPr marL="0" indent="0">
              <a:buNone/>
            </a:pPr>
            <a:r>
              <a:rPr lang="en-US" sz="2400" dirty="0"/>
              <a:t>Data</a:t>
            </a:r>
          </a:p>
          <a:p>
            <a:pPr lvl="1">
              <a:buFont typeface="Arial" panose="020B0604020202020204" pitchFamily="34" charset="0"/>
              <a:buChar char="•"/>
            </a:pPr>
            <a:r>
              <a:rPr lang="en-US" sz="2000" dirty="0"/>
              <a:t>U.S. 2010 and 2020 Decennial Census, Age and Sex Cohort tables.</a:t>
            </a:r>
          </a:p>
          <a:p>
            <a:pPr marL="0" indent="0">
              <a:buNone/>
            </a:pPr>
            <a:r>
              <a:rPr lang="en-US" sz="2400" dirty="0"/>
              <a:t>Method</a:t>
            </a:r>
          </a:p>
          <a:p>
            <a:pPr lvl="1">
              <a:buFont typeface="Arial" panose="020B0604020202020204" pitchFamily="34" charset="0"/>
              <a:buChar char="•"/>
            </a:pPr>
            <a:r>
              <a:rPr lang="en-US" sz="2000" dirty="0"/>
              <a:t>Hamilton-Perry </a:t>
            </a:r>
          </a:p>
          <a:p>
            <a:pPr lvl="1">
              <a:buFont typeface="Arial" panose="020B0604020202020204" pitchFamily="34" charset="0"/>
              <a:buChar char="•"/>
            </a:pPr>
            <a:r>
              <a:rPr lang="en-US" sz="2000" dirty="0"/>
              <a:t>Linear Interpolation </a:t>
            </a:r>
          </a:p>
          <a:p>
            <a:pPr marL="0" indent="0">
              <a:buNone/>
            </a:pPr>
            <a:r>
              <a:rPr lang="en-US" sz="2400" dirty="0"/>
              <a:t>Tools</a:t>
            </a:r>
          </a:p>
          <a:p>
            <a:pPr lvl="1">
              <a:buFont typeface="Arial" panose="020B0604020202020204" pitchFamily="34" charset="0"/>
              <a:buChar char="•"/>
            </a:pPr>
            <a:r>
              <a:rPr lang="en-US" sz="2000" dirty="0"/>
              <a:t>EXCEL, Python, Power BI</a:t>
            </a:r>
          </a:p>
          <a:p>
            <a:pPr marL="0" indent="0">
              <a:buNone/>
            </a:pPr>
            <a:endParaRPr lang="en-US" sz="2800" dirty="0"/>
          </a:p>
        </p:txBody>
      </p:sp>
      <p:sp>
        <p:nvSpPr>
          <p:cNvPr id="4" name="Slide Number Placeholder 3">
            <a:extLst>
              <a:ext uri="{FF2B5EF4-FFF2-40B4-BE49-F238E27FC236}">
                <a16:creationId xmlns:a16="http://schemas.microsoft.com/office/drawing/2014/main" id="{CBCFF5E7-3974-B851-9D78-53AD7674BE2B}"/>
              </a:ext>
            </a:extLst>
          </p:cNvPr>
          <p:cNvSpPr>
            <a:spLocks noGrp="1"/>
          </p:cNvSpPr>
          <p:nvPr>
            <p:ph type="sldNum" sz="quarter" idx="12"/>
          </p:nvPr>
        </p:nvSpPr>
        <p:spPr/>
        <p:txBody>
          <a:bodyPr/>
          <a:lstStyle/>
          <a:p>
            <a:fld id="{A9693BCF-20E7-44CD-BB05-2CB1F8F488E9}" type="slidenum">
              <a:rPr lang="en-US" smtClean="0"/>
              <a:t>4</a:t>
            </a:fld>
            <a:endParaRPr lang="en-US"/>
          </a:p>
        </p:txBody>
      </p:sp>
    </p:spTree>
    <p:extLst>
      <p:ext uri="{BB962C8B-B14F-4D97-AF65-F5344CB8AC3E}">
        <p14:creationId xmlns:p14="http://schemas.microsoft.com/office/powerpoint/2010/main" val="1282552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1BC1-DEEB-E3F6-76C0-96F94CD8230C}"/>
              </a:ext>
            </a:extLst>
          </p:cNvPr>
          <p:cNvSpPr>
            <a:spLocks noGrp="1"/>
          </p:cNvSpPr>
          <p:nvPr>
            <p:ph type="title"/>
          </p:nvPr>
        </p:nvSpPr>
        <p:spPr/>
        <p:txBody>
          <a:bodyPr/>
          <a:lstStyle/>
          <a:p>
            <a:r>
              <a:rPr lang="en-US" dirty="0"/>
              <a:t>Hamilton-Perry Method</a:t>
            </a:r>
          </a:p>
        </p:txBody>
      </p:sp>
      <p:sp>
        <p:nvSpPr>
          <p:cNvPr id="3" name="Content Placeholder 2">
            <a:extLst>
              <a:ext uri="{FF2B5EF4-FFF2-40B4-BE49-F238E27FC236}">
                <a16:creationId xmlns:a16="http://schemas.microsoft.com/office/drawing/2014/main" id="{13628076-2147-4A2B-0AAB-C7EA79D816BD}"/>
              </a:ext>
            </a:extLst>
          </p:cNvPr>
          <p:cNvSpPr>
            <a:spLocks noGrp="1"/>
          </p:cNvSpPr>
          <p:nvPr>
            <p:ph idx="1"/>
          </p:nvPr>
        </p:nvSpPr>
        <p:spPr/>
        <p:txBody>
          <a:bodyPr>
            <a:normAutofit lnSpcReduction="10000"/>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The Hamilton-Perry Method is an acceptable method for small population projections. A variant of the Cohort Component Model:   </a:t>
            </a:r>
          </a:p>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P</a:t>
            </a:r>
            <a:r>
              <a:rPr lang="en-US" sz="2400" baseline="-25000" dirty="0" err="1">
                <a:effectLst/>
                <a:latin typeface="Calibri" panose="020F0502020204030204" pitchFamily="34" charset="0"/>
                <a:ea typeface="Calibri" panose="020F0502020204030204" pitchFamily="34" charset="0"/>
                <a:cs typeface="Calibri" panose="020F0502020204030204" pitchFamily="34" charset="0"/>
              </a:rPr>
              <a:t>t+n</a:t>
            </a:r>
            <a:r>
              <a:rPr lang="en-US" sz="2400" dirty="0">
                <a:effectLst/>
                <a:latin typeface="Calibri" panose="020F0502020204030204" pitchFamily="34" charset="0"/>
                <a:ea typeface="Calibri" panose="020F0502020204030204" pitchFamily="34" charset="0"/>
                <a:cs typeface="Calibri" panose="020F0502020204030204" pitchFamily="34" charset="0"/>
              </a:rPr>
              <a:t> = population</a:t>
            </a:r>
            <a:r>
              <a:rPr lang="en-US" sz="2400" baseline="-25000" dirty="0">
                <a:effectLst/>
                <a:latin typeface="Calibri" panose="020F0502020204030204" pitchFamily="34" charset="0"/>
                <a:ea typeface="Calibri" panose="020F0502020204030204" pitchFamily="34" charset="0"/>
                <a:cs typeface="Calibri" panose="020F0502020204030204" pitchFamily="34" charset="0"/>
              </a:rPr>
              <a:t>t-1 </a:t>
            </a:r>
            <a:r>
              <a:rPr lang="en-US" sz="2400" dirty="0">
                <a:effectLst/>
                <a:latin typeface="Calibri" panose="020F0502020204030204" pitchFamily="34" charset="0"/>
                <a:ea typeface="Calibri" panose="020F0502020204030204" pitchFamily="34" charset="0"/>
                <a:cs typeface="Calibri" panose="020F0502020204030204" pitchFamily="34" charset="0"/>
              </a:rPr>
              <a:t>+ births – deaths + net migrants	</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Key components:</a:t>
            </a:r>
          </a:p>
          <a:p>
            <a:pPr marL="800100" lvl="1" indent="-342900">
              <a:buFont typeface="Symbol" panose="05050102010706020507" pitchFamily="18" charset="2"/>
              <a:buChar char=""/>
            </a:pPr>
            <a:r>
              <a:rPr lang="en-US" sz="2000" dirty="0">
                <a:effectLst/>
                <a:ea typeface="Times New Roman" panose="02020603050405020304" pitchFamily="18" charset="0"/>
              </a:rPr>
              <a:t>It can be used to develop estimates by age, sex, race</a:t>
            </a:r>
          </a:p>
          <a:p>
            <a:pPr marL="800100" lvl="1" indent="-342900">
              <a:buFont typeface="Symbol" panose="05050102010706020507" pitchFamily="18" charset="2"/>
              <a:buChar char=""/>
            </a:pPr>
            <a:r>
              <a:rPr lang="en-US" sz="2000" dirty="0">
                <a:ea typeface="Times New Roman" panose="02020603050405020304" pitchFamily="18" charset="0"/>
              </a:rPr>
              <a:t>Requires only two most recent U.S. Censuses</a:t>
            </a:r>
          </a:p>
          <a:p>
            <a:pPr marL="800100" lvl="1" indent="-342900">
              <a:buFont typeface="Symbol" panose="05050102010706020507" pitchFamily="18" charset="2"/>
              <a:buChar char=""/>
            </a:pPr>
            <a:r>
              <a:rPr lang="en-US" sz="2000" dirty="0">
                <a:effectLst/>
                <a:ea typeface="Times New Roman" panose="02020603050405020304" pitchFamily="18" charset="0"/>
              </a:rPr>
              <a:t>Uses Cohort Change Ratios / Child Women Ratios</a:t>
            </a:r>
          </a:p>
          <a:p>
            <a:pPr marL="800100" lvl="1" indent="-342900">
              <a:buFont typeface="Symbol" panose="05050102010706020507" pitchFamily="18" charset="2"/>
              <a:buChar char=""/>
            </a:pPr>
            <a:r>
              <a:rPr lang="en-US" sz="2000" dirty="0">
                <a:effectLst/>
                <a:ea typeface="Times New Roman" panose="02020603050405020304" pitchFamily="18" charset="0"/>
              </a:rPr>
              <a:t>Applies a constant rate of growth for the individual cohort; </a:t>
            </a:r>
          </a:p>
          <a:p>
            <a:pPr marL="800100" lvl="1" indent="-342900">
              <a:buFont typeface="Symbol" panose="05050102010706020507" pitchFamily="18" charset="2"/>
              <a:buChar char=""/>
            </a:pPr>
            <a:r>
              <a:rPr lang="en-US" sz="2000" dirty="0">
                <a:effectLst/>
                <a:ea typeface="Times New Roman" panose="02020603050405020304" pitchFamily="18" charset="0"/>
              </a:rPr>
              <a:t>Ratios &gt;1 represent growth and &lt;1 represents decline; </a:t>
            </a:r>
          </a:p>
          <a:p>
            <a:pPr marL="800100" lvl="1" indent="-342900">
              <a:buFont typeface="Symbol" panose="05050102010706020507" pitchFamily="18" charset="2"/>
              <a:buChar char=""/>
            </a:pPr>
            <a:r>
              <a:rPr lang="en-US" sz="2000" dirty="0">
                <a:effectLst/>
                <a:ea typeface="Times New Roman" panose="02020603050405020304" pitchFamily="18" charset="0"/>
              </a:rPr>
              <a:t>It can lead to high projections in rapidly growing places and low projections in areas with population losses.</a:t>
            </a:r>
          </a:p>
          <a:p>
            <a:pPr marL="0" indent="0">
              <a:buNone/>
            </a:pPr>
            <a:endParaRPr lang="en-US" dirty="0"/>
          </a:p>
        </p:txBody>
      </p:sp>
      <p:sp>
        <p:nvSpPr>
          <p:cNvPr id="4" name="Slide Number Placeholder 3">
            <a:extLst>
              <a:ext uri="{FF2B5EF4-FFF2-40B4-BE49-F238E27FC236}">
                <a16:creationId xmlns:a16="http://schemas.microsoft.com/office/drawing/2014/main" id="{3110E56D-6CF9-AF7D-B844-B96ACC66CDFA}"/>
              </a:ext>
            </a:extLst>
          </p:cNvPr>
          <p:cNvSpPr>
            <a:spLocks noGrp="1"/>
          </p:cNvSpPr>
          <p:nvPr>
            <p:ph type="sldNum" sz="quarter" idx="12"/>
          </p:nvPr>
        </p:nvSpPr>
        <p:spPr/>
        <p:txBody>
          <a:bodyPr/>
          <a:lstStyle/>
          <a:p>
            <a:fld id="{A9693BCF-20E7-44CD-BB05-2CB1F8F488E9}" type="slidenum">
              <a:rPr lang="en-US" smtClean="0"/>
              <a:t>5</a:t>
            </a:fld>
            <a:endParaRPr lang="en-US"/>
          </a:p>
        </p:txBody>
      </p:sp>
    </p:spTree>
    <p:extLst>
      <p:ext uri="{BB962C8B-B14F-4D97-AF65-F5344CB8AC3E}">
        <p14:creationId xmlns:p14="http://schemas.microsoft.com/office/powerpoint/2010/main" val="4178134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AB8B-5655-6E47-4011-E338A1CE8105}"/>
              </a:ext>
            </a:extLst>
          </p:cNvPr>
          <p:cNvSpPr>
            <a:spLocks noGrp="1"/>
          </p:cNvSpPr>
          <p:nvPr>
            <p:ph type="title"/>
          </p:nvPr>
        </p:nvSpPr>
        <p:spPr/>
        <p:txBody>
          <a:bodyPr/>
          <a:lstStyle/>
          <a:p>
            <a:r>
              <a:rPr lang="en-US" sz="4800" kern="1200" dirty="0">
                <a:solidFill>
                  <a:schemeClr val="tx1"/>
                </a:solidFill>
                <a:latin typeface="+mj-lt"/>
                <a:ea typeface="+mj-ea"/>
                <a:cs typeface="+mj-cs"/>
              </a:rPr>
              <a:t>Hamilton-Perry Formulas</a:t>
            </a:r>
            <a:endParaRPr lang="en-US" dirty="0">
              <a:solidFill>
                <a:schemeClr val="tx1"/>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32F66D-24F7-AFBE-86B1-D00080706F15}"/>
                  </a:ext>
                </a:extLst>
              </p:cNvPr>
              <p:cNvSpPr>
                <a:spLocks noGrp="1"/>
              </p:cNvSpPr>
              <p:nvPr>
                <p:ph idx="1"/>
              </p:nvPr>
            </p:nvSpPr>
            <p:spPr/>
            <p:txBody>
              <a:bodyPr/>
              <a:lstStyle/>
              <a:p>
                <a:pPr marL="57150" marR="0" indent="0">
                  <a:lnSpc>
                    <a:spcPct val="90000"/>
                  </a:lnSpc>
                  <a:spcAft>
                    <a:spcPts val="800"/>
                  </a:spcAft>
                  <a:buNone/>
                </a:pPr>
                <a:r>
                  <a:rPr lang="en-US" sz="2400" dirty="0">
                    <a:effectLst/>
                  </a:rPr>
                  <a:t>The Hamilton–Perry method projects population by age and sex using </a:t>
                </a:r>
                <a:r>
                  <a:rPr lang="en-US" sz="2400" dirty="0">
                    <a:solidFill>
                      <a:schemeClr val="accent2"/>
                    </a:solidFill>
                    <a:effectLst/>
                  </a:rPr>
                  <a:t>cohort-change ratios (CCR)</a:t>
                </a:r>
                <a:r>
                  <a:rPr lang="en-US" sz="2400" dirty="0">
                    <a:effectLst/>
                  </a:rPr>
                  <a:t> computed from data in the two most recent censuses. In our analysis, we used the 2010 and 2020 censuses. </a:t>
                </a:r>
                <a:endParaRPr lang="en-US" sz="2400" dirty="0"/>
              </a:p>
              <a:p>
                <a:pPr marL="57150" marR="0" indent="0">
                  <a:lnSpc>
                    <a:spcPct val="90000"/>
                  </a:lnSpc>
                  <a:spcAft>
                    <a:spcPts val="800"/>
                  </a:spcAft>
                  <a:buNone/>
                </a:pPr>
                <a:endParaRPr lang="en-US" sz="2400" dirty="0">
                  <a:effectLst/>
                </a:endParaRPr>
              </a:p>
              <a:p>
                <a:pPr marL="578358" lvl="1" indent="-228600">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For Example: For the population aged 30–34 in 2010: </a:t>
                </a:r>
                <a:endParaRPr lang="en-US" sz="2400" dirty="0">
                  <a:latin typeface="Calibri" panose="020F0502020204030204" pitchFamily="34" charset="0"/>
                  <a:ea typeface="Calibri" panose="020F0502020204030204" pitchFamily="34" charset="0"/>
                  <a:cs typeface="Calibri" panose="020F0502020204030204" pitchFamily="34" charset="0"/>
                </a:endParaRPr>
              </a:p>
              <a:p>
                <a:pPr lvl="2" indent="-228600">
                  <a:spcAft>
                    <a:spcPts val="800"/>
                  </a:spcAft>
                  <a:buFont typeface="Arial" panose="020B0604020202020204" pitchFamily="34" charset="0"/>
                  <a:buChar char="•"/>
                </a:pPr>
                <a:r>
                  <a:rPr lang="en-US" sz="2400" baseline="-25000" dirty="0">
                    <a:latin typeface="Calibri" panose="020F0502020204030204" pitchFamily="34" charset="0"/>
                    <a:ea typeface="Calibri" panose="020F0502020204030204" pitchFamily="34" charset="0"/>
                    <a:cs typeface="Calibri" panose="020F0502020204030204" pitchFamily="34" charset="0"/>
                  </a:rPr>
                  <a:t>5</a:t>
                </a:r>
                <a:r>
                  <a:rPr lang="en-US" sz="2400" dirty="0">
                    <a:latin typeface="Calibri" panose="020F0502020204030204" pitchFamily="34" charset="0"/>
                    <a:ea typeface="Calibri" panose="020F0502020204030204" pitchFamily="34" charset="0"/>
                    <a:cs typeface="Calibri" panose="020F0502020204030204" pitchFamily="34" charset="0"/>
                  </a:rPr>
                  <a:t>CCR</a:t>
                </a:r>
                <a:r>
                  <a:rPr lang="en-US" sz="2400" baseline="-25000" dirty="0">
                    <a:latin typeface="Calibri" panose="020F0502020204030204" pitchFamily="34" charset="0"/>
                    <a:ea typeface="Calibri" panose="020F0502020204030204" pitchFamily="34" charset="0"/>
                    <a:cs typeface="Calibri" panose="020F0502020204030204" pitchFamily="34" charset="0"/>
                  </a:rPr>
                  <a:t>30 </a:t>
                </a:r>
                <a14:m>
                  <m:oMath xmlns:m="http://schemas.openxmlformats.org/officeDocument/2006/math">
                    <m:r>
                      <a:rPr lang="en-US" sz="2400" i="1">
                        <a:effectLst/>
                        <a:latin typeface="Cambria Math" panose="02040503050406030204" pitchFamily="18" charset="0"/>
                      </a:rPr>
                      <m:t>=</m:t>
                    </m:r>
                    <m:f>
                      <m:fPr>
                        <m:ctrlPr>
                          <a:rPr lang="en-US" sz="2400" i="1">
                            <a:effectLst/>
                            <a:latin typeface="Cambria Math" panose="02040503050406030204" pitchFamily="18" charset="0"/>
                          </a:rPr>
                        </m:ctrlPr>
                      </m:fPr>
                      <m:num>
                        <m:r>
                          <m:rPr>
                            <m:nor/>
                          </m:rPr>
                          <a:rPr lang="en-US" sz="2400" baseline="-25000">
                            <a:latin typeface="Calibri" panose="020F0502020204030204" pitchFamily="34" charset="0"/>
                            <a:ea typeface="Calibri" panose="020F0502020204030204" pitchFamily="34" charset="0"/>
                            <a:cs typeface="Calibri" panose="020F0502020204030204" pitchFamily="34" charset="0"/>
                          </a:rPr>
                          <m:t>5</m:t>
                        </m:r>
                        <m:r>
                          <m:rPr>
                            <m:nor/>
                          </m:rPr>
                          <a:rPr lang="en-US" sz="2400">
                            <a:latin typeface="Calibri" panose="020F0502020204030204" pitchFamily="34" charset="0"/>
                            <a:ea typeface="Calibri" panose="020F0502020204030204" pitchFamily="34" charset="0"/>
                            <a:cs typeface="Calibri" panose="020F0502020204030204" pitchFamily="34" charset="0"/>
                          </a:rPr>
                          <m:t>p</m:t>
                        </m:r>
                        <m:r>
                          <m:rPr>
                            <m:nor/>
                          </m:rPr>
                          <a:rPr lang="en-US" sz="2400" baseline="-25000">
                            <a:latin typeface="Calibri" panose="020F0502020204030204" pitchFamily="34" charset="0"/>
                            <a:ea typeface="Calibri" panose="020F0502020204030204" pitchFamily="34" charset="0"/>
                            <a:cs typeface="Calibri" panose="020F0502020204030204" pitchFamily="34" charset="0"/>
                          </a:rPr>
                          <m:t>40, 2020</m:t>
                        </m:r>
                      </m:num>
                      <m:den>
                        <m:r>
                          <m:rPr>
                            <m:nor/>
                          </m:rPr>
                          <a:rPr lang="en-US" sz="2400" baseline="-25000" dirty="0">
                            <a:latin typeface="Calibri" panose="020F0502020204030204" pitchFamily="34" charset="0"/>
                            <a:ea typeface="Calibri" panose="020F0502020204030204" pitchFamily="34" charset="0"/>
                            <a:cs typeface="Calibri" panose="020F0502020204030204" pitchFamily="34" charset="0"/>
                          </a:rPr>
                          <m:t>5</m:t>
                        </m:r>
                        <m:r>
                          <m:rPr>
                            <m:nor/>
                          </m:rPr>
                          <a:rPr lang="en-US" sz="2400" dirty="0">
                            <a:latin typeface="Calibri" panose="020F0502020204030204" pitchFamily="34" charset="0"/>
                            <a:ea typeface="Calibri" panose="020F0502020204030204" pitchFamily="34" charset="0"/>
                            <a:cs typeface="Calibri" panose="020F0502020204030204" pitchFamily="34" charset="0"/>
                          </a:rPr>
                          <m:t>p</m:t>
                        </m:r>
                        <m:r>
                          <m:rPr>
                            <m:nor/>
                          </m:rPr>
                          <a:rPr lang="en-US" sz="2400" baseline="-25000" dirty="0">
                            <a:latin typeface="Calibri" panose="020F0502020204030204" pitchFamily="34" charset="0"/>
                            <a:ea typeface="Calibri" panose="020F0502020204030204" pitchFamily="34" charset="0"/>
                            <a:cs typeface="Calibri" panose="020F0502020204030204" pitchFamily="34" charset="0"/>
                          </a:rPr>
                          <m:t>30, 2010</m:t>
                        </m:r>
                      </m:den>
                    </m:f>
                  </m:oMath>
                </a14:m>
                <a:endParaRPr lang="en-US" sz="2400" dirty="0">
                  <a:latin typeface="Calibri" panose="020F0502020204030204" pitchFamily="34" charset="0"/>
                  <a:ea typeface="Calibri" panose="020F0502020204030204" pitchFamily="34" charset="0"/>
                  <a:cs typeface="Calibri" panose="020F0502020204030204" pitchFamily="34" charset="0"/>
                </a:endParaRPr>
              </a:p>
              <a:p>
                <a:pPr lvl="2" indent="-228600">
                  <a:spcAft>
                    <a:spcPts val="800"/>
                  </a:spcAft>
                  <a:buFont typeface="Arial" panose="020B0604020202020204" pitchFamily="34" charset="0"/>
                  <a:buChar char="•"/>
                </a:pPr>
                <a:r>
                  <a:rPr lang="en-US" sz="2400" baseline="-25000" dirty="0">
                    <a:latin typeface="Calibri" panose="020F0502020204030204" pitchFamily="34" charset="0"/>
                    <a:ea typeface="Calibri" panose="020F0502020204030204" pitchFamily="34" charset="0"/>
                    <a:cs typeface="Calibri" panose="020F0502020204030204" pitchFamily="34" charset="0"/>
                  </a:rPr>
                  <a:t>2030</a:t>
                </a:r>
                <a:r>
                  <a:rPr lang="en-US" sz="2400" dirty="0">
                    <a:latin typeface="Calibri" panose="020F0502020204030204" pitchFamily="34" charset="0"/>
                    <a:ea typeface="Calibri" panose="020F0502020204030204" pitchFamily="34" charset="0"/>
                    <a:cs typeface="Calibri" panose="020F0502020204030204" pitchFamily="34" charset="0"/>
                  </a:rPr>
                  <a:t>Projection</a:t>
                </a:r>
                <a:r>
                  <a:rPr lang="en-US" sz="2400" baseline="-25000" dirty="0">
                    <a:latin typeface="Calibri" panose="020F0502020204030204" pitchFamily="34" charset="0"/>
                    <a:ea typeface="Calibri" panose="020F0502020204030204" pitchFamily="34" charset="0"/>
                    <a:cs typeface="Calibri" panose="020F0502020204030204" pitchFamily="34" charset="0"/>
                  </a:rPr>
                  <a:t>40-44</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aseline="-25000" dirty="0">
                    <a:latin typeface="Calibri" panose="020F0502020204030204" pitchFamily="34" charset="0"/>
                    <a:ea typeface="Calibri" panose="020F0502020204030204" pitchFamily="34" charset="0"/>
                    <a:cs typeface="Calibri" panose="020F0502020204030204" pitchFamily="34" charset="0"/>
                  </a:rPr>
                  <a:t>5</a:t>
                </a:r>
                <a:r>
                  <a:rPr lang="en-US" sz="2400" dirty="0">
                    <a:latin typeface="Calibri" panose="020F0502020204030204" pitchFamily="34" charset="0"/>
                    <a:ea typeface="Calibri" panose="020F0502020204030204" pitchFamily="34" charset="0"/>
                    <a:cs typeface="Calibri" panose="020F0502020204030204" pitchFamily="34" charset="0"/>
                  </a:rPr>
                  <a:t>CCR</a:t>
                </a:r>
                <a:r>
                  <a:rPr lang="en-US" sz="2400" baseline="-25000" dirty="0">
                    <a:latin typeface="Calibri" panose="020F0502020204030204" pitchFamily="34" charset="0"/>
                    <a:ea typeface="Calibri" panose="020F0502020204030204" pitchFamily="34" charset="0"/>
                    <a:cs typeface="Calibri" panose="020F0502020204030204" pitchFamily="34" charset="0"/>
                  </a:rPr>
                  <a:t>30 </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aseline="-25000" dirty="0">
                    <a:latin typeface="Calibri" panose="020F0502020204030204" pitchFamily="34" charset="0"/>
                    <a:ea typeface="Calibri" panose="020F0502020204030204" pitchFamily="34" charset="0"/>
                    <a:cs typeface="Calibri" panose="020F0502020204030204" pitchFamily="34" charset="0"/>
                  </a:rPr>
                  <a:t>5</a:t>
                </a:r>
                <a:r>
                  <a:rPr lang="en-US" sz="2400" dirty="0">
                    <a:latin typeface="Calibri" panose="020F0502020204030204" pitchFamily="34" charset="0"/>
                    <a:ea typeface="Calibri" panose="020F0502020204030204" pitchFamily="34" charset="0"/>
                    <a:cs typeface="Calibri" panose="020F0502020204030204" pitchFamily="34" charset="0"/>
                  </a:rPr>
                  <a:t>p</a:t>
                </a:r>
                <a:r>
                  <a:rPr lang="en-US" sz="2400" baseline="-25000" dirty="0">
                    <a:latin typeface="Calibri" panose="020F0502020204030204" pitchFamily="34" charset="0"/>
                    <a:ea typeface="Calibri" panose="020F0502020204030204" pitchFamily="34" charset="0"/>
                    <a:cs typeface="Calibri" panose="020F0502020204030204" pitchFamily="34" charset="0"/>
                  </a:rPr>
                  <a:t>30, 2020</a:t>
                </a:r>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mc:Choice>
        <mc:Fallback xmlns="">
          <p:sp>
            <p:nvSpPr>
              <p:cNvPr id="3" name="Content Placeholder 2">
                <a:extLst>
                  <a:ext uri="{FF2B5EF4-FFF2-40B4-BE49-F238E27FC236}">
                    <a16:creationId xmlns:a16="http://schemas.microsoft.com/office/drawing/2014/main" id="{E732F66D-24F7-AFBE-86B1-D00080706F15}"/>
                  </a:ext>
                </a:extLst>
              </p:cNvPr>
              <p:cNvSpPr>
                <a:spLocks noGrp="1" noRot="1" noChangeAspect="1" noMove="1" noResize="1" noEditPoints="1" noAdjustHandles="1" noChangeArrowheads="1" noChangeShapeType="1" noTextEdit="1"/>
              </p:cNvSpPr>
              <p:nvPr>
                <p:ph idx="1"/>
              </p:nvPr>
            </p:nvSpPr>
            <p:spPr>
              <a:blipFill>
                <a:blip r:embed="rId3"/>
                <a:stretch>
                  <a:fillRect l="-1273" t="-2121" r="-18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E518C04-54D6-755F-016E-5F8A40DA1A86}"/>
              </a:ext>
            </a:extLst>
          </p:cNvPr>
          <p:cNvSpPr>
            <a:spLocks noGrp="1"/>
          </p:cNvSpPr>
          <p:nvPr>
            <p:ph type="sldNum" sz="quarter" idx="12"/>
          </p:nvPr>
        </p:nvSpPr>
        <p:spPr/>
        <p:txBody>
          <a:bodyPr/>
          <a:lstStyle/>
          <a:p>
            <a:fld id="{A9693BCF-20E7-44CD-BB05-2CB1F8F488E9}" type="slidenum">
              <a:rPr lang="en-US" smtClean="0"/>
              <a:t>6</a:t>
            </a:fld>
            <a:endParaRPr lang="en-US"/>
          </a:p>
        </p:txBody>
      </p:sp>
    </p:spTree>
    <p:extLst>
      <p:ext uri="{BB962C8B-B14F-4D97-AF65-F5344CB8AC3E}">
        <p14:creationId xmlns:p14="http://schemas.microsoft.com/office/powerpoint/2010/main" val="267613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BB79-B923-16D3-52DD-1026E01F23C9}"/>
              </a:ext>
            </a:extLst>
          </p:cNvPr>
          <p:cNvSpPr>
            <a:spLocks noGrp="1"/>
          </p:cNvSpPr>
          <p:nvPr>
            <p:ph type="title"/>
          </p:nvPr>
        </p:nvSpPr>
        <p:spPr/>
        <p:txBody>
          <a:bodyPr/>
          <a:lstStyle/>
          <a:p>
            <a:r>
              <a:rPr lang="en-US" dirty="0"/>
              <a:t>Child-Woman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AEC6BA-BE43-68C6-A258-92109A5E4C38}"/>
                  </a:ext>
                </a:extLst>
              </p:cNvPr>
              <p:cNvSpPr>
                <a:spLocks noGrp="1"/>
              </p:cNvSpPr>
              <p:nvPr>
                <p:ph idx="1"/>
              </p:nvPr>
            </p:nvSpPr>
            <p:spPr/>
            <p:txBody>
              <a:bodyPr/>
              <a:lstStyle/>
              <a:p>
                <a:pPr marL="0" indent="0">
                  <a:buNone/>
                </a:pPr>
                <a:r>
                  <a:rPr lang="en-US" sz="2000" dirty="0"/>
                  <a:t>CWR was used to project the youngest populations aged 0 to 9.</a:t>
                </a:r>
              </a:p>
              <a:p>
                <a:pPr marL="0" indent="0">
                  <a:buNone/>
                </a:pPr>
                <a14:m>
                  <m:oMathPara xmlns:m="http://schemas.openxmlformats.org/officeDocument/2006/math">
                    <m:oMathParaPr>
                      <m:jc m:val="centerGroup"/>
                    </m:oMathParaPr>
                    <m:oMath xmlns:m="http://schemas.openxmlformats.org/officeDocument/2006/math">
                      <m:r>
                        <a:rPr lang="en-US" sz="2000" b="0" i="1" smtClean="0">
                          <a:effectLst/>
                          <a:latin typeface="Cambria Math" panose="02040503050406030204" pitchFamily="18" charset="0"/>
                          <a:ea typeface="Aptos" panose="020B0004020202020204" pitchFamily="34" charset="0"/>
                          <a:cs typeface="Times New Roman" panose="02020603050405020304" pitchFamily="18" charset="0"/>
                        </a:rPr>
                        <m:t>  </m:t>
                      </m:r>
                    </m:oMath>
                  </m:oMathPara>
                </a14:m>
                <a:endParaRPr lang="en-US" sz="2000" b="0" i="1" dirty="0">
                  <a:effectLst/>
                  <a:latin typeface="Cambria Math" panose="02040503050406030204" pitchFamily="18" charset="0"/>
                  <a:ea typeface="Aptos" panose="020B0004020202020204" pitchFamily="34" charset="0"/>
                  <a:cs typeface="Times New Roman" panose="02020603050405020304" pitchFamily="18" charset="0"/>
                </a:endParaRPr>
              </a:p>
              <a:p>
                <a:pPr lvl="1">
                  <a:buFont typeface="Arial" panose="020B0604020202020204" pitchFamily="34" charset="0"/>
                  <a:buChar char="•"/>
                </a:pPr>
                <a14:m>
                  <m:oMath xmlns:m="http://schemas.openxmlformats.org/officeDocument/2006/math">
                    <m:r>
                      <a:rPr lang="en-US" sz="2000" b="0" i="1">
                        <a:effectLst/>
                        <a:latin typeface="Cambria Math" panose="02040503050406030204" pitchFamily="18" charset="0"/>
                        <a:ea typeface="Aptos" panose="020B0004020202020204" pitchFamily="34" charset="0"/>
                        <a:cs typeface="Times New Roman" panose="02020603050405020304" pitchFamily="18" charset="0"/>
                      </a:rPr>
                      <m:t>𝐶𝑊</m:t>
                    </m:r>
                    <m:r>
                      <a:rPr lang="en-US" sz="2000" i="1">
                        <a:effectLst/>
                        <a:latin typeface="Cambria Math" panose="02040503050406030204" pitchFamily="18" charset="0"/>
                        <a:ea typeface="Aptos" panose="020B0004020202020204" pitchFamily="34" charset="0"/>
                        <a:cs typeface="Times New Roman" panose="02020603050405020304" pitchFamily="18" charset="0"/>
                      </a:rPr>
                      <m:t>𝑅</m:t>
                    </m:r>
                    <m:d>
                      <m:d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dPr>
                      <m:e>
                        <m:r>
                          <a:rPr lang="en-US" sz="2000" i="1">
                            <a:effectLst/>
                            <a:latin typeface="Cambria Math" panose="02040503050406030204" pitchFamily="18" charset="0"/>
                            <a:ea typeface="Aptos" panose="020B0004020202020204" pitchFamily="34" charset="0"/>
                            <a:cs typeface="Times New Roman" panose="02020603050405020304" pitchFamily="18" charset="0"/>
                          </a:rPr>
                          <m:t>0−4</m:t>
                        </m:r>
                      </m:e>
                    </m:d>
                    <m:r>
                      <a:rPr lang="en-US" sz="2000" i="1">
                        <a:effectLst/>
                        <a:latin typeface="Cambria Math" panose="02040503050406030204" pitchFamily="18" charset="0"/>
                        <a:ea typeface="Aptos" panose="020B0004020202020204" pitchFamily="34" charset="0"/>
                        <a:cs typeface="Times New Roman" panose="02020603050405020304" pitchFamily="18" charset="0"/>
                      </a:rPr>
                      <m:t>= </m:t>
                    </m:r>
                    <m:d>
                      <m:dPr>
                        <m:begChr m:val=""/>
                        <m:ctrlPr>
                          <a:rPr lang="en-US" sz="2000" i="1">
                            <a:effectLst/>
                            <a:latin typeface="Cambria Math" panose="02040503050406030204" pitchFamily="18" charset="0"/>
                            <a:cs typeface="Times New Roman" panose="02020603050405020304" pitchFamily="18" charset="0"/>
                          </a:rPr>
                        </m:ctrlPr>
                      </m:dPr>
                      <m:e>
                        <m:d>
                          <m:dPr>
                            <m:endChr m:val=""/>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Aptos" panose="020B0004020202020204" pitchFamily="34" charset="0"/>
                                <a:cs typeface="Times New Roman" panose="02020603050405020304" pitchFamily="18" charset="0"/>
                              </a:rPr>
                              <m:t> </m:t>
                            </m:r>
                            <m:f>
                              <m:fPr>
                                <m:ctrlPr>
                                  <a:rPr lang="en-US" sz="2000" i="1">
                                    <a:effectLst/>
                                    <a:latin typeface="Cambria Math" panose="02040503050406030204" pitchFamily="18" charset="0"/>
                                    <a:cs typeface="Times New Roman" panose="02020603050405020304" pitchFamily="18" charset="0"/>
                                  </a:rPr>
                                </m:ctrlPr>
                              </m:fPr>
                              <m:num>
                                <m:r>
                                  <a:rPr lang="en-US" sz="2000" i="1">
                                    <a:effectLst/>
                                    <a:latin typeface="Cambria Math" panose="02040503050406030204" pitchFamily="18" charset="0"/>
                                    <a:ea typeface="Aptos" panose="020B0004020202020204" pitchFamily="34" charset="0"/>
                                    <a:cs typeface="Times New Roman" panose="02020603050405020304" pitchFamily="18" charset="0"/>
                                  </a:rPr>
                                  <m:t>𝑃𝑜𝑝𝑢𝑙𝑎𝑡𝑖𝑜𝑛</m:t>
                                </m:r>
                                <m:r>
                                  <a:rPr lang="en-US" sz="2000" i="1">
                                    <a:effectLst/>
                                    <a:latin typeface="Cambria Math" panose="02040503050406030204" pitchFamily="18" charset="0"/>
                                    <a:ea typeface="Aptos" panose="020B0004020202020204" pitchFamily="34" charset="0"/>
                                    <a:cs typeface="Times New Roman" panose="02020603050405020304" pitchFamily="18" charset="0"/>
                                  </a:rPr>
                                  <m:t> </m:t>
                                </m:r>
                                <m:r>
                                  <a:rPr lang="en-US" sz="2000" i="1">
                                    <a:effectLst/>
                                    <a:latin typeface="Cambria Math" panose="02040503050406030204" pitchFamily="18" charset="0"/>
                                    <a:ea typeface="Aptos" panose="020B0004020202020204" pitchFamily="34" charset="0"/>
                                    <a:cs typeface="Times New Roman" panose="02020603050405020304" pitchFamily="18" charset="0"/>
                                  </a:rPr>
                                  <m:t>𝑎𝑔𝑒𝑑</m:t>
                                </m:r>
                                <m:r>
                                  <a:rPr lang="en-US" sz="2000" i="1">
                                    <a:effectLst/>
                                    <a:latin typeface="Cambria Math" panose="02040503050406030204" pitchFamily="18" charset="0"/>
                                    <a:ea typeface="Aptos" panose="020B0004020202020204" pitchFamily="34" charset="0"/>
                                    <a:cs typeface="Times New Roman" panose="02020603050405020304" pitchFamily="18" charset="0"/>
                                  </a:rPr>
                                  <m:t> 0–4</m:t>
                                </m:r>
                              </m:num>
                              <m:den>
                                <m:r>
                                  <a:rPr lang="en-US" sz="2000" i="1">
                                    <a:effectLst/>
                                    <a:latin typeface="Cambria Math" panose="02040503050406030204" pitchFamily="18" charset="0"/>
                                    <a:ea typeface="Aptos" panose="020B0004020202020204" pitchFamily="34" charset="0"/>
                                    <a:cs typeface="Times New Roman" panose="02020603050405020304" pitchFamily="18" charset="0"/>
                                  </a:rPr>
                                  <m:t>𝑤𝑜𝑚𝑒𝑛</m:t>
                                </m:r>
                                <m:r>
                                  <a:rPr lang="en-US" sz="2000" i="1">
                                    <a:effectLst/>
                                    <a:latin typeface="Cambria Math" panose="02040503050406030204" pitchFamily="18" charset="0"/>
                                    <a:ea typeface="Aptos" panose="020B0004020202020204" pitchFamily="34" charset="0"/>
                                    <a:cs typeface="Times New Roman" panose="02020603050405020304" pitchFamily="18" charset="0"/>
                                  </a:rPr>
                                  <m:t> </m:t>
                                </m:r>
                                <m:r>
                                  <a:rPr lang="en-US" sz="2000" i="1">
                                    <a:effectLst/>
                                    <a:latin typeface="Cambria Math" panose="02040503050406030204" pitchFamily="18" charset="0"/>
                                    <a:ea typeface="Aptos" panose="020B0004020202020204" pitchFamily="34" charset="0"/>
                                    <a:cs typeface="Times New Roman" panose="02020603050405020304" pitchFamily="18" charset="0"/>
                                  </a:rPr>
                                  <m:t>𝑝𝑜𝑝𝑢𝑙𝑎𝑡𝑖𝑜𝑛</m:t>
                                </m:r>
                                <m:r>
                                  <a:rPr lang="en-US" sz="2000" i="1">
                                    <a:effectLst/>
                                    <a:latin typeface="Cambria Math" panose="02040503050406030204" pitchFamily="18" charset="0"/>
                                    <a:ea typeface="Aptos" panose="020B0004020202020204" pitchFamily="34" charset="0"/>
                                    <a:cs typeface="Times New Roman" panose="02020603050405020304" pitchFamily="18" charset="0"/>
                                  </a:rPr>
                                  <m:t> </m:t>
                                </m:r>
                                <m:r>
                                  <a:rPr lang="en-US" sz="2000" i="1">
                                    <a:effectLst/>
                                    <a:latin typeface="Cambria Math" panose="02040503050406030204" pitchFamily="18" charset="0"/>
                                    <a:ea typeface="Aptos" panose="020B0004020202020204" pitchFamily="34" charset="0"/>
                                    <a:cs typeface="Times New Roman" panose="02020603050405020304" pitchFamily="18" charset="0"/>
                                  </a:rPr>
                                  <m:t>𝑎𝑔𝑒𝑑</m:t>
                                </m:r>
                                <m:r>
                                  <a:rPr lang="en-US" sz="2000" i="1">
                                    <a:effectLst/>
                                    <a:latin typeface="Cambria Math" panose="02040503050406030204" pitchFamily="18" charset="0"/>
                                    <a:ea typeface="Aptos" panose="020B0004020202020204" pitchFamily="34" charset="0"/>
                                    <a:cs typeface="Times New Roman" panose="02020603050405020304" pitchFamily="18" charset="0"/>
                                  </a:rPr>
                                  <m:t> 15−44</m:t>
                                </m:r>
                              </m:den>
                            </m:f>
                          </m:e>
                        </m:d>
                      </m:e>
                    </m:d>
                  </m:oMath>
                </a14:m>
                <a:endParaRPr lang="en-US" sz="2000" i="1" dirty="0">
                  <a:effectLst/>
                  <a:latin typeface="Cambria Math" panose="02040503050406030204" pitchFamily="18" charset="0"/>
                  <a:ea typeface="Aptos" panose="020B0004020202020204" pitchFamily="34" charset="0"/>
                  <a:cs typeface="Times New Roman" panose="02020603050405020304" pitchFamily="18" charset="0"/>
                </a:endParaRPr>
              </a:p>
              <a:p>
                <a:pPr marL="201168" lvl="1" indent="0">
                  <a:buNone/>
                </a:pPr>
                <a:endParaRPr lang="en-US" sz="2000" i="1" dirty="0">
                  <a:effectLst/>
                  <a:latin typeface="Cambria Math" panose="02040503050406030204" pitchFamily="18" charset="0"/>
                  <a:ea typeface="Aptos" panose="020B0004020202020204" pitchFamily="34" charset="0"/>
                  <a:cs typeface="Times New Roman" panose="02020603050405020304" pitchFamily="18" charset="0"/>
                </a:endParaRPr>
              </a:p>
              <a:p>
                <a:pPr lvl="1">
                  <a:buFont typeface="Arial" panose="020B0604020202020204" pitchFamily="34" charset="0"/>
                  <a:buChar char="•"/>
                </a:pPr>
                <a14:m>
                  <m:oMath xmlns:m="http://schemas.openxmlformats.org/officeDocument/2006/math">
                    <m:r>
                      <a:rPr lang="en-US" sz="2000" i="1" kern="100">
                        <a:effectLst/>
                        <a:latin typeface="Cambria Math" panose="02040503050406030204" pitchFamily="18" charset="0"/>
                        <a:ea typeface="Aptos" panose="020B0004020202020204" pitchFamily="34" charset="0"/>
                        <a:cs typeface="Times New Roman" panose="02020603050405020304" pitchFamily="18" charset="0"/>
                      </a:rPr>
                      <m:t>𝐶𝑊𝑅</m:t>
                    </m:r>
                    <m:r>
                      <a:rPr lang="en-US" sz="2000" kern="100">
                        <a:effectLst/>
                        <a:latin typeface="Cambria Math" panose="02040503050406030204" pitchFamily="18" charset="0"/>
                        <a:ea typeface="Aptos" panose="020B0004020202020204" pitchFamily="34" charset="0"/>
                        <a:cs typeface="Times New Roman" panose="02020603050405020304" pitchFamily="18" charset="0"/>
                      </a:rPr>
                      <m:t>(</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5−9</m:t>
                    </m:r>
                    <m:r>
                      <a:rPr lang="en-US" sz="2000" kern="100">
                        <a:effectLst/>
                        <a:latin typeface="Cambria Math" panose="02040503050406030204" pitchFamily="18" charset="0"/>
                        <a:ea typeface="Aptos" panose="020B0004020202020204" pitchFamily="34" charset="0"/>
                        <a:cs typeface="Times New Roman" panose="02020603050405020304" pitchFamily="18" charset="0"/>
                      </a:rPr>
                      <m:t>)</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 = </m:t>
                    </m:r>
                    <m:d>
                      <m:dPr>
                        <m:begChr m:val=""/>
                        <m:ctrlPr>
                          <a:rPr lang="en-US" sz="2000" i="1" kern="100">
                            <a:effectLst/>
                            <a:latin typeface="Cambria Math" panose="02040503050406030204" pitchFamily="18" charset="0"/>
                            <a:ea typeface="Aptos" panose="020B0004020202020204" pitchFamily="34" charset="0"/>
                            <a:cs typeface="Times New Roman" panose="02020603050405020304" pitchFamily="18" charset="0"/>
                          </a:rPr>
                        </m:ctrlPr>
                      </m:dPr>
                      <m:e>
                        <m:d>
                          <m:dPr>
                            <m:endChr m:val=""/>
                            <m:ctrlPr>
                              <a:rPr lang="en-US" sz="20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2000" i="1" kern="100">
                                <a:effectLst/>
                                <a:latin typeface="Cambria Math" panose="02040503050406030204" pitchFamily="18" charset="0"/>
                                <a:ea typeface="Aptos" panose="020B0004020202020204" pitchFamily="34" charset="0"/>
                                <a:cs typeface="Times New Roman" panose="02020603050405020304" pitchFamily="18" charset="0"/>
                              </a:rPr>
                              <m:t> </m:t>
                            </m:r>
                            <m:f>
                              <m:fPr>
                                <m:ctrlPr>
                                  <a:rPr lang="en-US" sz="20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US" sz="2000" i="1" kern="100">
                                    <a:effectLst/>
                                    <a:latin typeface="Cambria Math" panose="02040503050406030204" pitchFamily="18" charset="0"/>
                                    <a:ea typeface="Aptos" panose="020B0004020202020204" pitchFamily="34" charset="0"/>
                                    <a:cs typeface="Times New Roman" panose="02020603050405020304" pitchFamily="18" charset="0"/>
                                  </a:rPr>
                                  <m:t>𝑃𝑜𝑝𝑢𝑙𝑎𝑡𝑖𝑜𝑛</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 </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𝑎𝑔𝑒𝑑</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 5–9</m:t>
                                </m:r>
                              </m:num>
                              <m:den>
                                <m:r>
                                  <a:rPr lang="en-US" sz="2000" i="1" kern="100">
                                    <a:effectLst/>
                                    <a:latin typeface="Cambria Math" panose="02040503050406030204" pitchFamily="18" charset="0"/>
                                    <a:ea typeface="Aptos" panose="020B0004020202020204" pitchFamily="34" charset="0"/>
                                    <a:cs typeface="Times New Roman" panose="02020603050405020304" pitchFamily="18" charset="0"/>
                                  </a:rPr>
                                  <m:t>𝑤𝑜𝑚𝑒𝑛</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 </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𝑝𝑜𝑝𝑢𝑙𝑎𝑡𝑖𝑜𝑛</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 </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𝑎𝑔𝑒𝑑</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 20−49</m:t>
                                </m:r>
                              </m:den>
                            </m:f>
                          </m:e>
                        </m:d>
                      </m:e>
                    </m:d>
                  </m:oMath>
                </a14:m>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ACAEC6BA-BE43-68C6-A258-92109A5E4C38}"/>
                  </a:ext>
                </a:extLst>
              </p:cNvPr>
              <p:cNvSpPr>
                <a:spLocks noGrp="1" noRot="1" noChangeAspect="1" noMove="1" noResize="1" noEditPoints="1" noAdjustHandles="1" noChangeArrowheads="1" noChangeShapeType="1" noTextEdit="1"/>
              </p:cNvSpPr>
              <p:nvPr>
                <p:ph idx="1"/>
              </p:nvPr>
            </p:nvSpPr>
            <p:spPr>
              <a:blipFill>
                <a:blip r:embed="rId2"/>
                <a:stretch>
                  <a:fillRect l="-1515" t="-16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E95317-28D3-59C8-6092-063284A1ABEA}"/>
              </a:ext>
            </a:extLst>
          </p:cNvPr>
          <p:cNvSpPr>
            <a:spLocks noGrp="1"/>
          </p:cNvSpPr>
          <p:nvPr>
            <p:ph type="sldNum" sz="quarter" idx="12"/>
          </p:nvPr>
        </p:nvSpPr>
        <p:spPr/>
        <p:txBody>
          <a:bodyPr/>
          <a:lstStyle/>
          <a:p>
            <a:fld id="{A9693BCF-20E7-44CD-BB05-2CB1F8F488E9}" type="slidenum">
              <a:rPr lang="en-US" smtClean="0"/>
              <a:t>7</a:t>
            </a:fld>
            <a:endParaRPr lang="en-US"/>
          </a:p>
        </p:txBody>
      </p:sp>
    </p:spTree>
    <p:extLst>
      <p:ext uri="{BB962C8B-B14F-4D97-AF65-F5344CB8AC3E}">
        <p14:creationId xmlns:p14="http://schemas.microsoft.com/office/powerpoint/2010/main" val="100948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761D-D546-CD18-22BC-EA5FC66657E4}"/>
              </a:ext>
            </a:extLst>
          </p:cNvPr>
          <p:cNvSpPr>
            <a:spLocks noGrp="1"/>
          </p:cNvSpPr>
          <p:nvPr>
            <p:ph type="title"/>
          </p:nvPr>
        </p:nvSpPr>
        <p:spPr/>
        <p:txBody>
          <a:bodyPr>
            <a:normAutofit/>
          </a:bodyPr>
          <a:lstStyle/>
          <a:p>
            <a:r>
              <a:rPr lang="en-US" dirty="0"/>
              <a:t>Initial Population Projections </a:t>
            </a:r>
          </a:p>
        </p:txBody>
      </p:sp>
      <p:sp>
        <p:nvSpPr>
          <p:cNvPr id="3" name="Content Placeholder 2">
            <a:extLst>
              <a:ext uri="{FF2B5EF4-FFF2-40B4-BE49-F238E27FC236}">
                <a16:creationId xmlns:a16="http://schemas.microsoft.com/office/drawing/2014/main" id="{E412B4C9-0A32-ABA3-E30D-153019B9E637}"/>
              </a:ext>
            </a:extLst>
          </p:cNvPr>
          <p:cNvSpPr>
            <a:spLocks noGrp="1"/>
          </p:cNvSpPr>
          <p:nvPr>
            <p:ph idx="1"/>
          </p:nvPr>
        </p:nvSpPr>
        <p:spPr>
          <a:xfrm>
            <a:off x="794657" y="1845734"/>
            <a:ext cx="10361023" cy="4023360"/>
          </a:xfrm>
        </p:spPr>
        <p:txBody>
          <a:bodyPr/>
          <a:lstStyle/>
          <a:p>
            <a:endParaRPr lang="en-US" dirty="0"/>
          </a:p>
          <a:p>
            <a:endParaRPr lang="en-US" dirty="0"/>
          </a:p>
        </p:txBody>
      </p:sp>
      <p:pic>
        <p:nvPicPr>
          <p:cNvPr id="7" name="Picture 6">
            <a:extLst>
              <a:ext uri="{FF2B5EF4-FFF2-40B4-BE49-F238E27FC236}">
                <a16:creationId xmlns:a16="http://schemas.microsoft.com/office/drawing/2014/main" id="{DDA49333-DEC2-AE7D-88DE-B6E411812AF5}"/>
              </a:ext>
            </a:extLst>
          </p:cNvPr>
          <p:cNvPicPr>
            <a:picLocks noChangeAspect="1"/>
          </p:cNvPicPr>
          <p:nvPr/>
        </p:nvPicPr>
        <p:blipFill>
          <a:blip r:embed="rId3"/>
          <a:stretch>
            <a:fillRect/>
          </a:stretch>
        </p:blipFill>
        <p:spPr>
          <a:xfrm>
            <a:off x="794376" y="2201248"/>
            <a:ext cx="5180792" cy="2352589"/>
          </a:xfrm>
          <a:prstGeom prst="rect">
            <a:avLst/>
          </a:prstGeom>
        </p:spPr>
      </p:pic>
      <p:pic>
        <p:nvPicPr>
          <p:cNvPr id="9" name="Picture 8">
            <a:extLst>
              <a:ext uri="{FF2B5EF4-FFF2-40B4-BE49-F238E27FC236}">
                <a16:creationId xmlns:a16="http://schemas.microsoft.com/office/drawing/2014/main" id="{79FFB8E3-AB0E-8774-792C-9967FDB03FFC}"/>
              </a:ext>
            </a:extLst>
          </p:cNvPr>
          <p:cNvPicPr>
            <a:picLocks noChangeAspect="1"/>
          </p:cNvPicPr>
          <p:nvPr/>
        </p:nvPicPr>
        <p:blipFill>
          <a:blip r:embed="rId4"/>
          <a:stretch>
            <a:fillRect/>
          </a:stretch>
        </p:blipFill>
        <p:spPr>
          <a:xfrm>
            <a:off x="5975168" y="2309622"/>
            <a:ext cx="5756128" cy="2352589"/>
          </a:xfrm>
          <a:prstGeom prst="rect">
            <a:avLst/>
          </a:prstGeom>
        </p:spPr>
      </p:pic>
      <p:pic>
        <p:nvPicPr>
          <p:cNvPr id="5" name="Picture 4">
            <a:extLst>
              <a:ext uri="{FF2B5EF4-FFF2-40B4-BE49-F238E27FC236}">
                <a16:creationId xmlns:a16="http://schemas.microsoft.com/office/drawing/2014/main" id="{9BD9FCA2-71E9-6C64-AF30-97FE19348F65}"/>
              </a:ext>
            </a:extLst>
          </p:cNvPr>
          <p:cNvPicPr>
            <a:picLocks noChangeAspect="1"/>
          </p:cNvPicPr>
          <p:nvPr/>
        </p:nvPicPr>
        <p:blipFill>
          <a:blip r:embed="rId5"/>
          <a:stretch>
            <a:fillRect/>
          </a:stretch>
        </p:blipFill>
        <p:spPr>
          <a:xfrm>
            <a:off x="443601" y="5626138"/>
            <a:ext cx="5087416" cy="564289"/>
          </a:xfrm>
          <a:prstGeom prst="rect">
            <a:avLst/>
          </a:prstGeom>
        </p:spPr>
      </p:pic>
      <p:sp>
        <p:nvSpPr>
          <p:cNvPr id="6" name="Slide Number Placeholder 5">
            <a:extLst>
              <a:ext uri="{FF2B5EF4-FFF2-40B4-BE49-F238E27FC236}">
                <a16:creationId xmlns:a16="http://schemas.microsoft.com/office/drawing/2014/main" id="{C0A323FB-F1DC-760A-90BD-4814B64D0773}"/>
              </a:ext>
            </a:extLst>
          </p:cNvPr>
          <p:cNvSpPr>
            <a:spLocks noGrp="1"/>
          </p:cNvSpPr>
          <p:nvPr>
            <p:ph type="sldNum" sz="quarter" idx="12"/>
          </p:nvPr>
        </p:nvSpPr>
        <p:spPr/>
        <p:txBody>
          <a:bodyPr/>
          <a:lstStyle/>
          <a:p>
            <a:fld id="{A9693BCF-20E7-44CD-BB05-2CB1F8F488E9}" type="slidenum">
              <a:rPr lang="en-US" smtClean="0"/>
              <a:t>8</a:t>
            </a:fld>
            <a:endParaRPr lang="en-US"/>
          </a:p>
        </p:txBody>
      </p:sp>
    </p:spTree>
    <p:extLst>
      <p:ext uri="{BB962C8B-B14F-4D97-AF65-F5344CB8AC3E}">
        <p14:creationId xmlns:p14="http://schemas.microsoft.com/office/powerpoint/2010/main" val="2827584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3B18-3BE6-FB66-C259-BC755F669959}"/>
              </a:ext>
            </a:extLst>
          </p:cNvPr>
          <p:cNvSpPr>
            <a:spLocks noGrp="1"/>
          </p:cNvSpPr>
          <p:nvPr>
            <p:ph type="title"/>
          </p:nvPr>
        </p:nvSpPr>
        <p:spPr/>
        <p:txBody>
          <a:bodyPr/>
          <a:lstStyle/>
          <a:p>
            <a:r>
              <a:rPr lang="en-US" dirty="0"/>
              <a:t>Population By Gender</a:t>
            </a:r>
          </a:p>
        </p:txBody>
      </p:sp>
      <p:pic>
        <p:nvPicPr>
          <p:cNvPr id="5" name="Content Placeholder 4">
            <a:extLst>
              <a:ext uri="{FF2B5EF4-FFF2-40B4-BE49-F238E27FC236}">
                <a16:creationId xmlns:a16="http://schemas.microsoft.com/office/drawing/2014/main" id="{A8E3E004-ECFD-EE7B-0DB7-10CE5701053B}"/>
              </a:ext>
            </a:extLst>
          </p:cNvPr>
          <p:cNvPicPr>
            <a:picLocks noGrp="1" noChangeAspect="1"/>
          </p:cNvPicPr>
          <p:nvPr>
            <p:ph sz="half" idx="1"/>
          </p:nvPr>
        </p:nvPicPr>
        <p:blipFill>
          <a:blip r:embed="rId3"/>
          <a:stretch>
            <a:fillRect/>
          </a:stretch>
        </p:blipFill>
        <p:spPr>
          <a:xfrm>
            <a:off x="872866" y="1789792"/>
            <a:ext cx="5125163" cy="3904363"/>
          </a:xfrm>
          <a:prstGeom prst="rect">
            <a:avLst/>
          </a:prstGeom>
        </p:spPr>
      </p:pic>
      <p:pic>
        <p:nvPicPr>
          <p:cNvPr id="6" name="Content Placeholder 5">
            <a:extLst>
              <a:ext uri="{FF2B5EF4-FFF2-40B4-BE49-F238E27FC236}">
                <a16:creationId xmlns:a16="http://schemas.microsoft.com/office/drawing/2014/main" id="{1676FC61-ABD7-8678-88AE-F3413FCBE66E}"/>
              </a:ext>
            </a:extLst>
          </p:cNvPr>
          <p:cNvPicPr>
            <a:picLocks noGrp="1" noChangeAspect="1"/>
          </p:cNvPicPr>
          <p:nvPr>
            <p:ph sz="half" idx="2"/>
          </p:nvPr>
        </p:nvPicPr>
        <p:blipFill>
          <a:blip r:embed="rId4"/>
          <a:stretch>
            <a:fillRect/>
          </a:stretch>
        </p:blipFill>
        <p:spPr>
          <a:xfrm>
            <a:off x="6510485" y="1800678"/>
            <a:ext cx="4808649" cy="3868531"/>
          </a:xfrm>
          <a:prstGeom prst="rect">
            <a:avLst/>
          </a:prstGeom>
        </p:spPr>
      </p:pic>
      <p:sp>
        <p:nvSpPr>
          <p:cNvPr id="3" name="Slide Number Placeholder 2">
            <a:extLst>
              <a:ext uri="{FF2B5EF4-FFF2-40B4-BE49-F238E27FC236}">
                <a16:creationId xmlns:a16="http://schemas.microsoft.com/office/drawing/2014/main" id="{5081A549-424F-AF13-0368-70C87BFB82F6}"/>
              </a:ext>
            </a:extLst>
          </p:cNvPr>
          <p:cNvSpPr>
            <a:spLocks noGrp="1"/>
          </p:cNvSpPr>
          <p:nvPr>
            <p:ph type="sldNum" sz="quarter" idx="12"/>
          </p:nvPr>
        </p:nvSpPr>
        <p:spPr/>
        <p:txBody>
          <a:bodyPr/>
          <a:lstStyle/>
          <a:p>
            <a:fld id="{A9693BCF-20E7-44CD-BB05-2CB1F8F488E9}" type="slidenum">
              <a:rPr lang="en-US" smtClean="0"/>
              <a:t>9</a:t>
            </a:fld>
            <a:endParaRPr lang="en-US"/>
          </a:p>
        </p:txBody>
      </p:sp>
    </p:spTree>
    <p:extLst>
      <p:ext uri="{BB962C8B-B14F-4D97-AF65-F5344CB8AC3E}">
        <p14:creationId xmlns:p14="http://schemas.microsoft.com/office/powerpoint/2010/main" val="41818621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622</TotalTime>
  <Words>1350</Words>
  <Application>Microsoft Office PowerPoint</Application>
  <PresentationFormat>Widescreen</PresentationFormat>
  <Paragraphs>160</Paragraphs>
  <Slides>17</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vt:lpstr>
      <vt:lpstr>Arial</vt:lpstr>
      <vt:lpstr>Calibri</vt:lpstr>
      <vt:lpstr>Cambria Math</vt:lpstr>
      <vt:lpstr>Segoe UI</vt:lpstr>
      <vt:lpstr>Symbol</vt:lpstr>
      <vt:lpstr>Times New Roman</vt:lpstr>
      <vt:lpstr>Wingdings</vt:lpstr>
      <vt:lpstr>Retrospect</vt:lpstr>
      <vt:lpstr>City of Rockville Population Projections and Dashboard</vt:lpstr>
      <vt:lpstr>Introduction</vt:lpstr>
      <vt:lpstr>Dashboard</vt:lpstr>
      <vt:lpstr>Population Projections</vt:lpstr>
      <vt:lpstr>Hamilton-Perry Method</vt:lpstr>
      <vt:lpstr>Hamilton-Perry Formulas</vt:lpstr>
      <vt:lpstr>Child-Woman Ratio</vt:lpstr>
      <vt:lpstr>Initial Population Projections </vt:lpstr>
      <vt:lpstr>Population By Gender</vt:lpstr>
      <vt:lpstr>How Accurate?</vt:lpstr>
      <vt:lpstr>Calculation of 5- Year Estimates</vt:lpstr>
      <vt:lpstr>Projected Male and Female population Growth</vt:lpstr>
      <vt:lpstr>Comparison of Population Projections and Future Housing</vt:lpstr>
      <vt:lpstr>Conclusion</vt:lpstr>
      <vt:lpstr>Acknowledgements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Condon</dc:creator>
  <cp:lastModifiedBy>Tigist Wujira</cp:lastModifiedBy>
  <cp:revision>22</cp:revision>
  <dcterms:created xsi:type="dcterms:W3CDTF">2024-12-10T15:04:22Z</dcterms:created>
  <dcterms:modified xsi:type="dcterms:W3CDTF">2024-12-17T20:02:50Z</dcterms:modified>
</cp:coreProperties>
</file>