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3.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20.xml" ContentType="application/vnd.openxmlformats-officedocument.drawingml.chart+xml"/>
  <Override PartName="/ppt/charts/colors10.xml" ContentType="application/vnd.ms-office.chartcolorstyle+xml"/>
  <Override PartName="/ppt/charts/style10.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4" r:id="rId6"/>
    <p:sldMasterId id="2147483696" r:id="rId7"/>
  </p:sldMasterIdLst>
  <p:notesMasterIdLst>
    <p:notesMasterId r:id="rId38"/>
  </p:notesMasterIdLst>
  <p:sldIdLst>
    <p:sldId id="306" r:id="rId8"/>
    <p:sldId id="297" r:id="rId9"/>
    <p:sldId id="298" r:id="rId10"/>
    <p:sldId id="301" r:id="rId11"/>
    <p:sldId id="302" r:id="rId12"/>
    <p:sldId id="257" r:id="rId13"/>
    <p:sldId id="259" r:id="rId14"/>
    <p:sldId id="310" r:id="rId15"/>
    <p:sldId id="303" r:id="rId16"/>
    <p:sldId id="307" r:id="rId17"/>
    <p:sldId id="296" r:id="rId18"/>
    <p:sldId id="260" r:id="rId19"/>
    <p:sldId id="304" r:id="rId20"/>
    <p:sldId id="261" r:id="rId21"/>
    <p:sldId id="262" r:id="rId22"/>
    <p:sldId id="293" r:id="rId23"/>
    <p:sldId id="280" r:id="rId24"/>
    <p:sldId id="263" r:id="rId25"/>
    <p:sldId id="291" r:id="rId26"/>
    <p:sldId id="264" r:id="rId27"/>
    <p:sldId id="294" r:id="rId28"/>
    <p:sldId id="265" r:id="rId29"/>
    <p:sldId id="285" r:id="rId30"/>
    <p:sldId id="286" r:id="rId31"/>
    <p:sldId id="266" r:id="rId32"/>
    <p:sldId id="305" r:id="rId33"/>
    <p:sldId id="308" r:id="rId34"/>
    <p:sldId id="309" r:id="rId35"/>
    <p:sldId id="279" r:id="rId36"/>
    <p:sldId id="26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0000FF"/>
    <a:srgbClr val="00FF00"/>
    <a:srgbClr val="FF6600"/>
    <a:srgbClr val="E6E6E6"/>
    <a:srgbClr val="FF9933"/>
    <a:srgbClr val="9900FF"/>
    <a:srgbClr val="CC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8BD88-8B8B-427A-92D9-F6515459B3B3}" v="98" dt="2024-07-02T10:47:31.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738" y="5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adar Ben Tabou De Leon" userId="98bc2891-e77d-45bc-b19c-9289cd127bed" providerId="ADAL" clId="{A7D8BD88-8B8B-427A-92D9-F6515459B3B3}"/>
    <pc:docChg chg="undo custSel addSld delSld modSld">
      <pc:chgData name="Smadar Ben Tabou De Leon" userId="98bc2891-e77d-45bc-b19c-9289cd127bed" providerId="ADAL" clId="{A7D8BD88-8B8B-427A-92D9-F6515459B3B3}" dt="2024-06-10T06:22:26.500" v="201" actId="15"/>
      <pc:docMkLst>
        <pc:docMk/>
      </pc:docMkLst>
      <pc:sldChg chg="modSp mod">
        <pc:chgData name="Smadar Ben Tabou De Leon" userId="98bc2891-e77d-45bc-b19c-9289cd127bed" providerId="ADAL" clId="{A7D8BD88-8B8B-427A-92D9-F6515459B3B3}" dt="2024-06-10T06:20:37.092" v="103" actId="20577"/>
        <pc:sldMkLst>
          <pc:docMk/>
          <pc:sldMk cId="322912819" sldId="257"/>
        </pc:sldMkLst>
        <pc:spChg chg="mod">
          <ac:chgData name="Smadar Ben Tabou De Leon" userId="98bc2891-e77d-45bc-b19c-9289cd127bed" providerId="ADAL" clId="{A7D8BD88-8B8B-427A-92D9-F6515459B3B3}" dt="2024-06-10T06:20:37.092" v="103" actId="20577"/>
          <ac:spMkLst>
            <pc:docMk/>
            <pc:sldMk cId="322912819" sldId="257"/>
            <ac:spMk id="4" creationId="{00000000-0000-0000-0000-000000000000}"/>
          </ac:spMkLst>
        </pc:spChg>
      </pc:sldChg>
      <pc:sldChg chg="modSp mod">
        <pc:chgData name="Smadar Ben Tabou De Leon" userId="98bc2891-e77d-45bc-b19c-9289cd127bed" providerId="ADAL" clId="{A7D8BD88-8B8B-427A-92D9-F6515459B3B3}" dt="2024-06-10T06:21:58.547" v="195" actId="1076"/>
        <pc:sldMkLst>
          <pc:docMk/>
          <pc:sldMk cId="2385989052" sldId="266"/>
        </pc:sldMkLst>
        <pc:spChg chg="mod">
          <ac:chgData name="Smadar Ben Tabou De Leon" userId="98bc2891-e77d-45bc-b19c-9289cd127bed" providerId="ADAL" clId="{A7D8BD88-8B8B-427A-92D9-F6515459B3B3}" dt="2024-06-10T06:21:58.547" v="195" actId="1076"/>
          <ac:spMkLst>
            <pc:docMk/>
            <pc:sldMk cId="2385989052" sldId="266"/>
            <ac:spMk id="15" creationId="{00000000-0000-0000-0000-000000000000}"/>
          </ac:spMkLst>
        </pc:spChg>
      </pc:sldChg>
      <pc:sldChg chg="modSp mod">
        <pc:chgData name="Smadar Ben Tabou De Leon" userId="98bc2891-e77d-45bc-b19c-9289cd127bed" providerId="ADAL" clId="{A7D8BD88-8B8B-427A-92D9-F6515459B3B3}" dt="2024-06-10T06:21:02.917" v="107" actId="207"/>
        <pc:sldMkLst>
          <pc:docMk/>
          <pc:sldMk cId="1620712347" sldId="280"/>
        </pc:sldMkLst>
        <pc:spChg chg="mod">
          <ac:chgData name="Smadar Ben Tabou De Leon" userId="98bc2891-e77d-45bc-b19c-9289cd127bed" providerId="ADAL" clId="{A7D8BD88-8B8B-427A-92D9-F6515459B3B3}" dt="2024-06-10T06:21:02.917" v="107" actId="207"/>
          <ac:spMkLst>
            <pc:docMk/>
            <pc:sldMk cId="1620712347" sldId="280"/>
            <ac:spMk id="4" creationId="{00000000-0000-0000-0000-000000000000}"/>
          </ac:spMkLst>
        </pc:spChg>
      </pc:sldChg>
      <pc:sldChg chg="add">
        <pc:chgData name="Smadar Ben Tabou De Leon" userId="98bc2891-e77d-45bc-b19c-9289cd127bed" providerId="ADAL" clId="{A7D8BD88-8B8B-427A-92D9-F6515459B3B3}" dt="2024-06-10T06:19:21.842" v="0"/>
        <pc:sldMkLst>
          <pc:docMk/>
          <pc:sldMk cId="3024704536" sldId="286"/>
        </pc:sldMkLst>
      </pc:sldChg>
      <pc:sldChg chg="modSp mod">
        <pc:chgData name="Smadar Ben Tabou De Leon" userId="98bc2891-e77d-45bc-b19c-9289cd127bed" providerId="ADAL" clId="{A7D8BD88-8B8B-427A-92D9-F6515459B3B3}" dt="2024-06-10T06:21:09.586" v="108"/>
        <pc:sldMkLst>
          <pc:docMk/>
          <pc:sldMk cId="831029668" sldId="294"/>
        </pc:sldMkLst>
        <pc:spChg chg="mod">
          <ac:chgData name="Smadar Ben Tabou De Leon" userId="98bc2891-e77d-45bc-b19c-9289cd127bed" providerId="ADAL" clId="{A7D8BD88-8B8B-427A-92D9-F6515459B3B3}" dt="2024-06-10T06:21:09.586" v="108"/>
          <ac:spMkLst>
            <pc:docMk/>
            <pc:sldMk cId="831029668" sldId="294"/>
            <ac:spMk id="4" creationId="{00000000-0000-0000-0000-000000000000}"/>
          </ac:spMkLst>
        </pc:spChg>
      </pc:sldChg>
      <pc:sldChg chg="del">
        <pc:chgData name="Smadar Ben Tabou De Leon" userId="98bc2891-e77d-45bc-b19c-9289cd127bed" providerId="ADAL" clId="{A7D8BD88-8B8B-427A-92D9-F6515459B3B3}" dt="2024-06-10T06:22:03.890" v="196" actId="47"/>
        <pc:sldMkLst>
          <pc:docMk/>
          <pc:sldMk cId="2671492523" sldId="295"/>
        </pc:sldMkLst>
      </pc:sldChg>
      <pc:sldChg chg="modSp mod">
        <pc:chgData name="Smadar Ben Tabou De Leon" userId="98bc2891-e77d-45bc-b19c-9289cd127bed" providerId="ADAL" clId="{A7D8BD88-8B8B-427A-92D9-F6515459B3B3}" dt="2024-06-10T06:20:52.733" v="105" actId="207"/>
        <pc:sldMkLst>
          <pc:docMk/>
          <pc:sldMk cId="3778253848" sldId="307"/>
        </pc:sldMkLst>
        <pc:spChg chg="mod">
          <ac:chgData name="Smadar Ben Tabou De Leon" userId="98bc2891-e77d-45bc-b19c-9289cd127bed" providerId="ADAL" clId="{A7D8BD88-8B8B-427A-92D9-F6515459B3B3}" dt="2024-06-10T06:20:52.733" v="105" actId="207"/>
          <ac:spMkLst>
            <pc:docMk/>
            <pc:sldMk cId="3778253848" sldId="307"/>
            <ac:spMk id="4" creationId="{00000000-0000-0000-0000-000000000000}"/>
          </ac:spMkLst>
        </pc:spChg>
      </pc:sldChg>
      <pc:sldChg chg="modSp mod">
        <pc:chgData name="Smadar Ben Tabou De Leon" userId="98bc2891-e77d-45bc-b19c-9289cd127bed" providerId="ADAL" clId="{A7D8BD88-8B8B-427A-92D9-F6515459B3B3}" dt="2024-06-10T06:22:26.500" v="201" actId="15"/>
        <pc:sldMkLst>
          <pc:docMk/>
          <pc:sldMk cId="1701407503" sldId="309"/>
        </pc:sldMkLst>
        <pc:spChg chg="mod">
          <ac:chgData name="Smadar Ben Tabou De Leon" userId="98bc2891-e77d-45bc-b19c-9289cd127bed" providerId="ADAL" clId="{A7D8BD88-8B8B-427A-92D9-F6515459B3B3}" dt="2024-06-10T06:22:26.500" v="201" actId="15"/>
          <ac:spMkLst>
            <pc:docMk/>
            <pc:sldMk cId="1701407503" sldId="309"/>
            <ac:spMk id="4" creationId="{00000000-0000-0000-0000-000000000000}"/>
          </ac:spMkLst>
        </pc:spChg>
      </pc:sldChg>
    </pc:docChg>
  </pc:docChgLst>
  <pc:docChgLst>
    <pc:chgData name="סמדר בן טבו דה-לאון" userId="98bc2891-e77d-45bc-b19c-9289cd127bed" providerId="ADAL" clId="{A7D8BD88-8B8B-427A-92D9-F6515459B3B3}"/>
    <pc:docChg chg="undo custSel modSld">
      <pc:chgData name="סמדר בן טבו דה-לאון" userId="98bc2891-e77d-45bc-b19c-9289cd127bed" providerId="ADAL" clId="{A7D8BD88-8B8B-427A-92D9-F6515459B3B3}" dt="2024-07-02T10:48:17.940" v="320" actId="20577"/>
      <pc:docMkLst>
        <pc:docMk/>
      </pc:docMkLst>
      <pc:sldChg chg="modSp modAnim">
        <pc:chgData name="סמדר בן טבו דה-לאון" userId="98bc2891-e77d-45bc-b19c-9289cd127bed" providerId="ADAL" clId="{A7D8BD88-8B8B-427A-92D9-F6515459B3B3}" dt="2024-07-02T10:07:14.927" v="70" actId="20577"/>
        <pc:sldMkLst>
          <pc:docMk/>
          <pc:sldMk cId="667208176" sldId="264"/>
        </pc:sldMkLst>
        <pc:spChg chg="mod">
          <ac:chgData name="סמדר בן טבו דה-לאון" userId="98bc2891-e77d-45bc-b19c-9289cd127bed" providerId="ADAL" clId="{A7D8BD88-8B8B-427A-92D9-F6515459B3B3}" dt="2024-07-02T10:07:14.927" v="70" actId="20577"/>
          <ac:spMkLst>
            <pc:docMk/>
            <pc:sldMk cId="667208176" sldId="264"/>
            <ac:spMk id="21" creationId="{B0E5EDD3-9184-4DEC-9B73-BE01586DEEAF}"/>
          </ac:spMkLst>
        </pc:spChg>
      </pc:sldChg>
      <pc:sldChg chg="addSp delSp modSp mod">
        <pc:chgData name="סמדר בן טבו דה-לאון" userId="98bc2891-e77d-45bc-b19c-9289cd127bed" providerId="ADAL" clId="{A7D8BD88-8B8B-427A-92D9-F6515459B3B3}" dt="2024-07-02T10:19:50.003" v="251" actId="20577"/>
        <pc:sldMkLst>
          <pc:docMk/>
          <pc:sldMk cId="2385989052" sldId="266"/>
        </pc:sldMkLst>
        <pc:spChg chg="mod">
          <ac:chgData name="סמדר בן טבו דה-לאון" userId="98bc2891-e77d-45bc-b19c-9289cd127bed" providerId="ADAL" clId="{A7D8BD88-8B8B-427A-92D9-F6515459B3B3}" dt="2024-07-02T10:19:08.300" v="247" actId="20577"/>
          <ac:spMkLst>
            <pc:docMk/>
            <pc:sldMk cId="2385989052" sldId="266"/>
            <ac:spMk id="9" creationId="{00000000-0000-0000-0000-000000000000}"/>
          </ac:spMkLst>
        </pc:spChg>
        <pc:spChg chg="mod">
          <ac:chgData name="סמדר בן טבו דה-לאון" userId="98bc2891-e77d-45bc-b19c-9289cd127bed" providerId="ADAL" clId="{A7D8BD88-8B8B-427A-92D9-F6515459B3B3}" dt="2024-07-02T10:19:50.003" v="251" actId="20577"/>
          <ac:spMkLst>
            <pc:docMk/>
            <pc:sldMk cId="2385989052" sldId="266"/>
            <ac:spMk id="21" creationId="{00000000-0000-0000-0000-000000000000}"/>
          </ac:spMkLst>
        </pc:spChg>
        <pc:spChg chg="mod">
          <ac:chgData name="סמדר בן טבו דה-לאון" userId="98bc2891-e77d-45bc-b19c-9289cd127bed" providerId="ADAL" clId="{A7D8BD88-8B8B-427A-92D9-F6515459B3B3}" dt="2024-07-02T10:19:47.467" v="250" actId="20577"/>
          <ac:spMkLst>
            <pc:docMk/>
            <pc:sldMk cId="2385989052" sldId="266"/>
            <ac:spMk id="22" creationId="{00000000-0000-0000-0000-000000000000}"/>
          </ac:spMkLst>
        </pc:spChg>
        <pc:spChg chg="add del mod">
          <ac:chgData name="סמדר בן טבו דה-לאון" userId="98bc2891-e77d-45bc-b19c-9289cd127bed" providerId="ADAL" clId="{A7D8BD88-8B8B-427A-92D9-F6515459B3B3}" dt="2024-07-02T10:14:56.458" v="84" actId="22"/>
          <ac:spMkLst>
            <pc:docMk/>
            <pc:sldMk cId="2385989052" sldId="266"/>
            <ac:spMk id="28" creationId="{4C0F40CC-70B5-DF1D-52A3-390A318ABE14}"/>
          </ac:spMkLst>
        </pc:spChg>
      </pc:sldChg>
      <pc:sldChg chg="modSp mod">
        <pc:chgData name="סמדר בן טבו דה-לאון" userId="98bc2891-e77d-45bc-b19c-9289cd127bed" providerId="ADAL" clId="{A7D8BD88-8B8B-427A-92D9-F6515459B3B3}" dt="2024-07-02T10:10:54.269" v="74" actId="115"/>
        <pc:sldMkLst>
          <pc:docMk/>
          <pc:sldMk cId="3024704536" sldId="286"/>
        </pc:sldMkLst>
        <pc:spChg chg="mod">
          <ac:chgData name="סמדר בן טבו דה-לאון" userId="98bc2891-e77d-45bc-b19c-9289cd127bed" providerId="ADAL" clId="{A7D8BD88-8B8B-427A-92D9-F6515459B3B3}" dt="2024-07-02T10:10:54.269" v="74" actId="115"/>
          <ac:spMkLst>
            <pc:docMk/>
            <pc:sldMk cId="3024704536" sldId="286"/>
            <ac:spMk id="3" creationId="{00000000-0000-0000-0000-000000000000}"/>
          </ac:spMkLst>
        </pc:spChg>
      </pc:sldChg>
      <pc:sldChg chg="modSp">
        <pc:chgData name="סמדר בן טבו דה-לאון" userId="98bc2891-e77d-45bc-b19c-9289cd127bed" providerId="ADAL" clId="{A7D8BD88-8B8B-427A-92D9-F6515459B3B3}" dt="2024-07-02T09:53:02.118" v="43" actId="20577"/>
        <pc:sldMkLst>
          <pc:docMk/>
          <pc:sldMk cId="4203449345" sldId="297"/>
        </pc:sldMkLst>
        <pc:spChg chg="mod">
          <ac:chgData name="סמדר בן טבו דה-לאון" userId="98bc2891-e77d-45bc-b19c-9289cd127bed" providerId="ADAL" clId="{A7D8BD88-8B8B-427A-92D9-F6515459B3B3}" dt="2024-07-02T09:53:02.118" v="43" actId="20577"/>
          <ac:spMkLst>
            <pc:docMk/>
            <pc:sldMk cId="4203449345" sldId="297"/>
            <ac:spMk id="31" creationId="{00000000-0000-0000-0000-000000000000}"/>
          </ac:spMkLst>
        </pc:spChg>
      </pc:sldChg>
      <pc:sldChg chg="modSp mod modAnim">
        <pc:chgData name="סמדר בן טבו דה-לאון" userId="98bc2891-e77d-45bc-b19c-9289cd127bed" providerId="ADAL" clId="{A7D8BD88-8B8B-427A-92D9-F6515459B3B3}" dt="2024-07-02T10:47:31.871" v="319"/>
        <pc:sldMkLst>
          <pc:docMk/>
          <pc:sldMk cId="2759916141" sldId="305"/>
        </pc:sldMkLst>
        <pc:spChg chg="mod">
          <ac:chgData name="סמדר בן טבו דה-לאון" userId="98bc2891-e77d-45bc-b19c-9289cd127bed" providerId="ADAL" clId="{A7D8BD88-8B8B-427A-92D9-F6515459B3B3}" dt="2024-07-02T10:21:40.696" v="266" actId="20577"/>
          <ac:spMkLst>
            <pc:docMk/>
            <pc:sldMk cId="2759916141" sldId="305"/>
            <ac:spMk id="2" creationId="{00000000-0000-0000-0000-000000000000}"/>
          </ac:spMkLst>
        </pc:spChg>
        <pc:spChg chg="mod">
          <ac:chgData name="סמדר בן טבו דה-לאון" userId="98bc2891-e77d-45bc-b19c-9289cd127bed" providerId="ADAL" clId="{A7D8BD88-8B8B-427A-92D9-F6515459B3B3}" dt="2024-07-02T10:20:51.890" v="257" actId="20577"/>
          <ac:spMkLst>
            <pc:docMk/>
            <pc:sldMk cId="2759916141" sldId="305"/>
            <ac:spMk id="3" creationId="{00000000-0000-0000-0000-000000000000}"/>
          </ac:spMkLst>
        </pc:spChg>
        <pc:spChg chg="mod">
          <ac:chgData name="סמדר בן טבו דה-לאון" userId="98bc2891-e77d-45bc-b19c-9289cd127bed" providerId="ADAL" clId="{A7D8BD88-8B8B-427A-92D9-F6515459B3B3}" dt="2024-07-02T10:20:51.890" v="257" actId="20577"/>
          <ac:spMkLst>
            <pc:docMk/>
            <pc:sldMk cId="2759916141" sldId="305"/>
            <ac:spMk id="10" creationId="{F56F4B8C-D3A4-439A-9997-FAF9A3FC834E}"/>
          </ac:spMkLst>
        </pc:spChg>
        <pc:spChg chg="mod">
          <ac:chgData name="סמדר בן טבו דה-לאון" userId="98bc2891-e77d-45bc-b19c-9289cd127bed" providerId="ADAL" clId="{A7D8BD88-8B8B-427A-92D9-F6515459B3B3}" dt="2024-07-02T10:20:51.890" v="257" actId="20577"/>
          <ac:spMkLst>
            <pc:docMk/>
            <pc:sldMk cId="2759916141" sldId="305"/>
            <ac:spMk id="15" creationId="{00000000-0000-0000-0000-000000000000}"/>
          </ac:spMkLst>
        </pc:spChg>
        <pc:spChg chg="mod">
          <ac:chgData name="סמדר בן טבו דה-לאון" userId="98bc2891-e77d-45bc-b19c-9289cd127bed" providerId="ADAL" clId="{A7D8BD88-8B8B-427A-92D9-F6515459B3B3}" dt="2024-07-02T10:20:51.890" v="257" actId="20577"/>
          <ac:spMkLst>
            <pc:docMk/>
            <pc:sldMk cId="2759916141" sldId="305"/>
            <ac:spMk id="17" creationId="{00000000-0000-0000-0000-000000000000}"/>
          </ac:spMkLst>
        </pc:spChg>
        <pc:spChg chg="mod">
          <ac:chgData name="סמדר בן טבו דה-לאון" userId="98bc2891-e77d-45bc-b19c-9289cd127bed" providerId="ADAL" clId="{A7D8BD88-8B8B-427A-92D9-F6515459B3B3}" dt="2024-07-02T10:20:51.890" v="257" actId="20577"/>
          <ac:spMkLst>
            <pc:docMk/>
            <pc:sldMk cId="2759916141" sldId="305"/>
            <ac:spMk id="21" creationId="{2285F815-996A-4463-94C4-1CAFF23B2EF3}"/>
          </ac:spMkLst>
        </pc:spChg>
        <pc:spChg chg="mod">
          <ac:chgData name="סמדר בן טבו דה-לאון" userId="98bc2891-e77d-45bc-b19c-9289cd127bed" providerId="ADAL" clId="{A7D8BD88-8B8B-427A-92D9-F6515459B3B3}" dt="2024-07-02T10:20:51.890" v="257" actId="20577"/>
          <ac:spMkLst>
            <pc:docMk/>
            <pc:sldMk cId="2759916141" sldId="305"/>
            <ac:spMk id="22" creationId="{CEE6E741-17E7-48A5-99A9-B3DDA782CE8D}"/>
          </ac:spMkLst>
        </pc:spChg>
        <pc:grpChg chg="mod">
          <ac:chgData name="סמדר בן טבו דה-לאון" userId="98bc2891-e77d-45bc-b19c-9289cd127bed" providerId="ADAL" clId="{A7D8BD88-8B8B-427A-92D9-F6515459B3B3}" dt="2024-07-02T10:20:51.890" v="257" actId="20577"/>
          <ac:grpSpMkLst>
            <pc:docMk/>
            <pc:sldMk cId="2759916141" sldId="305"/>
            <ac:grpSpMk id="9" creationId="{00000000-0000-0000-0000-000000000000}"/>
          </ac:grpSpMkLst>
        </pc:grpChg>
        <pc:grpChg chg="mod">
          <ac:chgData name="סמדר בן טבו דה-לאון" userId="98bc2891-e77d-45bc-b19c-9289cd127bed" providerId="ADAL" clId="{A7D8BD88-8B8B-427A-92D9-F6515459B3B3}" dt="2024-07-02T10:20:51.890" v="257" actId="20577"/>
          <ac:grpSpMkLst>
            <pc:docMk/>
            <pc:sldMk cId="2759916141" sldId="305"/>
            <ac:grpSpMk id="16" creationId="{00000000-0000-0000-0000-000000000000}"/>
          </ac:grpSpMkLst>
        </pc:grpChg>
        <pc:grpChg chg="mod">
          <ac:chgData name="סמדר בן טבו דה-לאון" userId="98bc2891-e77d-45bc-b19c-9289cd127bed" providerId="ADAL" clId="{A7D8BD88-8B8B-427A-92D9-F6515459B3B3}" dt="2024-07-02T10:20:51.890" v="257" actId="20577"/>
          <ac:grpSpMkLst>
            <pc:docMk/>
            <pc:sldMk cId="2759916141" sldId="305"/>
            <ac:grpSpMk id="19" creationId="{00000000-0000-0000-0000-000000000000}"/>
          </ac:grpSpMkLst>
        </pc:grpChg>
        <pc:grpChg chg="mod">
          <ac:chgData name="סמדר בן טבו דה-לאון" userId="98bc2891-e77d-45bc-b19c-9289cd127bed" providerId="ADAL" clId="{A7D8BD88-8B8B-427A-92D9-F6515459B3B3}" dt="2024-07-02T10:20:51.890" v="257" actId="20577"/>
          <ac:grpSpMkLst>
            <pc:docMk/>
            <pc:sldMk cId="2759916141" sldId="305"/>
            <ac:grpSpMk id="25" creationId="{A0EBA7EE-1A75-4A01-BF24-F39ECCD05089}"/>
          </ac:grpSpMkLst>
        </pc:grpChg>
        <pc:graphicFrameChg chg="mod">
          <ac:chgData name="סמדר בן טבו דה-לאון" userId="98bc2891-e77d-45bc-b19c-9289cd127bed" providerId="ADAL" clId="{A7D8BD88-8B8B-427A-92D9-F6515459B3B3}" dt="2024-07-02T10:20:51.890" v="257" actId="20577"/>
          <ac:graphicFrameMkLst>
            <pc:docMk/>
            <pc:sldMk cId="2759916141" sldId="305"/>
            <ac:graphicFrameMk id="14" creationId="{ADE64D7A-A2AE-4163-A6D9-78CE9A0832CC}"/>
          </ac:graphicFrameMkLst>
        </pc:graphicFrameChg>
      </pc:sldChg>
      <pc:sldChg chg="modSp mod">
        <pc:chgData name="סמדר בן טבו דה-לאון" userId="98bc2891-e77d-45bc-b19c-9289cd127bed" providerId="ADAL" clId="{A7D8BD88-8B8B-427A-92D9-F6515459B3B3}" dt="2024-07-02T10:48:17.940" v="320" actId="20577"/>
        <pc:sldMkLst>
          <pc:docMk/>
          <pc:sldMk cId="2713984551" sldId="308"/>
        </pc:sldMkLst>
        <pc:spChg chg="mod">
          <ac:chgData name="סמדר בן טבו דה-לאון" userId="98bc2891-e77d-45bc-b19c-9289cd127bed" providerId="ADAL" clId="{A7D8BD88-8B8B-427A-92D9-F6515459B3B3}" dt="2024-07-02T10:23:24.382" v="282" actId="404"/>
          <ac:spMkLst>
            <pc:docMk/>
            <pc:sldMk cId="2713984551" sldId="308"/>
            <ac:spMk id="2" creationId="{0EADA6C2-560D-4E64-AA98-5229F2E6978C}"/>
          </ac:spMkLst>
        </pc:spChg>
        <pc:spChg chg="mod">
          <ac:chgData name="סמדר בן טבו דה-לאון" userId="98bc2891-e77d-45bc-b19c-9289cd127bed" providerId="ADAL" clId="{A7D8BD88-8B8B-427A-92D9-F6515459B3B3}" dt="2024-07-02T10:48:17.940" v="320" actId="20577"/>
          <ac:spMkLst>
            <pc:docMk/>
            <pc:sldMk cId="2713984551" sldId="308"/>
            <ac:spMk id="12" creationId="{387E8354-E1A4-4161-BE17-8ACE803B15F1}"/>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madar\Documents\OneDrive%20-%20Haifa%20University\courses\2016-17\Methods\Book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madar\Documents\OneDrive%20-%20Haifa%20University\courses\2016-17\Methods\Book1.xlsx" TargetMode="External"/></Relationships>
</file>

<file path=ppt/charts/_rels/chart20.xml.rels><?xml version="1.0" encoding="UTF-8" standalone="yes"?>
<Relationships xmlns="http://schemas.openxmlformats.org/package/2006/relationships"><Relationship Id="rId3" Type="http://schemas.openxmlformats.org/officeDocument/2006/relationships/oleObject" Target="file:///C:\Users\Smadar\OneDrive%20-%20Haifa%20University\Students\Kristina%20Tarsis\Thesis\Figures\qPCR%20results%20total.xlsx" TargetMode="External"/><Relationship Id="rId2" Type="http://schemas.microsoft.com/office/2011/relationships/chartColorStyle" Target="colors10.xml"/><Relationship Id="rId1" Type="http://schemas.microsoft.com/office/2011/relationships/chartStyle" Target="style10.xml"/></Relationships>
</file>

<file path=ppt/charts/_rels/chart3.xml.rels><?xml version="1.0" encoding="UTF-8" standalone="yes"?>
<Relationships xmlns="http://schemas.openxmlformats.org/package/2006/relationships"><Relationship Id="rId1" Type="http://schemas.openxmlformats.org/officeDocument/2006/relationships/oleObject" Target="file:///C:\Users\Smadar\Documents\OneDrive%20-%20Haifa%20University\courses\2016-17\Methods\Book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madar\Documents\OneDrive%20-%20Haifa%20University\courses\2016-17\Methods\Book1.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Smadar\OneDrive%20-%20Haifa%20University\Students\Kristina%20Tarsis\Thesis\Figures\qPCR%20results%20tot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909383202099736"/>
          <c:y val="6.2708151064450282E-2"/>
          <c:w val="0.82064238845144355"/>
          <c:h val="0.7869371536891222"/>
        </c:manualLayout>
      </c:layout>
      <c:scatterChart>
        <c:scatterStyle val="smoothMarker"/>
        <c:varyColors val="0"/>
        <c:ser>
          <c:idx val="0"/>
          <c:order val="0"/>
          <c:tx>
            <c:strRef>
              <c:f>Sheet1!$L$3</c:f>
              <c:strCache>
                <c:ptCount val="1"/>
                <c:pt idx="0">
                  <c:v>GFP #1</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Sheet1!$L$4:$L$24</c:f>
              <c:numCache>
                <c:formatCode>###0.00;\-###0.00</c:formatCode>
                <c:ptCount val="21"/>
                <c:pt idx="0">
                  <c:v>16.814144049379902</c:v>
                </c:pt>
                <c:pt idx="1">
                  <c:v>16.956617444808</c:v>
                </c:pt>
                <c:pt idx="2">
                  <c:v>16.868607371099699</c:v>
                </c:pt>
                <c:pt idx="3">
                  <c:v>16.937387715471299</c:v>
                </c:pt>
                <c:pt idx="4">
                  <c:v>16.671692599189502</c:v>
                </c:pt>
                <c:pt idx="5">
                  <c:v>16.587995783758</c:v>
                </c:pt>
                <c:pt idx="6">
                  <c:v>16.936945496294602</c:v>
                </c:pt>
                <c:pt idx="7">
                  <c:v>16.946929981472099</c:v>
                </c:pt>
                <c:pt idx="8">
                  <c:v>16.7277915316592</c:v>
                </c:pt>
                <c:pt idx="9">
                  <c:v>16.7333758510552</c:v>
                </c:pt>
                <c:pt idx="10">
                  <c:v>16.676941408568101</c:v>
                </c:pt>
                <c:pt idx="11">
                  <c:v>16.703959931833701</c:v>
                </c:pt>
                <c:pt idx="12">
                  <c:v>17.040553342647801</c:v>
                </c:pt>
                <c:pt idx="13">
                  <c:v>16.844292312966999</c:v>
                </c:pt>
                <c:pt idx="14">
                  <c:v>17.2213473835813</c:v>
                </c:pt>
                <c:pt idx="15">
                  <c:v>16.915591126382001</c:v>
                </c:pt>
                <c:pt idx="16">
                  <c:v>17.102570910807799</c:v>
                </c:pt>
                <c:pt idx="17">
                  <c:v>17.123151250261099</c:v>
                </c:pt>
                <c:pt idx="18">
                  <c:v>16.968463726029899</c:v>
                </c:pt>
                <c:pt idx="19">
                  <c:v>17.076522562367501</c:v>
                </c:pt>
                <c:pt idx="20">
                  <c:v>17.324380273456601</c:v>
                </c:pt>
              </c:numCache>
            </c:numRef>
          </c:yVal>
          <c:smooth val="1"/>
          <c:extLst>
            <c:ext xmlns:c16="http://schemas.microsoft.com/office/drawing/2014/chart" uri="{C3380CC4-5D6E-409C-BE32-E72D297353CC}">
              <c16:uniqueId val="{00000000-62B2-4272-BBE2-118B2EF37772}"/>
            </c:ext>
          </c:extLst>
        </c:ser>
        <c:ser>
          <c:idx val="1"/>
          <c:order val="1"/>
          <c:tx>
            <c:strRef>
              <c:f>Sheet1!$R$3</c:f>
              <c:strCache>
                <c:ptCount val="1"/>
                <c:pt idx="0">
                  <c:v>Tbx2/3 #1</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Sheet1!$R$4:$R$24</c:f>
              <c:numCache>
                <c:formatCode>General</c:formatCode>
                <c:ptCount val="21"/>
                <c:pt idx="0">
                  <c:v>31.629907804024299</c:v>
                </c:pt>
                <c:pt idx="1">
                  <c:v>30.952416187107001</c:v>
                </c:pt>
                <c:pt idx="2">
                  <c:v>31.898838535055599</c:v>
                </c:pt>
                <c:pt idx="3">
                  <c:v>32.182876446835998</c:v>
                </c:pt>
                <c:pt idx="4">
                  <c:v>32.101842789592901</c:v>
                </c:pt>
                <c:pt idx="5">
                  <c:v>32.441303463946397</c:v>
                </c:pt>
                <c:pt idx="6">
                  <c:v>32.929739150807698</c:v>
                </c:pt>
                <c:pt idx="7">
                  <c:v>31.413728104124399</c:v>
                </c:pt>
                <c:pt idx="8">
                  <c:v>30.218477698059701</c:v>
                </c:pt>
                <c:pt idx="9">
                  <c:v>29.493974585601901</c:v>
                </c:pt>
                <c:pt idx="10">
                  <c:v>28.346678474967799</c:v>
                </c:pt>
                <c:pt idx="11">
                  <c:v>26.275543766485502</c:v>
                </c:pt>
                <c:pt idx="12">
                  <c:v>25.598168662204099</c:v>
                </c:pt>
                <c:pt idx="13">
                  <c:v>26.4424921246511</c:v>
                </c:pt>
                <c:pt idx="14">
                  <c:v>26.363793318430201</c:v>
                </c:pt>
                <c:pt idx="15">
                  <c:v>27.1398636012682</c:v>
                </c:pt>
                <c:pt idx="16">
                  <c:v>27.600759520438402</c:v>
                </c:pt>
                <c:pt idx="17">
                  <c:v>26.0574293818323</c:v>
                </c:pt>
                <c:pt idx="18">
                  <c:v>26.673756075224102</c:v>
                </c:pt>
                <c:pt idx="19">
                  <c:v>28.1023251310985</c:v>
                </c:pt>
                <c:pt idx="20">
                  <c:v>28.4082611897514</c:v>
                </c:pt>
              </c:numCache>
            </c:numRef>
          </c:yVal>
          <c:smooth val="1"/>
          <c:extLst>
            <c:ext xmlns:c16="http://schemas.microsoft.com/office/drawing/2014/chart" uri="{C3380CC4-5D6E-409C-BE32-E72D297353CC}">
              <c16:uniqueId val="{00000001-62B2-4272-BBE2-118B2EF37772}"/>
            </c:ext>
          </c:extLst>
        </c:ser>
        <c:dLbls>
          <c:showLegendKey val="0"/>
          <c:showVal val="0"/>
          <c:showCatName val="0"/>
          <c:showSerName val="0"/>
          <c:showPercent val="0"/>
          <c:showBubbleSize val="0"/>
        </c:dLbls>
        <c:axId val="84794112"/>
        <c:axId val="71119936"/>
      </c:scatterChart>
      <c:valAx>
        <c:axId val="84794112"/>
        <c:scaling>
          <c:orientation val="minMax"/>
          <c:max val="32"/>
          <c:min val="0"/>
        </c:scaling>
        <c:delete val="0"/>
        <c:axPos val="b"/>
        <c:numFmt formatCode="General" sourceLinked="1"/>
        <c:majorTickMark val="out"/>
        <c:minorTickMark val="none"/>
        <c:tickLblPos val="nextTo"/>
        <c:crossAx val="71119936"/>
        <c:crosses val="autoZero"/>
        <c:crossBetween val="midCat"/>
      </c:valAx>
      <c:valAx>
        <c:axId val="71119936"/>
        <c:scaling>
          <c:orientation val="minMax"/>
          <c:min val="15"/>
        </c:scaling>
        <c:delete val="0"/>
        <c:axPos val="l"/>
        <c:majorGridlines/>
        <c:numFmt formatCode="###0.00;\-###0.00" sourceLinked="1"/>
        <c:majorTickMark val="out"/>
        <c:minorTickMark val="none"/>
        <c:tickLblPos val="nextTo"/>
        <c:crossAx val="84794112"/>
        <c:crosses val="autoZero"/>
        <c:crossBetween val="midCat"/>
      </c:valAx>
    </c:plotArea>
    <c:legend>
      <c:legendPos val="l"/>
      <c:layout>
        <c:manualLayout>
          <c:xMode val="edge"/>
          <c:yMode val="edge"/>
          <c:x val="0.66111111111111109"/>
          <c:y val="6.5189924176144623E-2"/>
          <c:w val="0.33888888888888891"/>
          <c:h val="0.22343750000000001"/>
        </c:manualLayout>
      </c:layout>
      <c:overlay val="0"/>
    </c:legend>
    <c:plotVisOnly val="1"/>
    <c:dispBlanksAs val="gap"/>
    <c:showDLblsOverMax val="0"/>
  </c:chart>
  <c:txPr>
    <a:bodyPr/>
    <a:lstStyle/>
    <a:p>
      <a:pPr>
        <a:defRPr sz="1600" b="1"/>
      </a:pPr>
      <a:endParaRPr lang="LID4096"/>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081944444444445"/>
          <c:y val="4.8959027777777775E-2"/>
          <c:w val="0.77741138888888894"/>
          <c:h val="0.84057013888888887"/>
        </c:manualLayout>
      </c:layout>
      <c:scatterChart>
        <c:scatterStyle val="smoothMarker"/>
        <c:varyColors val="0"/>
        <c:ser>
          <c:idx val="0"/>
          <c:order val="0"/>
          <c:tx>
            <c:strRef>
              <c:f>Sheet1!$V$3</c:f>
              <c:strCache>
                <c:ptCount val="1"/>
                <c:pt idx="0">
                  <c:v>GFP #1</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Sheet1!$V$4:$V$24</c:f>
              <c:numCache>
                <c:formatCode>0.00E+00</c:formatCode>
                <c:ptCount val="21"/>
                <c:pt idx="0">
                  <c:v>650000</c:v>
                </c:pt>
                <c:pt idx="1">
                  <c:v>650000</c:v>
                </c:pt>
                <c:pt idx="2">
                  <c:v>650000</c:v>
                </c:pt>
                <c:pt idx="3">
                  <c:v>650000</c:v>
                </c:pt>
                <c:pt idx="4">
                  <c:v>650000</c:v>
                </c:pt>
                <c:pt idx="5">
                  <c:v>650000</c:v>
                </c:pt>
                <c:pt idx="6">
                  <c:v>650000</c:v>
                </c:pt>
                <c:pt idx="7">
                  <c:v>650000</c:v>
                </c:pt>
                <c:pt idx="8">
                  <c:v>650000</c:v>
                </c:pt>
                <c:pt idx="9">
                  <c:v>650000</c:v>
                </c:pt>
                <c:pt idx="10">
                  <c:v>650000</c:v>
                </c:pt>
                <c:pt idx="11">
                  <c:v>650000</c:v>
                </c:pt>
                <c:pt idx="12">
                  <c:v>650000</c:v>
                </c:pt>
                <c:pt idx="13">
                  <c:v>650000</c:v>
                </c:pt>
                <c:pt idx="14">
                  <c:v>650000</c:v>
                </c:pt>
                <c:pt idx="15">
                  <c:v>650000</c:v>
                </c:pt>
                <c:pt idx="16">
                  <c:v>650000</c:v>
                </c:pt>
                <c:pt idx="17">
                  <c:v>650000</c:v>
                </c:pt>
                <c:pt idx="18">
                  <c:v>650000</c:v>
                </c:pt>
                <c:pt idx="19">
                  <c:v>650000</c:v>
                </c:pt>
                <c:pt idx="20">
                  <c:v>650000</c:v>
                </c:pt>
              </c:numCache>
            </c:numRef>
          </c:yVal>
          <c:smooth val="1"/>
          <c:extLst>
            <c:ext xmlns:c16="http://schemas.microsoft.com/office/drawing/2014/chart" uri="{C3380CC4-5D6E-409C-BE32-E72D297353CC}">
              <c16:uniqueId val="{00000000-95CB-4814-A608-646CB9DFDE9B}"/>
            </c:ext>
          </c:extLst>
        </c:ser>
        <c:ser>
          <c:idx val="1"/>
          <c:order val="1"/>
          <c:tx>
            <c:strRef>
              <c:f>Sheet1!$Y$3</c:f>
              <c:strCache>
                <c:ptCount val="1"/>
                <c:pt idx="0">
                  <c:v>Tbx2/3 #1</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Sheet1!$Y$4:$Y$24</c:f>
              <c:numCache>
                <c:formatCode>General</c:formatCode>
                <c:ptCount val="21"/>
                <c:pt idx="0">
                  <c:v>48.190991215315037</c:v>
                </c:pt>
                <c:pt idx="1">
                  <c:v>81.570675543350546</c:v>
                </c:pt>
                <c:pt idx="2">
                  <c:v>41.993521618912041</c:v>
                </c:pt>
                <c:pt idx="3">
                  <c:v>36.574506465464275</c:v>
                </c:pt>
                <c:pt idx="4">
                  <c:v>32.486537668555933</c:v>
                </c:pt>
                <c:pt idx="5">
                  <c:v>24.759778419785693</c:v>
                </c:pt>
                <c:pt idx="6">
                  <c:v>22.639380366042182</c:v>
                </c:pt>
                <c:pt idx="7">
                  <c:v>60.289444965255932</c:v>
                </c:pt>
                <c:pt idx="8">
                  <c:v>112.806989278754</c:v>
                </c:pt>
                <c:pt idx="9">
                  <c:v>180.23972208680433</c:v>
                </c:pt>
                <c:pt idx="10">
                  <c:v>363.0213163228176</c:v>
                </c:pt>
                <c:pt idx="11">
                  <c:v>1395.7251231905163</c:v>
                </c:pt>
                <c:pt idx="12">
                  <c:v>2675.760699761543</c:v>
                </c:pt>
                <c:pt idx="13">
                  <c:v>1372.0836728701713</c:v>
                </c:pt>
                <c:pt idx="14">
                  <c:v>1838.3306612231895</c:v>
                </c:pt>
                <c:pt idx="15">
                  <c:v>918.03784988370944</c:v>
                </c:pt>
                <c:pt idx="16">
                  <c:v>770.02615746896174</c:v>
                </c:pt>
                <c:pt idx="17">
                  <c:v>2101.1214457908968</c:v>
                </c:pt>
                <c:pt idx="18">
                  <c:v>1280.9381666047298</c:v>
                </c:pt>
                <c:pt idx="19">
                  <c:v>548.82158942120407</c:v>
                </c:pt>
                <c:pt idx="20">
                  <c:v>528.73935717091854</c:v>
                </c:pt>
              </c:numCache>
            </c:numRef>
          </c:yVal>
          <c:smooth val="1"/>
          <c:extLst>
            <c:ext xmlns:c16="http://schemas.microsoft.com/office/drawing/2014/chart" uri="{C3380CC4-5D6E-409C-BE32-E72D297353CC}">
              <c16:uniqueId val="{00000001-95CB-4814-A608-646CB9DFDE9B}"/>
            </c:ext>
          </c:extLst>
        </c:ser>
        <c:dLbls>
          <c:showLegendKey val="0"/>
          <c:showVal val="0"/>
          <c:showCatName val="0"/>
          <c:showSerName val="0"/>
          <c:showPercent val="0"/>
          <c:showBubbleSize val="0"/>
        </c:dLbls>
        <c:axId val="96698368"/>
        <c:axId val="96698944"/>
      </c:scatterChart>
      <c:valAx>
        <c:axId val="96698368"/>
        <c:scaling>
          <c:orientation val="minMax"/>
          <c:max val="32"/>
          <c:min val="0"/>
        </c:scaling>
        <c:delete val="0"/>
        <c:axPos val="b"/>
        <c:numFmt formatCode="General" sourceLinked="1"/>
        <c:majorTickMark val="out"/>
        <c:minorTickMark val="none"/>
        <c:tickLblPos val="nextTo"/>
        <c:crossAx val="96698944"/>
        <c:crosses val="autoZero"/>
        <c:crossBetween val="midCat"/>
        <c:majorUnit val="10"/>
      </c:valAx>
      <c:valAx>
        <c:axId val="96698944"/>
        <c:scaling>
          <c:logBase val="10"/>
          <c:orientation val="minMax"/>
        </c:scaling>
        <c:delete val="0"/>
        <c:axPos val="l"/>
        <c:majorGridlines/>
        <c:numFmt formatCode="#,##0" sourceLinked="0"/>
        <c:majorTickMark val="out"/>
        <c:minorTickMark val="none"/>
        <c:tickLblPos val="nextTo"/>
        <c:crossAx val="96698368"/>
        <c:crosses val="autoZero"/>
        <c:crossBetween val="midCat"/>
      </c:valAx>
    </c:plotArea>
    <c:legend>
      <c:legendPos val="l"/>
      <c:layout>
        <c:manualLayout>
          <c:xMode val="edge"/>
          <c:yMode val="edge"/>
          <c:x val="0.59972222222222227"/>
          <c:y val="0.12921770833333332"/>
          <c:w val="0.40027777777777773"/>
          <c:h val="0.27194444444444443"/>
        </c:manualLayout>
      </c:layout>
      <c:overlay val="0"/>
    </c:legend>
    <c:plotVisOnly val="1"/>
    <c:dispBlanksAs val="gap"/>
    <c:showDLblsOverMax val="0"/>
  </c:chart>
  <c:txPr>
    <a:bodyPr/>
    <a:lstStyle/>
    <a:p>
      <a:pPr>
        <a:defRPr sz="1600" b="1"/>
      </a:pPr>
      <a:endParaRPr lang="LID4096"/>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'[qPCR results total.xlsx]3dpf.not inj'!$B$25</c:f>
              <c:strCache>
                <c:ptCount val="1"/>
                <c:pt idx="0">
                  <c:v>Control</c:v>
                </c:pt>
              </c:strCache>
            </c:strRef>
          </c:tx>
          <c:spPr>
            <a:solidFill>
              <a:srgbClr val="FF0000"/>
            </a:solidFill>
            <a:ln>
              <a:noFill/>
            </a:ln>
            <a:effectLst/>
          </c:spPr>
          <c:invertIfNegative val="0"/>
          <c:cat>
            <c:strRef>
              <c:f>'[qPCR results total.xlsx]3dpf.not inj'!$C$24:$H$24</c:f>
              <c:strCache>
                <c:ptCount val="6"/>
                <c:pt idx="0">
                  <c:v>vegfR</c:v>
                </c:pt>
                <c:pt idx="1">
                  <c:v>vegf</c:v>
                </c:pt>
                <c:pt idx="2">
                  <c:v>pitx</c:v>
                </c:pt>
                <c:pt idx="3">
                  <c:v>myod</c:v>
                </c:pt>
                <c:pt idx="4">
                  <c:v>sm30</c:v>
                </c:pt>
                <c:pt idx="5">
                  <c:v>rhogap</c:v>
                </c:pt>
              </c:strCache>
            </c:strRef>
          </c:cat>
          <c:val>
            <c:numRef>
              <c:f>'[qPCR results total.xlsx]3dpf.not inj'!$C$25:$H$25</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AA65-41B9-B918-FEFE14A9B913}"/>
            </c:ext>
          </c:extLst>
        </c:ser>
        <c:ser>
          <c:idx val="1"/>
          <c:order val="1"/>
          <c:tx>
            <c:strRef>
              <c:f>'[qPCR results total.xlsx]3dpf.not inj'!$B$26</c:f>
              <c:strCache>
                <c:ptCount val="1"/>
                <c:pt idx="0">
                  <c:v>Stress 1</c:v>
                </c:pt>
              </c:strCache>
            </c:strRef>
          </c:tx>
          <c:spPr>
            <a:solidFill>
              <a:srgbClr val="00B050"/>
            </a:solidFill>
            <a:ln>
              <a:noFill/>
            </a:ln>
            <a:effectLst/>
          </c:spPr>
          <c:invertIfNegative val="0"/>
          <c:errBars>
            <c:errBarType val="both"/>
            <c:errValType val="cust"/>
            <c:noEndCap val="0"/>
            <c:plus>
              <c:numRef>
                <c:f>'[qPCR results total.xlsx]3dpf.not inj'!$C$31:$H$31</c:f>
                <c:numCache>
                  <c:formatCode>General</c:formatCode>
                  <c:ptCount val="6"/>
                  <c:pt idx="0">
                    <c:v>3.0257487794603639E-2</c:v>
                  </c:pt>
                  <c:pt idx="1">
                    <c:v>0.26036714861873284</c:v>
                  </c:pt>
                  <c:pt idx="2">
                    <c:v>6.417273841534557E-2</c:v>
                  </c:pt>
                  <c:pt idx="3">
                    <c:v>1.5262324367249166E-2</c:v>
                  </c:pt>
                  <c:pt idx="4">
                    <c:v>3.1130217271239987E-2</c:v>
                  </c:pt>
                  <c:pt idx="5">
                    <c:v>3.4424906408720306E-2</c:v>
                  </c:pt>
                </c:numCache>
              </c:numRef>
            </c:plus>
            <c:minus>
              <c:numRef>
                <c:f>'[qPCR results total.xlsx]3dpf.not inj'!$C$31:$H$31</c:f>
                <c:numCache>
                  <c:formatCode>General</c:formatCode>
                  <c:ptCount val="6"/>
                  <c:pt idx="0">
                    <c:v>3.0257487794603639E-2</c:v>
                  </c:pt>
                  <c:pt idx="1">
                    <c:v>0.26036714861873284</c:v>
                  </c:pt>
                  <c:pt idx="2">
                    <c:v>6.417273841534557E-2</c:v>
                  </c:pt>
                  <c:pt idx="3">
                    <c:v>1.5262324367249166E-2</c:v>
                  </c:pt>
                  <c:pt idx="4">
                    <c:v>3.1130217271239987E-2</c:v>
                  </c:pt>
                  <c:pt idx="5">
                    <c:v>3.4424906408720306E-2</c:v>
                  </c:pt>
                </c:numCache>
              </c:numRef>
            </c:minus>
            <c:spPr>
              <a:noFill/>
              <a:ln w="9525" cap="flat" cmpd="sng" algn="ctr">
                <a:solidFill>
                  <a:schemeClr val="tx1">
                    <a:lumMod val="65000"/>
                    <a:lumOff val="35000"/>
                  </a:schemeClr>
                </a:solidFill>
                <a:round/>
              </a:ln>
              <a:effectLst/>
            </c:spPr>
          </c:errBars>
          <c:cat>
            <c:strRef>
              <c:f>'[qPCR results total.xlsx]3dpf.not inj'!$C$24:$H$24</c:f>
              <c:strCache>
                <c:ptCount val="6"/>
                <c:pt idx="0">
                  <c:v>vegfR</c:v>
                </c:pt>
                <c:pt idx="1">
                  <c:v>vegf</c:v>
                </c:pt>
                <c:pt idx="2">
                  <c:v>pitx</c:v>
                </c:pt>
                <c:pt idx="3">
                  <c:v>myod</c:v>
                </c:pt>
                <c:pt idx="4">
                  <c:v>sm30</c:v>
                </c:pt>
                <c:pt idx="5">
                  <c:v>rhogap</c:v>
                </c:pt>
              </c:strCache>
            </c:strRef>
          </c:cat>
          <c:val>
            <c:numRef>
              <c:f>'[qPCR results total.xlsx]3dpf.not inj'!$C$26:$H$26</c:f>
              <c:numCache>
                <c:formatCode>General</c:formatCode>
                <c:ptCount val="6"/>
                <c:pt idx="0">
                  <c:v>0.10496219827715698</c:v>
                </c:pt>
                <c:pt idx="1">
                  <c:v>0.84519016753764209</c:v>
                </c:pt>
                <c:pt idx="2">
                  <c:v>0.19703170244950619</c:v>
                </c:pt>
                <c:pt idx="3">
                  <c:v>1.8997645651421268E-2</c:v>
                </c:pt>
                <c:pt idx="4">
                  <c:v>3.857755730095784E-2</c:v>
                </c:pt>
                <c:pt idx="5">
                  <c:v>7.3710855116063081E-2</c:v>
                </c:pt>
              </c:numCache>
            </c:numRef>
          </c:val>
          <c:extLst>
            <c:ext xmlns:c16="http://schemas.microsoft.com/office/drawing/2014/chart" uri="{C3380CC4-5D6E-409C-BE32-E72D297353CC}">
              <c16:uniqueId val="{00000001-AA65-41B9-B918-FEFE14A9B913}"/>
            </c:ext>
          </c:extLst>
        </c:ser>
        <c:ser>
          <c:idx val="2"/>
          <c:order val="2"/>
          <c:tx>
            <c:strRef>
              <c:f>'[qPCR results total.xlsx]3dpf.not inj'!$B$27</c:f>
              <c:strCache>
                <c:ptCount val="1"/>
                <c:pt idx="0">
                  <c:v>Stress 2</c:v>
                </c:pt>
              </c:strCache>
            </c:strRef>
          </c:tx>
          <c:spPr>
            <a:solidFill>
              <a:srgbClr val="00B0F0"/>
            </a:solidFill>
            <a:ln>
              <a:noFill/>
            </a:ln>
            <a:effectLst/>
          </c:spPr>
          <c:invertIfNegative val="0"/>
          <c:errBars>
            <c:errBarType val="both"/>
            <c:errValType val="cust"/>
            <c:noEndCap val="0"/>
            <c:plus>
              <c:numRef>
                <c:f>'[qPCR results total.xlsx]3dpf.not inj'!$C$32:$H$32</c:f>
                <c:numCache>
                  <c:formatCode>General</c:formatCode>
                  <c:ptCount val="6"/>
                  <c:pt idx="0">
                    <c:v>0.24872937739676998</c:v>
                  </c:pt>
                  <c:pt idx="1">
                    <c:v>0.26669448528623718</c:v>
                  </c:pt>
                  <c:pt idx="2">
                    <c:v>0.3230391145660616</c:v>
                  </c:pt>
                  <c:pt idx="3">
                    <c:v>0.13040685532400262</c:v>
                  </c:pt>
                  <c:pt idx="4">
                    <c:v>0.1966615475811653</c:v>
                  </c:pt>
                  <c:pt idx="5">
                    <c:v>2.563070297460119E-2</c:v>
                  </c:pt>
                </c:numCache>
              </c:numRef>
            </c:plus>
            <c:minus>
              <c:numRef>
                <c:f>'[qPCR results total.xlsx]3dpf.not inj'!$C$32:$H$32</c:f>
                <c:numCache>
                  <c:formatCode>General</c:formatCode>
                  <c:ptCount val="6"/>
                  <c:pt idx="0">
                    <c:v>0.24872937739676998</c:v>
                  </c:pt>
                  <c:pt idx="1">
                    <c:v>0.26669448528623718</c:v>
                  </c:pt>
                  <c:pt idx="2">
                    <c:v>0.3230391145660616</c:v>
                  </c:pt>
                  <c:pt idx="3">
                    <c:v>0.13040685532400262</c:v>
                  </c:pt>
                  <c:pt idx="4">
                    <c:v>0.1966615475811653</c:v>
                  </c:pt>
                  <c:pt idx="5">
                    <c:v>2.563070297460119E-2</c:v>
                  </c:pt>
                </c:numCache>
              </c:numRef>
            </c:minus>
            <c:spPr>
              <a:noFill/>
              <a:ln w="9525" cap="flat" cmpd="sng" algn="ctr">
                <a:solidFill>
                  <a:schemeClr val="tx1">
                    <a:lumMod val="65000"/>
                    <a:lumOff val="35000"/>
                  </a:schemeClr>
                </a:solidFill>
                <a:round/>
              </a:ln>
              <a:effectLst/>
            </c:spPr>
          </c:errBars>
          <c:cat>
            <c:strRef>
              <c:f>'[qPCR results total.xlsx]3dpf.not inj'!$C$24:$H$24</c:f>
              <c:strCache>
                <c:ptCount val="6"/>
                <c:pt idx="0">
                  <c:v>vegfR</c:v>
                </c:pt>
                <c:pt idx="1">
                  <c:v>vegf</c:v>
                </c:pt>
                <c:pt idx="2">
                  <c:v>pitx</c:v>
                </c:pt>
                <c:pt idx="3">
                  <c:v>myod</c:v>
                </c:pt>
                <c:pt idx="4">
                  <c:v>sm30</c:v>
                </c:pt>
                <c:pt idx="5">
                  <c:v>rhogap</c:v>
                </c:pt>
              </c:strCache>
            </c:strRef>
          </c:cat>
          <c:val>
            <c:numRef>
              <c:f>'[qPCR results total.xlsx]3dpf.not inj'!$C$27:$H$27</c:f>
              <c:numCache>
                <c:formatCode>General</c:formatCode>
                <c:ptCount val="6"/>
                <c:pt idx="0">
                  <c:v>0.4960049461026404</c:v>
                </c:pt>
                <c:pt idx="1">
                  <c:v>0.92909237396987665</c:v>
                </c:pt>
                <c:pt idx="2">
                  <c:v>0.46974015752662313</c:v>
                </c:pt>
                <c:pt idx="3">
                  <c:v>0.11099081592902955</c:v>
                </c:pt>
                <c:pt idx="4">
                  <c:v>0.64421345666407825</c:v>
                </c:pt>
                <c:pt idx="5">
                  <c:v>0.56842512511533061</c:v>
                </c:pt>
              </c:numCache>
            </c:numRef>
          </c:val>
          <c:extLst>
            <c:ext xmlns:c16="http://schemas.microsoft.com/office/drawing/2014/chart" uri="{C3380CC4-5D6E-409C-BE32-E72D297353CC}">
              <c16:uniqueId val="{00000002-AA65-41B9-B918-FEFE14A9B913}"/>
            </c:ext>
          </c:extLst>
        </c:ser>
        <c:dLbls>
          <c:showLegendKey val="0"/>
          <c:showVal val="0"/>
          <c:showCatName val="0"/>
          <c:showSerName val="0"/>
          <c:showPercent val="0"/>
          <c:showBubbleSize val="0"/>
        </c:dLbls>
        <c:gapWidth val="219"/>
        <c:overlap val="-27"/>
        <c:axId val="803209007"/>
        <c:axId val="803086111"/>
      </c:barChart>
      <c:catAx>
        <c:axId val="80320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LID4096"/>
          </a:p>
        </c:txPr>
        <c:crossAx val="803086111"/>
        <c:crosses val="autoZero"/>
        <c:auto val="1"/>
        <c:lblAlgn val="ctr"/>
        <c:lblOffset val="100"/>
        <c:noMultiLvlLbl val="0"/>
      </c:catAx>
      <c:valAx>
        <c:axId val="803086111"/>
        <c:scaling>
          <c:orientation val="minMax"/>
          <c:max val="1.3"/>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LID4096"/>
          </a:p>
        </c:txPr>
        <c:crossAx val="803209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LID4096"/>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7313906651739424"/>
          <c:y val="6.2708151064450282E-2"/>
          <c:w val="0.48000927636508717"/>
          <c:h val="0.7869371536891222"/>
        </c:manualLayout>
      </c:layout>
      <c:scatterChart>
        <c:scatterStyle val="smoothMarker"/>
        <c:varyColors val="0"/>
        <c:ser>
          <c:idx val="0"/>
          <c:order val="0"/>
          <c:tx>
            <c:strRef>
              <c:f>Sheet1!$L$3</c:f>
              <c:strCache>
                <c:ptCount val="1"/>
                <c:pt idx="0">
                  <c:v>GFP #1</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Sheet1!$L$4:$L$24</c:f>
              <c:numCache>
                <c:formatCode>###0.00;\-###0.00</c:formatCode>
                <c:ptCount val="21"/>
                <c:pt idx="0">
                  <c:v>16.814144049379902</c:v>
                </c:pt>
                <c:pt idx="1">
                  <c:v>16.956617444808</c:v>
                </c:pt>
                <c:pt idx="2">
                  <c:v>16.868607371099699</c:v>
                </c:pt>
                <c:pt idx="3">
                  <c:v>16.937387715471299</c:v>
                </c:pt>
                <c:pt idx="4">
                  <c:v>16.671692599189502</c:v>
                </c:pt>
                <c:pt idx="5">
                  <c:v>16.587995783758</c:v>
                </c:pt>
                <c:pt idx="6">
                  <c:v>16.936945496294602</c:v>
                </c:pt>
                <c:pt idx="7">
                  <c:v>16.946929981472099</c:v>
                </c:pt>
                <c:pt idx="8">
                  <c:v>16.7277915316592</c:v>
                </c:pt>
                <c:pt idx="9">
                  <c:v>16.7333758510552</c:v>
                </c:pt>
                <c:pt idx="10">
                  <c:v>16.676941408568101</c:v>
                </c:pt>
                <c:pt idx="11">
                  <c:v>16.703959931833701</c:v>
                </c:pt>
                <c:pt idx="12">
                  <c:v>17.040553342647801</c:v>
                </c:pt>
                <c:pt idx="13">
                  <c:v>16.844292312966999</c:v>
                </c:pt>
                <c:pt idx="14">
                  <c:v>17.2213473835813</c:v>
                </c:pt>
                <c:pt idx="15">
                  <c:v>16.915591126382001</c:v>
                </c:pt>
                <c:pt idx="16">
                  <c:v>17.102570910807799</c:v>
                </c:pt>
                <c:pt idx="17">
                  <c:v>17.123151250261099</c:v>
                </c:pt>
                <c:pt idx="18">
                  <c:v>16.968463726029899</c:v>
                </c:pt>
                <c:pt idx="19">
                  <c:v>17.076522562367501</c:v>
                </c:pt>
                <c:pt idx="20">
                  <c:v>17.324380273456601</c:v>
                </c:pt>
              </c:numCache>
            </c:numRef>
          </c:yVal>
          <c:smooth val="1"/>
          <c:extLst>
            <c:ext xmlns:c16="http://schemas.microsoft.com/office/drawing/2014/chart" uri="{C3380CC4-5D6E-409C-BE32-E72D297353CC}">
              <c16:uniqueId val="{00000000-47DD-4804-943C-7D4A70D361D5}"/>
            </c:ext>
          </c:extLst>
        </c:ser>
        <c:ser>
          <c:idx val="1"/>
          <c:order val="1"/>
          <c:tx>
            <c:strRef>
              <c:f>Sheet1!$R$3</c:f>
              <c:strCache>
                <c:ptCount val="1"/>
                <c:pt idx="0">
                  <c:v>Tbx2/3 #1</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Sheet1!$R$4:$R$24</c:f>
              <c:numCache>
                <c:formatCode>General</c:formatCode>
                <c:ptCount val="21"/>
                <c:pt idx="0">
                  <c:v>31.629907804024299</c:v>
                </c:pt>
                <c:pt idx="1">
                  <c:v>30.952416187107001</c:v>
                </c:pt>
                <c:pt idx="2">
                  <c:v>31.898838535055599</c:v>
                </c:pt>
                <c:pt idx="3">
                  <c:v>32.182876446835998</c:v>
                </c:pt>
                <c:pt idx="4">
                  <c:v>32.101842789592901</c:v>
                </c:pt>
                <c:pt idx="5">
                  <c:v>32.441303463946397</c:v>
                </c:pt>
                <c:pt idx="6">
                  <c:v>32.929739150807698</c:v>
                </c:pt>
                <c:pt idx="7">
                  <c:v>31.413728104124399</c:v>
                </c:pt>
                <c:pt idx="8">
                  <c:v>30.218477698059701</c:v>
                </c:pt>
                <c:pt idx="9">
                  <c:v>29.493974585601901</c:v>
                </c:pt>
                <c:pt idx="10">
                  <c:v>28.346678474967799</c:v>
                </c:pt>
                <c:pt idx="11">
                  <c:v>26.275543766485502</c:v>
                </c:pt>
                <c:pt idx="12">
                  <c:v>25.598168662204099</c:v>
                </c:pt>
                <c:pt idx="13">
                  <c:v>26.4424921246511</c:v>
                </c:pt>
                <c:pt idx="14">
                  <c:v>26.363793318430201</c:v>
                </c:pt>
                <c:pt idx="15">
                  <c:v>27.1398636012682</c:v>
                </c:pt>
                <c:pt idx="16">
                  <c:v>27.600759520438402</c:v>
                </c:pt>
                <c:pt idx="17">
                  <c:v>26.0574293818323</c:v>
                </c:pt>
                <c:pt idx="18">
                  <c:v>26.673756075224102</c:v>
                </c:pt>
                <c:pt idx="19">
                  <c:v>28.1023251310985</c:v>
                </c:pt>
                <c:pt idx="20">
                  <c:v>28.4082611897514</c:v>
                </c:pt>
              </c:numCache>
            </c:numRef>
          </c:yVal>
          <c:smooth val="1"/>
          <c:extLst>
            <c:ext xmlns:c16="http://schemas.microsoft.com/office/drawing/2014/chart" uri="{C3380CC4-5D6E-409C-BE32-E72D297353CC}">
              <c16:uniqueId val="{00000001-47DD-4804-943C-7D4A70D361D5}"/>
            </c:ext>
          </c:extLst>
        </c:ser>
        <c:ser>
          <c:idx val="2"/>
          <c:order val="2"/>
          <c:tx>
            <c:strRef>
              <c:f>Sheet1!$N$3</c:f>
              <c:strCache>
                <c:ptCount val="1"/>
                <c:pt idx="0">
                  <c:v>GFP #2</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Sheet1!$N$4:$N$24</c:f>
              <c:numCache>
                <c:formatCode>###0.00;\-###0.00</c:formatCode>
                <c:ptCount val="21"/>
                <c:pt idx="0">
                  <c:v>16.543085246001802</c:v>
                </c:pt>
                <c:pt idx="1">
                  <c:v>16.703541306283299</c:v>
                </c:pt>
                <c:pt idx="2">
                  <c:v>16.669653457232499</c:v>
                </c:pt>
                <c:pt idx="3">
                  <c:v>17.098541185664502</c:v>
                </c:pt>
                <c:pt idx="4">
                  <c:v>16.743259648617101</c:v>
                </c:pt>
                <c:pt idx="5">
                  <c:v>16.671616644172801</c:v>
                </c:pt>
                <c:pt idx="6">
                  <c:v>16.910740562752999</c:v>
                </c:pt>
                <c:pt idx="7">
                  <c:v>16.868589721687101</c:v>
                </c:pt>
                <c:pt idx="8">
                  <c:v>16.890082187742099</c:v>
                </c:pt>
                <c:pt idx="9">
                  <c:v>16.850055776889601</c:v>
                </c:pt>
                <c:pt idx="10">
                  <c:v>16.8684764307053</c:v>
                </c:pt>
                <c:pt idx="11">
                  <c:v>16.8249918680219</c:v>
                </c:pt>
                <c:pt idx="12">
                  <c:v>16.784489613440901</c:v>
                </c:pt>
                <c:pt idx="13">
                  <c:v>16.819449665101601</c:v>
                </c:pt>
                <c:pt idx="14">
                  <c:v>16.7937875909833</c:v>
                </c:pt>
                <c:pt idx="15">
                  <c:v>16.792037656041401</c:v>
                </c:pt>
                <c:pt idx="16">
                  <c:v>16.877719638253101</c:v>
                </c:pt>
                <c:pt idx="17">
                  <c:v>16.914078166085002</c:v>
                </c:pt>
                <c:pt idx="18">
                  <c:v>16.9133590231813</c:v>
                </c:pt>
                <c:pt idx="19">
                  <c:v>17.203013519079398</c:v>
                </c:pt>
                <c:pt idx="20">
                  <c:v>16.928622076261501</c:v>
                </c:pt>
              </c:numCache>
            </c:numRef>
          </c:yVal>
          <c:smooth val="1"/>
          <c:extLst>
            <c:ext xmlns:c16="http://schemas.microsoft.com/office/drawing/2014/chart" uri="{C3380CC4-5D6E-409C-BE32-E72D297353CC}">
              <c16:uniqueId val="{00000002-47DD-4804-943C-7D4A70D361D5}"/>
            </c:ext>
          </c:extLst>
        </c:ser>
        <c:ser>
          <c:idx val="3"/>
          <c:order val="3"/>
          <c:tx>
            <c:strRef>
              <c:f>Sheet1!$P$3</c:f>
              <c:strCache>
                <c:ptCount val="1"/>
                <c:pt idx="0">
                  <c:v>GFP #3</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Sheet1!$P$4:$P$24</c:f>
              <c:numCache>
                <c:formatCode>###0.00;\-###0.00</c:formatCode>
                <c:ptCount val="21"/>
                <c:pt idx="0">
                  <c:v>16.5959290445353</c:v>
                </c:pt>
                <c:pt idx="1">
                  <c:v>16.718192209923799</c:v>
                </c:pt>
                <c:pt idx="2">
                  <c:v>16.6836144559968</c:v>
                </c:pt>
                <c:pt idx="3">
                  <c:v>16.713493195097001</c:v>
                </c:pt>
                <c:pt idx="4">
                  <c:v>16.544088189110401</c:v>
                </c:pt>
                <c:pt idx="5">
                  <c:v>16.414902223727299</c:v>
                </c:pt>
                <c:pt idx="6">
                  <c:v>16.740853720054101</c:v>
                </c:pt>
                <c:pt idx="7">
                  <c:v>16.737223953863101</c:v>
                </c:pt>
                <c:pt idx="8">
                  <c:v>16.713331875172099</c:v>
                </c:pt>
                <c:pt idx="9">
                  <c:v>16.592120850956899</c:v>
                </c:pt>
                <c:pt idx="10">
                  <c:v>16.333622459941601</c:v>
                </c:pt>
                <c:pt idx="11">
                  <c:v>16.451681799433999</c:v>
                </c:pt>
                <c:pt idx="12">
                  <c:v>16.790183205102799</c:v>
                </c:pt>
                <c:pt idx="13">
                  <c:v>16.695929285829902</c:v>
                </c:pt>
                <c:pt idx="14">
                  <c:v>16.651731884039101</c:v>
                </c:pt>
                <c:pt idx="15">
                  <c:v>16.795646633809199</c:v>
                </c:pt>
                <c:pt idx="16">
                  <c:v>16.720828597926101</c:v>
                </c:pt>
                <c:pt idx="17">
                  <c:v>16.829693349204501</c:v>
                </c:pt>
                <c:pt idx="18">
                  <c:v>16.623597406030999</c:v>
                </c:pt>
                <c:pt idx="19">
                  <c:v>16.782966437750101</c:v>
                </c:pt>
                <c:pt idx="20">
                  <c:v>17.001925544689001</c:v>
                </c:pt>
              </c:numCache>
            </c:numRef>
          </c:yVal>
          <c:smooth val="1"/>
          <c:extLst>
            <c:ext xmlns:c16="http://schemas.microsoft.com/office/drawing/2014/chart" uri="{C3380CC4-5D6E-409C-BE32-E72D297353CC}">
              <c16:uniqueId val="{00000003-47DD-4804-943C-7D4A70D361D5}"/>
            </c:ext>
          </c:extLst>
        </c:ser>
        <c:ser>
          <c:idx val="4"/>
          <c:order val="4"/>
          <c:tx>
            <c:strRef>
              <c:f>Sheet1!$S$3</c:f>
              <c:strCache>
                <c:ptCount val="1"/>
                <c:pt idx="0">
                  <c:v>Tbx2/3 #2</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Sheet1!$S$4:$S$24</c:f>
              <c:numCache>
                <c:formatCode>General</c:formatCode>
                <c:ptCount val="21"/>
                <c:pt idx="0">
                  <c:v>32.313279052302001</c:v>
                </c:pt>
                <c:pt idx="1">
                  <c:v>32.058733157593799</c:v>
                </c:pt>
                <c:pt idx="2">
                  <c:v>31.815280298300799</c:v>
                </c:pt>
                <c:pt idx="3">
                  <c:v>32.687062072055497</c:v>
                </c:pt>
                <c:pt idx="4">
                  <c:v>32.591539077910703</c:v>
                </c:pt>
                <c:pt idx="5">
                  <c:v>32.268638921149403</c:v>
                </c:pt>
                <c:pt idx="6">
                  <c:v>32.4897709154151</c:v>
                </c:pt>
                <c:pt idx="7">
                  <c:v>30.935116602976599</c:v>
                </c:pt>
                <c:pt idx="8">
                  <c:v>30.579020711876399</c:v>
                </c:pt>
                <c:pt idx="9">
                  <c:v>29.0311540550668</c:v>
                </c:pt>
                <c:pt idx="10">
                  <c:v>27.519913340617201</c:v>
                </c:pt>
                <c:pt idx="11">
                  <c:v>26.989425515852599</c:v>
                </c:pt>
                <c:pt idx="12">
                  <c:v>26.392309949533001</c:v>
                </c:pt>
                <c:pt idx="13">
                  <c:v>25.541787420233199</c:v>
                </c:pt>
                <c:pt idx="14">
                  <c:v>25.734730355499799</c:v>
                </c:pt>
                <c:pt idx="15">
                  <c:v>25.883771999792401</c:v>
                </c:pt>
                <c:pt idx="16">
                  <c:v>26.973767532454499</c:v>
                </c:pt>
                <c:pt idx="17">
                  <c:v>28.135249848889199</c:v>
                </c:pt>
                <c:pt idx="18">
                  <c:v>26.3676429789707</c:v>
                </c:pt>
                <c:pt idx="19">
                  <c:v>26.224387324473099</c:v>
                </c:pt>
                <c:pt idx="20">
                  <c:v>26.182736101386102</c:v>
                </c:pt>
              </c:numCache>
            </c:numRef>
          </c:yVal>
          <c:smooth val="1"/>
          <c:extLst>
            <c:ext xmlns:c16="http://schemas.microsoft.com/office/drawing/2014/chart" uri="{C3380CC4-5D6E-409C-BE32-E72D297353CC}">
              <c16:uniqueId val="{00000004-47DD-4804-943C-7D4A70D361D5}"/>
            </c:ext>
          </c:extLst>
        </c:ser>
        <c:ser>
          <c:idx val="5"/>
          <c:order val="5"/>
          <c:tx>
            <c:strRef>
              <c:f>Sheet1!$T$3</c:f>
              <c:strCache>
                <c:ptCount val="1"/>
                <c:pt idx="0">
                  <c:v>Tbx2/3 #3</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Sheet1!$T$4:$T$24</c:f>
              <c:numCache>
                <c:formatCode>General</c:formatCode>
                <c:ptCount val="21"/>
                <c:pt idx="0">
                  <c:v>31.179553601292799</c:v>
                </c:pt>
                <c:pt idx="1">
                  <c:v>30.490152303811399</c:v>
                </c:pt>
                <c:pt idx="2">
                  <c:v>30.918793448554801</c:v>
                </c:pt>
                <c:pt idx="3">
                  <c:v>30.988097703599198</c:v>
                </c:pt>
                <c:pt idx="4">
                  <c:v>31.484081170728999</c:v>
                </c:pt>
                <c:pt idx="5">
                  <c:v>31.671903574769999</c:v>
                </c:pt>
                <c:pt idx="6">
                  <c:v>31.814780159093601</c:v>
                </c:pt>
                <c:pt idx="7">
                  <c:v>30.4409222930643</c:v>
                </c:pt>
                <c:pt idx="8">
                  <c:v>29.2176618943143</c:v>
                </c:pt>
                <c:pt idx="9">
                  <c:v>28.982921764871801</c:v>
                </c:pt>
                <c:pt idx="10">
                  <c:v>27.484975568885702</c:v>
                </c:pt>
                <c:pt idx="11">
                  <c:v>26.127655548663999</c:v>
                </c:pt>
                <c:pt idx="12">
                  <c:v>25.771192618327198</c:v>
                </c:pt>
                <c:pt idx="13">
                  <c:v>25.6651983310162</c:v>
                </c:pt>
                <c:pt idx="14">
                  <c:v>25.790387727389501</c:v>
                </c:pt>
                <c:pt idx="15">
                  <c:v>25.628113845499399</c:v>
                </c:pt>
                <c:pt idx="16">
                  <c:v>26.054418457091899</c:v>
                </c:pt>
                <c:pt idx="17">
                  <c:v>25.780007652529299</c:v>
                </c:pt>
                <c:pt idx="18">
                  <c:v>25.715535491589399</c:v>
                </c:pt>
                <c:pt idx="19">
                  <c:v>25.478584036793599</c:v>
                </c:pt>
                <c:pt idx="20">
                  <c:v>25.802866491579501</c:v>
                </c:pt>
              </c:numCache>
            </c:numRef>
          </c:yVal>
          <c:smooth val="1"/>
          <c:extLst>
            <c:ext xmlns:c16="http://schemas.microsoft.com/office/drawing/2014/chart" uri="{C3380CC4-5D6E-409C-BE32-E72D297353CC}">
              <c16:uniqueId val="{00000005-47DD-4804-943C-7D4A70D361D5}"/>
            </c:ext>
          </c:extLst>
        </c:ser>
        <c:dLbls>
          <c:showLegendKey val="0"/>
          <c:showVal val="0"/>
          <c:showCatName val="0"/>
          <c:showSerName val="0"/>
          <c:showPercent val="0"/>
          <c:showBubbleSize val="0"/>
        </c:dLbls>
        <c:axId val="96701248"/>
        <c:axId val="96701824"/>
      </c:scatterChart>
      <c:valAx>
        <c:axId val="96701248"/>
        <c:scaling>
          <c:orientation val="minMax"/>
          <c:max val="32"/>
          <c:min val="0"/>
        </c:scaling>
        <c:delete val="0"/>
        <c:axPos val="b"/>
        <c:numFmt formatCode="General" sourceLinked="1"/>
        <c:majorTickMark val="out"/>
        <c:minorTickMark val="none"/>
        <c:tickLblPos val="nextTo"/>
        <c:crossAx val="96701824"/>
        <c:crosses val="autoZero"/>
        <c:crossBetween val="midCat"/>
      </c:valAx>
      <c:valAx>
        <c:axId val="96701824"/>
        <c:scaling>
          <c:orientation val="minMax"/>
          <c:min val="15"/>
        </c:scaling>
        <c:delete val="0"/>
        <c:axPos val="l"/>
        <c:majorGridlines/>
        <c:numFmt formatCode="###0.00;\-###0.00" sourceLinked="1"/>
        <c:majorTickMark val="out"/>
        <c:minorTickMark val="none"/>
        <c:tickLblPos val="nextTo"/>
        <c:txPr>
          <a:bodyPr/>
          <a:lstStyle/>
          <a:p>
            <a:pPr>
              <a:defRPr sz="1400"/>
            </a:pPr>
            <a:endParaRPr lang="LID4096"/>
          </a:p>
        </c:txPr>
        <c:crossAx val="96701248"/>
        <c:crosses val="autoZero"/>
        <c:crossBetween val="midCat"/>
      </c:valAx>
    </c:plotArea>
    <c:legend>
      <c:legendPos val="l"/>
      <c:layout>
        <c:manualLayout>
          <c:xMode val="edge"/>
          <c:yMode val="edge"/>
          <c:x val="1.4167770616574631E-3"/>
          <c:y val="3.453819444444456E-3"/>
          <c:w val="0.31810742281766191"/>
          <c:h val="0.50497430555555556"/>
        </c:manualLayout>
      </c:layout>
      <c:overlay val="0"/>
      <c:txPr>
        <a:bodyPr/>
        <a:lstStyle/>
        <a:p>
          <a:pPr>
            <a:defRPr sz="1400"/>
          </a:pPr>
          <a:endParaRPr lang="LID4096"/>
        </a:p>
      </c:txPr>
    </c:legend>
    <c:plotVisOnly val="1"/>
    <c:dispBlanksAs val="gap"/>
    <c:showDLblsOverMax val="0"/>
  </c:chart>
  <c:txPr>
    <a:bodyPr/>
    <a:lstStyle/>
    <a:p>
      <a:pPr>
        <a:defRPr sz="1600" b="1"/>
      </a:pPr>
      <a:endParaRPr lang="LID4096"/>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2449898989898988"/>
          <c:y val="4.8959027777777775E-2"/>
          <c:w val="0.53024924242424243"/>
          <c:h val="0.84057013888888887"/>
        </c:manualLayout>
      </c:layout>
      <c:scatterChart>
        <c:scatterStyle val="smoothMarker"/>
        <c:varyColors val="0"/>
        <c:ser>
          <c:idx val="0"/>
          <c:order val="0"/>
          <c:tx>
            <c:strRef>
              <c:f>Sheet1!$V$3</c:f>
              <c:strCache>
                <c:ptCount val="1"/>
                <c:pt idx="0">
                  <c:v>GFP #1</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Sheet1!$V$4:$V$24</c:f>
              <c:numCache>
                <c:formatCode>0.00E+00</c:formatCode>
                <c:ptCount val="21"/>
                <c:pt idx="0">
                  <c:v>650000</c:v>
                </c:pt>
                <c:pt idx="1">
                  <c:v>650000</c:v>
                </c:pt>
                <c:pt idx="2">
                  <c:v>650000</c:v>
                </c:pt>
                <c:pt idx="3">
                  <c:v>650000</c:v>
                </c:pt>
                <c:pt idx="4">
                  <c:v>650000</c:v>
                </c:pt>
                <c:pt idx="5">
                  <c:v>650000</c:v>
                </c:pt>
                <c:pt idx="6">
                  <c:v>650000</c:v>
                </c:pt>
                <c:pt idx="7">
                  <c:v>650000</c:v>
                </c:pt>
                <c:pt idx="8">
                  <c:v>650000</c:v>
                </c:pt>
                <c:pt idx="9">
                  <c:v>650000</c:v>
                </c:pt>
                <c:pt idx="10">
                  <c:v>650000</c:v>
                </c:pt>
                <c:pt idx="11">
                  <c:v>650000</c:v>
                </c:pt>
                <c:pt idx="12">
                  <c:v>650000</c:v>
                </c:pt>
                <c:pt idx="13">
                  <c:v>650000</c:v>
                </c:pt>
                <c:pt idx="14">
                  <c:v>650000</c:v>
                </c:pt>
                <c:pt idx="15">
                  <c:v>650000</c:v>
                </c:pt>
                <c:pt idx="16">
                  <c:v>650000</c:v>
                </c:pt>
                <c:pt idx="17">
                  <c:v>650000</c:v>
                </c:pt>
                <c:pt idx="18">
                  <c:v>650000</c:v>
                </c:pt>
                <c:pt idx="19">
                  <c:v>650000</c:v>
                </c:pt>
                <c:pt idx="20">
                  <c:v>650000</c:v>
                </c:pt>
              </c:numCache>
            </c:numRef>
          </c:yVal>
          <c:smooth val="1"/>
          <c:extLst>
            <c:ext xmlns:c16="http://schemas.microsoft.com/office/drawing/2014/chart" uri="{C3380CC4-5D6E-409C-BE32-E72D297353CC}">
              <c16:uniqueId val="{00000000-8617-4965-886B-35E223A6F5F6}"/>
            </c:ext>
          </c:extLst>
        </c:ser>
        <c:ser>
          <c:idx val="1"/>
          <c:order val="1"/>
          <c:tx>
            <c:strRef>
              <c:f>Sheet1!$Y$3</c:f>
              <c:strCache>
                <c:ptCount val="1"/>
                <c:pt idx="0">
                  <c:v>Tbx2/3 #1</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Sheet1!$Y$4:$Y$24</c:f>
              <c:numCache>
                <c:formatCode>General</c:formatCode>
                <c:ptCount val="21"/>
                <c:pt idx="0">
                  <c:v>48.190991215315037</c:v>
                </c:pt>
                <c:pt idx="1">
                  <c:v>81.570675543350546</c:v>
                </c:pt>
                <c:pt idx="2">
                  <c:v>41.993521618912041</c:v>
                </c:pt>
                <c:pt idx="3">
                  <c:v>36.574506465464275</c:v>
                </c:pt>
                <c:pt idx="4">
                  <c:v>32.486537668555933</c:v>
                </c:pt>
                <c:pt idx="5">
                  <c:v>24.759778419785693</c:v>
                </c:pt>
                <c:pt idx="6">
                  <c:v>22.639380366042182</c:v>
                </c:pt>
                <c:pt idx="7">
                  <c:v>60.289444965255932</c:v>
                </c:pt>
                <c:pt idx="8">
                  <c:v>112.806989278754</c:v>
                </c:pt>
                <c:pt idx="9">
                  <c:v>180.23972208680433</c:v>
                </c:pt>
                <c:pt idx="10">
                  <c:v>363.0213163228176</c:v>
                </c:pt>
                <c:pt idx="11">
                  <c:v>1395.7251231905163</c:v>
                </c:pt>
                <c:pt idx="12">
                  <c:v>2675.760699761543</c:v>
                </c:pt>
                <c:pt idx="13">
                  <c:v>1372.0836728701713</c:v>
                </c:pt>
                <c:pt idx="14">
                  <c:v>1838.3306612231895</c:v>
                </c:pt>
                <c:pt idx="15">
                  <c:v>918.03784988370944</c:v>
                </c:pt>
                <c:pt idx="16">
                  <c:v>770.02615746896174</c:v>
                </c:pt>
                <c:pt idx="17">
                  <c:v>2101.1214457908968</c:v>
                </c:pt>
                <c:pt idx="18">
                  <c:v>1280.9381666047298</c:v>
                </c:pt>
                <c:pt idx="19">
                  <c:v>548.82158942120407</c:v>
                </c:pt>
                <c:pt idx="20">
                  <c:v>528.73935717091854</c:v>
                </c:pt>
              </c:numCache>
            </c:numRef>
          </c:yVal>
          <c:smooth val="1"/>
          <c:extLst>
            <c:ext xmlns:c16="http://schemas.microsoft.com/office/drawing/2014/chart" uri="{C3380CC4-5D6E-409C-BE32-E72D297353CC}">
              <c16:uniqueId val="{00000001-8617-4965-886B-35E223A6F5F6}"/>
            </c:ext>
          </c:extLst>
        </c:ser>
        <c:ser>
          <c:idx val="2"/>
          <c:order val="2"/>
          <c:tx>
            <c:strRef>
              <c:f>Sheet1!$W$3</c:f>
              <c:strCache>
                <c:ptCount val="1"/>
                <c:pt idx="0">
                  <c:v>GFP #2</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Sheet1!$W$4:$W$24</c:f>
              <c:numCache>
                <c:formatCode>0.00E+00</c:formatCode>
                <c:ptCount val="21"/>
                <c:pt idx="0">
                  <c:v>650000</c:v>
                </c:pt>
                <c:pt idx="1">
                  <c:v>650000</c:v>
                </c:pt>
                <c:pt idx="2">
                  <c:v>650000</c:v>
                </c:pt>
                <c:pt idx="3">
                  <c:v>650000</c:v>
                </c:pt>
                <c:pt idx="4">
                  <c:v>650000</c:v>
                </c:pt>
                <c:pt idx="5">
                  <c:v>650000</c:v>
                </c:pt>
                <c:pt idx="6">
                  <c:v>650000</c:v>
                </c:pt>
                <c:pt idx="7">
                  <c:v>650000</c:v>
                </c:pt>
                <c:pt idx="8">
                  <c:v>650000</c:v>
                </c:pt>
                <c:pt idx="9">
                  <c:v>650000</c:v>
                </c:pt>
                <c:pt idx="10">
                  <c:v>650000</c:v>
                </c:pt>
                <c:pt idx="11">
                  <c:v>650000</c:v>
                </c:pt>
                <c:pt idx="12">
                  <c:v>650000</c:v>
                </c:pt>
                <c:pt idx="13">
                  <c:v>650000</c:v>
                </c:pt>
                <c:pt idx="14">
                  <c:v>650000</c:v>
                </c:pt>
                <c:pt idx="15">
                  <c:v>650000</c:v>
                </c:pt>
                <c:pt idx="16">
                  <c:v>650000</c:v>
                </c:pt>
                <c:pt idx="17">
                  <c:v>650000</c:v>
                </c:pt>
                <c:pt idx="18">
                  <c:v>650000</c:v>
                </c:pt>
                <c:pt idx="19">
                  <c:v>650000</c:v>
                </c:pt>
                <c:pt idx="20">
                  <c:v>650000</c:v>
                </c:pt>
              </c:numCache>
            </c:numRef>
          </c:yVal>
          <c:smooth val="1"/>
          <c:extLst>
            <c:ext xmlns:c16="http://schemas.microsoft.com/office/drawing/2014/chart" uri="{C3380CC4-5D6E-409C-BE32-E72D297353CC}">
              <c16:uniqueId val="{00000002-8617-4965-886B-35E223A6F5F6}"/>
            </c:ext>
          </c:extLst>
        </c:ser>
        <c:ser>
          <c:idx val="3"/>
          <c:order val="3"/>
          <c:tx>
            <c:strRef>
              <c:f>Sheet1!$X$3</c:f>
              <c:strCache>
                <c:ptCount val="1"/>
                <c:pt idx="0">
                  <c:v>GFP #3</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Sheet1!$X$4:$X$24</c:f>
              <c:numCache>
                <c:formatCode>0.00E+00</c:formatCode>
                <c:ptCount val="21"/>
                <c:pt idx="0">
                  <c:v>650000</c:v>
                </c:pt>
                <c:pt idx="1">
                  <c:v>650000</c:v>
                </c:pt>
                <c:pt idx="2">
                  <c:v>650000</c:v>
                </c:pt>
                <c:pt idx="3">
                  <c:v>650000</c:v>
                </c:pt>
                <c:pt idx="4">
                  <c:v>650000</c:v>
                </c:pt>
                <c:pt idx="5">
                  <c:v>650000</c:v>
                </c:pt>
                <c:pt idx="6">
                  <c:v>650000</c:v>
                </c:pt>
                <c:pt idx="7">
                  <c:v>650000</c:v>
                </c:pt>
                <c:pt idx="8">
                  <c:v>650000</c:v>
                </c:pt>
                <c:pt idx="9">
                  <c:v>650000</c:v>
                </c:pt>
                <c:pt idx="10">
                  <c:v>650000</c:v>
                </c:pt>
                <c:pt idx="11">
                  <c:v>650000</c:v>
                </c:pt>
                <c:pt idx="12">
                  <c:v>650000</c:v>
                </c:pt>
                <c:pt idx="13">
                  <c:v>650000</c:v>
                </c:pt>
                <c:pt idx="14">
                  <c:v>650000</c:v>
                </c:pt>
                <c:pt idx="15">
                  <c:v>650000</c:v>
                </c:pt>
                <c:pt idx="16">
                  <c:v>650000</c:v>
                </c:pt>
                <c:pt idx="17">
                  <c:v>650000</c:v>
                </c:pt>
                <c:pt idx="18">
                  <c:v>650000</c:v>
                </c:pt>
                <c:pt idx="19">
                  <c:v>650000</c:v>
                </c:pt>
                <c:pt idx="20">
                  <c:v>650000</c:v>
                </c:pt>
              </c:numCache>
            </c:numRef>
          </c:yVal>
          <c:smooth val="1"/>
          <c:extLst>
            <c:ext xmlns:c16="http://schemas.microsoft.com/office/drawing/2014/chart" uri="{C3380CC4-5D6E-409C-BE32-E72D297353CC}">
              <c16:uniqueId val="{00000003-8617-4965-886B-35E223A6F5F6}"/>
            </c:ext>
          </c:extLst>
        </c:ser>
        <c:ser>
          <c:idx val="4"/>
          <c:order val="4"/>
          <c:tx>
            <c:strRef>
              <c:f>Sheet1!$Z$3</c:f>
              <c:strCache>
                <c:ptCount val="1"/>
                <c:pt idx="0">
                  <c:v>Tbx2/3 #2</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Sheet1!$Z$4:$Z$24</c:f>
              <c:numCache>
                <c:formatCode>General</c:formatCode>
                <c:ptCount val="21"/>
                <c:pt idx="0">
                  <c:v>26.116504259956226</c:v>
                </c:pt>
                <c:pt idx="1">
                  <c:v>34.08774989684823</c:v>
                </c:pt>
                <c:pt idx="2">
                  <c:v>38.995575673112917</c:v>
                </c:pt>
                <c:pt idx="3">
                  <c:v>29.346548202396662</c:v>
                </c:pt>
                <c:pt idx="4">
                  <c:v>24.839817276847672</c:v>
                </c:pt>
                <c:pt idx="5">
                  <c:v>29.186850446649753</c:v>
                </c:pt>
                <c:pt idx="6">
                  <c:v>29.52585934160259</c:v>
                </c:pt>
                <c:pt idx="7">
                  <c:v>77.950397753667005</c:v>
                </c:pt>
                <c:pt idx="8">
                  <c:v>99.328173571909744</c:v>
                </c:pt>
                <c:pt idx="9">
                  <c:v>261.4498205255598</c:v>
                </c:pt>
                <c:pt idx="10">
                  <c:v>697.8899795551182</c:v>
                </c:pt>
                <c:pt idx="11">
                  <c:v>953.98352725435939</c:v>
                </c:pt>
                <c:pt idx="12">
                  <c:v>1363.637201207938</c:v>
                </c:pt>
                <c:pt idx="13">
                  <c:v>2407.3004591657218</c:v>
                </c:pt>
                <c:pt idx="14">
                  <c:v>2092.1526321078309</c:v>
                </c:pt>
                <c:pt idx="15">
                  <c:v>1899.1517560571565</c:v>
                </c:pt>
                <c:pt idx="16">
                  <c:v>996.7899502760223</c:v>
                </c:pt>
                <c:pt idx="17">
                  <c:v>484.14042060544739</c:v>
                </c:pt>
                <c:pt idx="18">
                  <c:v>1504.8654088841395</c:v>
                </c:pt>
                <c:pt idx="19">
                  <c:v>1986.8858773775601</c:v>
                </c:pt>
                <c:pt idx="20">
                  <c:v>1711.1802083665928</c:v>
                </c:pt>
              </c:numCache>
            </c:numRef>
          </c:yVal>
          <c:smooth val="1"/>
          <c:extLst>
            <c:ext xmlns:c16="http://schemas.microsoft.com/office/drawing/2014/chart" uri="{C3380CC4-5D6E-409C-BE32-E72D297353CC}">
              <c16:uniqueId val="{00000004-8617-4965-886B-35E223A6F5F6}"/>
            </c:ext>
          </c:extLst>
        </c:ser>
        <c:ser>
          <c:idx val="5"/>
          <c:order val="5"/>
          <c:tx>
            <c:strRef>
              <c:f>Sheet1!$AA$3</c:f>
              <c:strCache>
                <c:ptCount val="1"/>
                <c:pt idx="0">
                  <c:v>Tbx2/3 #3</c:v>
                </c:pt>
              </c:strCache>
            </c:strRef>
          </c:tx>
          <c:xVal>
            <c:numRef>
              <c:f>Sheet1!$I$4:$I$24</c:f>
              <c:numCache>
                <c:formatCode>General</c:formatCode>
                <c:ptCount val="21"/>
                <c:pt idx="0">
                  <c:v>0</c:v>
                </c:pt>
                <c:pt idx="1">
                  <c:v>2</c:v>
                </c:pt>
                <c:pt idx="2">
                  <c:v>4</c:v>
                </c:pt>
                <c:pt idx="3">
                  <c:v>5</c:v>
                </c:pt>
                <c:pt idx="4">
                  <c:v>6</c:v>
                </c:pt>
                <c:pt idx="5">
                  <c:v>7</c:v>
                </c:pt>
                <c:pt idx="6">
                  <c:v>8</c:v>
                </c:pt>
                <c:pt idx="7">
                  <c:v>10</c:v>
                </c:pt>
                <c:pt idx="8">
                  <c:v>11</c:v>
                </c:pt>
                <c:pt idx="9">
                  <c:v>12</c:v>
                </c:pt>
                <c:pt idx="10">
                  <c:v>13</c:v>
                </c:pt>
                <c:pt idx="11">
                  <c:v>14</c:v>
                </c:pt>
                <c:pt idx="12">
                  <c:v>15</c:v>
                </c:pt>
                <c:pt idx="13">
                  <c:v>16</c:v>
                </c:pt>
                <c:pt idx="14">
                  <c:v>17</c:v>
                </c:pt>
                <c:pt idx="15">
                  <c:v>18</c:v>
                </c:pt>
                <c:pt idx="16">
                  <c:v>20</c:v>
                </c:pt>
                <c:pt idx="17">
                  <c:v>22</c:v>
                </c:pt>
                <c:pt idx="18">
                  <c:v>24</c:v>
                </c:pt>
                <c:pt idx="19">
                  <c:v>27</c:v>
                </c:pt>
                <c:pt idx="20">
                  <c:v>30</c:v>
                </c:pt>
              </c:numCache>
            </c:numRef>
          </c:xVal>
          <c:yVal>
            <c:numRef>
              <c:f>Sheet1!$AA$4:$AA$24</c:f>
              <c:numCache>
                <c:formatCode>General</c:formatCode>
                <c:ptCount val="21"/>
                <c:pt idx="0">
                  <c:v>55.933950856003896</c:v>
                </c:pt>
                <c:pt idx="1">
                  <c:v>94.173755186202996</c:v>
                </c:pt>
                <c:pt idx="2">
                  <c:v>69.952936844362426</c:v>
                </c:pt>
                <c:pt idx="3">
                  <c:v>68.204958297471535</c:v>
                </c:pt>
                <c:pt idx="4">
                  <c:v>44.497592528769488</c:v>
                </c:pt>
                <c:pt idx="5">
                  <c:v>36.305238181018147</c:v>
                </c:pt>
                <c:pt idx="6">
                  <c:v>40.83213431198844</c:v>
                </c:pt>
                <c:pt idx="7">
                  <c:v>98.391617057234342</c:v>
                </c:pt>
                <c:pt idx="8">
                  <c:v>212.46448077583054</c:v>
                </c:pt>
                <c:pt idx="9">
                  <c:v>228.52461355248511</c:v>
                </c:pt>
                <c:pt idx="10">
                  <c:v>506.32983908223144</c:v>
                </c:pt>
                <c:pt idx="11">
                  <c:v>1305.2714273371382</c:v>
                </c:pt>
                <c:pt idx="12">
                  <c:v>2039.034821663256</c:v>
                </c:pt>
                <c:pt idx="13">
                  <c:v>2054.4582134764396</c:v>
                </c:pt>
                <c:pt idx="14">
                  <c:v>1842.8081845629092</c:v>
                </c:pt>
                <c:pt idx="15">
                  <c:v>2243.0105489390417</c:v>
                </c:pt>
                <c:pt idx="16">
                  <c:v>1626.0787470042819</c:v>
                </c:pt>
                <c:pt idx="17">
                  <c:v>2079.6057756995415</c:v>
                </c:pt>
                <c:pt idx="18">
                  <c:v>1898.903415527893</c:v>
                </c:pt>
                <c:pt idx="19">
                  <c:v>2448.9427829781594</c:v>
                </c:pt>
                <c:pt idx="20">
                  <c:v>2288.8607716522401</c:v>
                </c:pt>
              </c:numCache>
            </c:numRef>
          </c:yVal>
          <c:smooth val="1"/>
          <c:extLst>
            <c:ext xmlns:c16="http://schemas.microsoft.com/office/drawing/2014/chart" uri="{C3380CC4-5D6E-409C-BE32-E72D297353CC}">
              <c16:uniqueId val="{00000005-8617-4965-886B-35E223A6F5F6}"/>
            </c:ext>
          </c:extLst>
        </c:ser>
        <c:dLbls>
          <c:showLegendKey val="0"/>
          <c:showVal val="0"/>
          <c:showCatName val="0"/>
          <c:showSerName val="0"/>
          <c:showPercent val="0"/>
          <c:showBubbleSize val="0"/>
        </c:dLbls>
        <c:axId val="96703552"/>
        <c:axId val="96704128"/>
      </c:scatterChart>
      <c:valAx>
        <c:axId val="96703552"/>
        <c:scaling>
          <c:orientation val="minMax"/>
          <c:max val="32"/>
          <c:min val="0"/>
        </c:scaling>
        <c:delete val="0"/>
        <c:axPos val="b"/>
        <c:numFmt formatCode="General" sourceLinked="1"/>
        <c:majorTickMark val="out"/>
        <c:minorTickMark val="none"/>
        <c:tickLblPos val="nextTo"/>
        <c:crossAx val="96704128"/>
        <c:crosses val="autoZero"/>
        <c:crossBetween val="midCat"/>
      </c:valAx>
      <c:valAx>
        <c:axId val="96704128"/>
        <c:scaling>
          <c:logBase val="10"/>
          <c:orientation val="minMax"/>
        </c:scaling>
        <c:delete val="0"/>
        <c:axPos val="l"/>
        <c:majorGridlines/>
        <c:numFmt formatCode="#,##0" sourceLinked="0"/>
        <c:majorTickMark val="out"/>
        <c:minorTickMark val="none"/>
        <c:tickLblPos val="nextTo"/>
        <c:txPr>
          <a:bodyPr/>
          <a:lstStyle/>
          <a:p>
            <a:pPr>
              <a:defRPr sz="1400"/>
            </a:pPr>
            <a:endParaRPr lang="LID4096"/>
          </a:p>
        </c:txPr>
        <c:crossAx val="96703552"/>
        <c:crosses val="autoZero"/>
        <c:crossBetween val="midCat"/>
      </c:valAx>
    </c:plotArea>
    <c:legend>
      <c:legendPos val="l"/>
      <c:layout>
        <c:manualLayout>
          <c:xMode val="edge"/>
          <c:yMode val="edge"/>
          <c:x val="0"/>
          <c:y val="0.54814131944444444"/>
          <c:w val="0.29819393939393934"/>
          <c:h val="0.45185868055555556"/>
        </c:manualLayout>
      </c:layout>
      <c:overlay val="0"/>
      <c:txPr>
        <a:bodyPr/>
        <a:lstStyle/>
        <a:p>
          <a:pPr>
            <a:defRPr sz="1400"/>
          </a:pPr>
          <a:endParaRPr lang="LID4096"/>
        </a:p>
      </c:txPr>
    </c:legend>
    <c:plotVisOnly val="1"/>
    <c:dispBlanksAs val="gap"/>
    <c:showDLblsOverMax val="0"/>
  </c:chart>
  <c:txPr>
    <a:bodyPr/>
    <a:lstStyle/>
    <a:p>
      <a:pPr>
        <a:defRPr sz="1600" b="1"/>
      </a:pPr>
      <a:endParaRPr lang="LID4096"/>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'[qPCR results total.xlsx]3dpf.not inj'!$B$25</c:f>
              <c:strCache>
                <c:ptCount val="1"/>
                <c:pt idx="0">
                  <c:v>Control</c:v>
                </c:pt>
              </c:strCache>
            </c:strRef>
          </c:tx>
          <c:spPr>
            <a:solidFill>
              <a:srgbClr val="FF0000"/>
            </a:solidFill>
            <a:ln>
              <a:noFill/>
            </a:ln>
            <a:effectLst/>
          </c:spPr>
          <c:invertIfNegative val="0"/>
          <c:cat>
            <c:strRef>
              <c:f>'[qPCR results total.xlsx]3dpf.not inj'!$C$24:$H$24</c:f>
              <c:strCache>
                <c:ptCount val="6"/>
                <c:pt idx="0">
                  <c:v>vegfR</c:v>
                </c:pt>
                <c:pt idx="1">
                  <c:v>vegf</c:v>
                </c:pt>
                <c:pt idx="2">
                  <c:v>pitx</c:v>
                </c:pt>
                <c:pt idx="3">
                  <c:v>myod</c:v>
                </c:pt>
                <c:pt idx="4">
                  <c:v>sm30</c:v>
                </c:pt>
                <c:pt idx="5">
                  <c:v>rhogap</c:v>
                </c:pt>
              </c:strCache>
            </c:strRef>
          </c:cat>
          <c:val>
            <c:numRef>
              <c:f>'[qPCR results total.xlsx]3dpf.not inj'!$C$25:$H$25</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AA65-41B9-B918-FEFE14A9B913}"/>
            </c:ext>
          </c:extLst>
        </c:ser>
        <c:ser>
          <c:idx val="1"/>
          <c:order val="1"/>
          <c:tx>
            <c:strRef>
              <c:f>'[qPCR results total.xlsx]3dpf.not inj'!$B$26</c:f>
              <c:strCache>
                <c:ptCount val="1"/>
                <c:pt idx="0">
                  <c:v>Stress 1</c:v>
                </c:pt>
              </c:strCache>
            </c:strRef>
          </c:tx>
          <c:spPr>
            <a:solidFill>
              <a:srgbClr val="00B050"/>
            </a:solidFill>
            <a:ln>
              <a:noFill/>
            </a:ln>
            <a:effectLst/>
          </c:spPr>
          <c:invertIfNegative val="0"/>
          <c:errBars>
            <c:errBarType val="both"/>
            <c:errValType val="cust"/>
            <c:noEndCap val="0"/>
            <c:plus>
              <c:numRef>
                <c:f>'[qPCR results total.xlsx]3dpf.not inj'!$C$31:$H$31</c:f>
                <c:numCache>
                  <c:formatCode>General</c:formatCode>
                  <c:ptCount val="6"/>
                  <c:pt idx="0">
                    <c:v>3.0257487794603639E-2</c:v>
                  </c:pt>
                  <c:pt idx="1">
                    <c:v>0.26036714861873284</c:v>
                  </c:pt>
                  <c:pt idx="2">
                    <c:v>6.417273841534557E-2</c:v>
                  </c:pt>
                  <c:pt idx="3">
                    <c:v>1.5262324367249166E-2</c:v>
                  </c:pt>
                  <c:pt idx="4">
                    <c:v>3.1130217271239987E-2</c:v>
                  </c:pt>
                  <c:pt idx="5">
                    <c:v>3.4424906408720306E-2</c:v>
                  </c:pt>
                </c:numCache>
              </c:numRef>
            </c:plus>
            <c:minus>
              <c:numRef>
                <c:f>'[qPCR results total.xlsx]3dpf.not inj'!$C$31:$H$31</c:f>
                <c:numCache>
                  <c:formatCode>General</c:formatCode>
                  <c:ptCount val="6"/>
                  <c:pt idx="0">
                    <c:v>3.0257487794603639E-2</c:v>
                  </c:pt>
                  <c:pt idx="1">
                    <c:v>0.26036714861873284</c:v>
                  </c:pt>
                  <c:pt idx="2">
                    <c:v>6.417273841534557E-2</c:v>
                  </c:pt>
                  <c:pt idx="3">
                    <c:v>1.5262324367249166E-2</c:v>
                  </c:pt>
                  <c:pt idx="4">
                    <c:v>3.1130217271239987E-2</c:v>
                  </c:pt>
                  <c:pt idx="5">
                    <c:v>3.4424906408720306E-2</c:v>
                  </c:pt>
                </c:numCache>
              </c:numRef>
            </c:minus>
            <c:spPr>
              <a:noFill/>
              <a:ln w="9525" cap="flat" cmpd="sng" algn="ctr">
                <a:solidFill>
                  <a:schemeClr val="tx1">
                    <a:lumMod val="65000"/>
                    <a:lumOff val="35000"/>
                  </a:schemeClr>
                </a:solidFill>
                <a:round/>
              </a:ln>
              <a:effectLst/>
            </c:spPr>
          </c:errBars>
          <c:cat>
            <c:strRef>
              <c:f>'[qPCR results total.xlsx]3dpf.not inj'!$C$24:$H$24</c:f>
              <c:strCache>
                <c:ptCount val="6"/>
                <c:pt idx="0">
                  <c:v>vegfR</c:v>
                </c:pt>
                <c:pt idx="1">
                  <c:v>vegf</c:v>
                </c:pt>
                <c:pt idx="2">
                  <c:v>pitx</c:v>
                </c:pt>
                <c:pt idx="3">
                  <c:v>myod</c:v>
                </c:pt>
                <c:pt idx="4">
                  <c:v>sm30</c:v>
                </c:pt>
                <c:pt idx="5">
                  <c:v>rhogap</c:v>
                </c:pt>
              </c:strCache>
            </c:strRef>
          </c:cat>
          <c:val>
            <c:numRef>
              <c:f>'[qPCR results total.xlsx]3dpf.not inj'!$C$26:$H$26</c:f>
              <c:numCache>
                <c:formatCode>General</c:formatCode>
                <c:ptCount val="6"/>
                <c:pt idx="0">
                  <c:v>0.10496219827715698</c:v>
                </c:pt>
                <c:pt idx="1">
                  <c:v>0.84519016753764209</c:v>
                </c:pt>
                <c:pt idx="2">
                  <c:v>0.19703170244950619</c:v>
                </c:pt>
                <c:pt idx="3">
                  <c:v>1.8997645651421268E-2</c:v>
                </c:pt>
                <c:pt idx="4">
                  <c:v>3.857755730095784E-2</c:v>
                </c:pt>
                <c:pt idx="5">
                  <c:v>7.3710855116063081E-2</c:v>
                </c:pt>
              </c:numCache>
            </c:numRef>
          </c:val>
          <c:extLst>
            <c:ext xmlns:c16="http://schemas.microsoft.com/office/drawing/2014/chart" uri="{C3380CC4-5D6E-409C-BE32-E72D297353CC}">
              <c16:uniqueId val="{00000001-AA65-41B9-B918-FEFE14A9B913}"/>
            </c:ext>
          </c:extLst>
        </c:ser>
        <c:ser>
          <c:idx val="2"/>
          <c:order val="2"/>
          <c:tx>
            <c:strRef>
              <c:f>'[qPCR results total.xlsx]3dpf.not inj'!$B$27</c:f>
              <c:strCache>
                <c:ptCount val="1"/>
                <c:pt idx="0">
                  <c:v>Stress 2</c:v>
                </c:pt>
              </c:strCache>
            </c:strRef>
          </c:tx>
          <c:spPr>
            <a:solidFill>
              <a:srgbClr val="00B0F0"/>
            </a:solidFill>
            <a:ln>
              <a:noFill/>
            </a:ln>
            <a:effectLst/>
          </c:spPr>
          <c:invertIfNegative val="0"/>
          <c:errBars>
            <c:errBarType val="both"/>
            <c:errValType val="cust"/>
            <c:noEndCap val="0"/>
            <c:plus>
              <c:numRef>
                <c:f>'[qPCR results total.xlsx]3dpf.not inj'!$C$32:$H$32</c:f>
                <c:numCache>
                  <c:formatCode>General</c:formatCode>
                  <c:ptCount val="6"/>
                  <c:pt idx="0">
                    <c:v>0.24872937739676998</c:v>
                  </c:pt>
                  <c:pt idx="1">
                    <c:v>0.26669448528623718</c:v>
                  </c:pt>
                  <c:pt idx="2">
                    <c:v>0.3230391145660616</c:v>
                  </c:pt>
                  <c:pt idx="3">
                    <c:v>0.13040685532400262</c:v>
                  </c:pt>
                  <c:pt idx="4">
                    <c:v>0.1966615475811653</c:v>
                  </c:pt>
                  <c:pt idx="5">
                    <c:v>2.563070297460119E-2</c:v>
                  </c:pt>
                </c:numCache>
              </c:numRef>
            </c:plus>
            <c:minus>
              <c:numRef>
                <c:f>'[qPCR results total.xlsx]3dpf.not inj'!$C$32:$H$32</c:f>
                <c:numCache>
                  <c:formatCode>General</c:formatCode>
                  <c:ptCount val="6"/>
                  <c:pt idx="0">
                    <c:v>0.24872937739676998</c:v>
                  </c:pt>
                  <c:pt idx="1">
                    <c:v>0.26669448528623718</c:v>
                  </c:pt>
                  <c:pt idx="2">
                    <c:v>0.3230391145660616</c:v>
                  </c:pt>
                  <c:pt idx="3">
                    <c:v>0.13040685532400262</c:v>
                  </c:pt>
                  <c:pt idx="4">
                    <c:v>0.1966615475811653</c:v>
                  </c:pt>
                  <c:pt idx="5">
                    <c:v>2.563070297460119E-2</c:v>
                  </c:pt>
                </c:numCache>
              </c:numRef>
            </c:minus>
            <c:spPr>
              <a:noFill/>
              <a:ln w="9525" cap="flat" cmpd="sng" algn="ctr">
                <a:solidFill>
                  <a:schemeClr val="tx1">
                    <a:lumMod val="65000"/>
                    <a:lumOff val="35000"/>
                  </a:schemeClr>
                </a:solidFill>
                <a:round/>
              </a:ln>
              <a:effectLst/>
            </c:spPr>
          </c:errBars>
          <c:cat>
            <c:strRef>
              <c:f>'[qPCR results total.xlsx]3dpf.not inj'!$C$24:$H$24</c:f>
              <c:strCache>
                <c:ptCount val="6"/>
                <c:pt idx="0">
                  <c:v>vegfR</c:v>
                </c:pt>
                <c:pt idx="1">
                  <c:v>vegf</c:v>
                </c:pt>
                <c:pt idx="2">
                  <c:v>pitx</c:v>
                </c:pt>
                <c:pt idx="3">
                  <c:v>myod</c:v>
                </c:pt>
                <c:pt idx="4">
                  <c:v>sm30</c:v>
                </c:pt>
                <c:pt idx="5">
                  <c:v>rhogap</c:v>
                </c:pt>
              </c:strCache>
            </c:strRef>
          </c:cat>
          <c:val>
            <c:numRef>
              <c:f>'[qPCR results total.xlsx]3dpf.not inj'!$C$27:$H$27</c:f>
              <c:numCache>
                <c:formatCode>General</c:formatCode>
                <c:ptCount val="6"/>
                <c:pt idx="0">
                  <c:v>0.4960049461026404</c:v>
                </c:pt>
                <c:pt idx="1">
                  <c:v>0.92909237396987665</c:v>
                </c:pt>
                <c:pt idx="2">
                  <c:v>0.46974015752662313</c:v>
                </c:pt>
                <c:pt idx="3">
                  <c:v>0.11099081592902955</c:v>
                </c:pt>
                <c:pt idx="4">
                  <c:v>0.64421345666407825</c:v>
                </c:pt>
                <c:pt idx="5">
                  <c:v>0.56842512511533061</c:v>
                </c:pt>
              </c:numCache>
            </c:numRef>
          </c:val>
          <c:extLst>
            <c:ext xmlns:c16="http://schemas.microsoft.com/office/drawing/2014/chart" uri="{C3380CC4-5D6E-409C-BE32-E72D297353CC}">
              <c16:uniqueId val="{00000002-AA65-41B9-B918-FEFE14A9B913}"/>
            </c:ext>
          </c:extLst>
        </c:ser>
        <c:dLbls>
          <c:showLegendKey val="0"/>
          <c:showVal val="0"/>
          <c:showCatName val="0"/>
          <c:showSerName val="0"/>
          <c:showPercent val="0"/>
          <c:showBubbleSize val="0"/>
        </c:dLbls>
        <c:gapWidth val="219"/>
        <c:overlap val="-27"/>
        <c:axId val="803209007"/>
        <c:axId val="803086111"/>
      </c:barChart>
      <c:catAx>
        <c:axId val="80320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LID4096"/>
          </a:p>
        </c:txPr>
        <c:crossAx val="803086111"/>
        <c:crosses val="autoZero"/>
        <c:auto val="1"/>
        <c:lblAlgn val="ctr"/>
        <c:lblOffset val="100"/>
        <c:noMultiLvlLbl val="0"/>
      </c:catAx>
      <c:valAx>
        <c:axId val="803086111"/>
        <c:scaling>
          <c:orientation val="minMax"/>
          <c:max val="1.3"/>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LID4096"/>
          </a:p>
        </c:txPr>
        <c:crossAx val="803209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1D3B98-0B17-4388-97BD-3DD749A4098C}" type="datetimeFigureOut">
              <a:rPr lang="en-US" smtClean="0"/>
              <a:t>7/2/2024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1B95F-0A5B-44DB-BAC6-A4D6A6E8EBAC}" type="slidenum">
              <a:rPr lang="en-US" smtClean="0"/>
              <a:t>‹#›</a:t>
            </a:fld>
            <a:endParaRPr lang="en-US"/>
          </a:p>
        </p:txBody>
      </p:sp>
    </p:spTree>
    <p:extLst>
      <p:ext uri="{BB962C8B-B14F-4D97-AF65-F5344CB8AC3E}">
        <p14:creationId xmlns:p14="http://schemas.microsoft.com/office/powerpoint/2010/main" val="269171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2319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231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2319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2319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EA1B95F-0A5B-44DB-BAC6-A4D6A6E8EBAC}" type="slidenum">
              <a:rPr lang="en-US" smtClean="0"/>
              <a:t>26</a:t>
            </a:fld>
            <a:endParaRPr lang="en-US"/>
          </a:p>
        </p:txBody>
      </p:sp>
    </p:spTree>
    <p:extLst>
      <p:ext uri="{BB962C8B-B14F-4D97-AF65-F5344CB8AC3E}">
        <p14:creationId xmlns:p14="http://schemas.microsoft.com/office/powerpoint/2010/main" val="1880319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07371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04184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303871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2319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99340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231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2319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0E908-B920-4120-96ED-68AA4C9DA82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231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77015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95001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603272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rgbClr val="FFFFFF"/>
              </a:solidFill>
            </a:endParaRPr>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3" name="Subtitle 2"/>
          <p:cNvSpPr>
            <a:spLocks noGrp="1"/>
          </p:cNvSpPr>
          <p:nvPr>
            <p:ph type="subTitle" idx="1"/>
          </p:nvPr>
        </p:nvSpPr>
        <p:spPr>
          <a:xfrm>
            <a:off x="1473795" y="5052551"/>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
        <p:nvSpPr>
          <p:cNvPr id="2" name="Title 1"/>
          <p:cNvSpPr>
            <a:spLocks noGrp="1"/>
          </p:cNvSpPr>
          <p:nvPr>
            <p:ph type="ctrTitle"/>
          </p:nvPr>
        </p:nvSpPr>
        <p:spPr>
          <a:xfrm>
            <a:off x="817584"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extLst>
      <p:ext uri="{BB962C8B-B14F-4D97-AF65-F5344CB8AC3E}">
        <p14:creationId xmlns:p14="http://schemas.microsoft.com/office/powerpoint/2010/main" val="18482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763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rgbClr val="FFFFFF"/>
              </a:solidFill>
            </a:endParaRPr>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2" name="Title 1"/>
          <p:cNvSpPr>
            <a:spLocks noGrp="1"/>
          </p:cNvSpPr>
          <p:nvPr>
            <p:ph type="title"/>
          </p:nvPr>
        </p:nvSpPr>
        <p:spPr>
          <a:xfrm>
            <a:off x="2033197"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9"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80072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6" name="Footer Placeholder 5"/>
          <p:cNvSpPr>
            <a:spLocks noGrp="1"/>
          </p:cNvSpPr>
          <p:nvPr>
            <p:ph type="ftr" sz="quarter" idx="11"/>
          </p:nvPr>
        </p:nvSpPr>
        <p:spPr/>
        <p:txBody>
          <a:bodyPr/>
          <a:lstStyle/>
          <a:p>
            <a:endParaRPr lang="he-IL">
              <a:solidFill>
                <a:prstClr val="black">
                  <a:tint val="75000"/>
                </a:prstClr>
              </a:solidFill>
            </a:endParaRPr>
          </a:p>
        </p:txBody>
      </p:sp>
      <p:sp>
        <p:nvSpPr>
          <p:cNvPr id="7" name="Slide Number Placeholder 6"/>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471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8" name="Footer Placeholder 7"/>
          <p:cNvSpPr>
            <a:spLocks noGrp="1"/>
          </p:cNvSpPr>
          <p:nvPr>
            <p:ph type="ftr" sz="quarter" idx="11"/>
          </p:nvPr>
        </p:nvSpPr>
        <p:spPr/>
        <p:txBody>
          <a:bodyPr/>
          <a:lstStyle/>
          <a:p>
            <a:endParaRPr lang="he-IL">
              <a:solidFill>
                <a:prstClr val="black">
                  <a:tint val="75000"/>
                </a:prstClr>
              </a:solidFill>
            </a:endParaRPr>
          </a:p>
        </p:txBody>
      </p:sp>
      <p:sp>
        <p:nvSpPr>
          <p:cNvPr id="9" name="Slide Number Placeholder 8"/>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90819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4" name="Footer Placeholder 3"/>
          <p:cNvSpPr>
            <a:spLocks noGrp="1"/>
          </p:cNvSpPr>
          <p:nvPr>
            <p:ph type="ftr" sz="quarter" idx="11"/>
          </p:nvPr>
        </p:nvSpPr>
        <p:spPr/>
        <p:txBody>
          <a:bodyPr/>
          <a:lstStyle/>
          <a:p>
            <a:endParaRPr lang="he-IL">
              <a:solidFill>
                <a:prstClr val="black">
                  <a:tint val="75000"/>
                </a:prstClr>
              </a:solidFill>
            </a:endParaRPr>
          </a:p>
        </p:txBody>
      </p:sp>
      <p:sp>
        <p:nvSpPr>
          <p:cNvPr id="5" name="Slide Number Placeholder 4"/>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44402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3" name="Footer Placeholder 2"/>
          <p:cNvSpPr>
            <a:spLocks noGrp="1"/>
          </p:cNvSpPr>
          <p:nvPr>
            <p:ph type="ftr" sz="quarter" idx="11"/>
          </p:nvPr>
        </p:nvSpPr>
        <p:spPr/>
        <p:txBody>
          <a:bodyPr/>
          <a:lstStyle/>
          <a:p>
            <a:endParaRPr lang="he-IL">
              <a:solidFill>
                <a:prstClr val="black">
                  <a:tint val="75000"/>
                </a:prstClr>
              </a:solidFill>
            </a:endParaRPr>
          </a:p>
        </p:txBody>
      </p:sp>
      <p:sp>
        <p:nvSpPr>
          <p:cNvPr id="4" name="Slide Number Placeholder 3"/>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2122974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8" y="2209806"/>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8"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7"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6" name="Footer Placeholder 5"/>
          <p:cNvSpPr>
            <a:spLocks noGrp="1"/>
          </p:cNvSpPr>
          <p:nvPr>
            <p:ph type="ftr" sz="quarter" idx="11"/>
          </p:nvPr>
        </p:nvSpPr>
        <p:spPr/>
        <p:txBody>
          <a:bodyPr/>
          <a:lstStyle/>
          <a:p>
            <a:endParaRPr lang="he-IL">
              <a:solidFill>
                <a:prstClr val="black">
                  <a:tint val="75000"/>
                </a:prstClr>
              </a:solidFill>
            </a:endParaRPr>
          </a:p>
        </p:txBody>
      </p:sp>
      <p:sp>
        <p:nvSpPr>
          <p:cNvPr id="7" name="Slide Number Placeholder 6"/>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84218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3723169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rgbClr val="FFFFFF"/>
              </a:solidFill>
            </a:endParaRPr>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6" name="Footer Placeholder 5"/>
          <p:cNvSpPr>
            <a:spLocks noGrp="1"/>
          </p:cNvSpPr>
          <p:nvPr>
            <p:ph type="ftr" sz="quarter" idx="11"/>
          </p:nvPr>
        </p:nvSpPr>
        <p:spPr/>
        <p:txBody>
          <a:bodyPr/>
          <a:lstStyle/>
          <a:p>
            <a:endParaRPr lang="he-IL">
              <a:solidFill>
                <a:prstClr val="black">
                  <a:tint val="75000"/>
                </a:prstClr>
              </a:solidFill>
            </a:endParaRPr>
          </a:p>
        </p:txBody>
      </p:sp>
      <p:sp>
        <p:nvSpPr>
          <p:cNvPr id="7" name="Slide Number Placeholder 6"/>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extLst>
      <p:ext uri="{BB962C8B-B14F-4D97-AF65-F5344CB8AC3E}">
        <p14:creationId xmlns:p14="http://schemas.microsoft.com/office/powerpoint/2010/main" val="2339718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2819742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23"/>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6" y="731525"/>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088437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9982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2828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60995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26473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6014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14857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20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20197912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3847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0293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85882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60650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4942189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2133186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172234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6" name="Footer Placeholder 5"/>
          <p:cNvSpPr>
            <a:spLocks noGrp="1"/>
          </p:cNvSpPr>
          <p:nvPr>
            <p:ph type="ftr" sz="quarter" idx="11"/>
          </p:nvPr>
        </p:nvSpPr>
        <p:spPr/>
        <p:txBody>
          <a:bodyPr/>
          <a:lstStyle/>
          <a:p>
            <a:endParaRPr lang="he-IL">
              <a:solidFill>
                <a:prstClr val="black">
                  <a:tint val="75000"/>
                </a:prstClr>
              </a:solidFill>
            </a:endParaRPr>
          </a:p>
        </p:txBody>
      </p:sp>
      <p:sp>
        <p:nvSpPr>
          <p:cNvPr id="7" name="Slide Number Placeholder 6"/>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151455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8" name="Footer Placeholder 7"/>
          <p:cNvSpPr>
            <a:spLocks noGrp="1"/>
          </p:cNvSpPr>
          <p:nvPr>
            <p:ph type="ftr" sz="quarter" idx="11"/>
          </p:nvPr>
        </p:nvSpPr>
        <p:spPr/>
        <p:txBody>
          <a:bodyPr/>
          <a:lstStyle/>
          <a:p>
            <a:endParaRPr lang="he-IL">
              <a:solidFill>
                <a:prstClr val="black">
                  <a:tint val="75000"/>
                </a:prstClr>
              </a:solidFill>
            </a:endParaRPr>
          </a:p>
        </p:txBody>
      </p:sp>
      <p:sp>
        <p:nvSpPr>
          <p:cNvPr id="9" name="Slide Number Placeholder 8"/>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29683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4" name="Footer Placeholder 3"/>
          <p:cNvSpPr>
            <a:spLocks noGrp="1"/>
          </p:cNvSpPr>
          <p:nvPr>
            <p:ph type="ftr" sz="quarter" idx="11"/>
          </p:nvPr>
        </p:nvSpPr>
        <p:spPr/>
        <p:txBody>
          <a:bodyPr/>
          <a:lstStyle/>
          <a:p>
            <a:endParaRPr lang="he-IL">
              <a:solidFill>
                <a:prstClr val="black">
                  <a:tint val="75000"/>
                </a:prstClr>
              </a:solidFill>
            </a:endParaRPr>
          </a:p>
        </p:txBody>
      </p:sp>
      <p:sp>
        <p:nvSpPr>
          <p:cNvPr id="5" name="Slide Number Placeholder 4"/>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740104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6" name="Footer Placeholder 5"/>
          <p:cNvSpPr>
            <a:spLocks noGrp="1"/>
          </p:cNvSpPr>
          <p:nvPr>
            <p:ph type="ftr" sz="quarter" idx="11"/>
          </p:nvPr>
        </p:nvSpPr>
        <p:spPr/>
        <p:txBody>
          <a:bodyPr/>
          <a:lstStyle/>
          <a:p>
            <a:endParaRPr lang="he-IL">
              <a:solidFill>
                <a:prstClr val="black">
                  <a:tint val="75000"/>
                </a:prstClr>
              </a:solidFill>
            </a:endParaRPr>
          </a:p>
        </p:txBody>
      </p:sp>
      <p:sp>
        <p:nvSpPr>
          <p:cNvPr id="7" name="Slide Number Placeholder 6"/>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4056506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3" name="Footer Placeholder 2"/>
          <p:cNvSpPr>
            <a:spLocks noGrp="1"/>
          </p:cNvSpPr>
          <p:nvPr>
            <p:ph type="ftr" sz="quarter" idx="11"/>
          </p:nvPr>
        </p:nvSpPr>
        <p:spPr/>
        <p:txBody>
          <a:bodyPr/>
          <a:lstStyle/>
          <a:p>
            <a:endParaRPr lang="he-IL">
              <a:solidFill>
                <a:prstClr val="black">
                  <a:tint val="75000"/>
                </a:prstClr>
              </a:solidFill>
            </a:endParaRPr>
          </a:p>
        </p:txBody>
      </p:sp>
      <p:sp>
        <p:nvSpPr>
          <p:cNvPr id="4" name="Slide Number Placeholder 3"/>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349453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6" name="Footer Placeholder 5"/>
          <p:cNvSpPr>
            <a:spLocks noGrp="1"/>
          </p:cNvSpPr>
          <p:nvPr>
            <p:ph type="ftr" sz="quarter" idx="11"/>
          </p:nvPr>
        </p:nvSpPr>
        <p:spPr/>
        <p:txBody>
          <a:bodyPr/>
          <a:lstStyle/>
          <a:p>
            <a:endParaRPr lang="he-IL">
              <a:solidFill>
                <a:prstClr val="black">
                  <a:tint val="75000"/>
                </a:prstClr>
              </a:solidFill>
            </a:endParaRPr>
          </a:p>
        </p:txBody>
      </p:sp>
      <p:sp>
        <p:nvSpPr>
          <p:cNvPr id="7" name="Slide Number Placeholder 6"/>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184080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6" name="Footer Placeholder 5"/>
          <p:cNvSpPr>
            <a:spLocks noGrp="1"/>
          </p:cNvSpPr>
          <p:nvPr>
            <p:ph type="ftr" sz="quarter" idx="11"/>
          </p:nvPr>
        </p:nvSpPr>
        <p:spPr/>
        <p:txBody>
          <a:bodyPr/>
          <a:lstStyle/>
          <a:p>
            <a:endParaRPr lang="he-IL">
              <a:solidFill>
                <a:prstClr val="black">
                  <a:tint val="75000"/>
                </a:prstClr>
              </a:solidFill>
            </a:endParaRPr>
          </a:p>
        </p:txBody>
      </p:sp>
      <p:sp>
        <p:nvSpPr>
          <p:cNvPr id="7" name="Slide Number Placeholder 6"/>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0265240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6276317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E48C1A55-843B-4474-AF49-54A32D56AD6F}"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5" name="Footer Placeholder 4"/>
          <p:cNvSpPr>
            <a:spLocks noGrp="1"/>
          </p:cNvSpPr>
          <p:nvPr>
            <p:ph type="ftr" sz="quarter" idx="11"/>
          </p:nvPr>
        </p:nvSpPr>
        <p:spPr/>
        <p:txBody>
          <a:bodyPr/>
          <a:lstStyle/>
          <a:p>
            <a:endParaRPr lang="he-IL">
              <a:solidFill>
                <a:prstClr val="black">
                  <a:tint val="75000"/>
                </a:prstClr>
              </a:solidFill>
            </a:endParaRPr>
          </a:p>
        </p:txBody>
      </p:sp>
      <p:sp>
        <p:nvSpPr>
          <p:cNvPr id="6" name="Slide Number Placeholder 5"/>
          <p:cNvSpPr>
            <a:spLocks noGrp="1"/>
          </p:cNvSpPr>
          <p:nvPr>
            <p:ph type="sldNum" sz="quarter" idx="12"/>
          </p:nvPr>
        </p:nvSpPr>
        <p:spPr/>
        <p:txBody>
          <a:bodyPr/>
          <a:lstStyle/>
          <a:p>
            <a:fld id="{7F08C011-4F80-4101-AE95-AEAC37B15BDB}"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292775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8" name="Footer Placeholder 7"/>
          <p:cNvSpPr>
            <a:spLocks noGrp="1"/>
          </p:cNvSpPr>
          <p:nvPr>
            <p:ph type="ftr" sz="quarter" idx="11"/>
          </p:nvPr>
        </p:nvSpPr>
        <p:spPr/>
        <p:txBody>
          <a:bodyPr/>
          <a:lstStyle/>
          <a:p>
            <a:endParaRPr lang="he-IL">
              <a:solidFill>
                <a:prstClr val="black">
                  <a:tint val="75000"/>
                </a:prstClr>
              </a:solidFill>
            </a:endParaRPr>
          </a:p>
        </p:txBody>
      </p:sp>
      <p:sp>
        <p:nvSpPr>
          <p:cNvPr id="9" name="Slide Number Placeholder 8"/>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85960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4" name="Footer Placeholder 3"/>
          <p:cNvSpPr>
            <a:spLocks noGrp="1"/>
          </p:cNvSpPr>
          <p:nvPr>
            <p:ph type="ftr" sz="quarter" idx="11"/>
          </p:nvPr>
        </p:nvSpPr>
        <p:spPr/>
        <p:txBody>
          <a:bodyPr/>
          <a:lstStyle/>
          <a:p>
            <a:endParaRPr lang="he-IL">
              <a:solidFill>
                <a:prstClr val="black">
                  <a:tint val="75000"/>
                </a:prstClr>
              </a:solidFill>
            </a:endParaRPr>
          </a:p>
        </p:txBody>
      </p:sp>
      <p:sp>
        <p:nvSpPr>
          <p:cNvPr id="5" name="Slide Number Placeholder 4"/>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40170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3" name="Footer Placeholder 2"/>
          <p:cNvSpPr>
            <a:spLocks noGrp="1"/>
          </p:cNvSpPr>
          <p:nvPr>
            <p:ph type="ftr" sz="quarter" idx="11"/>
          </p:nvPr>
        </p:nvSpPr>
        <p:spPr/>
        <p:txBody>
          <a:bodyPr/>
          <a:lstStyle/>
          <a:p>
            <a:endParaRPr lang="he-IL">
              <a:solidFill>
                <a:prstClr val="black">
                  <a:tint val="75000"/>
                </a:prstClr>
              </a:solidFill>
            </a:endParaRPr>
          </a:p>
        </p:txBody>
      </p:sp>
      <p:sp>
        <p:nvSpPr>
          <p:cNvPr id="4" name="Slide Number Placeholder 3"/>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83931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6" name="Footer Placeholder 5"/>
          <p:cNvSpPr>
            <a:spLocks noGrp="1"/>
          </p:cNvSpPr>
          <p:nvPr>
            <p:ph type="ftr" sz="quarter" idx="11"/>
          </p:nvPr>
        </p:nvSpPr>
        <p:spPr/>
        <p:txBody>
          <a:bodyPr/>
          <a:lstStyle/>
          <a:p>
            <a:endParaRPr lang="he-IL">
              <a:solidFill>
                <a:prstClr val="black">
                  <a:tint val="75000"/>
                </a:prstClr>
              </a:solidFill>
            </a:endParaRPr>
          </a:p>
        </p:txBody>
      </p:sp>
      <p:sp>
        <p:nvSpPr>
          <p:cNvPr id="7" name="Slide Number Placeholder 6"/>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24108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F73A7F-FC49-417F-B406-903232401930}" type="datetimeFigureOut">
              <a:rPr lang="he-IL" smtClean="0">
                <a:solidFill>
                  <a:prstClr val="black">
                    <a:tint val="75000"/>
                  </a:prstClr>
                </a:solidFill>
              </a:rPr>
              <a:pPr/>
              <a:t>כ"ו/סיון/תשפ"ד</a:t>
            </a:fld>
            <a:endParaRPr lang="he-IL">
              <a:solidFill>
                <a:prstClr val="black">
                  <a:tint val="75000"/>
                </a:prstClr>
              </a:solidFill>
            </a:endParaRPr>
          </a:p>
        </p:txBody>
      </p:sp>
      <p:sp>
        <p:nvSpPr>
          <p:cNvPr id="6" name="Footer Placeholder 5"/>
          <p:cNvSpPr>
            <a:spLocks noGrp="1"/>
          </p:cNvSpPr>
          <p:nvPr>
            <p:ph type="ftr" sz="quarter" idx="11"/>
          </p:nvPr>
        </p:nvSpPr>
        <p:spPr/>
        <p:txBody>
          <a:bodyPr/>
          <a:lstStyle/>
          <a:p>
            <a:endParaRPr lang="he-IL">
              <a:solidFill>
                <a:prstClr val="black">
                  <a:tint val="75000"/>
                </a:prstClr>
              </a:solidFill>
            </a:endParaRPr>
          </a:p>
        </p:txBody>
      </p:sp>
      <p:sp>
        <p:nvSpPr>
          <p:cNvPr id="7" name="Slide Number Placeholder 6"/>
          <p:cNvSpPr>
            <a:spLocks noGrp="1"/>
          </p:cNvSpPr>
          <p:nvPr>
            <p:ph type="sldNum" sz="quarter" idx="12"/>
          </p:nvPr>
        </p:nvSpPr>
        <p:spPr/>
        <p:txBody>
          <a:bodyPr/>
          <a:lstStyle/>
          <a:p>
            <a:fld id="{7005D4F2-A333-495B-BC65-0E12C77FE5A1}"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705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6553200" y="6356356"/>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pPr rtl="1"/>
            <a:fld id="{1DF73A7F-FC49-417F-B406-903232401930}" type="datetimeFigureOut">
              <a:rPr lang="he-IL" smtClean="0">
                <a:solidFill>
                  <a:prstClr val="black">
                    <a:tint val="75000"/>
                  </a:prstClr>
                </a:solidFill>
              </a:rPr>
              <a:pPr rtl="1"/>
              <a:t>כ"ו/סיון/תשפ"ד</a:t>
            </a:fld>
            <a:endParaRPr lang="he-IL">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pPr rtl="1"/>
            <a:endParaRPr lang="he-IL">
              <a:solidFill>
                <a:prstClr val="black">
                  <a:tint val="75000"/>
                </a:prstClr>
              </a:solidFill>
            </a:endParaRPr>
          </a:p>
        </p:txBody>
      </p:sp>
      <p:sp>
        <p:nvSpPr>
          <p:cNvPr id="6" name="Slide Number Placeholder 5"/>
          <p:cNvSpPr>
            <a:spLocks noGrp="1"/>
          </p:cNvSpPr>
          <p:nvPr>
            <p:ph type="sldNum" sz="quarter" idx="4"/>
          </p:nvPr>
        </p:nvSpPr>
        <p:spPr>
          <a:xfrm>
            <a:off x="457200" y="6356356"/>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pPr rtl="1"/>
            <a:fld id="{7005D4F2-A333-495B-BC65-0E12C77FE5A1}" type="slidenum">
              <a:rPr lang="he-IL" smtClean="0">
                <a:solidFill>
                  <a:prstClr val="black">
                    <a:tint val="75000"/>
                  </a:prstClr>
                </a:solidFill>
              </a:rPr>
              <a:pPr rtl="1"/>
              <a:t>‹#›</a:t>
            </a:fld>
            <a:endParaRPr lang="he-IL">
              <a:solidFill>
                <a:prstClr val="black">
                  <a:tint val="75000"/>
                </a:prstClr>
              </a:solidFill>
            </a:endParaRPr>
          </a:p>
        </p:txBody>
      </p:sp>
    </p:spTree>
    <p:extLst>
      <p:ext uri="{BB962C8B-B14F-4D97-AF65-F5344CB8AC3E}">
        <p14:creationId xmlns:p14="http://schemas.microsoft.com/office/powerpoint/2010/main" val="1895563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rgbClr val="FFFFFF"/>
              </a:solidFill>
            </a:endParaRPr>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solidFill>
                <a:srgbClr val="FFFFFF"/>
              </a:solidFill>
            </a:endParaRPr>
          </a:p>
        </p:txBody>
      </p:sp>
      <p:sp>
        <p:nvSpPr>
          <p:cNvPr id="2" name="Title Placeholder 1"/>
          <p:cNvSpPr>
            <a:spLocks noGrp="1"/>
          </p:cNvSpPr>
          <p:nvPr>
            <p:ph type="title"/>
          </p:nvPr>
        </p:nvSpPr>
        <p:spPr>
          <a:xfrm>
            <a:off x="1793291"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6"/>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rtl="1"/>
            <a:fld id="{A0EA084F-AAD3-4780-8232-1E782B847588}" type="datetimeFigureOut">
              <a:rPr lang="he-IL" smtClean="0">
                <a:solidFill>
                  <a:prstClr val="black">
                    <a:tint val="75000"/>
                  </a:prstClr>
                </a:solidFill>
              </a:rPr>
              <a:pPr rtl="1"/>
              <a:t>כ"ו/סיון/תשפ"ד</a:t>
            </a:fld>
            <a:endParaRPr lang="he-IL">
              <a:solidFill>
                <a:prstClr val="black">
                  <a:tint val="75000"/>
                </a:prstClr>
              </a:solidFill>
            </a:endParaRPr>
          </a:p>
        </p:txBody>
      </p:sp>
      <p:sp>
        <p:nvSpPr>
          <p:cNvPr id="5" name="Footer Placeholder 4"/>
          <p:cNvSpPr>
            <a:spLocks noGrp="1"/>
          </p:cNvSpPr>
          <p:nvPr>
            <p:ph type="ftr" sz="quarter" idx="3"/>
          </p:nvPr>
        </p:nvSpPr>
        <p:spPr>
          <a:xfrm>
            <a:off x="457202" y="6172206"/>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rtl="1"/>
            <a:endParaRPr lang="he-IL">
              <a:solidFill>
                <a:prstClr val="black">
                  <a:tint val="75000"/>
                </a:prstClr>
              </a:solidFill>
            </a:endParaRPr>
          </a:p>
        </p:txBody>
      </p:sp>
      <p:sp>
        <p:nvSpPr>
          <p:cNvPr id="6" name="Slide Number Placeholder 5"/>
          <p:cNvSpPr>
            <a:spLocks noGrp="1"/>
          </p:cNvSpPr>
          <p:nvPr>
            <p:ph type="sldNum" sz="quarter" idx="4"/>
          </p:nvPr>
        </p:nvSpPr>
        <p:spPr>
          <a:xfrm>
            <a:off x="3810000" y="6172206"/>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rtl="1"/>
            <a:fld id="{447CE40C-CD83-42B3-A6A3-CD0173E43BC2}" type="slidenum">
              <a:rPr lang="he-IL" smtClean="0">
                <a:solidFill>
                  <a:prstClr val="black">
                    <a:tint val="75000"/>
                  </a:prstClr>
                </a:solidFill>
              </a:rPr>
              <a:pPr rtl="1"/>
              <a:t>‹#›</a:t>
            </a:fld>
            <a:endParaRPr lang="he-IL">
              <a:solidFill>
                <a:prstClr val="black">
                  <a:tint val="75000"/>
                </a:prstClr>
              </a:solidFill>
            </a:endParaRPr>
          </a:p>
        </p:txBody>
      </p:sp>
    </p:spTree>
    <p:extLst>
      <p:ext uri="{BB962C8B-B14F-4D97-AF65-F5344CB8AC3E}">
        <p14:creationId xmlns:p14="http://schemas.microsoft.com/office/powerpoint/2010/main" val="39734012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14D04-A3CA-43DC-AC3B-CAC2C1D0A913}" type="datetimeFigureOut">
              <a:rPr lang="en-US" smtClean="0">
                <a:solidFill>
                  <a:prstClr val="black">
                    <a:tint val="75000"/>
                  </a:prstClr>
                </a:solidFill>
              </a:rPr>
              <a:pPr/>
              <a:t>7/2/2024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373B6-9914-4DCA-A79C-C544ED2716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61627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6553200" y="6356356"/>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pPr rtl="1"/>
            <a:fld id="{E48C1A55-843B-4474-AF49-54A32D56AD6F}" type="datetimeFigureOut">
              <a:rPr lang="he-IL" smtClean="0">
                <a:solidFill>
                  <a:prstClr val="black">
                    <a:tint val="75000"/>
                  </a:prstClr>
                </a:solidFill>
              </a:rPr>
              <a:pPr rtl="1"/>
              <a:t>כ"ו/סיון/תשפ"ד</a:t>
            </a:fld>
            <a:endParaRPr lang="he-IL">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pPr rtl="1"/>
            <a:endParaRPr lang="he-IL">
              <a:solidFill>
                <a:prstClr val="black">
                  <a:tint val="75000"/>
                </a:prstClr>
              </a:solidFill>
            </a:endParaRPr>
          </a:p>
        </p:txBody>
      </p:sp>
      <p:sp>
        <p:nvSpPr>
          <p:cNvPr id="6" name="Slide Number Placeholder 5"/>
          <p:cNvSpPr>
            <a:spLocks noGrp="1"/>
          </p:cNvSpPr>
          <p:nvPr>
            <p:ph type="sldNum" sz="quarter" idx="4"/>
          </p:nvPr>
        </p:nvSpPr>
        <p:spPr>
          <a:xfrm>
            <a:off x="457200" y="6356356"/>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pPr rtl="1"/>
            <a:fld id="{7F08C011-4F80-4101-AE95-AEAC37B15BDB}" type="slidenum">
              <a:rPr lang="he-IL" smtClean="0">
                <a:solidFill>
                  <a:prstClr val="black">
                    <a:tint val="75000"/>
                  </a:prstClr>
                </a:solidFill>
              </a:rPr>
              <a:pPr rtl="1"/>
              <a:t>‹#›</a:t>
            </a:fld>
            <a:endParaRPr lang="he-IL">
              <a:solidFill>
                <a:prstClr val="black">
                  <a:tint val="75000"/>
                </a:prstClr>
              </a:solidFill>
            </a:endParaRPr>
          </a:p>
        </p:txBody>
      </p:sp>
    </p:spTree>
    <p:extLst>
      <p:ext uri="{BB962C8B-B14F-4D97-AF65-F5344CB8AC3E}">
        <p14:creationId xmlns:p14="http://schemas.microsoft.com/office/powerpoint/2010/main" val="35393499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9.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9.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9.png"/><Relationship Id="rId1" Type="http://schemas.openxmlformats.org/officeDocument/2006/relationships/slideLayout" Target="../slideLayouts/slideLayout29.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35.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23.png"/><Relationship Id="rId9" Type="http://schemas.openxmlformats.org/officeDocument/2006/relationships/image" Target="../media/image240.png"/></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chart" Target="../charts/chart20.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www.google.co.il/url?sa=i&amp;rct=j&amp;q=&amp;esrc=s&amp;source=images&amp;cd=&amp;cad=rja&amp;uact=8&amp;ved=0ahUKEwjvlbyZp4vWAhXIPRQKHQoxC_4QjRwIBw&amp;url=https://github.com/cgorrieri/pacbio-96-Well-PCR-Plate&amp;psig=AFQjCNEWRIZDmE1ziDYt5R4z6QZVJXIHig&amp;ust=1504606782879122" TargetMode="Externa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il/url?sa=i&amp;source=images&amp;cd=&amp;cad=rja&amp;docid=Fg-hUOItReQRlM&amp;tbnid=BucmM8rNihthAM:&amp;ved=0CAgQjRwwAA&amp;url=http://commons.wikimedia.org/wiki/File:PCR_with_SYBR_green.jpg&amp;ei=S3VaUrvyJsGOtQa324H4AQ&amp;psig=AFQjCNEHzoiPTRreeZ6p_GZ-EkBPusp0eQ&amp;ust=1381746379704193" TargetMode="External"/><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il/url?sa=i&amp;source=images&amp;cd=&amp;cad=rja&amp;docid=Fg-hUOItReQRlM&amp;tbnid=BucmM8rNihthAM:&amp;ved=0CAgQjRwwAA&amp;url=http://commons.wikimedia.org/wiki/File:PCR_with_SYBR_green.jpg&amp;ei=S3VaUrvyJsGOtQa324H4AQ&amp;psig=AFQjCNEHzoiPTRreeZ6p_GZ-EkBPusp0eQ&amp;ust=1381746379704193"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 Id="rId5" Type="http://schemas.openxmlformats.org/officeDocument/2006/relationships/hyperlink" Target="http://primer3.ut.ee/" TargetMode="Externa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hyperlink" Target="http://www.google.co.il/url?sa=i&amp;source=images&amp;cd=&amp;cad=rja&amp;docid=Fg-hUOItReQRlM&amp;tbnid=BucmM8rNihthAM:&amp;ved=0CAgQjRwwAA&amp;url=http://commons.wikimedia.org/wiki/File:PCR_with_SYBR_green.jpg&amp;ei=S3VaUrvyJsGOtQa324H4AQ&amp;psig=AFQjCNEHzoiPTRreeZ6p_GZ-EkBPusp0eQ&amp;ust=1381746379704193" TargetMode="External"/><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B5FAE9F2-FDFC-4E02-B210-05B28A10D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26862"/>
            <a:ext cx="6048672" cy="3293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1DB56FBB-3097-4257-ADEA-7D360B5F614D}"/>
              </a:ext>
            </a:extLst>
          </p:cNvPr>
          <p:cNvSpPr>
            <a:spLocks noGrp="1"/>
          </p:cNvSpPr>
          <p:nvPr>
            <p:ph type="ctrTitle"/>
          </p:nvPr>
        </p:nvSpPr>
        <p:spPr>
          <a:xfrm>
            <a:off x="0" y="590823"/>
            <a:ext cx="9180512" cy="1470025"/>
          </a:xfrm>
        </p:spPr>
        <p:txBody>
          <a:bodyPr>
            <a:noAutofit/>
          </a:bodyPr>
          <a:lstStyle/>
          <a:p>
            <a:r>
              <a:rPr lang="en-US" sz="3600" dirty="0"/>
              <a:t>Quantitative Polymerase Chain Reaction (QPCR)</a:t>
            </a:r>
            <a:br>
              <a:rPr lang="en-US" sz="3600" dirty="0"/>
            </a:br>
            <a:r>
              <a:rPr lang="en-US" sz="3200" dirty="0"/>
              <a:t>Why, what and how?</a:t>
            </a:r>
            <a:br>
              <a:rPr lang="en-US" sz="3200" dirty="0"/>
            </a:br>
            <a:endParaRPr lang="LID4096" sz="3600" dirty="0"/>
          </a:p>
        </p:txBody>
      </p:sp>
      <p:sp>
        <p:nvSpPr>
          <p:cNvPr id="3" name="Subtitle 2">
            <a:extLst>
              <a:ext uri="{FF2B5EF4-FFF2-40B4-BE49-F238E27FC236}">
                <a16:creationId xmlns:a16="http://schemas.microsoft.com/office/drawing/2014/main" id="{252B8020-BCCA-4A55-A3E5-54081C1C9EED}"/>
              </a:ext>
            </a:extLst>
          </p:cNvPr>
          <p:cNvSpPr>
            <a:spLocks noGrp="1"/>
          </p:cNvSpPr>
          <p:nvPr>
            <p:ph type="subTitle" idx="1"/>
          </p:nvPr>
        </p:nvSpPr>
        <p:spPr>
          <a:xfrm>
            <a:off x="0" y="2060848"/>
            <a:ext cx="9144000" cy="1752600"/>
          </a:xfrm>
        </p:spPr>
        <p:txBody>
          <a:bodyPr>
            <a:normAutofit/>
          </a:bodyPr>
          <a:lstStyle/>
          <a:p>
            <a:r>
              <a:rPr lang="en-US" sz="2800" dirty="0">
                <a:solidFill>
                  <a:srgbClr val="0070C0"/>
                </a:solidFill>
              </a:rPr>
              <a:t>Smadar Ben-Tabou de-Leon</a:t>
            </a:r>
          </a:p>
          <a:p>
            <a:r>
              <a:rPr lang="en-US" sz="2800">
                <a:solidFill>
                  <a:srgbClr val="0070C0"/>
                </a:solidFill>
              </a:rPr>
              <a:t>Methods course, 4/7/2024</a:t>
            </a:r>
            <a:endParaRPr lang="en-US" sz="2800" dirty="0">
              <a:solidFill>
                <a:srgbClr val="0070C0"/>
              </a:solidFill>
            </a:endParaRPr>
          </a:p>
          <a:p>
            <a:endParaRPr lang="en-US" sz="2800" dirty="0">
              <a:solidFill>
                <a:srgbClr val="0070C0"/>
              </a:solidFill>
            </a:endParaRPr>
          </a:p>
        </p:txBody>
      </p:sp>
    </p:spTree>
    <p:extLst>
      <p:ext uri="{BB962C8B-B14F-4D97-AF65-F5344CB8AC3E}">
        <p14:creationId xmlns:p14="http://schemas.microsoft.com/office/powerpoint/2010/main" val="179587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00100"/>
            <a:ext cx="9144000" cy="1143000"/>
          </a:xfrm>
        </p:spPr>
        <p:txBody>
          <a:bodyPr>
            <a:noAutofit/>
          </a:bodyPr>
          <a:lstStyle/>
          <a:p>
            <a:r>
              <a:rPr lang="en-US" sz="3200" b="1" dirty="0">
                <a:solidFill>
                  <a:schemeClr val="bg1"/>
                </a:solidFill>
                <a:latin typeface="+mn-lt"/>
                <a:cs typeface="+mn-cs"/>
              </a:rPr>
              <a:t>Methods: </a:t>
            </a:r>
            <a:r>
              <a:rPr lang="en-US" sz="3200" b="1" dirty="0">
                <a:solidFill>
                  <a:schemeClr val="bg1"/>
                </a:solidFill>
              </a:rPr>
              <a:t>measurement of gene expression level by QPCR – Why? What? How?</a:t>
            </a:r>
            <a:br>
              <a:rPr lang="he-IL" sz="3200" b="1" dirty="0">
                <a:solidFill>
                  <a:schemeClr val="bg1"/>
                </a:solidFill>
              </a:rPr>
            </a:br>
            <a:endParaRPr lang="en-US" sz="3200" b="1" dirty="0">
              <a:solidFill>
                <a:schemeClr val="bg1"/>
              </a:solidFill>
              <a:latin typeface="+mn-lt"/>
              <a:cs typeface="+mn-cs"/>
            </a:endParaRPr>
          </a:p>
        </p:txBody>
      </p:sp>
      <p:sp>
        <p:nvSpPr>
          <p:cNvPr id="3" name="Content Placeholder 2"/>
          <p:cNvSpPr>
            <a:spLocks noGrp="1"/>
          </p:cNvSpPr>
          <p:nvPr>
            <p:ph idx="1"/>
          </p:nvPr>
        </p:nvSpPr>
        <p:spPr>
          <a:xfrm>
            <a:off x="179512" y="692696"/>
            <a:ext cx="8784976" cy="6021288"/>
          </a:xfrm>
        </p:spPr>
        <p:txBody>
          <a:bodyPr>
            <a:normAutofit/>
          </a:bodyPr>
          <a:lstStyle/>
          <a:p>
            <a:pPr marL="0" indent="0" algn="ctr">
              <a:lnSpc>
                <a:spcPct val="130000"/>
              </a:lnSpc>
              <a:spcBef>
                <a:spcPts val="0"/>
              </a:spcBef>
              <a:buNone/>
            </a:pPr>
            <a:r>
              <a:rPr lang="en-US" dirty="0">
                <a:solidFill>
                  <a:schemeClr val="bg1"/>
                </a:solidFill>
              </a:rPr>
              <a:t> </a:t>
            </a:r>
            <a:endParaRPr lang="he-IL" dirty="0">
              <a:solidFill>
                <a:schemeClr val="bg1"/>
              </a:solidFill>
            </a:endParaRPr>
          </a:p>
        </p:txBody>
      </p:sp>
      <p:sp>
        <p:nvSpPr>
          <p:cNvPr id="4" name="TextBox 3"/>
          <p:cNvSpPr txBox="1"/>
          <p:nvPr/>
        </p:nvSpPr>
        <p:spPr>
          <a:xfrm>
            <a:off x="233772" y="1303272"/>
            <a:ext cx="8820472" cy="5410712"/>
          </a:xfrm>
          <a:prstGeom prst="rect">
            <a:avLst/>
          </a:prstGeom>
          <a:noFill/>
        </p:spPr>
        <p:txBody>
          <a:bodyPr wrap="square" rtlCol="0">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lumMod val="50000"/>
                  </a:schemeClr>
                </a:solidFill>
                <a:effectLst/>
                <a:uLnTx/>
                <a:uFillTx/>
                <a:latin typeface="Calibri"/>
                <a:ea typeface="+mn-ea"/>
                <a:cs typeface="+mn-cs"/>
              </a:rPr>
              <a:t>mRNA and cDNA preparation</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schemeClr val="bg1">
                    <a:lumMod val="50000"/>
                  </a:schemeClr>
                </a:solidFill>
                <a:effectLst/>
                <a:uLnTx/>
                <a:uFillTx/>
                <a:latin typeface="Calibri"/>
                <a:ea typeface="+mn-ea"/>
                <a:cs typeface="+mn-cs"/>
              </a:rPr>
              <a:t>PCR and QPCR Procedure </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bg1"/>
                </a:solidFill>
                <a:effectLst/>
                <a:uLnTx/>
                <a:uFillTx/>
                <a:latin typeface="Calibri"/>
                <a:ea typeface="+mn-ea"/>
                <a:cs typeface="+mn-cs"/>
              </a:rPr>
              <a:t>Controls:</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Technical triplicates</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DNA contamination </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Non-specific amplification</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lumMod val="50000"/>
                  </a:schemeClr>
                </a:solidFill>
                <a:effectLst/>
                <a:uLnTx/>
                <a:uFillTx/>
                <a:latin typeface="Calibri"/>
                <a:ea typeface="+mn-ea"/>
                <a:cs typeface="+mn-cs"/>
              </a:rPr>
              <a:t>Measurement of primer efficiency</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lumMod val="50000"/>
                  </a:schemeClr>
                </a:solidFill>
                <a:effectLst/>
                <a:uLnTx/>
                <a:uFillTx/>
                <a:latin typeface="Calibri"/>
                <a:ea typeface="+mn-ea"/>
                <a:cs typeface="+mn-cs"/>
              </a:rPr>
              <a:t>Quantification of gene expression level compared to a reference gene</a:t>
            </a:r>
          </a:p>
          <a:p>
            <a:pPr marL="742950" lvl="1" indent="-285750">
              <a:lnSpc>
                <a:spcPct val="120000"/>
              </a:lnSpc>
              <a:buFont typeface="Arial" panose="020B0604020202020204" pitchFamily="34" charset="0"/>
              <a:buChar char="•"/>
              <a:defRPr/>
            </a:pPr>
            <a:r>
              <a:rPr kumimoji="0" lang="en-US" sz="2400" b="0" i="0" u="none" strike="noStrike" kern="1200" cap="none" spc="0" normalizeH="0" baseline="0" noProof="0" dirty="0">
                <a:ln>
                  <a:noFill/>
                </a:ln>
                <a:solidFill>
                  <a:schemeClr val="bg1">
                    <a:lumMod val="50000"/>
                  </a:schemeClr>
                </a:solidFill>
                <a:effectLst/>
                <a:uLnTx/>
                <a:uFillTx/>
                <a:latin typeface="Calibri"/>
                <a:ea typeface="+mn-ea"/>
                <a:cs typeface="+mn-cs"/>
              </a:rPr>
              <a:t>Absolute quantification (Developmental time course) </a:t>
            </a:r>
          </a:p>
          <a:p>
            <a:pPr marL="742950" lvl="1" indent="-285750">
              <a:lnSpc>
                <a:spcPct val="120000"/>
              </a:lnSpc>
              <a:buFont typeface="Arial" panose="020B0604020202020204" pitchFamily="34" charset="0"/>
              <a:buChar char="•"/>
              <a:defRPr/>
            </a:pPr>
            <a:r>
              <a:rPr kumimoji="0" lang="en-US" sz="2400" b="0" i="0" u="none" strike="noStrike" kern="1200" cap="none" spc="0" normalizeH="0" baseline="0" noProof="0" dirty="0">
                <a:ln>
                  <a:noFill/>
                </a:ln>
                <a:solidFill>
                  <a:schemeClr val="bg1">
                    <a:lumMod val="50000"/>
                  </a:schemeClr>
                </a:solidFill>
                <a:effectLst/>
                <a:uLnTx/>
                <a:uFillTx/>
                <a:latin typeface="Calibri"/>
                <a:ea typeface="+mn-ea"/>
                <a:cs typeface="+mn-cs"/>
              </a:rPr>
              <a:t>Relative quantification (treatment vs. control)</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lumMod val="50000"/>
                  </a:schemeClr>
                </a:solidFill>
                <a:effectLst/>
                <a:uLnTx/>
                <a:uFillTx/>
                <a:latin typeface="Calibri"/>
                <a:ea typeface="+mn-ea"/>
                <a:cs typeface="+mn-cs"/>
              </a:rPr>
              <a:t>Plate design</a:t>
            </a:r>
          </a:p>
        </p:txBody>
      </p:sp>
    </p:spTree>
    <p:extLst>
      <p:ext uri="{BB962C8B-B14F-4D97-AF65-F5344CB8AC3E}">
        <p14:creationId xmlns:p14="http://schemas.microsoft.com/office/powerpoint/2010/main" val="377825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263" y="3789046"/>
            <a:ext cx="5278115" cy="305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91880" y="3491716"/>
            <a:ext cx="2647391" cy="369332"/>
          </a:xfrm>
          <a:prstGeom prst="rect">
            <a:avLst/>
          </a:prstGeom>
          <a:noFill/>
        </p:spPr>
        <p:txBody>
          <a:bodyPr wrap="none" rtlCol="0">
            <a:spAutoFit/>
          </a:bodyPr>
          <a:lstStyle/>
          <a:p>
            <a:r>
              <a:rPr lang="en-US" dirty="0">
                <a:solidFill>
                  <a:prstClr val="black"/>
                </a:solidFill>
              </a:rPr>
              <a:t>Typical fluorescence curve</a:t>
            </a:r>
          </a:p>
        </p:txBody>
      </p:sp>
      <p:sp>
        <p:nvSpPr>
          <p:cNvPr id="19" name="TextBox 18"/>
          <p:cNvSpPr txBox="1"/>
          <p:nvPr/>
        </p:nvSpPr>
        <p:spPr>
          <a:xfrm>
            <a:off x="15179" y="104695"/>
            <a:ext cx="9128822" cy="830997"/>
          </a:xfrm>
          <a:prstGeom prst="rect">
            <a:avLst/>
          </a:prstGeom>
          <a:noFill/>
        </p:spPr>
        <p:txBody>
          <a:bodyPr wrap="square" rtlCol="0">
            <a:spAutoFit/>
          </a:bodyPr>
          <a:lstStyle/>
          <a:p>
            <a:pPr algn="ctr"/>
            <a:r>
              <a:rPr lang="en-US" sz="2400" b="1" dirty="0">
                <a:solidFill>
                  <a:prstClr val="black"/>
                </a:solidFill>
              </a:rPr>
              <a:t>The QPCR file reports the cycle number in which your sample crossed a threshold defined by the machine</a:t>
            </a:r>
          </a:p>
        </p:txBody>
      </p:sp>
      <p:sp>
        <p:nvSpPr>
          <p:cNvPr id="11" name="TextBox 10"/>
          <p:cNvSpPr txBox="1"/>
          <p:nvPr/>
        </p:nvSpPr>
        <p:spPr>
          <a:xfrm rot="16200000">
            <a:off x="1311579" y="4961376"/>
            <a:ext cx="1417568" cy="369332"/>
          </a:xfrm>
          <a:prstGeom prst="rect">
            <a:avLst/>
          </a:prstGeom>
          <a:solidFill>
            <a:schemeClr val="bg1"/>
          </a:solidFill>
        </p:spPr>
        <p:txBody>
          <a:bodyPr wrap="none" rtlCol="0">
            <a:spAutoFit/>
          </a:bodyPr>
          <a:lstStyle/>
          <a:p>
            <a:r>
              <a:rPr lang="en-US" dirty="0"/>
              <a:t>Fluorescence</a:t>
            </a:r>
          </a:p>
        </p:txBody>
      </p:sp>
      <p:sp>
        <p:nvSpPr>
          <p:cNvPr id="20" name="TextBox 19">
            <a:extLst>
              <a:ext uri="{FF2B5EF4-FFF2-40B4-BE49-F238E27FC236}">
                <a16:creationId xmlns:a16="http://schemas.microsoft.com/office/drawing/2014/main" id="{936FC2E8-063A-4FCC-B735-07E3C43B9A68}"/>
              </a:ext>
            </a:extLst>
          </p:cNvPr>
          <p:cNvSpPr txBox="1"/>
          <p:nvPr/>
        </p:nvSpPr>
        <p:spPr>
          <a:xfrm>
            <a:off x="3389978" y="5742548"/>
            <a:ext cx="1119409" cy="369332"/>
          </a:xfrm>
          <a:prstGeom prst="rect">
            <a:avLst/>
          </a:prstGeom>
          <a:noFill/>
        </p:spPr>
        <p:txBody>
          <a:bodyPr wrap="none" rtlCol="0">
            <a:spAutoFit/>
          </a:bodyPr>
          <a:lstStyle/>
          <a:p>
            <a:r>
              <a:rPr lang="en-US" dirty="0">
                <a:solidFill>
                  <a:srgbClr val="00B050"/>
                </a:solidFill>
              </a:rPr>
              <a:t>Threshold</a:t>
            </a:r>
          </a:p>
        </p:txBody>
      </p:sp>
      <p:grpSp>
        <p:nvGrpSpPr>
          <p:cNvPr id="23" name="Group 22">
            <a:extLst>
              <a:ext uri="{FF2B5EF4-FFF2-40B4-BE49-F238E27FC236}">
                <a16:creationId xmlns:a16="http://schemas.microsoft.com/office/drawing/2014/main" id="{2F3C349D-FC2B-4DE8-A32C-2DA019F3B145}"/>
              </a:ext>
            </a:extLst>
          </p:cNvPr>
          <p:cNvGrpSpPr/>
          <p:nvPr/>
        </p:nvGrpSpPr>
        <p:grpSpPr>
          <a:xfrm>
            <a:off x="5004048" y="4509120"/>
            <a:ext cx="2991452" cy="1944216"/>
            <a:chOff x="5004048" y="4509120"/>
            <a:chExt cx="2991452" cy="1944216"/>
          </a:xfrm>
        </p:grpSpPr>
        <p:sp>
          <p:nvSpPr>
            <p:cNvPr id="21" name="Rectangle 20">
              <a:extLst>
                <a:ext uri="{FF2B5EF4-FFF2-40B4-BE49-F238E27FC236}">
                  <a16:creationId xmlns:a16="http://schemas.microsoft.com/office/drawing/2014/main" id="{FEAA5A1A-1DCC-44DE-809E-A9A6188CE10F}"/>
                </a:ext>
              </a:extLst>
            </p:cNvPr>
            <p:cNvSpPr/>
            <p:nvPr/>
          </p:nvSpPr>
          <p:spPr>
            <a:xfrm>
              <a:off x="7221668" y="4797152"/>
              <a:ext cx="773832" cy="923330"/>
            </a:xfrm>
            <a:prstGeom prst="rect">
              <a:avLst/>
            </a:prstGeom>
          </p:spPr>
          <p:txBody>
            <a:bodyPr wrap="square">
              <a:spAutoFit/>
            </a:bodyPr>
            <a:lstStyle/>
            <a:p>
              <a:r>
                <a:rPr lang="en-US" dirty="0">
                  <a:solidFill>
                    <a:srgbClr val="00FF00"/>
                  </a:solidFill>
                </a:rPr>
                <a:t>22.76</a:t>
              </a:r>
            </a:p>
            <a:p>
              <a:r>
                <a:rPr lang="en-US" dirty="0">
                  <a:solidFill>
                    <a:srgbClr val="00FF00"/>
                  </a:solidFill>
                </a:rPr>
                <a:t>22.79</a:t>
              </a:r>
            </a:p>
            <a:p>
              <a:r>
                <a:rPr lang="en-US" dirty="0">
                  <a:solidFill>
                    <a:srgbClr val="00FF00"/>
                  </a:solidFill>
                </a:rPr>
                <a:t>22.85</a:t>
              </a:r>
            </a:p>
          </p:txBody>
        </p:sp>
        <p:sp>
          <p:nvSpPr>
            <p:cNvPr id="22" name="TextBox 21">
              <a:extLst>
                <a:ext uri="{FF2B5EF4-FFF2-40B4-BE49-F238E27FC236}">
                  <a16:creationId xmlns:a16="http://schemas.microsoft.com/office/drawing/2014/main" id="{BAC4FAC5-1B5B-4E5D-BF4C-1FB1FE25BC10}"/>
                </a:ext>
              </a:extLst>
            </p:cNvPr>
            <p:cNvSpPr txBox="1"/>
            <p:nvPr/>
          </p:nvSpPr>
          <p:spPr>
            <a:xfrm>
              <a:off x="7380312" y="4509120"/>
              <a:ext cx="386644" cy="369332"/>
            </a:xfrm>
            <a:prstGeom prst="rect">
              <a:avLst/>
            </a:prstGeom>
            <a:noFill/>
          </p:spPr>
          <p:txBody>
            <a:bodyPr wrap="none" rtlCol="0">
              <a:spAutoFit/>
            </a:bodyPr>
            <a:lstStyle/>
            <a:p>
              <a:r>
                <a:rPr lang="en-US" dirty="0">
                  <a:solidFill>
                    <a:srgbClr val="00FF00"/>
                  </a:solidFill>
                </a:rPr>
                <a:t>C</a:t>
              </a:r>
              <a:r>
                <a:rPr lang="en-US" baseline="-25000" dirty="0">
                  <a:solidFill>
                    <a:srgbClr val="00FF00"/>
                  </a:solidFill>
                </a:rPr>
                <a:t>0</a:t>
              </a:r>
            </a:p>
          </p:txBody>
        </p:sp>
        <p:cxnSp>
          <p:nvCxnSpPr>
            <p:cNvPr id="16" name="Straight Connector 15">
              <a:extLst>
                <a:ext uri="{FF2B5EF4-FFF2-40B4-BE49-F238E27FC236}">
                  <a16:creationId xmlns:a16="http://schemas.microsoft.com/office/drawing/2014/main" id="{B023EC4C-583E-4EFA-86DC-B3AF2951EC75}"/>
                </a:ext>
              </a:extLst>
            </p:cNvPr>
            <p:cNvCxnSpPr/>
            <p:nvPr/>
          </p:nvCxnSpPr>
          <p:spPr>
            <a:xfrm>
              <a:off x="5004048" y="5949280"/>
              <a:ext cx="0" cy="504056"/>
            </a:xfrm>
            <a:prstGeom prst="line">
              <a:avLst/>
            </a:prstGeom>
            <a:ln w="19050">
              <a:solidFill>
                <a:srgbClr val="00FF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084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37048" y="132607"/>
            <a:ext cx="3157852" cy="461665"/>
          </a:xfrm>
          <a:prstGeom prst="rect">
            <a:avLst/>
          </a:prstGeom>
          <a:noFill/>
        </p:spPr>
        <p:txBody>
          <a:bodyPr wrap="none" rtlCol="0">
            <a:spAutoFit/>
          </a:bodyPr>
          <a:lstStyle/>
          <a:p>
            <a:pPr algn="r" rtl="1"/>
            <a:r>
              <a:rPr lang="en-US" sz="2400" b="1" dirty="0">
                <a:solidFill>
                  <a:prstClr val="black"/>
                </a:solidFill>
              </a:rPr>
              <a:t>QPCR- internal controls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263" y="3789046"/>
            <a:ext cx="5278115" cy="305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827586" y="764704"/>
            <a:ext cx="7106284" cy="369332"/>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prstClr val="black"/>
                </a:solidFill>
              </a:rPr>
              <a:t>Technical triplicate – three wells with the same sample and primers</a:t>
            </a:r>
          </a:p>
        </p:txBody>
      </p:sp>
      <p:sp>
        <p:nvSpPr>
          <p:cNvPr id="23" name="Rectangle 22"/>
          <p:cNvSpPr/>
          <p:nvPr/>
        </p:nvSpPr>
        <p:spPr>
          <a:xfrm>
            <a:off x="7221668" y="4797152"/>
            <a:ext cx="773832" cy="923330"/>
          </a:xfrm>
          <a:prstGeom prst="rect">
            <a:avLst/>
          </a:prstGeom>
        </p:spPr>
        <p:txBody>
          <a:bodyPr wrap="square">
            <a:spAutoFit/>
          </a:bodyPr>
          <a:lstStyle/>
          <a:p>
            <a:r>
              <a:rPr lang="en-US" dirty="0">
                <a:solidFill>
                  <a:srgbClr val="00FF00"/>
                </a:solidFill>
              </a:rPr>
              <a:t>22.76</a:t>
            </a:r>
          </a:p>
          <a:p>
            <a:r>
              <a:rPr lang="en-US" dirty="0">
                <a:solidFill>
                  <a:srgbClr val="00FF00"/>
                </a:solidFill>
              </a:rPr>
              <a:t>22.79</a:t>
            </a:r>
          </a:p>
          <a:p>
            <a:r>
              <a:rPr lang="en-US" dirty="0">
                <a:solidFill>
                  <a:srgbClr val="00FF00"/>
                </a:solidFill>
              </a:rPr>
              <a:t>22.85</a:t>
            </a:r>
          </a:p>
        </p:txBody>
      </p:sp>
      <p:sp>
        <p:nvSpPr>
          <p:cNvPr id="2" name="TextBox 1"/>
          <p:cNvSpPr txBox="1"/>
          <p:nvPr/>
        </p:nvSpPr>
        <p:spPr>
          <a:xfrm>
            <a:off x="7380312" y="4509120"/>
            <a:ext cx="386644" cy="369332"/>
          </a:xfrm>
          <a:prstGeom prst="rect">
            <a:avLst/>
          </a:prstGeom>
          <a:noFill/>
        </p:spPr>
        <p:txBody>
          <a:bodyPr wrap="none" rtlCol="0">
            <a:spAutoFit/>
          </a:bodyPr>
          <a:lstStyle/>
          <a:p>
            <a:r>
              <a:rPr lang="en-US" dirty="0">
                <a:solidFill>
                  <a:srgbClr val="00FF00"/>
                </a:solidFill>
              </a:rPr>
              <a:t>C</a:t>
            </a:r>
            <a:r>
              <a:rPr lang="en-US" baseline="-25000" dirty="0">
                <a:solidFill>
                  <a:srgbClr val="00FF00"/>
                </a:solidFill>
              </a:rPr>
              <a:t>0</a:t>
            </a:r>
          </a:p>
        </p:txBody>
      </p:sp>
      <p:sp>
        <p:nvSpPr>
          <p:cNvPr id="8" name="TextBox 7"/>
          <p:cNvSpPr txBox="1"/>
          <p:nvPr/>
        </p:nvSpPr>
        <p:spPr>
          <a:xfrm>
            <a:off x="3389978" y="5742548"/>
            <a:ext cx="1119409" cy="369332"/>
          </a:xfrm>
          <a:prstGeom prst="rect">
            <a:avLst/>
          </a:prstGeom>
          <a:noFill/>
        </p:spPr>
        <p:txBody>
          <a:bodyPr wrap="none" rtlCol="0">
            <a:spAutoFit/>
          </a:bodyPr>
          <a:lstStyle/>
          <a:p>
            <a:r>
              <a:rPr lang="en-US" dirty="0">
                <a:solidFill>
                  <a:srgbClr val="00B050"/>
                </a:solidFill>
              </a:rPr>
              <a:t>Threshold</a:t>
            </a:r>
          </a:p>
        </p:txBody>
      </p:sp>
      <p:sp>
        <p:nvSpPr>
          <p:cNvPr id="10" name="TextBox 9"/>
          <p:cNvSpPr txBox="1"/>
          <p:nvPr/>
        </p:nvSpPr>
        <p:spPr>
          <a:xfrm>
            <a:off x="3491880" y="3491716"/>
            <a:ext cx="2647391" cy="369332"/>
          </a:xfrm>
          <a:prstGeom prst="rect">
            <a:avLst/>
          </a:prstGeom>
          <a:noFill/>
        </p:spPr>
        <p:txBody>
          <a:bodyPr wrap="none" rtlCol="0">
            <a:spAutoFit/>
          </a:bodyPr>
          <a:lstStyle/>
          <a:p>
            <a:r>
              <a:rPr lang="en-US" dirty="0">
                <a:solidFill>
                  <a:prstClr val="black"/>
                </a:solidFill>
              </a:rPr>
              <a:t>Typical fluorescence curve</a:t>
            </a:r>
          </a:p>
        </p:txBody>
      </p:sp>
      <p:sp>
        <p:nvSpPr>
          <p:cNvPr id="11" name="TextBox 10"/>
          <p:cNvSpPr txBox="1"/>
          <p:nvPr/>
        </p:nvSpPr>
        <p:spPr>
          <a:xfrm rot="16200000">
            <a:off x="1311579" y="4961376"/>
            <a:ext cx="1417568" cy="369332"/>
          </a:xfrm>
          <a:prstGeom prst="rect">
            <a:avLst/>
          </a:prstGeom>
          <a:solidFill>
            <a:schemeClr val="bg1"/>
          </a:solidFill>
        </p:spPr>
        <p:txBody>
          <a:bodyPr wrap="none" rtlCol="0">
            <a:spAutoFit/>
          </a:bodyPr>
          <a:lstStyle/>
          <a:p>
            <a:r>
              <a:rPr lang="en-US" dirty="0"/>
              <a:t>Fluorescence</a:t>
            </a:r>
          </a:p>
        </p:txBody>
      </p:sp>
      <p:sp>
        <p:nvSpPr>
          <p:cNvPr id="6" name="TextBox 5"/>
          <p:cNvSpPr txBox="1"/>
          <p:nvPr/>
        </p:nvSpPr>
        <p:spPr>
          <a:xfrm flipH="1">
            <a:off x="7933869" y="4880155"/>
            <a:ext cx="958610" cy="646331"/>
          </a:xfrm>
          <a:prstGeom prst="rect">
            <a:avLst/>
          </a:prstGeom>
          <a:noFill/>
        </p:spPr>
        <p:txBody>
          <a:bodyPr wrap="square" rtlCol="0">
            <a:spAutoFit/>
          </a:bodyPr>
          <a:lstStyle/>
          <a:p>
            <a:r>
              <a:rPr lang="en-US" dirty="0">
                <a:solidFill>
                  <a:srgbClr val="00FF00"/>
                </a:solidFill>
              </a:rPr>
              <a:t>Good!</a:t>
            </a:r>
          </a:p>
          <a:p>
            <a:r>
              <a:rPr lang="en-US" dirty="0">
                <a:solidFill>
                  <a:srgbClr val="00FF00"/>
                </a:solidFill>
              </a:rPr>
              <a:t>∆C</a:t>
            </a:r>
            <a:r>
              <a:rPr lang="en-US" baseline="-25000" dirty="0">
                <a:solidFill>
                  <a:srgbClr val="00FF00"/>
                </a:solidFill>
              </a:rPr>
              <a:t>0</a:t>
            </a:r>
            <a:r>
              <a:rPr lang="en-US" dirty="0">
                <a:solidFill>
                  <a:srgbClr val="00FF00"/>
                </a:solidFill>
              </a:rPr>
              <a:t>&lt;0.5</a:t>
            </a:r>
            <a:endParaRPr lang="en-US" baseline="-25000" dirty="0">
              <a:solidFill>
                <a:srgbClr val="00FF00"/>
              </a:solidFill>
            </a:endParaRPr>
          </a:p>
        </p:txBody>
      </p:sp>
      <p:grpSp>
        <p:nvGrpSpPr>
          <p:cNvPr id="16" name="Group 15"/>
          <p:cNvGrpSpPr/>
          <p:nvPr/>
        </p:nvGrpSpPr>
        <p:grpSpPr>
          <a:xfrm>
            <a:off x="2297228" y="1056342"/>
            <a:ext cx="5507277" cy="2524862"/>
            <a:chOff x="2061498" y="1056390"/>
            <a:chExt cx="5507277" cy="2524862"/>
          </a:xfrm>
        </p:grpSpPr>
        <p:sp>
          <p:nvSpPr>
            <p:cNvPr id="9" name="TextBox 8"/>
            <p:cNvSpPr txBox="1"/>
            <p:nvPr/>
          </p:nvSpPr>
          <p:spPr>
            <a:xfrm>
              <a:off x="2899572" y="1056390"/>
              <a:ext cx="2972609" cy="369332"/>
            </a:xfrm>
            <a:prstGeom prst="rect">
              <a:avLst/>
            </a:prstGeom>
            <a:noFill/>
          </p:spPr>
          <p:txBody>
            <a:bodyPr wrap="none" rtlCol="0">
              <a:spAutoFit/>
            </a:bodyPr>
            <a:lstStyle/>
            <a:p>
              <a:r>
                <a:rPr lang="en-US" dirty="0">
                  <a:solidFill>
                    <a:srgbClr val="FF0000"/>
                  </a:solidFill>
                </a:rPr>
                <a:t>Variable cDNA concentrations</a:t>
              </a:r>
            </a:p>
          </p:txBody>
        </p:sp>
        <p:grpSp>
          <p:nvGrpSpPr>
            <p:cNvPr id="14" name="Group 13"/>
            <p:cNvGrpSpPr/>
            <p:nvPr/>
          </p:nvGrpSpPr>
          <p:grpSpPr>
            <a:xfrm>
              <a:off x="2061498" y="1367161"/>
              <a:ext cx="5507277" cy="2214091"/>
              <a:chOff x="2061498" y="1367161"/>
              <a:chExt cx="5507277" cy="2214091"/>
            </a:xfrm>
          </p:grpSpPr>
          <p:grpSp>
            <p:nvGrpSpPr>
              <p:cNvPr id="7" name="Group 6"/>
              <p:cNvGrpSpPr/>
              <p:nvPr/>
            </p:nvGrpSpPr>
            <p:grpSpPr>
              <a:xfrm>
                <a:off x="2061498" y="1367161"/>
                <a:ext cx="3894424" cy="2214091"/>
                <a:chOff x="2903264" y="1346767"/>
                <a:chExt cx="3894424" cy="2214091"/>
              </a:xfrm>
            </p:grpSpPr>
            <p:pic>
              <p:nvPicPr>
                <p:cNvPr id="12" name="Picture 11"/>
                <p:cNvPicPr>
                  <a:picLocks noChangeAspect="1"/>
                </p:cNvPicPr>
                <p:nvPr/>
              </p:nvPicPr>
              <p:blipFill rotWithShape="1">
                <a:blip r:embed="rId4"/>
                <a:srcRect l="5890" t="20771" r="48338" b="42521"/>
                <a:stretch/>
              </p:blipFill>
              <p:spPr>
                <a:xfrm>
                  <a:off x="3254843" y="1346767"/>
                  <a:ext cx="3542845" cy="2214091"/>
                </a:xfrm>
                <a:prstGeom prst="rect">
                  <a:avLst/>
                </a:prstGeom>
              </p:spPr>
            </p:pic>
            <p:sp>
              <p:nvSpPr>
                <p:cNvPr id="15" name="TextBox 14"/>
                <p:cNvSpPr txBox="1"/>
                <p:nvPr/>
              </p:nvSpPr>
              <p:spPr>
                <a:xfrm rot="16200000">
                  <a:off x="2379146" y="2068467"/>
                  <a:ext cx="1417568" cy="369332"/>
                </a:xfrm>
                <a:prstGeom prst="rect">
                  <a:avLst/>
                </a:prstGeom>
                <a:solidFill>
                  <a:schemeClr val="bg1"/>
                </a:solidFill>
              </p:spPr>
              <p:txBody>
                <a:bodyPr wrap="none" rtlCol="0">
                  <a:spAutoFit/>
                </a:bodyPr>
                <a:lstStyle/>
                <a:p>
                  <a:r>
                    <a:rPr lang="en-US" dirty="0"/>
                    <a:t>Fluorescence</a:t>
                  </a:r>
                </a:p>
              </p:txBody>
            </p:sp>
          </p:grpSp>
          <p:sp>
            <p:nvSpPr>
              <p:cNvPr id="18" name="Rectangle 17"/>
              <p:cNvSpPr/>
              <p:nvPr/>
            </p:nvSpPr>
            <p:spPr>
              <a:xfrm>
                <a:off x="5897964" y="1920317"/>
                <a:ext cx="773832" cy="923330"/>
              </a:xfrm>
              <a:prstGeom prst="rect">
                <a:avLst/>
              </a:prstGeom>
            </p:spPr>
            <p:txBody>
              <a:bodyPr wrap="square">
                <a:spAutoFit/>
              </a:bodyPr>
              <a:lstStyle/>
              <a:p>
                <a:r>
                  <a:rPr lang="en-US" dirty="0">
                    <a:solidFill>
                      <a:srgbClr val="00FF00"/>
                    </a:solidFill>
                  </a:rPr>
                  <a:t>26.2</a:t>
                </a:r>
              </a:p>
              <a:p>
                <a:r>
                  <a:rPr lang="en-US" dirty="0">
                    <a:solidFill>
                      <a:srgbClr val="00FF00"/>
                    </a:solidFill>
                  </a:rPr>
                  <a:t>31.9</a:t>
                </a:r>
              </a:p>
              <a:p>
                <a:r>
                  <a:rPr lang="en-US" dirty="0">
                    <a:solidFill>
                      <a:srgbClr val="00FF00"/>
                    </a:solidFill>
                  </a:rPr>
                  <a:t>N/A</a:t>
                </a:r>
              </a:p>
            </p:txBody>
          </p:sp>
          <p:sp>
            <p:nvSpPr>
              <p:cNvPr id="19" name="TextBox 18"/>
              <p:cNvSpPr txBox="1"/>
              <p:nvPr/>
            </p:nvSpPr>
            <p:spPr>
              <a:xfrm>
                <a:off x="6056608" y="1632285"/>
                <a:ext cx="386644" cy="369332"/>
              </a:xfrm>
              <a:prstGeom prst="rect">
                <a:avLst/>
              </a:prstGeom>
              <a:noFill/>
            </p:spPr>
            <p:txBody>
              <a:bodyPr wrap="none" rtlCol="0">
                <a:spAutoFit/>
              </a:bodyPr>
              <a:lstStyle/>
              <a:p>
                <a:r>
                  <a:rPr lang="en-US" dirty="0">
                    <a:solidFill>
                      <a:srgbClr val="00FF00"/>
                    </a:solidFill>
                  </a:rPr>
                  <a:t>C</a:t>
                </a:r>
                <a:r>
                  <a:rPr lang="en-US" baseline="-25000" dirty="0">
                    <a:solidFill>
                      <a:srgbClr val="00FF00"/>
                    </a:solidFill>
                  </a:rPr>
                  <a:t>0</a:t>
                </a:r>
              </a:p>
            </p:txBody>
          </p:sp>
          <p:sp>
            <p:nvSpPr>
              <p:cNvPr id="20" name="TextBox 19"/>
              <p:cNvSpPr txBox="1"/>
              <p:nvPr/>
            </p:nvSpPr>
            <p:spPr>
              <a:xfrm flipH="1">
                <a:off x="6610165" y="2003320"/>
                <a:ext cx="958610" cy="646331"/>
              </a:xfrm>
              <a:prstGeom prst="rect">
                <a:avLst/>
              </a:prstGeom>
              <a:noFill/>
            </p:spPr>
            <p:txBody>
              <a:bodyPr wrap="square" rtlCol="0">
                <a:spAutoFit/>
              </a:bodyPr>
              <a:lstStyle/>
              <a:p>
                <a:r>
                  <a:rPr lang="en-US" dirty="0">
                    <a:solidFill>
                      <a:srgbClr val="FF0000"/>
                    </a:solidFill>
                  </a:rPr>
                  <a:t>Bad!</a:t>
                </a:r>
              </a:p>
              <a:p>
                <a:r>
                  <a:rPr lang="en-US" dirty="0">
                    <a:solidFill>
                      <a:srgbClr val="FF0000"/>
                    </a:solidFill>
                  </a:rPr>
                  <a:t>∆C</a:t>
                </a:r>
                <a:r>
                  <a:rPr lang="en-US" baseline="-25000" dirty="0">
                    <a:solidFill>
                      <a:srgbClr val="FF0000"/>
                    </a:solidFill>
                  </a:rPr>
                  <a:t>0</a:t>
                </a:r>
                <a:r>
                  <a:rPr lang="en-US" dirty="0">
                    <a:solidFill>
                      <a:srgbClr val="FF0000"/>
                    </a:solidFill>
                  </a:rPr>
                  <a:t>&gt;1</a:t>
                </a:r>
                <a:endParaRPr lang="en-US" baseline="-25000" dirty="0">
                  <a:solidFill>
                    <a:srgbClr val="FF0000"/>
                  </a:solidFill>
                </a:endParaRPr>
              </a:p>
            </p:txBody>
          </p:sp>
        </p:grpSp>
      </p:grpSp>
      <p:sp>
        <p:nvSpPr>
          <p:cNvPr id="17" name="TextBox 16"/>
          <p:cNvSpPr txBox="1"/>
          <p:nvPr/>
        </p:nvSpPr>
        <p:spPr>
          <a:xfrm>
            <a:off x="462" y="6475577"/>
            <a:ext cx="1262012" cy="369332"/>
          </a:xfrm>
          <a:prstGeom prst="rect">
            <a:avLst/>
          </a:prstGeom>
          <a:noFill/>
        </p:spPr>
        <p:txBody>
          <a:bodyPr wrap="none" rtlCol="0">
            <a:spAutoFit/>
          </a:bodyPr>
          <a:lstStyle/>
          <a:p>
            <a:r>
              <a:rPr lang="en-US" dirty="0" err="1"/>
              <a:t>Tsvia</a:t>
            </a:r>
            <a:r>
              <a:rPr lang="en-US" dirty="0"/>
              <a:t> </a:t>
            </a:r>
            <a:r>
              <a:rPr lang="en-US" dirty="0" err="1"/>
              <a:t>Gildor</a:t>
            </a:r>
            <a:endParaRPr lang="en-US" dirty="0"/>
          </a:p>
        </p:txBody>
      </p:sp>
      <p:cxnSp>
        <p:nvCxnSpPr>
          <p:cNvPr id="21" name="Straight Connector 20">
            <a:extLst>
              <a:ext uri="{FF2B5EF4-FFF2-40B4-BE49-F238E27FC236}">
                <a16:creationId xmlns:a16="http://schemas.microsoft.com/office/drawing/2014/main" id="{7147E170-529D-4554-BCB4-AE69A6970A24}"/>
              </a:ext>
            </a:extLst>
          </p:cNvPr>
          <p:cNvCxnSpPr/>
          <p:nvPr/>
        </p:nvCxnSpPr>
        <p:spPr>
          <a:xfrm>
            <a:off x="5004048" y="5949280"/>
            <a:ext cx="0" cy="504056"/>
          </a:xfrm>
          <a:prstGeom prst="line">
            <a:avLst/>
          </a:prstGeom>
          <a:ln w="19050">
            <a:solidFill>
              <a:srgbClr val="00FF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8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37048" y="132607"/>
            <a:ext cx="3157852" cy="461665"/>
          </a:xfrm>
          <a:prstGeom prst="rect">
            <a:avLst/>
          </a:prstGeom>
          <a:noFill/>
        </p:spPr>
        <p:txBody>
          <a:bodyPr wrap="none" rtlCol="0">
            <a:spAutoFit/>
          </a:bodyPr>
          <a:lstStyle/>
          <a:p>
            <a:pPr algn="r" rtl="1"/>
            <a:r>
              <a:rPr lang="en-US" sz="2400" b="1" dirty="0">
                <a:solidFill>
                  <a:prstClr val="black"/>
                </a:solidFill>
              </a:rPr>
              <a:t>QPCR- internal controls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263" y="3789046"/>
            <a:ext cx="5278115" cy="305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827586" y="764704"/>
            <a:ext cx="7106284" cy="369332"/>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prstClr val="black"/>
                </a:solidFill>
              </a:rPr>
              <a:t>Technical triplicate – three wells with the same sample and primers</a:t>
            </a:r>
          </a:p>
        </p:txBody>
      </p:sp>
      <p:sp>
        <p:nvSpPr>
          <p:cNvPr id="23" name="Rectangle 22"/>
          <p:cNvSpPr/>
          <p:nvPr/>
        </p:nvSpPr>
        <p:spPr>
          <a:xfrm>
            <a:off x="7221668" y="4797152"/>
            <a:ext cx="773832" cy="923330"/>
          </a:xfrm>
          <a:prstGeom prst="rect">
            <a:avLst/>
          </a:prstGeom>
        </p:spPr>
        <p:txBody>
          <a:bodyPr wrap="square">
            <a:spAutoFit/>
          </a:bodyPr>
          <a:lstStyle/>
          <a:p>
            <a:r>
              <a:rPr lang="en-US" dirty="0">
                <a:solidFill>
                  <a:srgbClr val="00FF00"/>
                </a:solidFill>
              </a:rPr>
              <a:t>22.76</a:t>
            </a:r>
          </a:p>
          <a:p>
            <a:r>
              <a:rPr lang="en-US" dirty="0">
                <a:solidFill>
                  <a:srgbClr val="00FF00"/>
                </a:solidFill>
              </a:rPr>
              <a:t>22.79</a:t>
            </a:r>
          </a:p>
          <a:p>
            <a:r>
              <a:rPr lang="en-US" dirty="0">
                <a:solidFill>
                  <a:srgbClr val="00FF00"/>
                </a:solidFill>
              </a:rPr>
              <a:t>22.85</a:t>
            </a:r>
          </a:p>
        </p:txBody>
      </p:sp>
      <p:sp>
        <p:nvSpPr>
          <p:cNvPr id="2" name="TextBox 1"/>
          <p:cNvSpPr txBox="1"/>
          <p:nvPr/>
        </p:nvSpPr>
        <p:spPr>
          <a:xfrm>
            <a:off x="7380312" y="4509120"/>
            <a:ext cx="386644" cy="369332"/>
          </a:xfrm>
          <a:prstGeom prst="rect">
            <a:avLst/>
          </a:prstGeom>
          <a:noFill/>
        </p:spPr>
        <p:txBody>
          <a:bodyPr wrap="none" rtlCol="0">
            <a:spAutoFit/>
          </a:bodyPr>
          <a:lstStyle/>
          <a:p>
            <a:r>
              <a:rPr lang="en-US" dirty="0">
                <a:solidFill>
                  <a:srgbClr val="00FF00"/>
                </a:solidFill>
              </a:rPr>
              <a:t>C</a:t>
            </a:r>
            <a:r>
              <a:rPr lang="en-US" baseline="-25000" dirty="0">
                <a:solidFill>
                  <a:srgbClr val="00FF00"/>
                </a:solidFill>
              </a:rPr>
              <a:t>0</a:t>
            </a:r>
          </a:p>
        </p:txBody>
      </p:sp>
      <p:sp>
        <p:nvSpPr>
          <p:cNvPr id="8" name="TextBox 7"/>
          <p:cNvSpPr txBox="1"/>
          <p:nvPr/>
        </p:nvSpPr>
        <p:spPr>
          <a:xfrm>
            <a:off x="3389978" y="5742548"/>
            <a:ext cx="1119409" cy="369332"/>
          </a:xfrm>
          <a:prstGeom prst="rect">
            <a:avLst/>
          </a:prstGeom>
          <a:noFill/>
        </p:spPr>
        <p:txBody>
          <a:bodyPr wrap="none" rtlCol="0">
            <a:spAutoFit/>
          </a:bodyPr>
          <a:lstStyle/>
          <a:p>
            <a:r>
              <a:rPr lang="en-US" dirty="0">
                <a:solidFill>
                  <a:srgbClr val="00B050"/>
                </a:solidFill>
              </a:rPr>
              <a:t>Threshold</a:t>
            </a:r>
          </a:p>
        </p:txBody>
      </p:sp>
      <p:sp>
        <p:nvSpPr>
          <p:cNvPr id="3" name="TextBox 2"/>
          <p:cNvSpPr txBox="1"/>
          <p:nvPr/>
        </p:nvSpPr>
        <p:spPr>
          <a:xfrm>
            <a:off x="1284384" y="1536260"/>
            <a:ext cx="6192688" cy="369332"/>
          </a:xfrm>
          <a:prstGeom prst="rect">
            <a:avLst/>
          </a:prstGeom>
          <a:noFill/>
        </p:spPr>
        <p:txBody>
          <a:bodyPr wrap="square" rtlCol="0">
            <a:spAutoFit/>
          </a:bodyPr>
          <a:lstStyle/>
          <a:p>
            <a:pPr algn="r" rtl="1"/>
            <a:r>
              <a:rPr lang="en-US" b="1" dirty="0"/>
              <a:t>Did the cDNA came from RNA or from DNA contamination?</a:t>
            </a:r>
          </a:p>
        </p:txBody>
      </p:sp>
      <p:sp>
        <p:nvSpPr>
          <p:cNvPr id="10" name="TextBox 9"/>
          <p:cNvSpPr txBox="1"/>
          <p:nvPr/>
        </p:nvSpPr>
        <p:spPr>
          <a:xfrm>
            <a:off x="3491880" y="3491716"/>
            <a:ext cx="2647391" cy="369332"/>
          </a:xfrm>
          <a:prstGeom prst="rect">
            <a:avLst/>
          </a:prstGeom>
          <a:noFill/>
        </p:spPr>
        <p:txBody>
          <a:bodyPr wrap="none" rtlCol="0">
            <a:spAutoFit/>
          </a:bodyPr>
          <a:lstStyle/>
          <a:p>
            <a:r>
              <a:rPr lang="en-US" dirty="0">
                <a:solidFill>
                  <a:prstClr val="black"/>
                </a:solidFill>
              </a:rPr>
              <a:t>Typical fluorescence curve</a:t>
            </a:r>
          </a:p>
        </p:txBody>
      </p:sp>
      <p:sp>
        <p:nvSpPr>
          <p:cNvPr id="4" name="TextBox 3"/>
          <p:cNvSpPr txBox="1"/>
          <p:nvPr/>
        </p:nvSpPr>
        <p:spPr>
          <a:xfrm>
            <a:off x="221626" y="2302801"/>
            <a:ext cx="8922374" cy="646331"/>
          </a:xfrm>
          <a:prstGeom prst="rect">
            <a:avLst/>
          </a:prstGeom>
          <a:noFill/>
        </p:spPr>
        <p:txBody>
          <a:bodyPr wrap="square" rtlCol="0">
            <a:spAutoFit/>
          </a:bodyPr>
          <a:lstStyle/>
          <a:p>
            <a:r>
              <a:rPr lang="en-US" b="1" dirty="0"/>
              <a:t>RT-negative </a:t>
            </a:r>
            <a:r>
              <a:rPr lang="en-US" dirty="0"/>
              <a:t>– RNA sample that didn’t go through RT-PCR so the only possible amplification is from DNA contamination – </a:t>
            </a:r>
            <a:r>
              <a:rPr lang="en-US" b="1" dirty="0"/>
              <a:t>remember to leave some RNA for this control!</a:t>
            </a:r>
          </a:p>
        </p:txBody>
      </p:sp>
      <p:sp>
        <p:nvSpPr>
          <p:cNvPr id="11" name="TextBox 10"/>
          <p:cNvSpPr txBox="1"/>
          <p:nvPr/>
        </p:nvSpPr>
        <p:spPr>
          <a:xfrm rot="16200000">
            <a:off x="1311579" y="4961376"/>
            <a:ext cx="1417568" cy="369332"/>
          </a:xfrm>
          <a:prstGeom prst="rect">
            <a:avLst/>
          </a:prstGeom>
          <a:solidFill>
            <a:schemeClr val="bg1"/>
          </a:solidFill>
        </p:spPr>
        <p:txBody>
          <a:bodyPr wrap="none" rtlCol="0">
            <a:spAutoFit/>
          </a:bodyPr>
          <a:lstStyle/>
          <a:p>
            <a:r>
              <a:rPr lang="en-US" dirty="0"/>
              <a:t>Fluorescence</a:t>
            </a:r>
          </a:p>
        </p:txBody>
      </p:sp>
    </p:spTree>
    <p:extLst>
      <p:ext uri="{BB962C8B-B14F-4D97-AF65-F5344CB8AC3E}">
        <p14:creationId xmlns:p14="http://schemas.microsoft.com/office/powerpoint/2010/main" val="270101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263" y="3717038"/>
            <a:ext cx="5278115" cy="305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7221668" y="4797158"/>
            <a:ext cx="773832" cy="1200329"/>
          </a:xfrm>
          <a:prstGeom prst="rect">
            <a:avLst/>
          </a:prstGeom>
        </p:spPr>
        <p:txBody>
          <a:bodyPr wrap="square">
            <a:spAutoFit/>
          </a:bodyPr>
          <a:lstStyle/>
          <a:p>
            <a:r>
              <a:rPr lang="en-US" dirty="0">
                <a:solidFill>
                  <a:srgbClr val="00FF00"/>
                </a:solidFill>
              </a:rPr>
              <a:t>22.76</a:t>
            </a:r>
          </a:p>
          <a:p>
            <a:r>
              <a:rPr lang="en-US" dirty="0">
                <a:solidFill>
                  <a:srgbClr val="00FF00"/>
                </a:solidFill>
              </a:rPr>
              <a:t>22.79</a:t>
            </a:r>
          </a:p>
          <a:p>
            <a:r>
              <a:rPr lang="en-US" dirty="0">
                <a:solidFill>
                  <a:srgbClr val="00FF00"/>
                </a:solidFill>
              </a:rPr>
              <a:t>22.85</a:t>
            </a:r>
          </a:p>
          <a:p>
            <a:r>
              <a:rPr lang="en-US" dirty="0">
                <a:solidFill>
                  <a:srgbClr val="00B0F0"/>
                </a:solidFill>
              </a:rPr>
              <a:t>N/A</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947" y="3789040"/>
            <a:ext cx="5277689" cy="305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380312" y="4509120"/>
            <a:ext cx="386644" cy="369332"/>
          </a:xfrm>
          <a:prstGeom prst="rect">
            <a:avLst/>
          </a:prstGeom>
          <a:noFill/>
        </p:spPr>
        <p:txBody>
          <a:bodyPr wrap="none" rtlCol="0">
            <a:spAutoFit/>
          </a:bodyPr>
          <a:lstStyle/>
          <a:p>
            <a:r>
              <a:rPr lang="en-US" dirty="0">
                <a:solidFill>
                  <a:srgbClr val="00FF00"/>
                </a:solidFill>
              </a:rPr>
              <a:t>C</a:t>
            </a:r>
            <a:r>
              <a:rPr lang="en-US" baseline="-25000" dirty="0">
                <a:solidFill>
                  <a:srgbClr val="00FF00"/>
                </a:solidFill>
              </a:rPr>
              <a:t>0</a:t>
            </a:r>
          </a:p>
        </p:txBody>
      </p:sp>
      <p:sp>
        <p:nvSpPr>
          <p:cNvPr id="2" name="TextBox 1"/>
          <p:cNvSpPr txBox="1"/>
          <p:nvPr/>
        </p:nvSpPr>
        <p:spPr>
          <a:xfrm>
            <a:off x="1380946" y="3176101"/>
            <a:ext cx="6192688" cy="646331"/>
          </a:xfrm>
          <a:prstGeom prst="rect">
            <a:avLst/>
          </a:prstGeom>
          <a:noFill/>
        </p:spPr>
        <p:txBody>
          <a:bodyPr wrap="square" rtlCol="0">
            <a:spAutoFit/>
          </a:bodyPr>
          <a:lstStyle/>
          <a:p>
            <a:pPr algn="ctr"/>
            <a:r>
              <a:rPr lang="en-US" dirty="0">
                <a:solidFill>
                  <a:srgbClr val="00B0F0"/>
                </a:solidFill>
              </a:rPr>
              <a:t>Even if the RT-negative sample pass the threshold at high Cycle number (&gt;10 from the sample) you can use the data</a:t>
            </a:r>
          </a:p>
        </p:txBody>
      </p:sp>
      <p:sp>
        <p:nvSpPr>
          <p:cNvPr id="3" name="TextBox 2"/>
          <p:cNvSpPr txBox="1"/>
          <p:nvPr/>
        </p:nvSpPr>
        <p:spPr>
          <a:xfrm>
            <a:off x="251520" y="1772816"/>
            <a:ext cx="8280919" cy="369332"/>
          </a:xfrm>
          <a:prstGeom prst="rect">
            <a:avLst/>
          </a:prstGeom>
          <a:noFill/>
        </p:spPr>
        <p:txBody>
          <a:bodyPr wrap="square" rtlCol="0">
            <a:spAutoFit/>
          </a:bodyPr>
          <a:lstStyle/>
          <a:p>
            <a:pPr algn="r" rtl="1"/>
            <a:r>
              <a:rPr lang="en-US" b="1" dirty="0"/>
              <a:t>Did we amplify only the gene of interest or did we get non-specific amplification? </a:t>
            </a:r>
          </a:p>
        </p:txBody>
      </p:sp>
      <p:sp>
        <p:nvSpPr>
          <p:cNvPr id="11" name="TextBox 10"/>
          <p:cNvSpPr txBox="1"/>
          <p:nvPr/>
        </p:nvSpPr>
        <p:spPr>
          <a:xfrm>
            <a:off x="827586" y="764704"/>
            <a:ext cx="7106284" cy="646331"/>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prstClr val="black"/>
                </a:solidFill>
              </a:rPr>
              <a:t>Technical triplicate – three wells with the same sample and primer</a:t>
            </a:r>
          </a:p>
          <a:p>
            <a:pPr marL="285750" indent="-285750" algn="l">
              <a:buFont typeface="Arial" panose="020B0604020202020204" pitchFamily="34" charset="0"/>
              <a:buChar char="•"/>
            </a:pPr>
            <a:r>
              <a:rPr lang="en-US" dirty="0">
                <a:solidFill>
                  <a:prstClr val="black"/>
                </a:solidFill>
              </a:rPr>
              <a:t>Run the primers with Negative-RT (RNA) and water</a:t>
            </a:r>
          </a:p>
        </p:txBody>
      </p:sp>
      <p:sp>
        <p:nvSpPr>
          <p:cNvPr id="12" name="TextBox 11"/>
          <p:cNvSpPr txBox="1"/>
          <p:nvPr/>
        </p:nvSpPr>
        <p:spPr>
          <a:xfrm>
            <a:off x="2737048" y="132607"/>
            <a:ext cx="3157852" cy="461665"/>
          </a:xfrm>
          <a:prstGeom prst="rect">
            <a:avLst/>
          </a:prstGeom>
          <a:noFill/>
        </p:spPr>
        <p:txBody>
          <a:bodyPr wrap="none" rtlCol="0">
            <a:spAutoFit/>
          </a:bodyPr>
          <a:lstStyle/>
          <a:p>
            <a:pPr algn="r" rtl="1"/>
            <a:r>
              <a:rPr lang="en-US" sz="2400" b="1" dirty="0">
                <a:solidFill>
                  <a:prstClr val="black"/>
                </a:solidFill>
              </a:rPr>
              <a:t>QPCR- internal controls</a:t>
            </a:r>
          </a:p>
        </p:txBody>
      </p:sp>
      <p:sp>
        <p:nvSpPr>
          <p:cNvPr id="10" name="TextBox 9"/>
          <p:cNvSpPr txBox="1"/>
          <p:nvPr/>
        </p:nvSpPr>
        <p:spPr>
          <a:xfrm rot="16200000">
            <a:off x="1311579" y="4961376"/>
            <a:ext cx="1417568" cy="369332"/>
          </a:xfrm>
          <a:prstGeom prst="rect">
            <a:avLst/>
          </a:prstGeom>
          <a:solidFill>
            <a:schemeClr val="bg1"/>
          </a:solidFill>
        </p:spPr>
        <p:txBody>
          <a:bodyPr wrap="none" rtlCol="0">
            <a:spAutoFit/>
          </a:bodyPr>
          <a:lstStyle/>
          <a:p>
            <a:r>
              <a:rPr lang="en-US" dirty="0"/>
              <a:t>Fluorescence</a:t>
            </a:r>
          </a:p>
        </p:txBody>
      </p:sp>
    </p:spTree>
    <p:extLst>
      <p:ext uri="{BB962C8B-B14F-4D97-AF65-F5344CB8AC3E}">
        <p14:creationId xmlns:p14="http://schemas.microsoft.com/office/powerpoint/2010/main" val="382539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56079"/>
            <a:ext cx="3672408" cy="226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4791177" y="1705930"/>
            <a:ext cx="4352823" cy="2263775"/>
            <a:chOff x="4791177" y="1705930"/>
            <a:chExt cx="4352823" cy="2263775"/>
          </a:xfrm>
        </p:grpSpPr>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705930"/>
              <a:ext cx="3995936" cy="226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rot="16200000">
              <a:off x="4409694" y="2603300"/>
              <a:ext cx="1132298" cy="369332"/>
            </a:xfrm>
            <a:prstGeom prst="rect">
              <a:avLst/>
            </a:prstGeom>
            <a:noFill/>
          </p:spPr>
          <p:txBody>
            <a:bodyPr wrap="none" rtlCol="0">
              <a:spAutoFit/>
            </a:bodyPr>
            <a:lstStyle/>
            <a:p>
              <a:r>
                <a:rPr lang="en-US" dirty="0"/>
                <a:t>Derivative</a:t>
              </a:r>
            </a:p>
          </p:txBody>
        </p:sp>
      </p:grpSp>
      <p:sp>
        <p:nvSpPr>
          <p:cNvPr id="12" name="TextBox 11"/>
          <p:cNvSpPr txBox="1"/>
          <p:nvPr/>
        </p:nvSpPr>
        <p:spPr>
          <a:xfrm>
            <a:off x="827586" y="764704"/>
            <a:ext cx="7106284"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prstClr val="black"/>
                </a:solidFill>
              </a:rPr>
              <a:t>Technical triplicate – three wells with the same sample and primer</a:t>
            </a:r>
          </a:p>
          <a:p>
            <a:pPr marL="285750" indent="-285750" algn="l">
              <a:buFont typeface="Arial" panose="020B0604020202020204" pitchFamily="34" charset="0"/>
              <a:buChar char="•"/>
            </a:pPr>
            <a:r>
              <a:rPr lang="en-US" dirty="0">
                <a:solidFill>
                  <a:prstClr val="black"/>
                </a:solidFill>
              </a:rPr>
              <a:t>Run the primers with Negative-RT (RNA) and water</a:t>
            </a:r>
          </a:p>
          <a:p>
            <a:pPr marL="285750" indent="-285750" algn="l">
              <a:buFont typeface="Arial" panose="020B0604020202020204" pitchFamily="34" charset="0"/>
              <a:buChar char="•"/>
            </a:pPr>
            <a:r>
              <a:rPr lang="en-US" dirty="0">
                <a:solidFill>
                  <a:prstClr val="black"/>
                </a:solidFill>
              </a:rPr>
              <a:t>Melt and dissociation curves show if the amplification was specific</a:t>
            </a:r>
          </a:p>
        </p:txBody>
      </p:sp>
      <p:sp>
        <p:nvSpPr>
          <p:cNvPr id="14" name="TextBox 13"/>
          <p:cNvSpPr txBox="1"/>
          <p:nvPr/>
        </p:nvSpPr>
        <p:spPr>
          <a:xfrm>
            <a:off x="2737048" y="132607"/>
            <a:ext cx="3157852" cy="461665"/>
          </a:xfrm>
          <a:prstGeom prst="rect">
            <a:avLst/>
          </a:prstGeom>
          <a:noFill/>
        </p:spPr>
        <p:txBody>
          <a:bodyPr wrap="none" rtlCol="0">
            <a:spAutoFit/>
          </a:bodyPr>
          <a:lstStyle/>
          <a:p>
            <a:pPr algn="r" rtl="1"/>
            <a:r>
              <a:rPr lang="en-US" sz="2400" b="1" dirty="0">
                <a:solidFill>
                  <a:prstClr val="black"/>
                </a:solidFill>
              </a:rPr>
              <a:t>QPCR- internal controls</a:t>
            </a:r>
          </a:p>
        </p:txBody>
      </p:sp>
      <p:grpSp>
        <p:nvGrpSpPr>
          <p:cNvPr id="7" name="Group 6"/>
          <p:cNvGrpSpPr/>
          <p:nvPr/>
        </p:nvGrpSpPr>
        <p:grpSpPr>
          <a:xfrm>
            <a:off x="2483768" y="1852651"/>
            <a:ext cx="2383434" cy="1000285"/>
            <a:chOff x="2483768" y="1852651"/>
            <a:chExt cx="2383434" cy="1000285"/>
          </a:xfrm>
        </p:grpSpPr>
        <p:cxnSp>
          <p:nvCxnSpPr>
            <p:cNvPr id="5" name="Straight Arrow Connector 4"/>
            <p:cNvCxnSpPr/>
            <p:nvPr/>
          </p:nvCxnSpPr>
          <p:spPr>
            <a:xfrm flipH="1">
              <a:off x="2483768" y="2492896"/>
              <a:ext cx="360040" cy="360040"/>
            </a:xfrm>
            <a:prstGeom prst="straightConnector1">
              <a:avLst/>
            </a:prstGeom>
            <a:ln w="28575">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43808" y="1852651"/>
              <a:ext cx="2023394" cy="923330"/>
            </a:xfrm>
            <a:prstGeom prst="rect">
              <a:avLst/>
            </a:prstGeom>
            <a:solidFill>
              <a:schemeClr val="bg1"/>
            </a:solidFill>
          </p:spPr>
          <p:txBody>
            <a:bodyPr wrap="square" rtlCol="0">
              <a:spAutoFit/>
            </a:bodyPr>
            <a:lstStyle/>
            <a:p>
              <a:r>
                <a:rPr lang="en-US" dirty="0"/>
                <a:t>A major drop at the amplicon annealing temperature</a:t>
              </a:r>
            </a:p>
          </p:txBody>
        </p:sp>
      </p:grpSp>
      <p:sp>
        <p:nvSpPr>
          <p:cNvPr id="16" name="TextBox 15"/>
          <p:cNvSpPr txBox="1"/>
          <p:nvPr/>
        </p:nvSpPr>
        <p:spPr>
          <a:xfrm rot="16200000">
            <a:off x="-281890" y="2560623"/>
            <a:ext cx="1417568" cy="369332"/>
          </a:xfrm>
          <a:prstGeom prst="rect">
            <a:avLst/>
          </a:prstGeom>
          <a:solidFill>
            <a:schemeClr val="bg1"/>
          </a:solidFill>
        </p:spPr>
        <p:txBody>
          <a:bodyPr wrap="none" rtlCol="0">
            <a:spAutoFit/>
          </a:bodyPr>
          <a:lstStyle/>
          <a:p>
            <a:r>
              <a:rPr lang="en-US" dirty="0"/>
              <a:t>Fluorescence</a:t>
            </a:r>
          </a:p>
        </p:txBody>
      </p:sp>
      <p:grpSp>
        <p:nvGrpSpPr>
          <p:cNvPr id="18" name="Group 17"/>
          <p:cNvGrpSpPr/>
          <p:nvPr/>
        </p:nvGrpSpPr>
        <p:grpSpPr>
          <a:xfrm>
            <a:off x="7452320" y="983599"/>
            <a:ext cx="1742532" cy="1457595"/>
            <a:chOff x="2483768" y="1395341"/>
            <a:chExt cx="1742532" cy="1457595"/>
          </a:xfrm>
        </p:grpSpPr>
        <p:cxnSp>
          <p:nvCxnSpPr>
            <p:cNvPr id="19" name="Straight Arrow Connector 18"/>
            <p:cNvCxnSpPr/>
            <p:nvPr/>
          </p:nvCxnSpPr>
          <p:spPr>
            <a:xfrm flipH="1">
              <a:off x="2483768" y="2492896"/>
              <a:ext cx="360040" cy="360040"/>
            </a:xfrm>
            <a:prstGeom prst="straightConnector1">
              <a:avLst/>
            </a:prstGeom>
            <a:ln w="28575">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83768" y="1395341"/>
              <a:ext cx="1742532" cy="1200329"/>
            </a:xfrm>
            <a:prstGeom prst="rect">
              <a:avLst/>
            </a:prstGeom>
            <a:solidFill>
              <a:schemeClr val="bg1"/>
            </a:solidFill>
          </p:spPr>
          <p:txBody>
            <a:bodyPr wrap="square" rtlCol="0">
              <a:spAutoFit/>
            </a:bodyPr>
            <a:lstStyle/>
            <a:p>
              <a:r>
                <a:rPr lang="en-US" dirty="0"/>
                <a:t>A major Peak at the amplicon annealing temperature</a:t>
              </a:r>
            </a:p>
          </p:txBody>
        </p:sp>
      </p:grpSp>
    </p:spTree>
    <p:extLst>
      <p:ext uri="{BB962C8B-B14F-4D97-AF65-F5344CB8AC3E}">
        <p14:creationId xmlns:p14="http://schemas.microsoft.com/office/powerpoint/2010/main" val="4520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56079"/>
            <a:ext cx="3672408" cy="226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705930"/>
            <a:ext cx="3995936" cy="226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3813118"/>
            <a:ext cx="5578475" cy="302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827586" y="764704"/>
            <a:ext cx="7106284"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prstClr val="black"/>
                </a:solidFill>
              </a:rPr>
              <a:t>Technical triplicate – three wells with the same sample and primer</a:t>
            </a:r>
          </a:p>
          <a:p>
            <a:pPr marL="285750" indent="-285750" algn="l">
              <a:buFont typeface="Arial" panose="020B0604020202020204" pitchFamily="34" charset="0"/>
              <a:buChar char="•"/>
            </a:pPr>
            <a:r>
              <a:rPr lang="en-US" dirty="0">
                <a:solidFill>
                  <a:prstClr val="black"/>
                </a:solidFill>
              </a:rPr>
              <a:t>Run the primers with Negative-RT (RNA) and water</a:t>
            </a:r>
          </a:p>
          <a:p>
            <a:pPr marL="285750" indent="-285750" algn="l">
              <a:buFont typeface="Arial" panose="020B0604020202020204" pitchFamily="34" charset="0"/>
              <a:buChar char="•"/>
            </a:pPr>
            <a:r>
              <a:rPr lang="en-US" dirty="0">
                <a:solidFill>
                  <a:prstClr val="black"/>
                </a:solidFill>
              </a:rPr>
              <a:t>Melt and dissociation curves show if the amplification was specific</a:t>
            </a:r>
          </a:p>
        </p:txBody>
      </p:sp>
      <p:sp>
        <p:nvSpPr>
          <p:cNvPr id="10" name="TextBox 9"/>
          <p:cNvSpPr txBox="1"/>
          <p:nvPr/>
        </p:nvSpPr>
        <p:spPr>
          <a:xfrm rot="16200000">
            <a:off x="4409694" y="2603300"/>
            <a:ext cx="1132298" cy="369332"/>
          </a:xfrm>
          <a:prstGeom prst="rect">
            <a:avLst/>
          </a:prstGeom>
          <a:noFill/>
        </p:spPr>
        <p:txBody>
          <a:bodyPr wrap="none" rtlCol="0">
            <a:spAutoFit/>
          </a:bodyPr>
          <a:lstStyle/>
          <a:p>
            <a:r>
              <a:rPr lang="en-US" dirty="0"/>
              <a:t>Derivative</a:t>
            </a:r>
          </a:p>
        </p:txBody>
      </p:sp>
      <p:sp>
        <p:nvSpPr>
          <p:cNvPr id="11" name="TextBox 10"/>
          <p:cNvSpPr txBox="1"/>
          <p:nvPr/>
        </p:nvSpPr>
        <p:spPr>
          <a:xfrm>
            <a:off x="2737048" y="132607"/>
            <a:ext cx="3157852" cy="461665"/>
          </a:xfrm>
          <a:prstGeom prst="rect">
            <a:avLst/>
          </a:prstGeom>
          <a:noFill/>
        </p:spPr>
        <p:txBody>
          <a:bodyPr wrap="none" rtlCol="0">
            <a:spAutoFit/>
          </a:bodyPr>
          <a:lstStyle/>
          <a:p>
            <a:pPr algn="r" rtl="1"/>
            <a:r>
              <a:rPr lang="en-US" sz="2400" b="1" dirty="0">
                <a:solidFill>
                  <a:prstClr val="black"/>
                </a:solidFill>
              </a:rPr>
              <a:t>QPCR- internal controls</a:t>
            </a:r>
          </a:p>
        </p:txBody>
      </p:sp>
      <p:sp>
        <p:nvSpPr>
          <p:cNvPr id="2" name="TextBox 1"/>
          <p:cNvSpPr txBox="1"/>
          <p:nvPr/>
        </p:nvSpPr>
        <p:spPr>
          <a:xfrm>
            <a:off x="3995936" y="4194191"/>
            <a:ext cx="878767" cy="369332"/>
          </a:xfrm>
          <a:prstGeom prst="rect">
            <a:avLst/>
          </a:prstGeom>
          <a:noFill/>
        </p:spPr>
        <p:txBody>
          <a:bodyPr wrap="none" rtlCol="0">
            <a:spAutoFit/>
          </a:bodyPr>
          <a:lstStyle/>
          <a:p>
            <a:r>
              <a:rPr lang="en-US" b="1" dirty="0">
                <a:solidFill>
                  <a:srgbClr val="002060"/>
                </a:solidFill>
              </a:rPr>
              <a:t>Gene A</a:t>
            </a:r>
          </a:p>
        </p:txBody>
      </p:sp>
      <p:sp>
        <p:nvSpPr>
          <p:cNvPr id="13" name="TextBox 12"/>
          <p:cNvSpPr txBox="1"/>
          <p:nvPr/>
        </p:nvSpPr>
        <p:spPr>
          <a:xfrm>
            <a:off x="4496839" y="3919854"/>
            <a:ext cx="869149" cy="369332"/>
          </a:xfrm>
          <a:prstGeom prst="rect">
            <a:avLst/>
          </a:prstGeom>
          <a:noFill/>
        </p:spPr>
        <p:txBody>
          <a:bodyPr wrap="none" rtlCol="0">
            <a:spAutoFit/>
          </a:bodyPr>
          <a:lstStyle/>
          <a:p>
            <a:r>
              <a:rPr lang="en-US" b="1" dirty="0">
                <a:solidFill>
                  <a:srgbClr val="7030A0"/>
                </a:solidFill>
              </a:rPr>
              <a:t>Gene B</a:t>
            </a:r>
          </a:p>
        </p:txBody>
      </p:sp>
      <p:sp>
        <p:nvSpPr>
          <p:cNvPr id="14" name="TextBox 13"/>
          <p:cNvSpPr txBox="1"/>
          <p:nvPr/>
        </p:nvSpPr>
        <p:spPr>
          <a:xfrm>
            <a:off x="5382849" y="4104520"/>
            <a:ext cx="869149" cy="369332"/>
          </a:xfrm>
          <a:prstGeom prst="rect">
            <a:avLst/>
          </a:prstGeom>
          <a:noFill/>
        </p:spPr>
        <p:txBody>
          <a:bodyPr wrap="none" rtlCol="0">
            <a:spAutoFit/>
          </a:bodyPr>
          <a:lstStyle/>
          <a:p>
            <a:r>
              <a:rPr lang="en-US" b="1" dirty="0">
                <a:solidFill>
                  <a:schemeClr val="bg1">
                    <a:lumMod val="50000"/>
                  </a:schemeClr>
                </a:solidFill>
              </a:rPr>
              <a:t>Gene C</a:t>
            </a:r>
          </a:p>
        </p:txBody>
      </p:sp>
      <p:sp>
        <p:nvSpPr>
          <p:cNvPr id="15" name="TextBox 14"/>
          <p:cNvSpPr txBox="1"/>
          <p:nvPr/>
        </p:nvSpPr>
        <p:spPr>
          <a:xfrm>
            <a:off x="5382849" y="5219633"/>
            <a:ext cx="878767" cy="369332"/>
          </a:xfrm>
          <a:prstGeom prst="rect">
            <a:avLst/>
          </a:prstGeom>
          <a:noFill/>
        </p:spPr>
        <p:txBody>
          <a:bodyPr wrap="none" rtlCol="0">
            <a:spAutoFit/>
          </a:bodyPr>
          <a:lstStyle/>
          <a:p>
            <a:r>
              <a:rPr lang="en-US" b="1" dirty="0">
                <a:solidFill>
                  <a:srgbClr val="9900FF"/>
                </a:solidFill>
              </a:rPr>
              <a:t>Gene D</a:t>
            </a:r>
          </a:p>
        </p:txBody>
      </p:sp>
      <p:sp>
        <p:nvSpPr>
          <p:cNvPr id="16" name="TextBox 15"/>
          <p:cNvSpPr txBox="1"/>
          <p:nvPr/>
        </p:nvSpPr>
        <p:spPr>
          <a:xfrm>
            <a:off x="3621225" y="5219908"/>
            <a:ext cx="878767" cy="369332"/>
          </a:xfrm>
          <a:prstGeom prst="rect">
            <a:avLst/>
          </a:prstGeom>
          <a:noFill/>
        </p:spPr>
        <p:txBody>
          <a:bodyPr wrap="none" rtlCol="0">
            <a:spAutoFit/>
          </a:bodyPr>
          <a:lstStyle/>
          <a:p>
            <a:r>
              <a:rPr lang="en-US" b="1" dirty="0">
                <a:solidFill>
                  <a:srgbClr val="FF9933"/>
                </a:solidFill>
              </a:rPr>
              <a:t>Gene E</a:t>
            </a:r>
          </a:p>
        </p:txBody>
      </p:sp>
    </p:spTree>
    <p:extLst>
      <p:ext uri="{BB962C8B-B14F-4D97-AF65-F5344CB8AC3E}">
        <p14:creationId xmlns:p14="http://schemas.microsoft.com/office/powerpoint/2010/main" val="2732212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79512" y="1124744"/>
            <a:ext cx="8640960" cy="585391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sz="2400" dirty="0">
                <a:solidFill>
                  <a:schemeClr val="bg1">
                    <a:lumMod val="50000"/>
                  </a:schemeClr>
                </a:solidFill>
              </a:rPr>
              <a:t>mRNA and cDNA preparation</a:t>
            </a:r>
          </a:p>
          <a:p>
            <a:pPr marL="285750" lvl="0" indent="-285750">
              <a:lnSpc>
                <a:spcPct val="120000"/>
              </a:lnSpc>
              <a:buFont typeface="Arial" panose="020B0604020202020204" pitchFamily="34" charset="0"/>
              <a:buChar char="•"/>
              <a:defRPr/>
            </a:pPr>
            <a:r>
              <a:rPr lang="en-US" sz="2400" dirty="0">
                <a:solidFill>
                  <a:schemeClr val="bg1">
                    <a:lumMod val="50000"/>
                  </a:schemeClr>
                </a:solidFill>
              </a:rPr>
              <a:t>PCR and QPCR Procedure </a:t>
            </a:r>
          </a:p>
          <a:p>
            <a:pPr marL="285750" indent="-285750">
              <a:lnSpc>
                <a:spcPct val="120000"/>
              </a:lnSpc>
              <a:buFont typeface="Arial" panose="020B0604020202020204" pitchFamily="34" charset="0"/>
              <a:buChar char="•"/>
            </a:pPr>
            <a:r>
              <a:rPr lang="en-US" sz="2400" dirty="0">
                <a:solidFill>
                  <a:schemeClr val="bg1">
                    <a:lumMod val="50000"/>
                  </a:schemeClr>
                </a:solidFill>
              </a:rPr>
              <a:t>Controls:</a:t>
            </a:r>
          </a:p>
          <a:p>
            <a:pPr marL="742950" lvl="1" indent="-285750">
              <a:lnSpc>
                <a:spcPct val="120000"/>
              </a:lnSpc>
              <a:buFont typeface="Arial" panose="020B0604020202020204" pitchFamily="34" charset="0"/>
              <a:buChar char="•"/>
            </a:pPr>
            <a:r>
              <a:rPr lang="en-US" sz="2400" dirty="0">
                <a:solidFill>
                  <a:schemeClr val="bg1">
                    <a:lumMod val="50000"/>
                  </a:schemeClr>
                </a:solidFill>
              </a:rPr>
              <a:t>Technical triplicates</a:t>
            </a:r>
          </a:p>
          <a:p>
            <a:pPr marL="742950" lvl="1" indent="-285750">
              <a:lnSpc>
                <a:spcPct val="120000"/>
              </a:lnSpc>
              <a:buFont typeface="Arial" panose="020B0604020202020204" pitchFamily="34" charset="0"/>
              <a:buChar char="•"/>
            </a:pPr>
            <a:r>
              <a:rPr lang="en-US" sz="2400" dirty="0">
                <a:solidFill>
                  <a:schemeClr val="bg1">
                    <a:lumMod val="50000"/>
                  </a:schemeClr>
                </a:solidFill>
              </a:rPr>
              <a:t>DNA contamination </a:t>
            </a:r>
          </a:p>
          <a:p>
            <a:pPr marL="742950" lvl="1" indent="-285750">
              <a:lnSpc>
                <a:spcPct val="120000"/>
              </a:lnSpc>
              <a:buFont typeface="Arial" panose="020B0604020202020204" pitchFamily="34" charset="0"/>
              <a:buChar char="•"/>
            </a:pPr>
            <a:r>
              <a:rPr lang="en-US" sz="2400" dirty="0">
                <a:solidFill>
                  <a:schemeClr val="bg1">
                    <a:lumMod val="50000"/>
                  </a:schemeClr>
                </a:solidFill>
              </a:rPr>
              <a:t>Non-specific amplification</a:t>
            </a:r>
          </a:p>
          <a:p>
            <a:pPr marL="285750" indent="-285750">
              <a:lnSpc>
                <a:spcPct val="120000"/>
              </a:lnSpc>
              <a:buFont typeface="Arial" panose="020B0604020202020204" pitchFamily="34" charset="0"/>
              <a:buChar char="•"/>
            </a:pPr>
            <a:r>
              <a:rPr lang="en-US" sz="2400" b="1" dirty="0">
                <a:solidFill>
                  <a:schemeClr val="bg1"/>
                </a:solidFill>
              </a:rPr>
              <a:t>How efficient is the amplification? Measurement of primer efficiency</a:t>
            </a:r>
          </a:p>
          <a:p>
            <a:pPr marL="285750" lvl="0" indent="-285750">
              <a:lnSpc>
                <a:spcPct val="120000"/>
              </a:lnSpc>
              <a:buFont typeface="Arial" panose="020B0604020202020204" pitchFamily="34" charset="0"/>
              <a:buChar char="•"/>
              <a:defRPr/>
            </a:pPr>
            <a:r>
              <a:rPr lang="en-US" sz="2400" dirty="0">
                <a:solidFill>
                  <a:schemeClr val="bg1">
                    <a:lumMod val="50000"/>
                  </a:schemeClr>
                </a:solidFill>
              </a:rPr>
              <a:t>Quantification of gene expression level compared to a reference gene</a:t>
            </a:r>
          </a:p>
          <a:p>
            <a:pPr marL="742950" lvl="1" indent="-285750">
              <a:lnSpc>
                <a:spcPct val="120000"/>
              </a:lnSpc>
              <a:buFont typeface="Arial" panose="020B0604020202020204" pitchFamily="34" charset="0"/>
              <a:buChar char="•"/>
              <a:defRPr/>
            </a:pPr>
            <a:r>
              <a:rPr kumimoji="0" lang="en-US" sz="2400" b="0" i="0" u="none" strike="noStrike" kern="1200" cap="none" spc="0" normalizeH="0" baseline="0" noProof="0" dirty="0">
                <a:ln>
                  <a:noFill/>
                </a:ln>
                <a:solidFill>
                  <a:schemeClr val="bg1">
                    <a:lumMod val="50000"/>
                  </a:schemeClr>
                </a:solidFill>
                <a:effectLst/>
                <a:uLnTx/>
                <a:uFillTx/>
                <a:latin typeface="Calibri"/>
                <a:ea typeface="+mn-ea"/>
                <a:cs typeface="+mn-cs"/>
              </a:rPr>
              <a:t>Absolute quantification (Developmental time course) </a:t>
            </a:r>
          </a:p>
          <a:p>
            <a:pPr marL="742950" lvl="1" indent="-285750">
              <a:lnSpc>
                <a:spcPct val="120000"/>
              </a:lnSpc>
              <a:buFont typeface="Arial" panose="020B0604020202020204" pitchFamily="34" charset="0"/>
              <a:buChar char="•"/>
              <a:defRPr/>
            </a:pPr>
            <a:r>
              <a:rPr kumimoji="0" lang="en-US" sz="2400" b="0" i="0" u="none" strike="noStrike" kern="1200" cap="none" spc="0" normalizeH="0" baseline="0" noProof="0" dirty="0">
                <a:ln>
                  <a:noFill/>
                </a:ln>
                <a:solidFill>
                  <a:schemeClr val="bg1">
                    <a:lumMod val="50000"/>
                  </a:schemeClr>
                </a:solidFill>
                <a:effectLst/>
                <a:uLnTx/>
                <a:uFillTx/>
                <a:latin typeface="Calibri"/>
                <a:ea typeface="+mn-ea"/>
                <a:cs typeface="+mn-cs"/>
              </a:rPr>
              <a:t>Relative quantification (treatment vs. control</a:t>
            </a:r>
            <a:r>
              <a:rPr kumimoji="0" lang="en-US" sz="2400" b="0" i="0" u="none" strike="noStrike" kern="1200" cap="none" spc="0" normalizeH="0" baseline="0" noProof="0" dirty="0">
                <a:ln>
                  <a:noFill/>
                </a:ln>
                <a:solidFill>
                  <a:prstClr val="white"/>
                </a:solidFill>
                <a:effectLst/>
                <a:uLnTx/>
                <a:uFillTx/>
                <a:latin typeface="Calibri"/>
                <a:ea typeface="+mn-ea"/>
                <a:cs typeface="+mn-cs"/>
              </a:rPr>
              <a:t>)</a:t>
            </a:r>
          </a:p>
          <a:p>
            <a:pPr marL="285750" indent="-285750">
              <a:lnSpc>
                <a:spcPct val="120000"/>
              </a:lnSpc>
              <a:buFont typeface="Arial" panose="020B0604020202020204" pitchFamily="34" charset="0"/>
              <a:buChar char="•"/>
            </a:pPr>
            <a:r>
              <a:rPr lang="en-US" sz="2400" dirty="0">
                <a:solidFill>
                  <a:schemeClr val="bg1">
                    <a:lumMod val="50000"/>
                  </a:schemeClr>
                </a:solidFill>
              </a:rPr>
              <a:t>Plate design</a:t>
            </a:r>
          </a:p>
        </p:txBody>
      </p:sp>
      <p:sp>
        <p:nvSpPr>
          <p:cNvPr id="6" name="Title 1"/>
          <p:cNvSpPr txBox="1">
            <a:spLocks/>
          </p:cNvSpPr>
          <p:nvPr/>
        </p:nvSpPr>
        <p:spPr>
          <a:xfrm>
            <a:off x="0" y="332656"/>
            <a:ext cx="9144000" cy="11430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bg1"/>
                </a:solidFill>
                <a:latin typeface="+mn-lt"/>
                <a:cs typeface="+mn-cs"/>
              </a:rPr>
              <a:t>Methods: </a:t>
            </a:r>
            <a:r>
              <a:rPr lang="en-US" sz="3200" b="1" dirty="0">
                <a:solidFill>
                  <a:schemeClr val="bg1"/>
                </a:solidFill>
              </a:rPr>
              <a:t>measurement of gene expression level by QPCR</a:t>
            </a:r>
            <a:br>
              <a:rPr lang="he-IL" sz="3200" b="1" dirty="0">
                <a:solidFill>
                  <a:schemeClr val="bg1"/>
                </a:solidFill>
              </a:rPr>
            </a:br>
            <a:endParaRPr lang="en-US" sz="3200" b="1" dirty="0">
              <a:solidFill>
                <a:schemeClr val="bg1"/>
              </a:solidFill>
              <a:latin typeface="+mn-lt"/>
              <a:cs typeface="+mn-cs"/>
            </a:endParaRPr>
          </a:p>
        </p:txBody>
      </p:sp>
    </p:spTree>
    <p:extLst>
      <p:ext uri="{BB962C8B-B14F-4D97-AF65-F5344CB8AC3E}">
        <p14:creationId xmlns:p14="http://schemas.microsoft.com/office/powerpoint/2010/main" val="1620712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221668" y="4797152"/>
            <a:ext cx="773832" cy="923330"/>
          </a:xfrm>
          <a:prstGeom prst="rect">
            <a:avLst/>
          </a:prstGeom>
        </p:spPr>
        <p:txBody>
          <a:bodyPr wrap="square">
            <a:spAutoFit/>
          </a:bodyPr>
          <a:lstStyle/>
          <a:p>
            <a:r>
              <a:rPr lang="en-US" dirty="0">
                <a:solidFill>
                  <a:srgbClr val="00FF00"/>
                </a:solidFill>
              </a:rPr>
              <a:t>22.76</a:t>
            </a:r>
          </a:p>
          <a:p>
            <a:r>
              <a:rPr lang="en-US" dirty="0">
                <a:solidFill>
                  <a:srgbClr val="00FF00"/>
                </a:solidFill>
              </a:rPr>
              <a:t>22.79</a:t>
            </a:r>
          </a:p>
          <a:p>
            <a:r>
              <a:rPr lang="en-US" dirty="0">
                <a:solidFill>
                  <a:srgbClr val="00FF00"/>
                </a:solidFill>
              </a:rPr>
              <a:t>22.85</a:t>
            </a: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947" y="3789040"/>
            <a:ext cx="5277689" cy="305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0" y="116632"/>
                <a:ext cx="9144000" cy="1139799"/>
              </a:xfrm>
              <a:prstGeom prst="rect">
                <a:avLst/>
              </a:prstGeom>
              <a:noFill/>
            </p:spPr>
            <p:txBody>
              <a:bodyPr wrap="square" rtlCol="0">
                <a:spAutoFit/>
              </a:bodyPr>
              <a:lstStyle/>
              <a:p>
                <a:pPr algn="ctr" rtl="1"/>
                <a:r>
                  <a:rPr lang="en-US" sz="2400" b="1" dirty="0">
                    <a:solidFill>
                      <a:prstClr val="black"/>
                    </a:solidFill>
                  </a:rPr>
                  <a:t>QPCR – primer efficiency measurement by dilution sequence</a:t>
                </a:r>
              </a:p>
              <a:p>
                <a:pPr algn="ctr" rtl="1"/>
                <a:r>
                  <a:rPr lang="en-US" sz="2000" dirty="0"/>
                  <a:t>In other words: </a:t>
                </a:r>
                <a:r>
                  <a:rPr lang="en-US" sz="2000" b="1" dirty="0"/>
                  <a:t>looking for the actual base of the exponent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𝟐</m:t>
                        </m:r>
                      </m:e>
                      <m:sup>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a:latin typeface="Cambria Math" panose="02040503050406030204" pitchFamily="18" charset="0"/>
                              </a:rPr>
                              <m:t>𝟎</m:t>
                            </m:r>
                          </m:sub>
                        </m:sSub>
                      </m:sup>
                    </m:sSup>
                  </m:oMath>
                </a14:m>
                <a:endParaRPr lang="en-US" sz="2000" b="1" dirty="0"/>
              </a:p>
              <a:p>
                <a:pPr algn="ctr" rtl="1"/>
                <a:endParaRPr lang="he-IL" sz="2400" b="1"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0" y="116632"/>
                <a:ext cx="9144000" cy="1139799"/>
              </a:xfrm>
              <a:prstGeom prst="rect">
                <a:avLst/>
              </a:prstGeom>
              <a:blipFill>
                <a:blip r:embed="rId4"/>
                <a:stretch>
                  <a:fillRect t="-4278"/>
                </a:stretch>
              </a:blipFill>
            </p:spPr>
            <p:txBody>
              <a:bodyPr/>
              <a:lstStyle/>
              <a:p>
                <a:r>
                  <a:rPr lang="LID4096">
                    <a:noFill/>
                  </a:rPr>
                  <a:t> </a:t>
                </a:r>
              </a:p>
            </p:txBody>
          </p:sp>
        </mc:Fallback>
      </mc:AlternateContent>
      <p:sp>
        <p:nvSpPr>
          <p:cNvPr id="14" name="TextBox 13"/>
          <p:cNvSpPr txBox="1"/>
          <p:nvPr/>
        </p:nvSpPr>
        <p:spPr>
          <a:xfrm>
            <a:off x="7380312" y="4509120"/>
            <a:ext cx="386644" cy="369332"/>
          </a:xfrm>
          <a:prstGeom prst="rect">
            <a:avLst/>
          </a:prstGeom>
          <a:noFill/>
        </p:spPr>
        <p:txBody>
          <a:bodyPr wrap="none" rtlCol="0">
            <a:spAutoFit/>
          </a:bodyPr>
          <a:lstStyle/>
          <a:p>
            <a:r>
              <a:rPr lang="en-US" dirty="0">
                <a:solidFill>
                  <a:srgbClr val="00FF00"/>
                </a:solidFill>
              </a:rPr>
              <a:t>C</a:t>
            </a:r>
            <a:r>
              <a:rPr lang="en-US" baseline="-25000" dirty="0">
                <a:solidFill>
                  <a:srgbClr val="00FF00"/>
                </a:solidFill>
              </a:rPr>
              <a:t>0</a:t>
            </a:r>
          </a:p>
        </p:txBody>
      </p:sp>
      <p:sp>
        <p:nvSpPr>
          <p:cNvPr id="2" name="TextBox 1"/>
          <p:cNvSpPr txBox="1"/>
          <p:nvPr/>
        </p:nvSpPr>
        <p:spPr>
          <a:xfrm>
            <a:off x="171555" y="932314"/>
            <a:ext cx="8820472" cy="923330"/>
          </a:xfrm>
          <a:prstGeom prst="rect">
            <a:avLst/>
          </a:prstGeom>
          <a:noFill/>
        </p:spPr>
        <p:txBody>
          <a:bodyPr wrap="square" rtlCol="0">
            <a:spAutoFit/>
          </a:bodyPr>
          <a:lstStyle/>
          <a:p>
            <a:r>
              <a:rPr lang="en-US" dirty="0"/>
              <a:t>To measure the primer efficiency – how efficient is the amplification at each cycle, we prepare a dilution sequence: Decreasing concentrations of cDNA in known ratio.</a:t>
            </a:r>
          </a:p>
          <a:p>
            <a:r>
              <a:rPr lang="en-US" dirty="0"/>
              <a:t>Then we test the difference in the cycle number for the different concentrations</a:t>
            </a:r>
          </a:p>
        </p:txBody>
      </p:sp>
      <p:cxnSp>
        <p:nvCxnSpPr>
          <p:cNvPr id="13" name="Straight Arrow Connector 12">
            <a:extLst>
              <a:ext uri="{FF2B5EF4-FFF2-40B4-BE49-F238E27FC236}">
                <a16:creationId xmlns:a16="http://schemas.microsoft.com/office/drawing/2014/main" id="{60FE91AC-6F03-4E37-899C-1620F30BD0AA}"/>
              </a:ext>
            </a:extLst>
          </p:cNvPr>
          <p:cNvCxnSpPr/>
          <p:nvPr/>
        </p:nvCxnSpPr>
        <p:spPr>
          <a:xfrm flipH="1" flipV="1">
            <a:off x="7608584" y="811226"/>
            <a:ext cx="144016" cy="125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4525A3-1453-4AA4-8D50-861896FA881A}"/>
              </a:ext>
            </a:extLst>
          </p:cNvPr>
          <p:cNvSpPr txBox="1"/>
          <p:nvPr/>
        </p:nvSpPr>
        <p:spPr>
          <a:xfrm>
            <a:off x="611560" y="2176010"/>
            <a:ext cx="7699833" cy="646331"/>
          </a:xfrm>
          <a:prstGeom prst="rect">
            <a:avLst/>
          </a:prstGeom>
          <a:noFill/>
        </p:spPr>
        <p:txBody>
          <a:bodyPr wrap="square" rtlCol="0">
            <a:spAutoFit/>
          </a:bodyPr>
          <a:lstStyle/>
          <a:p>
            <a:pPr algn="ctr"/>
            <a:r>
              <a:rPr lang="en-US" b="1" dirty="0"/>
              <a:t>A sample passed the threshold at cycle number </a:t>
            </a:r>
            <a:r>
              <a:rPr lang="en-US" b="1" dirty="0">
                <a:solidFill>
                  <a:srgbClr val="00CC00"/>
                </a:solidFill>
              </a:rPr>
              <a:t>22.8</a:t>
            </a:r>
          </a:p>
          <a:p>
            <a:pPr algn="ctr"/>
            <a:r>
              <a:rPr lang="en-US" b="1" dirty="0"/>
              <a:t>What will be the threshold of a sample that is </a:t>
            </a:r>
            <a:r>
              <a:rPr lang="en-US" b="1" dirty="0">
                <a:solidFill>
                  <a:srgbClr val="0070C0"/>
                </a:solidFill>
              </a:rPr>
              <a:t>4 time lower in concertation</a:t>
            </a:r>
            <a:r>
              <a:rPr lang="en-US" b="1" dirty="0"/>
              <a:t>?</a:t>
            </a:r>
            <a:endParaRPr lang="he-IL" b="1" dirty="0"/>
          </a:p>
        </p:txBody>
      </p:sp>
    </p:spTree>
    <p:extLst>
      <p:ext uri="{BB962C8B-B14F-4D97-AF65-F5344CB8AC3E}">
        <p14:creationId xmlns:p14="http://schemas.microsoft.com/office/powerpoint/2010/main" val="293582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221668" y="4797152"/>
            <a:ext cx="773832" cy="923330"/>
          </a:xfrm>
          <a:prstGeom prst="rect">
            <a:avLst/>
          </a:prstGeom>
        </p:spPr>
        <p:txBody>
          <a:bodyPr wrap="square">
            <a:spAutoFit/>
          </a:bodyPr>
          <a:lstStyle/>
          <a:p>
            <a:r>
              <a:rPr lang="en-US" dirty="0">
                <a:solidFill>
                  <a:srgbClr val="00FF00"/>
                </a:solidFill>
              </a:rPr>
              <a:t>22.76</a:t>
            </a:r>
          </a:p>
          <a:p>
            <a:r>
              <a:rPr lang="en-US" dirty="0">
                <a:solidFill>
                  <a:srgbClr val="00FF00"/>
                </a:solidFill>
              </a:rPr>
              <a:t>22.79</a:t>
            </a:r>
          </a:p>
          <a:p>
            <a:r>
              <a:rPr lang="en-US" dirty="0">
                <a:solidFill>
                  <a:srgbClr val="00FF00"/>
                </a:solidFill>
              </a:rPr>
              <a:t>22.85</a:t>
            </a: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947" y="3789040"/>
            <a:ext cx="5277689" cy="305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7380312" y="4509120"/>
            <a:ext cx="386644" cy="369332"/>
          </a:xfrm>
          <a:prstGeom prst="rect">
            <a:avLst/>
          </a:prstGeom>
          <a:noFill/>
        </p:spPr>
        <p:txBody>
          <a:bodyPr wrap="none" rtlCol="0">
            <a:spAutoFit/>
          </a:bodyPr>
          <a:lstStyle/>
          <a:p>
            <a:r>
              <a:rPr lang="en-US" dirty="0">
                <a:solidFill>
                  <a:srgbClr val="00FF00"/>
                </a:solidFill>
              </a:rPr>
              <a:t>C</a:t>
            </a:r>
            <a:r>
              <a:rPr lang="en-US" baseline="-25000" dirty="0">
                <a:solidFill>
                  <a:srgbClr val="00FF00"/>
                </a:solidFill>
              </a:rPr>
              <a:t>0</a:t>
            </a:r>
          </a:p>
        </p:txBody>
      </p:sp>
      <p:grpSp>
        <p:nvGrpSpPr>
          <p:cNvPr id="6" name="Group 5"/>
          <p:cNvGrpSpPr/>
          <p:nvPr/>
        </p:nvGrpSpPr>
        <p:grpSpPr>
          <a:xfrm>
            <a:off x="1951686" y="3789040"/>
            <a:ext cx="7066554" cy="3055504"/>
            <a:chOff x="1951686" y="3789040"/>
            <a:chExt cx="7066554" cy="3055504"/>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686" y="3789040"/>
              <a:ext cx="5277689" cy="305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508104" y="5189366"/>
              <a:ext cx="505267" cy="369332"/>
            </a:xfrm>
            <a:prstGeom prst="rect">
              <a:avLst/>
            </a:prstGeom>
            <a:noFill/>
          </p:spPr>
          <p:txBody>
            <a:bodyPr wrap="none" rtlCol="0">
              <a:spAutoFit/>
            </a:bodyPr>
            <a:lstStyle/>
            <a:p>
              <a:r>
                <a:rPr lang="he-IL" dirty="0">
                  <a:solidFill>
                    <a:srgbClr val="1F497D">
                      <a:lumMod val="60000"/>
                      <a:lumOff val="40000"/>
                    </a:srgbClr>
                  </a:solidFill>
                </a:rPr>
                <a:t>1:4</a:t>
              </a:r>
              <a:endParaRPr lang="en-US" dirty="0">
                <a:solidFill>
                  <a:srgbClr val="1F497D">
                    <a:lumMod val="60000"/>
                    <a:lumOff val="40000"/>
                  </a:srgbClr>
                </a:solidFill>
              </a:endParaRPr>
            </a:p>
          </p:txBody>
        </p:sp>
        <p:sp>
          <p:nvSpPr>
            <p:cNvPr id="4" name="Rectangle 3"/>
            <p:cNvSpPr/>
            <p:nvPr/>
          </p:nvSpPr>
          <p:spPr>
            <a:xfrm>
              <a:off x="7956376" y="4797152"/>
              <a:ext cx="1061864" cy="923330"/>
            </a:xfrm>
            <a:prstGeom prst="rect">
              <a:avLst/>
            </a:prstGeom>
          </p:spPr>
          <p:txBody>
            <a:bodyPr wrap="square">
              <a:spAutoFit/>
            </a:bodyPr>
            <a:lstStyle/>
            <a:p>
              <a:r>
                <a:rPr lang="en-US" dirty="0">
                  <a:solidFill>
                    <a:srgbClr val="1F497D">
                      <a:lumMod val="60000"/>
                      <a:lumOff val="40000"/>
                    </a:srgbClr>
                  </a:solidFill>
                </a:rPr>
                <a:t>24.83</a:t>
              </a:r>
            </a:p>
            <a:p>
              <a:r>
                <a:rPr lang="en-US" dirty="0">
                  <a:solidFill>
                    <a:srgbClr val="1F497D">
                      <a:lumMod val="60000"/>
                      <a:lumOff val="40000"/>
                    </a:srgbClr>
                  </a:solidFill>
                </a:rPr>
                <a:t>24.76</a:t>
              </a:r>
            </a:p>
            <a:p>
              <a:r>
                <a:rPr lang="en-US" dirty="0">
                  <a:solidFill>
                    <a:srgbClr val="1F497D">
                      <a:lumMod val="60000"/>
                      <a:lumOff val="40000"/>
                    </a:srgbClr>
                  </a:solidFill>
                </a:rPr>
                <a:t>24.74</a:t>
              </a:r>
            </a:p>
          </p:txBody>
        </p:sp>
        <p:sp>
          <p:nvSpPr>
            <p:cNvPr id="15" name="TextBox 14"/>
            <p:cNvSpPr txBox="1"/>
            <p:nvPr/>
          </p:nvSpPr>
          <p:spPr>
            <a:xfrm>
              <a:off x="8088941" y="4511176"/>
              <a:ext cx="506870" cy="369332"/>
            </a:xfrm>
            <a:prstGeom prst="rect">
              <a:avLst/>
            </a:prstGeom>
            <a:noFill/>
          </p:spPr>
          <p:txBody>
            <a:bodyPr wrap="none" rtlCol="0">
              <a:spAutoFit/>
            </a:bodyPr>
            <a:lstStyle/>
            <a:p>
              <a:r>
                <a:rPr lang="en-US" dirty="0">
                  <a:solidFill>
                    <a:srgbClr val="1F497D">
                      <a:lumMod val="60000"/>
                      <a:lumOff val="40000"/>
                    </a:srgbClr>
                  </a:solidFill>
                </a:rPr>
                <a:t>C</a:t>
              </a:r>
              <a:r>
                <a:rPr lang="en-US" baseline="-25000" dirty="0">
                  <a:solidFill>
                    <a:srgbClr val="1F497D">
                      <a:lumMod val="60000"/>
                      <a:lumOff val="40000"/>
                    </a:srgbClr>
                  </a:solidFill>
                </a:rPr>
                <a:t>1:4</a:t>
              </a:r>
            </a:p>
          </p:txBody>
        </p:sp>
      </p:grpSp>
      <p:sp>
        <p:nvSpPr>
          <p:cNvPr id="7" name="TextBox 6"/>
          <p:cNvSpPr txBox="1"/>
          <p:nvPr/>
        </p:nvSpPr>
        <p:spPr>
          <a:xfrm>
            <a:off x="4174961" y="3182488"/>
            <a:ext cx="748923" cy="369332"/>
          </a:xfrm>
          <a:prstGeom prst="rect">
            <a:avLst/>
          </a:prstGeom>
          <a:noFill/>
        </p:spPr>
        <p:txBody>
          <a:bodyPr wrap="none" rtlCol="0">
            <a:spAutoFit/>
          </a:bodyPr>
          <a:lstStyle/>
          <a:p>
            <a:r>
              <a:rPr lang="en-US" b="1" dirty="0">
                <a:solidFill>
                  <a:srgbClr val="0070C0"/>
                </a:solidFill>
              </a:rPr>
              <a:t>~</a:t>
            </a:r>
            <a:r>
              <a:rPr lang="he-IL" b="1" dirty="0">
                <a:solidFill>
                  <a:srgbClr val="0070C0"/>
                </a:solidFill>
              </a:rPr>
              <a:t>24.8</a:t>
            </a:r>
            <a:endParaRPr lang="en-US" b="1" dirty="0">
              <a:solidFill>
                <a:srgbClr val="0070C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202FB04-80DA-49B4-B2ED-268B6240F9D5}"/>
                  </a:ext>
                </a:extLst>
              </p:cNvPr>
              <p:cNvSpPr txBox="1"/>
              <p:nvPr/>
            </p:nvSpPr>
            <p:spPr>
              <a:xfrm>
                <a:off x="0" y="116632"/>
                <a:ext cx="9144000" cy="1139799"/>
              </a:xfrm>
              <a:prstGeom prst="rect">
                <a:avLst/>
              </a:prstGeom>
              <a:noFill/>
            </p:spPr>
            <p:txBody>
              <a:bodyPr wrap="square" rtlCol="0">
                <a:spAutoFit/>
              </a:bodyPr>
              <a:lstStyle/>
              <a:p>
                <a:pPr algn="ctr" rtl="1"/>
                <a:r>
                  <a:rPr lang="en-US" sz="2400" b="1" dirty="0">
                    <a:solidFill>
                      <a:prstClr val="black"/>
                    </a:solidFill>
                  </a:rPr>
                  <a:t>QPCR – primer efficiency measurement by dilution sequence</a:t>
                </a:r>
              </a:p>
              <a:p>
                <a:pPr algn="ctr" rtl="1"/>
                <a:r>
                  <a:rPr lang="en-US" sz="2000" dirty="0"/>
                  <a:t>In other words: looking for the actual base of the exponent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0</m:t>
                            </m:r>
                          </m:sub>
                        </m:sSub>
                      </m:sup>
                    </m:sSup>
                  </m:oMath>
                </a14:m>
                <a:endParaRPr lang="en-US" sz="2000" dirty="0"/>
              </a:p>
              <a:p>
                <a:pPr algn="ctr" rtl="1"/>
                <a:endParaRPr lang="he-IL" sz="2400" b="1" dirty="0">
                  <a:solidFill>
                    <a:prstClr val="black"/>
                  </a:solidFill>
                </a:endParaRPr>
              </a:p>
            </p:txBody>
          </p:sp>
        </mc:Choice>
        <mc:Fallback xmlns="">
          <p:sp>
            <p:nvSpPr>
              <p:cNvPr id="20" name="TextBox 19">
                <a:extLst>
                  <a:ext uri="{FF2B5EF4-FFF2-40B4-BE49-F238E27FC236}">
                    <a16:creationId xmlns:a16="http://schemas.microsoft.com/office/drawing/2014/main" id="{1202FB04-80DA-49B4-B2ED-268B6240F9D5}"/>
                  </a:ext>
                </a:extLst>
              </p:cNvPr>
              <p:cNvSpPr txBox="1">
                <a:spLocks noRot="1" noChangeAspect="1" noMove="1" noResize="1" noEditPoints="1" noAdjustHandles="1" noChangeArrowheads="1" noChangeShapeType="1" noTextEdit="1"/>
              </p:cNvSpPr>
              <p:nvPr/>
            </p:nvSpPr>
            <p:spPr>
              <a:xfrm>
                <a:off x="0" y="116632"/>
                <a:ext cx="9144000" cy="1139799"/>
              </a:xfrm>
              <a:prstGeom prst="rect">
                <a:avLst/>
              </a:prstGeom>
              <a:blipFill>
                <a:blip r:embed="rId5"/>
                <a:stretch>
                  <a:fillRect t="-4278"/>
                </a:stretch>
              </a:blipFill>
            </p:spPr>
            <p:txBody>
              <a:bodyPr/>
              <a:lstStyle/>
              <a:p>
                <a:r>
                  <a:rPr lang="LID4096">
                    <a:noFill/>
                  </a:rPr>
                  <a:t> </a:t>
                </a:r>
              </a:p>
            </p:txBody>
          </p:sp>
        </mc:Fallback>
      </mc:AlternateContent>
      <p:sp>
        <p:nvSpPr>
          <p:cNvPr id="21" name="TextBox 20">
            <a:extLst>
              <a:ext uri="{FF2B5EF4-FFF2-40B4-BE49-F238E27FC236}">
                <a16:creationId xmlns:a16="http://schemas.microsoft.com/office/drawing/2014/main" id="{19F27739-9D03-4CA2-8330-90A2F87150E5}"/>
              </a:ext>
            </a:extLst>
          </p:cNvPr>
          <p:cNvSpPr txBox="1"/>
          <p:nvPr/>
        </p:nvSpPr>
        <p:spPr>
          <a:xfrm>
            <a:off x="171555" y="932314"/>
            <a:ext cx="8820472" cy="923330"/>
          </a:xfrm>
          <a:prstGeom prst="rect">
            <a:avLst/>
          </a:prstGeom>
          <a:noFill/>
        </p:spPr>
        <p:txBody>
          <a:bodyPr wrap="square" rtlCol="0">
            <a:spAutoFit/>
          </a:bodyPr>
          <a:lstStyle/>
          <a:p>
            <a:r>
              <a:rPr lang="en-US" dirty="0"/>
              <a:t>To measure the primer efficiency – how efficient is the amplification at each cycle, we prepare a dilution sequence: Decreasing concentrations of cDNA in known ratio.</a:t>
            </a:r>
          </a:p>
          <a:p>
            <a:r>
              <a:rPr lang="en-US" dirty="0"/>
              <a:t>Then we test the difference in the cycle number for the different concentrations</a:t>
            </a:r>
          </a:p>
        </p:txBody>
      </p:sp>
      <p:sp>
        <p:nvSpPr>
          <p:cNvPr id="22" name="TextBox 21">
            <a:extLst>
              <a:ext uri="{FF2B5EF4-FFF2-40B4-BE49-F238E27FC236}">
                <a16:creationId xmlns:a16="http://schemas.microsoft.com/office/drawing/2014/main" id="{C2082602-58C8-4BE9-BBFB-F66DDB0C6679}"/>
              </a:ext>
            </a:extLst>
          </p:cNvPr>
          <p:cNvSpPr txBox="1"/>
          <p:nvPr/>
        </p:nvSpPr>
        <p:spPr>
          <a:xfrm>
            <a:off x="611560" y="2176010"/>
            <a:ext cx="7699833" cy="646331"/>
          </a:xfrm>
          <a:prstGeom prst="rect">
            <a:avLst/>
          </a:prstGeom>
          <a:noFill/>
        </p:spPr>
        <p:txBody>
          <a:bodyPr wrap="square" rtlCol="0">
            <a:spAutoFit/>
          </a:bodyPr>
          <a:lstStyle/>
          <a:p>
            <a:pPr algn="ctr"/>
            <a:r>
              <a:rPr lang="en-US" b="1" dirty="0"/>
              <a:t>A sample passed the threshold at cycle number </a:t>
            </a:r>
            <a:r>
              <a:rPr lang="en-US" b="1" dirty="0">
                <a:solidFill>
                  <a:srgbClr val="00CC00"/>
                </a:solidFill>
              </a:rPr>
              <a:t>22.8</a:t>
            </a:r>
          </a:p>
          <a:p>
            <a:pPr algn="ctr"/>
            <a:r>
              <a:rPr lang="en-US" b="1" dirty="0"/>
              <a:t>What will be the threshold of a sample that is </a:t>
            </a:r>
            <a:r>
              <a:rPr lang="en-US" b="1" dirty="0">
                <a:solidFill>
                  <a:srgbClr val="0070C0"/>
                </a:solidFill>
              </a:rPr>
              <a:t>4 time lower in concertation</a:t>
            </a:r>
            <a:r>
              <a:rPr lang="en-US" b="1" dirty="0"/>
              <a:t>?</a:t>
            </a:r>
            <a:endParaRPr lang="he-IL" b="1" dirty="0"/>
          </a:p>
        </p:txBody>
      </p:sp>
      <p:cxnSp>
        <p:nvCxnSpPr>
          <p:cNvPr id="23" name="Straight Arrow Connector 22">
            <a:extLst>
              <a:ext uri="{FF2B5EF4-FFF2-40B4-BE49-F238E27FC236}">
                <a16:creationId xmlns:a16="http://schemas.microsoft.com/office/drawing/2014/main" id="{A442C1D3-2B7E-4397-B222-80659461442E}"/>
              </a:ext>
            </a:extLst>
          </p:cNvPr>
          <p:cNvCxnSpPr/>
          <p:nvPr/>
        </p:nvCxnSpPr>
        <p:spPr>
          <a:xfrm flipH="1" flipV="1">
            <a:off x="7608584" y="811226"/>
            <a:ext cx="144016" cy="125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9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8"/>
            <a:ext cx="9144000" cy="1143000"/>
          </a:xfrm>
        </p:spPr>
        <p:txBody>
          <a:bodyPr>
            <a:noAutofit/>
          </a:bodyPr>
          <a:lstStyle/>
          <a:p>
            <a:r>
              <a:rPr lang="en-US" sz="2800" dirty="0"/>
              <a:t>Why do we measure change in gene expression level in response to stress/habitat difference? </a:t>
            </a:r>
          </a:p>
        </p:txBody>
      </p:sp>
      <p:sp>
        <p:nvSpPr>
          <p:cNvPr id="5" name="Oval 4"/>
          <p:cNvSpPr/>
          <p:nvPr/>
        </p:nvSpPr>
        <p:spPr>
          <a:xfrm>
            <a:off x="1763688" y="1691541"/>
            <a:ext cx="6192688" cy="5007871"/>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92529" y="2940864"/>
            <a:ext cx="3376816" cy="2973373"/>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49072" y="4427552"/>
            <a:ext cx="2907104" cy="28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83897" y="4437112"/>
            <a:ext cx="1616564" cy="27400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 gene</a:t>
            </a:r>
          </a:p>
        </p:txBody>
      </p:sp>
      <p:sp>
        <p:nvSpPr>
          <p:cNvPr id="10" name="TextBox 9"/>
          <p:cNvSpPr txBox="1"/>
          <p:nvPr/>
        </p:nvSpPr>
        <p:spPr>
          <a:xfrm>
            <a:off x="4365308" y="6137418"/>
            <a:ext cx="529312" cy="369332"/>
          </a:xfrm>
          <a:prstGeom prst="rect">
            <a:avLst/>
          </a:prstGeom>
          <a:noFill/>
        </p:spPr>
        <p:txBody>
          <a:bodyPr wrap="none" rtlCol="0">
            <a:spAutoFit/>
          </a:bodyPr>
          <a:lstStyle/>
          <a:p>
            <a:r>
              <a:rPr lang="en-US" dirty="0"/>
              <a:t>Cell</a:t>
            </a:r>
          </a:p>
        </p:txBody>
      </p:sp>
      <p:sp>
        <p:nvSpPr>
          <p:cNvPr id="11" name="TextBox 10"/>
          <p:cNvSpPr txBox="1"/>
          <p:nvPr/>
        </p:nvSpPr>
        <p:spPr>
          <a:xfrm>
            <a:off x="4281953" y="5361867"/>
            <a:ext cx="933269" cy="369332"/>
          </a:xfrm>
          <a:prstGeom prst="rect">
            <a:avLst/>
          </a:prstGeom>
          <a:noFill/>
        </p:spPr>
        <p:txBody>
          <a:bodyPr wrap="none" rtlCol="0">
            <a:spAutoFit/>
          </a:bodyPr>
          <a:lstStyle/>
          <a:p>
            <a:r>
              <a:rPr lang="en-US" dirty="0"/>
              <a:t>Nucleus</a:t>
            </a:r>
          </a:p>
        </p:txBody>
      </p:sp>
      <p:grpSp>
        <p:nvGrpSpPr>
          <p:cNvPr id="12" name="Group 11"/>
          <p:cNvGrpSpPr/>
          <p:nvPr/>
        </p:nvGrpSpPr>
        <p:grpSpPr>
          <a:xfrm>
            <a:off x="3663010" y="3192990"/>
            <a:ext cx="2046195" cy="1482002"/>
            <a:chOff x="2133600" y="1805066"/>
            <a:chExt cx="2046195" cy="1482002"/>
          </a:xfrm>
        </p:grpSpPr>
        <p:sp>
          <p:nvSpPr>
            <p:cNvPr id="13" name="Arc 12"/>
            <p:cNvSpPr/>
            <p:nvPr/>
          </p:nvSpPr>
          <p:spPr>
            <a:xfrm rot="19170172">
              <a:off x="2133600" y="2041076"/>
              <a:ext cx="1404594" cy="1245992"/>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2" descr="לוח תמרורי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359" y="1805066"/>
              <a:ext cx="807436" cy="76756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Elbow Connector 14"/>
          <p:cNvCxnSpPr/>
          <p:nvPr/>
        </p:nvCxnSpPr>
        <p:spPr>
          <a:xfrm flipV="1">
            <a:off x="4171427" y="4038545"/>
            <a:ext cx="672002" cy="40333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8424" y="1625127"/>
            <a:ext cx="983809" cy="461665"/>
          </a:xfrm>
          <a:prstGeom prst="rect">
            <a:avLst/>
          </a:prstGeom>
          <a:noFill/>
        </p:spPr>
        <p:txBody>
          <a:bodyPr wrap="square" rtlCol="0">
            <a:spAutoFit/>
          </a:bodyPr>
          <a:lstStyle/>
          <a:p>
            <a:r>
              <a:rPr lang="en-US" sz="2400" b="1" dirty="0"/>
              <a:t>Stress</a:t>
            </a:r>
          </a:p>
        </p:txBody>
      </p:sp>
      <p:sp>
        <p:nvSpPr>
          <p:cNvPr id="18" name="Lightning Bolt 17"/>
          <p:cNvSpPr/>
          <p:nvPr/>
        </p:nvSpPr>
        <p:spPr>
          <a:xfrm>
            <a:off x="1163580" y="2071335"/>
            <a:ext cx="720080" cy="71154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1291378" y="2361244"/>
            <a:ext cx="2043361" cy="864096"/>
            <a:chOff x="1291378" y="2361244"/>
            <a:chExt cx="2043361" cy="864096"/>
          </a:xfrm>
        </p:grpSpPr>
        <p:sp>
          <p:nvSpPr>
            <p:cNvPr id="20" name="Block Arc 19"/>
            <p:cNvSpPr/>
            <p:nvPr/>
          </p:nvSpPr>
          <p:spPr>
            <a:xfrm rot="7355318">
              <a:off x="1386818" y="2265804"/>
              <a:ext cx="864096" cy="105497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2329271" y="2574515"/>
              <a:ext cx="1005468" cy="400110"/>
            </a:xfrm>
            <a:prstGeom prst="rect">
              <a:avLst/>
            </a:prstGeom>
            <a:noFill/>
          </p:spPr>
          <p:txBody>
            <a:bodyPr wrap="none" rtlCol="0">
              <a:spAutoFit/>
            </a:bodyPr>
            <a:lstStyle/>
            <a:p>
              <a:r>
                <a:rPr lang="en-US" sz="2000" b="1" dirty="0"/>
                <a:t>Sensors</a:t>
              </a:r>
            </a:p>
          </p:txBody>
        </p:sp>
      </p:grpSp>
      <p:grpSp>
        <p:nvGrpSpPr>
          <p:cNvPr id="34" name="Group 33"/>
          <p:cNvGrpSpPr/>
          <p:nvPr/>
        </p:nvGrpSpPr>
        <p:grpSpPr>
          <a:xfrm>
            <a:off x="1771862" y="3058108"/>
            <a:ext cx="1396152" cy="924146"/>
            <a:chOff x="1771862" y="3058108"/>
            <a:chExt cx="1396152" cy="924146"/>
          </a:xfrm>
        </p:grpSpPr>
        <p:grpSp>
          <p:nvGrpSpPr>
            <p:cNvPr id="33" name="Group 32"/>
            <p:cNvGrpSpPr/>
            <p:nvPr/>
          </p:nvGrpSpPr>
          <p:grpSpPr>
            <a:xfrm>
              <a:off x="2244379" y="3058108"/>
              <a:ext cx="923635" cy="816754"/>
              <a:chOff x="2244379" y="3058108"/>
              <a:chExt cx="923635" cy="816754"/>
            </a:xfrm>
          </p:grpSpPr>
          <p:cxnSp>
            <p:nvCxnSpPr>
              <p:cNvPr id="23" name="Straight Arrow Connector 22"/>
              <p:cNvCxnSpPr/>
              <p:nvPr/>
            </p:nvCxnSpPr>
            <p:spPr>
              <a:xfrm>
                <a:off x="2244379" y="3058108"/>
                <a:ext cx="327470" cy="2998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66593" y="3356992"/>
                <a:ext cx="277215" cy="255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78711" y="3620009"/>
                <a:ext cx="289303" cy="254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1771862" y="3582144"/>
              <a:ext cx="1310883" cy="400110"/>
            </a:xfrm>
            <a:prstGeom prst="rect">
              <a:avLst/>
            </a:prstGeom>
            <a:noFill/>
          </p:spPr>
          <p:txBody>
            <a:bodyPr wrap="square" rtlCol="0">
              <a:spAutoFit/>
            </a:bodyPr>
            <a:lstStyle/>
            <a:p>
              <a:r>
                <a:rPr lang="en-US" sz="2000" b="1" dirty="0"/>
                <a:t>Mediators</a:t>
              </a:r>
            </a:p>
          </p:txBody>
        </p:sp>
      </p:grpSp>
      <p:sp>
        <p:nvSpPr>
          <p:cNvPr id="31" name="TextBox 30"/>
          <p:cNvSpPr txBox="1"/>
          <p:nvPr/>
        </p:nvSpPr>
        <p:spPr>
          <a:xfrm>
            <a:off x="292311" y="1051442"/>
            <a:ext cx="8559377" cy="646331"/>
          </a:xfrm>
          <a:prstGeom prst="rect">
            <a:avLst/>
          </a:prstGeom>
          <a:noFill/>
        </p:spPr>
        <p:txBody>
          <a:bodyPr wrap="square" rtlCol="0">
            <a:spAutoFit/>
          </a:bodyPr>
          <a:lstStyle/>
          <a:p>
            <a:pPr algn="ctr"/>
            <a:r>
              <a:rPr lang="en-US" b="1" dirty="0"/>
              <a:t>To decipher the genetic response to stress and environmental changes and understand the genetic defense mechanisms and their limitations</a:t>
            </a:r>
          </a:p>
        </p:txBody>
      </p:sp>
      <p:grpSp>
        <p:nvGrpSpPr>
          <p:cNvPr id="36" name="Group 35"/>
          <p:cNvGrpSpPr/>
          <p:nvPr/>
        </p:nvGrpSpPr>
        <p:grpSpPr>
          <a:xfrm>
            <a:off x="3182250" y="3426622"/>
            <a:ext cx="5887400" cy="3279460"/>
            <a:chOff x="3182250" y="3426622"/>
            <a:chExt cx="5887400" cy="3279460"/>
          </a:xfrm>
        </p:grpSpPr>
        <p:sp>
          <p:nvSpPr>
            <p:cNvPr id="9" name="Oval 8"/>
            <p:cNvSpPr/>
            <p:nvPr/>
          </p:nvSpPr>
          <p:spPr>
            <a:xfrm>
              <a:off x="3182250" y="3426622"/>
              <a:ext cx="1029710" cy="10180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TF</a:t>
              </a:r>
            </a:p>
          </p:txBody>
        </p:sp>
        <p:sp>
          <p:nvSpPr>
            <p:cNvPr id="35" name="TextBox 34"/>
            <p:cNvSpPr txBox="1"/>
            <p:nvPr/>
          </p:nvSpPr>
          <p:spPr>
            <a:xfrm>
              <a:off x="6700796" y="6336750"/>
              <a:ext cx="2368854" cy="369332"/>
            </a:xfrm>
            <a:prstGeom prst="rect">
              <a:avLst/>
            </a:prstGeom>
            <a:noFill/>
          </p:spPr>
          <p:txBody>
            <a:bodyPr wrap="square" rtlCol="0">
              <a:spAutoFit/>
            </a:bodyPr>
            <a:lstStyle/>
            <a:p>
              <a:r>
                <a:rPr lang="en-US" b="1" dirty="0"/>
                <a:t>TF- transcription factor</a:t>
              </a:r>
            </a:p>
          </p:txBody>
        </p:sp>
      </p:grpSp>
      <p:grpSp>
        <p:nvGrpSpPr>
          <p:cNvPr id="40" name="Group 39"/>
          <p:cNvGrpSpPr/>
          <p:nvPr/>
        </p:nvGrpSpPr>
        <p:grpSpPr>
          <a:xfrm>
            <a:off x="4526280" y="3986784"/>
            <a:ext cx="1770996" cy="448056"/>
            <a:chOff x="4526280" y="3986784"/>
            <a:chExt cx="1770996" cy="448056"/>
          </a:xfrm>
        </p:grpSpPr>
        <p:sp>
          <p:nvSpPr>
            <p:cNvPr id="38" name="Freeform 37"/>
            <p:cNvSpPr/>
            <p:nvPr/>
          </p:nvSpPr>
          <p:spPr>
            <a:xfrm>
              <a:off x="4526280" y="3986784"/>
              <a:ext cx="1246293" cy="448056"/>
            </a:xfrm>
            <a:custGeom>
              <a:avLst/>
              <a:gdLst>
                <a:gd name="connsiteX0" fmla="*/ 0 w 1246293"/>
                <a:gd name="connsiteY0" fmla="*/ 448056 h 448056"/>
                <a:gd name="connsiteX1" fmla="*/ 45720 w 1246293"/>
                <a:gd name="connsiteY1" fmla="*/ 411480 h 448056"/>
                <a:gd name="connsiteX2" fmla="*/ 54864 w 1246293"/>
                <a:gd name="connsiteY2" fmla="*/ 384048 h 448056"/>
                <a:gd name="connsiteX3" fmla="*/ 82296 w 1246293"/>
                <a:gd name="connsiteY3" fmla="*/ 365760 h 448056"/>
                <a:gd name="connsiteX4" fmla="*/ 109728 w 1246293"/>
                <a:gd name="connsiteY4" fmla="*/ 338328 h 448056"/>
                <a:gd name="connsiteX5" fmla="*/ 192024 w 1246293"/>
                <a:gd name="connsiteY5" fmla="*/ 292608 h 448056"/>
                <a:gd name="connsiteX6" fmla="*/ 283464 w 1246293"/>
                <a:gd name="connsiteY6" fmla="*/ 320040 h 448056"/>
                <a:gd name="connsiteX7" fmla="*/ 338328 w 1246293"/>
                <a:gd name="connsiteY7" fmla="*/ 338328 h 448056"/>
                <a:gd name="connsiteX8" fmla="*/ 457200 w 1246293"/>
                <a:gd name="connsiteY8" fmla="*/ 329184 h 448056"/>
                <a:gd name="connsiteX9" fmla="*/ 484632 w 1246293"/>
                <a:gd name="connsiteY9" fmla="*/ 310896 h 448056"/>
                <a:gd name="connsiteX10" fmla="*/ 512064 w 1246293"/>
                <a:gd name="connsiteY10" fmla="*/ 301752 h 448056"/>
                <a:gd name="connsiteX11" fmla="*/ 530352 w 1246293"/>
                <a:gd name="connsiteY11" fmla="*/ 274320 h 448056"/>
                <a:gd name="connsiteX12" fmla="*/ 557784 w 1246293"/>
                <a:gd name="connsiteY12" fmla="*/ 256032 h 448056"/>
                <a:gd name="connsiteX13" fmla="*/ 566928 w 1246293"/>
                <a:gd name="connsiteY13" fmla="*/ 228600 h 448056"/>
                <a:gd name="connsiteX14" fmla="*/ 630936 w 1246293"/>
                <a:gd name="connsiteY14" fmla="*/ 155448 h 448056"/>
                <a:gd name="connsiteX15" fmla="*/ 658368 w 1246293"/>
                <a:gd name="connsiteY15" fmla="*/ 146304 h 448056"/>
                <a:gd name="connsiteX16" fmla="*/ 749808 w 1246293"/>
                <a:gd name="connsiteY16" fmla="*/ 164592 h 448056"/>
                <a:gd name="connsiteX17" fmla="*/ 777240 w 1246293"/>
                <a:gd name="connsiteY17" fmla="*/ 192024 h 448056"/>
                <a:gd name="connsiteX18" fmla="*/ 832104 w 1246293"/>
                <a:gd name="connsiteY18" fmla="*/ 219456 h 448056"/>
                <a:gd name="connsiteX19" fmla="*/ 859536 w 1246293"/>
                <a:gd name="connsiteY19" fmla="*/ 146304 h 448056"/>
                <a:gd name="connsiteX20" fmla="*/ 877824 w 1246293"/>
                <a:gd name="connsiteY20" fmla="*/ 118872 h 448056"/>
                <a:gd name="connsiteX21" fmla="*/ 905256 w 1246293"/>
                <a:gd name="connsiteY21" fmla="*/ 64008 h 448056"/>
                <a:gd name="connsiteX22" fmla="*/ 932688 w 1246293"/>
                <a:gd name="connsiteY22" fmla="*/ 45720 h 448056"/>
                <a:gd name="connsiteX23" fmla="*/ 969264 w 1246293"/>
                <a:gd name="connsiteY23" fmla="*/ 73152 h 448056"/>
                <a:gd name="connsiteX24" fmla="*/ 1014984 w 1246293"/>
                <a:gd name="connsiteY24" fmla="*/ 128016 h 448056"/>
                <a:gd name="connsiteX25" fmla="*/ 1069848 w 1246293"/>
                <a:gd name="connsiteY25" fmla="*/ 100584 h 448056"/>
                <a:gd name="connsiteX26" fmla="*/ 1097280 w 1246293"/>
                <a:gd name="connsiteY26" fmla="*/ 91440 h 448056"/>
                <a:gd name="connsiteX27" fmla="*/ 1152144 w 1246293"/>
                <a:gd name="connsiteY27" fmla="*/ 54864 h 448056"/>
                <a:gd name="connsiteX28" fmla="*/ 1179576 w 1246293"/>
                <a:gd name="connsiteY28" fmla="*/ 36576 h 448056"/>
                <a:gd name="connsiteX29" fmla="*/ 1216152 w 1246293"/>
                <a:gd name="connsiteY29" fmla="*/ 18288 h 448056"/>
                <a:gd name="connsiteX30" fmla="*/ 1243584 w 1246293"/>
                <a:gd name="connsiteY30" fmla="*/ 0 h 448056"/>
                <a:gd name="connsiteX31" fmla="*/ 1243584 w 1246293"/>
                <a:gd name="connsiteY31" fmla="*/ 18288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46293" h="448056">
                  <a:moveTo>
                    <a:pt x="0" y="448056"/>
                  </a:moveTo>
                  <a:cubicBezTo>
                    <a:pt x="15240" y="435864"/>
                    <a:pt x="33019" y="426298"/>
                    <a:pt x="45720" y="411480"/>
                  </a:cubicBezTo>
                  <a:cubicBezTo>
                    <a:pt x="51993" y="404162"/>
                    <a:pt x="48843" y="391574"/>
                    <a:pt x="54864" y="384048"/>
                  </a:cubicBezTo>
                  <a:cubicBezTo>
                    <a:pt x="61729" y="375466"/>
                    <a:pt x="73853" y="372795"/>
                    <a:pt x="82296" y="365760"/>
                  </a:cubicBezTo>
                  <a:cubicBezTo>
                    <a:pt x="92230" y="357481"/>
                    <a:pt x="99520" y="346267"/>
                    <a:pt x="109728" y="338328"/>
                  </a:cubicBezTo>
                  <a:cubicBezTo>
                    <a:pt x="156891" y="301646"/>
                    <a:pt x="150635" y="306404"/>
                    <a:pt x="192024" y="292608"/>
                  </a:cubicBezTo>
                  <a:cubicBezTo>
                    <a:pt x="332466" y="312671"/>
                    <a:pt x="204672" y="285022"/>
                    <a:pt x="283464" y="320040"/>
                  </a:cubicBezTo>
                  <a:cubicBezTo>
                    <a:pt x="301080" y="327869"/>
                    <a:pt x="338328" y="338328"/>
                    <a:pt x="338328" y="338328"/>
                  </a:cubicBezTo>
                  <a:cubicBezTo>
                    <a:pt x="377952" y="335280"/>
                    <a:pt x="418140" y="336508"/>
                    <a:pt x="457200" y="329184"/>
                  </a:cubicBezTo>
                  <a:cubicBezTo>
                    <a:pt x="468001" y="327159"/>
                    <a:pt x="474802" y="315811"/>
                    <a:pt x="484632" y="310896"/>
                  </a:cubicBezTo>
                  <a:cubicBezTo>
                    <a:pt x="493253" y="306585"/>
                    <a:pt x="502920" y="304800"/>
                    <a:pt x="512064" y="301752"/>
                  </a:cubicBezTo>
                  <a:cubicBezTo>
                    <a:pt x="518160" y="292608"/>
                    <a:pt x="522581" y="282091"/>
                    <a:pt x="530352" y="274320"/>
                  </a:cubicBezTo>
                  <a:cubicBezTo>
                    <a:pt x="538123" y="266549"/>
                    <a:pt x="550919" y="264614"/>
                    <a:pt x="557784" y="256032"/>
                  </a:cubicBezTo>
                  <a:cubicBezTo>
                    <a:pt x="563805" y="248506"/>
                    <a:pt x="562247" y="237026"/>
                    <a:pt x="566928" y="228600"/>
                  </a:cubicBezTo>
                  <a:cubicBezTo>
                    <a:pt x="588030" y="190617"/>
                    <a:pt x="596001" y="172915"/>
                    <a:pt x="630936" y="155448"/>
                  </a:cubicBezTo>
                  <a:cubicBezTo>
                    <a:pt x="639557" y="151137"/>
                    <a:pt x="649224" y="149352"/>
                    <a:pt x="658368" y="146304"/>
                  </a:cubicBezTo>
                  <a:cubicBezTo>
                    <a:pt x="663789" y="147078"/>
                    <a:pt x="732398" y="152985"/>
                    <a:pt x="749808" y="164592"/>
                  </a:cubicBezTo>
                  <a:cubicBezTo>
                    <a:pt x="760568" y="171765"/>
                    <a:pt x="767306" y="183745"/>
                    <a:pt x="777240" y="192024"/>
                  </a:cubicBezTo>
                  <a:cubicBezTo>
                    <a:pt x="800875" y="211719"/>
                    <a:pt x="804611" y="210292"/>
                    <a:pt x="832104" y="219456"/>
                  </a:cubicBezTo>
                  <a:cubicBezTo>
                    <a:pt x="874993" y="155123"/>
                    <a:pt x="825638" y="236698"/>
                    <a:pt x="859536" y="146304"/>
                  </a:cubicBezTo>
                  <a:cubicBezTo>
                    <a:pt x="863395" y="136014"/>
                    <a:pt x="872909" y="128702"/>
                    <a:pt x="877824" y="118872"/>
                  </a:cubicBezTo>
                  <a:cubicBezTo>
                    <a:pt x="892698" y="89124"/>
                    <a:pt x="879051" y="90213"/>
                    <a:pt x="905256" y="64008"/>
                  </a:cubicBezTo>
                  <a:cubicBezTo>
                    <a:pt x="913027" y="56237"/>
                    <a:pt x="923544" y="51816"/>
                    <a:pt x="932688" y="45720"/>
                  </a:cubicBezTo>
                  <a:cubicBezTo>
                    <a:pt x="944880" y="54864"/>
                    <a:pt x="959346" y="61581"/>
                    <a:pt x="969264" y="73152"/>
                  </a:cubicBezTo>
                  <a:cubicBezTo>
                    <a:pt x="1031138" y="145338"/>
                    <a:pt x="945033" y="81382"/>
                    <a:pt x="1014984" y="128016"/>
                  </a:cubicBezTo>
                  <a:cubicBezTo>
                    <a:pt x="1083935" y="105032"/>
                    <a:pt x="998944" y="136036"/>
                    <a:pt x="1069848" y="100584"/>
                  </a:cubicBezTo>
                  <a:cubicBezTo>
                    <a:pt x="1078469" y="96273"/>
                    <a:pt x="1088854" y="96121"/>
                    <a:pt x="1097280" y="91440"/>
                  </a:cubicBezTo>
                  <a:cubicBezTo>
                    <a:pt x="1116493" y="80766"/>
                    <a:pt x="1133856" y="67056"/>
                    <a:pt x="1152144" y="54864"/>
                  </a:cubicBezTo>
                  <a:cubicBezTo>
                    <a:pt x="1161288" y="48768"/>
                    <a:pt x="1169746" y="41491"/>
                    <a:pt x="1179576" y="36576"/>
                  </a:cubicBezTo>
                  <a:cubicBezTo>
                    <a:pt x="1191768" y="30480"/>
                    <a:pt x="1204317" y="25051"/>
                    <a:pt x="1216152" y="18288"/>
                  </a:cubicBezTo>
                  <a:cubicBezTo>
                    <a:pt x="1225694" y="12836"/>
                    <a:pt x="1232594" y="0"/>
                    <a:pt x="1243584" y="0"/>
                  </a:cubicBezTo>
                  <a:cubicBezTo>
                    <a:pt x="1249680" y="0"/>
                    <a:pt x="1243584" y="12192"/>
                    <a:pt x="1243584" y="18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9" name="TextBox 38"/>
            <p:cNvSpPr txBox="1"/>
            <p:nvPr/>
          </p:nvSpPr>
          <p:spPr>
            <a:xfrm>
              <a:off x="5503469" y="4033190"/>
              <a:ext cx="793807" cy="369332"/>
            </a:xfrm>
            <a:prstGeom prst="rect">
              <a:avLst/>
            </a:prstGeom>
            <a:noFill/>
            <a:ln>
              <a:noFill/>
            </a:ln>
          </p:spPr>
          <p:txBody>
            <a:bodyPr wrap="none" rtlCol="0">
              <a:spAutoFit/>
            </a:bodyPr>
            <a:lstStyle/>
            <a:p>
              <a:r>
                <a:rPr lang="en-US" b="1" dirty="0">
                  <a:solidFill>
                    <a:srgbClr val="FF0000"/>
                  </a:solidFill>
                </a:rPr>
                <a:t>mRNA</a:t>
              </a:r>
            </a:p>
          </p:txBody>
        </p:sp>
      </p:grpSp>
      <p:grpSp>
        <p:nvGrpSpPr>
          <p:cNvPr id="46" name="Group 45"/>
          <p:cNvGrpSpPr/>
          <p:nvPr/>
        </p:nvGrpSpPr>
        <p:grpSpPr>
          <a:xfrm>
            <a:off x="5900373" y="3248015"/>
            <a:ext cx="1584319" cy="785175"/>
            <a:chOff x="5900373" y="3248015"/>
            <a:chExt cx="1584319" cy="785175"/>
          </a:xfrm>
        </p:grpSpPr>
        <p:cxnSp>
          <p:nvCxnSpPr>
            <p:cNvPr id="44" name="Straight Arrow Connector 43"/>
            <p:cNvCxnSpPr>
              <a:stCxn id="39" idx="0"/>
            </p:cNvCxnSpPr>
            <p:nvPr/>
          </p:nvCxnSpPr>
          <p:spPr>
            <a:xfrm flipV="1">
              <a:off x="5900373" y="3747435"/>
              <a:ext cx="468972" cy="2857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ardrop 44"/>
            <p:cNvSpPr/>
            <p:nvPr/>
          </p:nvSpPr>
          <p:spPr>
            <a:xfrm>
              <a:off x="6226298" y="3248015"/>
              <a:ext cx="1258394" cy="613033"/>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Protein</a:t>
              </a:r>
            </a:p>
          </p:txBody>
        </p:sp>
      </p:grpSp>
      <p:grpSp>
        <p:nvGrpSpPr>
          <p:cNvPr id="55" name="Group 54"/>
          <p:cNvGrpSpPr/>
          <p:nvPr/>
        </p:nvGrpSpPr>
        <p:grpSpPr>
          <a:xfrm>
            <a:off x="5772573" y="2496010"/>
            <a:ext cx="1768090" cy="2594991"/>
            <a:chOff x="5772573" y="2496010"/>
            <a:chExt cx="1768090" cy="2594991"/>
          </a:xfrm>
        </p:grpSpPr>
        <p:grpSp>
          <p:nvGrpSpPr>
            <p:cNvPr id="51" name="Group 50"/>
            <p:cNvGrpSpPr/>
            <p:nvPr/>
          </p:nvGrpSpPr>
          <p:grpSpPr>
            <a:xfrm>
              <a:off x="5772573" y="2496010"/>
              <a:ext cx="1342970" cy="796197"/>
              <a:chOff x="5772573" y="2496010"/>
              <a:chExt cx="1342970" cy="796197"/>
            </a:xfrm>
          </p:grpSpPr>
          <p:sp>
            <p:nvSpPr>
              <p:cNvPr id="47" name="Right Arrow 46"/>
              <p:cNvSpPr/>
              <p:nvPr/>
            </p:nvSpPr>
            <p:spPr>
              <a:xfrm rot="14797838">
                <a:off x="6345296" y="2928830"/>
                <a:ext cx="453365" cy="27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772573" y="2496010"/>
                <a:ext cx="1342970" cy="369332"/>
              </a:xfrm>
              <a:prstGeom prst="rect">
                <a:avLst/>
              </a:prstGeom>
              <a:noFill/>
            </p:spPr>
            <p:txBody>
              <a:bodyPr wrap="square" rtlCol="0">
                <a:spAutoFit/>
              </a:bodyPr>
              <a:lstStyle/>
              <a:p>
                <a:r>
                  <a:rPr lang="en-US" dirty="0"/>
                  <a:t>Protection</a:t>
                </a:r>
              </a:p>
            </p:txBody>
          </p:sp>
        </p:grpSp>
        <p:grpSp>
          <p:nvGrpSpPr>
            <p:cNvPr id="52" name="Group 51"/>
            <p:cNvGrpSpPr/>
            <p:nvPr/>
          </p:nvGrpSpPr>
          <p:grpSpPr>
            <a:xfrm>
              <a:off x="6595772" y="3847374"/>
              <a:ext cx="944891" cy="772132"/>
              <a:chOff x="6595772" y="3847374"/>
              <a:chExt cx="944891" cy="772132"/>
            </a:xfrm>
          </p:grpSpPr>
          <p:sp>
            <p:nvSpPr>
              <p:cNvPr id="49" name="Right Arrow 48"/>
              <p:cNvSpPr/>
              <p:nvPr/>
            </p:nvSpPr>
            <p:spPr>
              <a:xfrm rot="5400000">
                <a:off x="6659755" y="3937362"/>
                <a:ext cx="453365" cy="27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flipH="1">
                <a:off x="6595772" y="4250174"/>
                <a:ext cx="944891" cy="369332"/>
              </a:xfrm>
              <a:prstGeom prst="rect">
                <a:avLst/>
              </a:prstGeom>
              <a:noFill/>
            </p:spPr>
            <p:txBody>
              <a:bodyPr wrap="square" rtlCol="0">
                <a:spAutoFit/>
              </a:bodyPr>
              <a:lstStyle/>
              <a:p>
                <a:r>
                  <a:rPr lang="en-US" dirty="0"/>
                  <a:t>Death</a:t>
                </a:r>
              </a:p>
            </p:txBody>
          </p:sp>
        </p:grpSp>
        <p:pic>
          <p:nvPicPr>
            <p:cNvPr id="54" name="Picture 53"/>
            <p:cNvPicPr>
              <a:picLocks noChangeAspect="1"/>
            </p:cNvPicPr>
            <p:nvPr/>
          </p:nvPicPr>
          <p:blipFill>
            <a:blip r:embed="rId3"/>
            <a:stretch>
              <a:fillRect/>
            </a:stretch>
          </p:blipFill>
          <p:spPr>
            <a:xfrm>
              <a:off x="6700796" y="4574804"/>
              <a:ext cx="537314" cy="516197"/>
            </a:xfrm>
            <a:prstGeom prst="rect">
              <a:avLst/>
            </a:prstGeom>
          </p:spPr>
        </p:pic>
      </p:grpSp>
      <p:sp>
        <p:nvSpPr>
          <p:cNvPr id="56" name="TextBox 55"/>
          <p:cNvSpPr txBox="1"/>
          <p:nvPr/>
        </p:nvSpPr>
        <p:spPr>
          <a:xfrm>
            <a:off x="3668826" y="4684474"/>
            <a:ext cx="622286" cy="369332"/>
          </a:xfrm>
          <a:prstGeom prst="rect">
            <a:avLst/>
          </a:prstGeom>
          <a:noFill/>
        </p:spPr>
        <p:txBody>
          <a:bodyPr wrap="none" rtlCol="0">
            <a:spAutoFit/>
          </a:bodyPr>
          <a:lstStyle/>
          <a:p>
            <a:r>
              <a:rPr lang="en-US" b="1" dirty="0"/>
              <a:t>DNA</a:t>
            </a:r>
          </a:p>
        </p:txBody>
      </p:sp>
      <p:sp>
        <p:nvSpPr>
          <p:cNvPr id="3" name="TextBox 2">
            <a:extLst>
              <a:ext uri="{FF2B5EF4-FFF2-40B4-BE49-F238E27FC236}">
                <a16:creationId xmlns:a16="http://schemas.microsoft.com/office/drawing/2014/main" id="{FACBEFA2-A7D1-4DF4-A7AC-D8B11601A5B6}"/>
              </a:ext>
            </a:extLst>
          </p:cNvPr>
          <p:cNvSpPr txBox="1"/>
          <p:nvPr/>
        </p:nvSpPr>
        <p:spPr>
          <a:xfrm>
            <a:off x="-23877" y="6237312"/>
            <a:ext cx="4171427" cy="646331"/>
          </a:xfrm>
          <a:prstGeom prst="rect">
            <a:avLst/>
          </a:prstGeom>
          <a:noFill/>
        </p:spPr>
        <p:txBody>
          <a:bodyPr wrap="square" rtlCol="0">
            <a:spAutoFit/>
          </a:bodyPr>
          <a:lstStyle/>
          <a:p>
            <a:r>
              <a:rPr lang="en-US" dirty="0"/>
              <a:t>*Stress refers to heat, light, pollutant, hypoxia or any other environmental factor</a:t>
            </a:r>
            <a:endParaRPr lang="LID4096" dirty="0"/>
          </a:p>
        </p:txBody>
      </p:sp>
    </p:spTree>
    <p:extLst>
      <p:ext uri="{BB962C8B-B14F-4D97-AF65-F5344CB8AC3E}">
        <p14:creationId xmlns:p14="http://schemas.microsoft.com/office/powerpoint/2010/main" val="420344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8107" y="5189366"/>
            <a:ext cx="505267" cy="369332"/>
          </a:xfrm>
          <a:prstGeom prst="rect">
            <a:avLst/>
          </a:prstGeom>
          <a:noFill/>
        </p:spPr>
        <p:txBody>
          <a:bodyPr wrap="none" rtlCol="0">
            <a:spAutoFit/>
          </a:bodyPr>
          <a:lstStyle/>
          <a:p>
            <a:r>
              <a:rPr lang="he-IL" dirty="0">
                <a:solidFill>
                  <a:srgbClr val="1F497D">
                    <a:lumMod val="60000"/>
                    <a:lumOff val="40000"/>
                  </a:srgbClr>
                </a:solidFill>
              </a:rPr>
              <a:t>1:4</a:t>
            </a:r>
            <a:endParaRPr lang="en-US" dirty="0">
              <a:solidFill>
                <a:srgbClr val="1F497D">
                  <a:lumMod val="60000"/>
                  <a:lumOff val="40000"/>
                </a:srgb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476" y="3789040"/>
            <a:ext cx="5277689" cy="305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77766" y="5007520"/>
            <a:ext cx="442750" cy="307777"/>
          </a:xfrm>
          <a:prstGeom prst="rect">
            <a:avLst/>
          </a:prstGeom>
          <a:noFill/>
        </p:spPr>
        <p:txBody>
          <a:bodyPr wrap="none" rtlCol="0">
            <a:spAutoFit/>
          </a:bodyPr>
          <a:lstStyle/>
          <a:p>
            <a:r>
              <a:rPr lang="he-IL" sz="1400" b="1" dirty="0">
                <a:solidFill>
                  <a:srgbClr val="1F497D">
                    <a:lumMod val="60000"/>
                    <a:lumOff val="40000"/>
                  </a:srgbClr>
                </a:solidFill>
              </a:rPr>
              <a:t>1:4</a:t>
            </a:r>
            <a:endParaRPr lang="en-US" sz="1400" b="1" dirty="0">
              <a:solidFill>
                <a:srgbClr val="1F497D">
                  <a:lumMod val="60000"/>
                  <a:lumOff val="40000"/>
                </a:srgbClr>
              </a:solidFill>
            </a:endParaRPr>
          </a:p>
        </p:txBody>
      </p:sp>
      <p:sp>
        <p:nvSpPr>
          <p:cNvPr id="4" name="TextBox 3"/>
          <p:cNvSpPr txBox="1"/>
          <p:nvPr/>
        </p:nvSpPr>
        <p:spPr>
          <a:xfrm>
            <a:off x="6300192" y="5220149"/>
            <a:ext cx="542136" cy="307777"/>
          </a:xfrm>
          <a:prstGeom prst="rect">
            <a:avLst/>
          </a:prstGeom>
          <a:noFill/>
        </p:spPr>
        <p:txBody>
          <a:bodyPr wrap="none" rtlCol="0">
            <a:spAutoFit/>
          </a:bodyPr>
          <a:lstStyle/>
          <a:p>
            <a:r>
              <a:rPr lang="he-IL" sz="1400" b="1" dirty="0">
                <a:solidFill>
                  <a:srgbClr val="FFC000"/>
                </a:solidFill>
              </a:rPr>
              <a:t>1:16</a:t>
            </a:r>
            <a:endParaRPr lang="en-US" sz="1400" b="1" dirty="0">
              <a:solidFill>
                <a:srgbClr val="FFC000"/>
              </a:solidFill>
            </a:endParaRPr>
          </a:p>
        </p:txBody>
      </p:sp>
      <p:sp>
        <p:nvSpPr>
          <p:cNvPr id="11" name="TextBox 10"/>
          <p:cNvSpPr txBox="1"/>
          <p:nvPr/>
        </p:nvSpPr>
        <p:spPr>
          <a:xfrm>
            <a:off x="6300192" y="5445230"/>
            <a:ext cx="542136" cy="307777"/>
          </a:xfrm>
          <a:prstGeom prst="rect">
            <a:avLst/>
          </a:prstGeom>
          <a:noFill/>
        </p:spPr>
        <p:txBody>
          <a:bodyPr wrap="none" rtlCol="0">
            <a:spAutoFit/>
          </a:bodyPr>
          <a:lstStyle/>
          <a:p>
            <a:r>
              <a:rPr lang="he-IL" sz="1400" b="1" dirty="0">
                <a:solidFill>
                  <a:srgbClr val="FF0000"/>
                </a:solidFill>
              </a:rPr>
              <a:t>1:32</a:t>
            </a:r>
            <a:endParaRPr lang="en-US" sz="1400" b="1" dirty="0">
              <a:solidFill>
                <a:srgbClr val="FF0000"/>
              </a:solidFill>
            </a:endParaRPr>
          </a:p>
        </p:txBody>
      </p:sp>
      <p:sp>
        <p:nvSpPr>
          <p:cNvPr id="15" name="Rectangle 14"/>
          <p:cNvSpPr/>
          <p:nvPr/>
        </p:nvSpPr>
        <p:spPr>
          <a:xfrm>
            <a:off x="373578" y="1504904"/>
            <a:ext cx="773832" cy="923330"/>
          </a:xfrm>
          <a:prstGeom prst="rect">
            <a:avLst/>
          </a:prstGeom>
        </p:spPr>
        <p:txBody>
          <a:bodyPr wrap="square">
            <a:spAutoFit/>
          </a:bodyPr>
          <a:lstStyle/>
          <a:p>
            <a:r>
              <a:rPr lang="en-US" dirty="0">
                <a:solidFill>
                  <a:srgbClr val="00FF00"/>
                </a:solidFill>
              </a:rPr>
              <a:t>22.76</a:t>
            </a:r>
          </a:p>
          <a:p>
            <a:r>
              <a:rPr lang="en-US" dirty="0">
                <a:solidFill>
                  <a:srgbClr val="00FF00"/>
                </a:solidFill>
              </a:rPr>
              <a:t>22.79</a:t>
            </a:r>
          </a:p>
          <a:p>
            <a:r>
              <a:rPr lang="en-US" dirty="0">
                <a:solidFill>
                  <a:srgbClr val="00FF00"/>
                </a:solidFill>
              </a:rPr>
              <a:t>22.85</a:t>
            </a:r>
          </a:p>
        </p:txBody>
      </p:sp>
      <p:sp>
        <p:nvSpPr>
          <p:cNvPr id="16" name="TextBox 15"/>
          <p:cNvSpPr txBox="1"/>
          <p:nvPr/>
        </p:nvSpPr>
        <p:spPr>
          <a:xfrm>
            <a:off x="532223" y="1216872"/>
            <a:ext cx="386644" cy="369332"/>
          </a:xfrm>
          <a:prstGeom prst="rect">
            <a:avLst/>
          </a:prstGeom>
          <a:noFill/>
        </p:spPr>
        <p:txBody>
          <a:bodyPr wrap="none" rtlCol="0">
            <a:spAutoFit/>
          </a:bodyPr>
          <a:lstStyle/>
          <a:p>
            <a:r>
              <a:rPr lang="en-US" dirty="0">
                <a:solidFill>
                  <a:srgbClr val="00FF00"/>
                </a:solidFill>
              </a:rPr>
              <a:t>C</a:t>
            </a:r>
            <a:r>
              <a:rPr lang="en-US" baseline="-25000" dirty="0">
                <a:solidFill>
                  <a:srgbClr val="00FF00"/>
                </a:solidFill>
              </a:rPr>
              <a:t>0</a:t>
            </a:r>
          </a:p>
        </p:txBody>
      </p:sp>
      <p:sp>
        <p:nvSpPr>
          <p:cNvPr id="17" name="Rectangle 16"/>
          <p:cNvSpPr/>
          <p:nvPr/>
        </p:nvSpPr>
        <p:spPr>
          <a:xfrm>
            <a:off x="1147411" y="1504904"/>
            <a:ext cx="1061864" cy="923330"/>
          </a:xfrm>
          <a:prstGeom prst="rect">
            <a:avLst/>
          </a:prstGeom>
        </p:spPr>
        <p:txBody>
          <a:bodyPr wrap="square">
            <a:spAutoFit/>
          </a:bodyPr>
          <a:lstStyle/>
          <a:p>
            <a:r>
              <a:rPr lang="en-US" dirty="0">
                <a:solidFill>
                  <a:srgbClr val="1F497D">
                    <a:lumMod val="60000"/>
                    <a:lumOff val="40000"/>
                  </a:srgbClr>
                </a:solidFill>
              </a:rPr>
              <a:t>24.83</a:t>
            </a:r>
          </a:p>
          <a:p>
            <a:r>
              <a:rPr lang="en-US" dirty="0">
                <a:solidFill>
                  <a:srgbClr val="1F497D">
                    <a:lumMod val="60000"/>
                    <a:lumOff val="40000"/>
                  </a:srgbClr>
                </a:solidFill>
              </a:rPr>
              <a:t>24.76</a:t>
            </a:r>
          </a:p>
          <a:p>
            <a:r>
              <a:rPr lang="en-US" dirty="0">
                <a:solidFill>
                  <a:srgbClr val="1F497D">
                    <a:lumMod val="60000"/>
                    <a:lumOff val="40000"/>
                  </a:srgbClr>
                </a:solidFill>
              </a:rPr>
              <a:t>24.74</a:t>
            </a:r>
          </a:p>
        </p:txBody>
      </p:sp>
      <p:sp>
        <p:nvSpPr>
          <p:cNvPr id="18" name="TextBox 17"/>
          <p:cNvSpPr txBox="1"/>
          <p:nvPr/>
        </p:nvSpPr>
        <p:spPr>
          <a:xfrm>
            <a:off x="1279979" y="1218928"/>
            <a:ext cx="2260555" cy="369332"/>
          </a:xfrm>
          <a:prstGeom prst="rect">
            <a:avLst/>
          </a:prstGeom>
          <a:noFill/>
        </p:spPr>
        <p:txBody>
          <a:bodyPr wrap="none" rtlCol="0">
            <a:spAutoFit/>
          </a:bodyPr>
          <a:lstStyle/>
          <a:p>
            <a:r>
              <a:rPr lang="en-US" dirty="0">
                <a:solidFill>
                  <a:srgbClr val="1F497D">
                    <a:lumMod val="60000"/>
                    <a:lumOff val="40000"/>
                  </a:srgbClr>
                </a:solidFill>
              </a:rPr>
              <a:t>C</a:t>
            </a:r>
            <a:r>
              <a:rPr lang="en-US" baseline="-25000" dirty="0">
                <a:solidFill>
                  <a:srgbClr val="1F497D">
                    <a:lumMod val="60000"/>
                    <a:lumOff val="40000"/>
                  </a:srgbClr>
                </a:solidFill>
              </a:rPr>
              <a:t>1:4             </a:t>
            </a:r>
            <a:r>
              <a:rPr lang="en-US" dirty="0">
                <a:solidFill>
                  <a:srgbClr val="FFC000"/>
                </a:solidFill>
              </a:rPr>
              <a:t>C</a:t>
            </a:r>
            <a:r>
              <a:rPr lang="en-US" baseline="-25000" dirty="0">
                <a:solidFill>
                  <a:srgbClr val="FFC000"/>
                </a:solidFill>
              </a:rPr>
              <a:t>1:16              </a:t>
            </a:r>
            <a:r>
              <a:rPr lang="en-US" dirty="0">
                <a:solidFill>
                  <a:srgbClr val="FF0000"/>
                </a:solidFill>
              </a:rPr>
              <a:t>C</a:t>
            </a:r>
            <a:r>
              <a:rPr lang="en-US" baseline="-25000" dirty="0">
                <a:solidFill>
                  <a:srgbClr val="FF0000"/>
                </a:solidFill>
              </a:rPr>
              <a:t>1:32</a:t>
            </a:r>
          </a:p>
        </p:txBody>
      </p:sp>
      <p:sp>
        <p:nvSpPr>
          <p:cNvPr id="6" name="Rectangle 5"/>
          <p:cNvSpPr/>
          <p:nvPr/>
        </p:nvSpPr>
        <p:spPr>
          <a:xfrm>
            <a:off x="1963015" y="1528063"/>
            <a:ext cx="773832" cy="923330"/>
          </a:xfrm>
          <a:prstGeom prst="rect">
            <a:avLst/>
          </a:prstGeom>
        </p:spPr>
        <p:txBody>
          <a:bodyPr wrap="square">
            <a:spAutoFit/>
          </a:bodyPr>
          <a:lstStyle/>
          <a:p>
            <a:r>
              <a:rPr lang="en-US" dirty="0">
                <a:solidFill>
                  <a:srgbClr val="FFC000"/>
                </a:solidFill>
              </a:rPr>
              <a:t>27.06</a:t>
            </a:r>
          </a:p>
          <a:p>
            <a:r>
              <a:rPr lang="en-US" dirty="0">
                <a:solidFill>
                  <a:srgbClr val="FFC000"/>
                </a:solidFill>
              </a:rPr>
              <a:t>27.10</a:t>
            </a:r>
          </a:p>
          <a:p>
            <a:r>
              <a:rPr lang="en-US" dirty="0">
                <a:solidFill>
                  <a:srgbClr val="FFC000"/>
                </a:solidFill>
              </a:rPr>
              <a:t>26.88</a:t>
            </a:r>
          </a:p>
        </p:txBody>
      </p:sp>
      <p:sp>
        <p:nvSpPr>
          <p:cNvPr id="7" name="Rectangle 6"/>
          <p:cNvSpPr/>
          <p:nvPr/>
        </p:nvSpPr>
        <p:spPr>
          <a:xfrm>
            <a:off x="2912115" y="1504904"/>
            <a:ext cx="917848" cy="923330"/>
          </a:xfrm>
          <a:prstGeom prst="rect">
            <a:avLst/>
          </a:prstGeom>
        </p:spPr>
        <p:txBody>
          <a:bodyPr wrap="square">
            <a:spAutoFit/>
          </a:bodyPr>
          <a:lstStyle/>
          <a:p>
            <a:r>
              <a:rPr lang="en-US" dirty="0">
                <a:solidFill>
                  <a:srgbClr val="FF0000"/>
                </a:solidFill>
              </a:rPr>
              <a:t>28.13</a:t>
            </a:r>
          </a:p>
          <a:p>
            <a:r>
              <a:rPr lang="en-US" dirty="0">
                <a:solidFill>
                  <a:srgbClr val="FF0000"/>
                </a:solidFill>
              </a:rPr>
              <a:t>28.16</a:t>
            </a:r>
          </a:p>
          <a:p>
            <a:r>
              <a:rPr lang="en-US" dirty="0">
                <a:solidFill>
                  <a:srgbClr val="FF0000"/>
                </a:solidFill>
              </a:rPr>
              <a:t>28.07</a:t>
            </a:r>
          </a:p>
        </p:txBody>
      </p:sp>
      <p:sp>
        <p:nvSpPr>
          <p:cNvPr id="28" name="TextBox 27"/>
          <p:cNvSpPr txBox="1"/>
          <p:nvPr/>
        </p:nvSpPr>
        <p:spPr>
          <a:xfrm>
            <a:off x="63914" y="4293096"/>
            <a:ext cx="2395107" cy="2031325"/>
          </a:xfrm>
          <a:prstGeom prst="rect">
            <a:avLst/>
          </a:prstGeom>
          <a:solidFill>
            <a:schemeClr val="bg1"/>
          </a:solidFill>
        </p:spPr>
        <p:txBody>
          <a:bodyPr wrap="square" rtlCol="0">
            <a:spAutoFit/>
          </a:bodyPr>
          <a:lstStyle/>
          <a:p>
            <a:pPr algn="ctr"/>
            <a:r>
              <a:rPr lang="en-US" dirty="0">
                <a:solidFill>
                  <a:prstClr val="black"/>
                </a:solidFill>
              </a:rPr>
              <a:t>In our lab we measured primer efficiencies in the range 1.8-2</a:t>
            </a:r>
          </a:p>
          <a:p>
            <a:pPr algn="ctr"/>
            <a:r>
              <a:rPr lang="en-US" dirty="0">
                <a:solidFill>
                  <a:prstClr val="black"/>
                </a:solidFill>
              </a:rPr>
              <a:t>Therefore we assume that in each cycle we get a amplification of </a:t>
            </a:r>
            <a:r>
              <a:rPr lang="en-US" b="1" dirty="0">
                <a:solidFill>
                  <a:prstClr val="black"/>
                </a:solidFill>
              </a:rPr>
              <a:t>~1.9</a:t>
            </a:r>
          </a:p>
        </p:txBody>
      </p:sp>
      <p:sp>
        <p:nvSpPr>
          <p:cNvPr id="8" name="TextBox 7"/>
          <p:cNvSpPr txBox="1"/>
          <p:nvPr/>
        </p:nvSpPr>
        <p:spPr>
          <a:xfrm>
            <a:off x="0" y="821686"/>
            <a:ext cx="4640440" cy="369332"/>
          </a:xfrm>
          <a:prstGeom prst="rect">
            <a:avLst/>
          </a:prstGeom>
          <a:noFill/>
        </p:spPr>
        <p:txBody>
          <a:bodyPr wrap="square" rtlCol="0">
            <a:spAutoFit/>
          </a:bodyPr>
          <a:lstStyle/>
          <a:p>
            <a:r>
              <a:rPr lang="en-US" dirty="0"/>
              <a:t>Cycle numbers measured in a dilution series:</a:t>
            </a:r>
          </a:p>
        </p:txBody>
      </p:sp>
      <p:sp>
        <p:nvSpPr>
          <p:cNvPr id="12" name="TextBox 11">
            <a:extLst>
              <a:ext uri="{FF2B5EF4-FFF2-40B4-BE49-F238E27FC236}">
                <a16:creationId xmlns:a16="http://schemas.microsoft.com/office/drawing/2014/main" id="{BECCE848-755D-4F27-ABBF-51FBA1E0CBFB}"/>
              </a:ext>
            </a:extLst>
          </p:cNvPr>
          <p:cNvSpPr txBox="1"/>
          <p:nvPr/>
        </p:nvSpPr>
        <p:spPr>
          <a:xfrm>
            <a:off x="434116" y="2292618"/>
            <a:ext cx="3063659" cy="369332"/>
          </a:xfrm>
          <a:prstGeom prst="rect">
            <a:avLst/>
          </a:prstGeom>
          <a:noFill/>
        </p:spPr>
        <p:txBody>
          <a:bodyPr wrap="none" rtlCol="0">
            <a:spAutoFit/>
          </a:bodyPr>
          <a:lstStyle/>
          <a:p>
            <a:r>
              <a:rPr lang="en-US" dirty="0">
                <a:solidFill>
                  <a:srgbClr val="00FF00"/>
                </a:solidFill>
              </a:rPr>
              <a:t>~23        </a:t>
            </a:r>
            <a:r>
              <a:rPr lang="en-US" dirty="0">
                <a:solidFill>
                  <a:srgbClr val="0070C0"/>
                </a:solidFill>
              </a:rPr>
              <a:t>~25         </a:t>
            </a:r>
            <a:r>
              <a:rPr lang="en-US" dirty="0">
                <a:solidFill>
                  <a:srgbClr val="FFC000"/>
                </a:solidFill>
              </a:rPr>
              <a:t>~27           </a:t>
            </a:r>
            <a:r>
              <a:rPr lang="en-US" dirty="0">
                <a:solidFill>
                  <a:srgbClr val="FF0000"/>
                </a:solidFill>
              </a:rPr>
              <a:t>~28</a:t>
            </a:r>
            <a:endParaRPr lang="LID4096" dirty="0">
              <a:solidFill>
                <a:srgbClr val="FF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E79D765-7BAB-4E0D-A929-136B1B60CCB5}"/>
                  </a:ext>
                </a:extLst>
              </p:cNvPr>
              <p:cNvSpPr txBox="1"/>
              <p:nvPr/>
            </p:nvSpPr>
            <p:spPr>
              <a:xfrm>
                <a:off x="4005231" y="1216872"/>
                <a:ext cx="4918826" cy="933654"/>
              </a:xfrm>
              <a:prstGeom prst="rect">
                <a:avLst/>
              </a:prstGeom>
              <a:noFill/>
            </p:spPr>
            <p:txBody>
              <a:bodyPr wrap="square" rtlCol="0">
                <a:spAutoFit/>
              </a:bodyPr>
              <a:lstStyle/>
              <a:p>
                <a:pPr algn="ctr"/>
                <a:r>
                  <a:rPr lang="en-US" b="1" dirty="0"/>
                  <a:t>The QPCR software gives the primer efficiency in </a:t>
                </a:r>
                <a:r>
                  <a:rPr lang="en-US" b="1" u="sng" dirty="0"/>
                  <a:t>percent</a:t>
                </a:r>
                <a:r>
                  <a:rPr lang="en-US" b="1" dirty="0"/>
                  <a:t>, e.g., 97%,  that you need to  transform to get the base: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𝟗𝟕</m:t>
                        </m:r>
                        <m:r>
                          <a:rPr lang="en-US" b="1" i="1" smtClean="0">
                            <a:latin typeface="Cambria Math" panose="02040503050406030204" pitchFamily="18" charset="0"/>
                          </a:rPr>
                          <m:t>/</m:t>
                        </m:r>
                        <m:r>
                          <a:rPr lang="en-US" b="1" i="1" smtClean="0">
                            <a:latin typeface="Cambria Math" panose="02040503050406030204" pitchFamily="18" charset="0"/>
                          </a:rPr>
                          <m:t>𝟏𝟎𝟎</m:t>
                        </m:r>
                      </m:sup>
                    </m:sSup>
                    <m:r>
                      <a:rPr lang="en-US" b="1" i="1" smtClean="0">
                        <a:latin typeface="Cambria Math" panose="02040503050406030204" pitchFamily="18" charset="0"/>
                      </a:rPr>
                      <m:t>=</m:t>
                    </m:r>
                  </m:oMath>
                </a14:m>
                <a:r>
                  <a:rPr lang="en-US" b="1" dirty="0"/>
                  <a:t> </a:t>
                </a:r>
                <a:r>
                  <a:rPr lang="en-US" b="1" u="sng" dirty="0"/>
                  <a:t>1.96</a:t>
                </a:r>
                <a:endParaRPr lang="LID4096" b="1" u="sng" dirty="0"/>
              </a:p>
            </p:txBody>
          </p:sp>
        </mc:Choice>
        <mc:Fallback xmlns="">
          <p:sp>
            <p:nvSpPr>
              <p:cNvPr id="14" name="TextBox 13">
                <a:extLst>
                  <a:ext uri="{FF2B5EF4-FFF2-40B4-BE49-F238E27FC236}">
                    <a16:creationId xmlns:a16="http://schemas.microsoft.com/office/drawing/2014/main" id="{1E79D765-7BAB-4E0D-A929-136B1B60CCB5}"/>
                  </a:ext>
                </a:extLst>
              </p:cNvPr>
              <p:cNvSpPr txBox="1">
                <a:spLocks noRot="1" noChangeAspect="1" noMove="1" noResize="1" noEditPoints="1" noAdjustHandles="1" noChangeArrowheads="1" noChangeShapeType="1" noTextEdit="1"/>
              </p:cNvSpPr>
              <p:nvPr/>
            </p:nvSpPr>
            <p:spPr>
              <a:xfrm>
                <a:off x="4005231" y="1216872"/>
                <a:ext cx="4918826" cy="933654"/>
              </a:xfrm>
              <a:prstGeom prst="rect">
                <a:avLst/>
              </a:prstGeom>
              <a:blipFill>
                <a:blip r:embed="rId4"/>
                <a:stretch>
                  <a:fillRect l="-867" t="-3922" r="-1983" b="-9804"/>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B091C62-B172-4D61-8112-2AC3B554ADC5}"/>
                  </a:ext>
                </a:extLst>
              </p:cNvPr>
              <p:cNvSpPr txBox="1"/>
              <p:nvPr/>
            </p:nvSpPr>
            <p:spPr>
              <a:xfrm>
                <a:off x="44218" y="116060"/>
                <a:ext cx="9144000" cy="1139799"/>
              </a:xfrm>
              <a:prstGeom prst="rect">
                <a:avLst/>
              </a:prstGeom>
              <a:noFill/>
            </p:spPr>
            <p:txBody>
              <a:bodyPr wrap="square" rtlCol="0">
                <a:spAutoFit/>
              </a:bodyPr>
              <a:lstStyle/>
              <a:p>
                <a:pPr algn="ctr" rtl="1"/>
                <a:r>
                  <a:rPr lang="en-US" sz="2400" b="1" dirty="0">
                    <a:solidFill>
                      <a:prstClr val="black"/>
                    </a:solidFill>
                  </a:rPr>
                  <a:t>QPCR – primer efficiency measurement by dilution sequence</a:t>
                </a:r>
              </a:p>
              <a:p>
                <a:pPr algn="ctr" rtl="1"/>
                <a:r>
                  <a:rPr lang="en-US" sz="2000" dirty="0"/>
                  <a:t>In other words: looking for the actual base of the exponent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0</m:t>
                            </m:r>
                          </m:sub>
                        </m:sSub>
                      </m:sup>
                    </m:sSup>
                  </m:oMath>
                </a14:m>
                <a:endParaRPr lang="en-US" sz="2000" dirty="0"/>
              </a:p>
              <a:p>
                <a:pPr algn="ctr" rtl="1"/>
                <a:endParaRPr lang="he-IL" sz="2400" b="1" dirty="0">
                  <a:solidFill>
                    <a:prstClr val="black"/>
                  </a:solidFill>
                </a:endParaRPr>
              </a:p>
            </p:txBody>
          </p:sp>
        </mc:Choice>
        <mc:Fallback xmlns="">
          <p:sp>
            <p:nvSpPr>
              <p:cNvPr id="29" name="TextBox 28">
                <a:extLst>
                  <a:ext uri="{FF2B5EF4-FFF2-40B4-BE49-F238E27FC236}">
                    <a16:creationId xmlns:a16="http://schemas.microsoft.com/office/drawing/2014/main" id="{2B091C62-B172-4D61-8112-2AC3B554ADC5}"/>
                  </a:ext>
                </a:extLst>
              </p:cNvPr>
              <p:cNvSpPr txBox="1">
                <a:spLocks noRot="1" noChangeAspect="1" noMove="1" noResize="1" noEditPoints="1" noAdjustHandles="1" noChangeArrowheads="1" noChangeShapeType="1" noTextEdit="1"/>
              </p:cNvSpPr>
              <p:nvPr/>
            </p:nvSpPr>
            <p:spPr>
              <a:xfrm>
                <a:off x="44218" y="116060"/>
                <a:ext cx="9144000" cy="1139799"/>
              </a:xfrm>
              <a:prstGeom prst="rect">
                <a:avLst/>
              </a:prstGeom>
              <a:blipFill>
                <a:blip r:embed="rId5"/>
                <a:stretch>
                  <a:fillRect t="-4278"/>
                </a:stretch>
              </a:blipFill>
            </p:spPr>
            <p:txBody>
              <a:bodyPr/>
              <a:lstStyle/>
              <a:p>
                <a:r>
                  <a:rPr lang="LID4096">
                    <a:noFill/>
                  </a:rPr>
                  <a:t> </a:t>
                </a:r>
              </a:p>
            </p:txBody>
          </p:sp>
        </mc:Fallback>
      </mc:AlternateContent>
      <p:sp>
        <p:nvSpPr>
          <p:cNvPr id="21" name="TextBox 20">
            <a:extLst>
              <a:ext uri="{FF2B5EF4-FFF2-40B4-BE49-F238E27FC236}">
                <a16:creationId xmlns:a16="http://schemas.microsoft.com/office/drawing/2014/main" id="{B0E5EDD3-9184-4DEC-9B73-BE01586DEEAF}"/>
              </a:ext>
            </a:extLst>
          </p:cNvPr>
          <p:cNvSpPr txBox="1"/>
          <p:nvPr/>
        </p:nvSpPr>
        <p:spPr>
          <a:xfrm>
            <a:off x="0" y="2693675"/>
            <a:ext cx="4211960" cy="584775"/>
          </a:xfrm>
          <a:prstGeom prst="rect">
            <a:avLst/>
          </a:prstGeom>
          <a:noFill/>
        </p:spPr>
        <p:txBody>
          <a:bodyPr wrap="square" rtlCol="0">
            <a:spAutoFit/>
          </a:bodyPr>
          <a:lstStyle/>
          <a:p>
            <a:r>
              <a:rPr lang="en-US" sz="1600" dirty="0"/>
              <a:t>Something the amplification behaves differently at low concentrations </a:t>
            </a:r>
            <a:endParaRPr lang="LID4096" sz="1600" dirty="0"/>
          </a:p>
        </p:txBody>
      </p:sp>
      <p:cxnSp>
        <p:nvCxnSpPr>
          <p:cNvPr id="31" name="Straight Arrow Connector 30">
            <a:extLst>
              <a:ext uri="{FF2B5EF4-FFF2-40B4-BE49-F238E27FC236}">
                <a16:creationId xmlns:a16="http://schemas.microsoft.com/office/drawing/2014/main" id="{BD6C6BDD-631F-49E0-BA90-B602322922AE}"/>
              </a:ext>
            </a:extLst>
          </p:cNvPr>
          <p:cNvCxnSpPr/>
          <p:nvPr/>
        </p:nvCxnSpPr>
        <p:spPr>
          <a:xfrm flipV="1">
            <a:off x="2768099" y="2644329"/>
            <a:ext cx="288032" cy="16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4A27302-73C7-4B1C-A36E-F8E748448018}"/>
              </a:ext>
            </a:extLst>
          </p:cNvPr>
          <p:cNvSpPr txBox="1"/>
          <p:nvPr/>
        </p:nvSpPr>
        <p:spPr>
          <a:xfrm>
            <a:off x="0" y="6528667"/>
            <a:ext cx="2978701" cy="369332"/>
          </a:xfrm>
          <a:prstGeom prst="rect">
            <a:avLst/>
          </a:prstGeom>
          <a:noFill/>
        </p:spPr>
        <p:txBody>
          <a:bodyPr wrap="none" rtlCol="0">
            <a:spAutoFit/>
          </a:bodyPr>
          <a:lstStyle/>
          <a:p>
            <a:r>
              <a:rPr lang="en-US" dirty="0"/>
              <a:t>Gildor and BDL </a:t>
            </a:r>
            <a:r>
              <a:rPr lang="en-US" dirty="0" err="1"/>
              <a:t>Plos</a:t>
            </a:r>
            <a:r>
              <a:rPr lang="en-US" dirty="0"/>
              <a:t> Gen 2015</a:t>
            </a:r>
            <a:endParaRPr lang="LID4096" dirty="0"/>
          </a:p>
        </p:txBody>
      </p:sp>
      <p:graphicFrame>
        <p:nvGraphicFramePr>
          <p:cNvPr id="3" name="Table 2">
            <a:extLst>
              <a:ext uri="{FF2B5EF4-FFF2-40B4-BE49-F238E27FC236}">
                <a16:creationId xmlns:a16="http://schemas.microsoft.com/office/drawing/2014/main" id="{8B6C8BFA-B6DE-4DD8-A821-9722B1E3F9A6}"/>
              </a:ext>
            </a:extLst>
          </p:cNvPr>
          <p:cNvGraphicFramePr>
            <a:graphicFrameLocks noGrp="1"/>
          </p:cNvGraphicFramePr>
          <p:nvPr>
            <p:extLst>
              <p:ext uri="{D42A27DB-BD31-4B8C-83A1-F6EECF244321}">
                <p14:modId xmlns:p14="http://schemas.microsoft.com/office/powerpoint/2010/main" val="1066000504"/>
              </p:ext>
            </p:extLst>
          </p:nvPr>
        </p:nvGraphicFramePr>
        <p:xfrm>
          <a:off x="5121655" y="2176380"/>
          <a:ext cx="2874933" cy="1421270"/>
        </p:xfrm>
        <a:graphic>
          <a:graphicData uri="http://schemas.openxmlformats.org/drawingml/2006/table">
            <a:tbl>
              <a:tblPr>
                <a:tableStyleId>{5C22544A-7EE6-4342-B048-85BDC9FD1C3A}</a:tableStyleId>
              </a:tblPr>
              <a:tblGrid>
                <a:gridCol w="958311">
                  <a:extLst>
                    <a:ext uri="{9D8B030D-6E8A-4147-A177-3AD203B41FA5}">
                      <a16:colId xmlns:a16="http://schemas.microsoft.com/office/drawing/2014/main" val="135263496"/>
                    </a:ext>
                  </a:extLst>
                </a:gridCol>
                <a:gridCol w="958311">
                  <a:extLst>
                    <a:ext uri="{9D8B030D-6E8A-4147-A177-3AD203B41FA5}">
                      <a16:colId xmlns:a16="http://schemas.microsoft.com/office/drawing/2014/main" val="4040174441"/>
                    </a:ext>
                  </a:extLst>
                </a:gridCol>
                <a:gridCol w="958311">
                  <a:extLst>
                    <a:ext uri="{9D8B030D-6E8A-4147-A177-3AD203B41FA5}">
                      <a16:colId xmlns:a16="http://schemas.microsoft.com/office/drawing/2014/main" val="2008470415"/>
                    </a:ext>
                  </a:extLst>
                </a:gridCol>
              </a:tblGrid>
              <a:tr h="337604">
                <a:tc>
                  <a:txBody>
                    <a:bodyPr/>
                    <a:lstStyle/>
                    <a:p>
                      <a:pPr algn="l" fontAlgn="ctr"/>
                      <a:r>
                        <a:rPr lang="en-US" sz="1400" b="1" u="none" strike="noStrike">
                          <a:effectLst/>
                        </a:rPr>
                        <a:t>Gene name</a:t>
                      </a:r>
                      <a:endParaRPr lang="en-US" sz="1400" b="1" i="0" u="none" strike="noStrike">
                        <a:effectLst/>
                        <a:latin typeface="Microsoft Sans Serif" panose="020B0604020202020204" pitchFamily="34" charset="0"/>
                      </a:endParaRPr>
                    </a:p>
                  </a:txBody>
                  <a:tcPr marL="7620" marR="7620" marT="7620" marB="0" anchor="ctr">
                    <a:solidFill>
                      <a:schemeClr val="accent1">
                        <a:lumMod val="20000"/>
                        <a:lumOff val="80000"/>
                      </a:schemeClr>
                    </a:solidFill>
                  </a:tcPr>
                </a:tc>
                <a:tc>
                  <a:txBody>
                    <a:bodyPr/>
                    <a:lstStyle/>
                    <a:p>
                      <a:pPr algn="l" fontAlgn="ctr"/>
                      <a:r>
                        <a:rPr lang="en-US" sz="1400" b="1" u="none" strike="noStrike">
                          <a:effectLst/>
                        </a:rPr>
                        <a:t>%Efficiency</a:t>
                      </a:r>
                      <a:endParaRPr lang="en-US" sz="1400" b="1" i="0" u="none" strike="noStrike" dirty="0">
                        <a:effectLst/>
                        <a:latin typeface="Microsoft Sans Serif" panose="020B0604020202020204" pitchFamily="34" charset="0"/>
                      </a:endParaRPr>
                    </a:p>
                  </a:txBody>
                  <a:tcPr marL="7620" marR="7620" marT="7620" marB="0" anchor="ctr">
                    <a:solidFill>
                      <a:schemeClr val="accent1">
                        <a:lumMod val="20000"/>
                        <a:lumOff val="80000"/>
                      </a:schemeClr>
                    </a:solidFill>
                  </a:tcPr>
                </a:tc>
                <a:tc>
                  <a:txBody>
                    <a:bodyPr/>
                    <a:lstStyle/>
                    <a:p>
                      <a:pPr algn="l" fontAlgn="ctr"/>
                      <a:r>
                        <a:rPr lang="en-US" sz="1400" b="1" u="none" strike="noStrike" dirty="0">
                          <a:effectLst/>
                        </a:rPr>
                        <a:t>Exponent base</a:t>
                      </a:r>
                      <a:endParaRPr lang="en-US" sz="1400" b="1" i="0" u="none" strike="noStrike" dirty="0">
                        <a:effectLst/>
                        <a:latin typeface="Microsoft Sans Serif" panose="020B0604020202020204" pitchFamily="34" charset="0"/>
                      </a:endParaRPr>
                    </a:p>
                  </a:txBody>
                  <a:tcPr marL="7620" marR="7620" marT="7620" marB="0" anchor="ctr">
                    <a:solidFill>
                      <a:schemeClr val="accent1">
                        <a:lumMod val="20000"/>
                        <a:lumOff val="80000"/>
                      </a:schemeClr>
                    </a:solidFill>
                  </a:tcPr>
                </a:tc>
                <a:extLst>
                  <a:ext uri="{0D108BD9-81ED-4DB2-BD59-A6C34878D82A}">
                    <a16:rowId xmlns:a16="http://schemas.microsoft.com/office/drawing/2014/main" val="729072931"/>
                  </a:ext>
                </a:extLst>
              </a:tr>
              <a:tr h="242216">
                <a:tc>
                  <a:txBody>
                    <a:bodyPr/>
                    <a:lstStyle/>
                    <a:p>
                      <a:pPr algn="l" fontAlgn="ctr"/>
                      <a:r>
                        <a:rPr lang="en-US" sz="1400" u="none" strike="noStrike">
                          <a:effectLst/>
                        </a:rPr>
                        <a:t>Alx</a:t>
                      </a:r>
                      <a:endParaRPr lang="en-US" sz="1400" b="0" i="0" u="none" strike="noStrike">
                        <a:effectLst/>
                        <a:latin typeface="Microsoft Sans Serif" panose="020B0604020202020204" pitchFamily="34" charset="0"/>
                      </a:endParaRPr>
                    </a:p>
                  </a:txBody>
                  <a:tcPr marL="7620" marR="7620" marT="7620" marB="0" anchor="ctr"/>
                </a:tc>
                <a:tc>
                  <a:txBody>
                    <a:bodyPr/>
                    <a:lstStyle/>
                    <a:p>
                      <a:pPr algn="r" fontAlgn="ctr"/>
                      <a:r>
                        <a:rPr lang="en-IL" sz="1400" u="none" strike="noStrike">
                          <a:effectLst/>
                        </a:rPr>
                        <a:t>96.954497</a:t>
                      </a:r>
                      <a:endParaRPr lang="en-IL" sz="1400" b="0" i="0" u="none" strike="noStrike">
                        <a:effectLst/>
                        <a:latin typeface="Microsoft Sans Serif" panose="020B0604020202020204" pitchFamily="34" charset="0"/>
                      </a:endParaRPr>
                    </a:p>
                  </a:txBody>
                  <a:tcPr marL="7620" marR="7620" marT="7620" marB="0" anchor="ctr"/>
                </a:tc>
                <a:tc>
                  <a:txBody>
                    <a:bodyPr/>
                    <a:lstStyle/>
                    <a:p>
                      <a:pPr algn="r" fontAlgn="ctr"/>
                      <a:r>
                        <a:rPr lang="en-IL" sz="1400" u="none" strike="noStrike">
                          <a:effectLst/>
                        </a:rPr>
                        <a:t>1.9582229</a:t>
                      </a:r>
                      <a:endParaRPr lang="en-IL" sz="1400" b="0" i="0" u="none" strike="noStrike">
                        <a:effectLst/>
                        <a:latin typeface="Microsoft Sans Serif" panose="020B0604020202020204" pitchFamily="34" charset="0"/>
                      </a:endParaRPr>
                    </a:p>
                  </a:txBody>
                  <a:tcPr marL="7620" marR="7620" marT="7620" marB="0" anchor="ctr"/>
                </a:tc>
                <a:extLst>
                  <a:ext uri="{0D108BD9-81ED-4DB2-BD59-A6C34878D82A}">
                    <a16:rowId xmlns:a16="http://schemas.microsoft.com/office/drawing/2014/main" val="1010619955"/>
                  </a:ext>
                </a:extLst>
              </a:tr>
              <a:tr h="248238">
                <a:tc>
                  <a:txBody>
                    <a:bodyPr/>
                    <a:lstStyle/>
                    <a:p>
                      <a:pPr algn="l" fontAlgn="ctr"/>
                      <a:r>
                        <a:rPr lang="en-US" sz="1400" u="none" strike="noStrike">
                          <a:effectLst/>
                        </a:rPr>
                        <a:t>Blimp</a:t>
                      </a:r>
                      <a:endParaRPr lang="en-US" sz="1400" b="0" i="0" u="none" strike="noStrike">
                        <a:effectLst/>
                        <a:latin typeface="Microsoft Sans Serif" panose="020B0604020202020204" pitchFamily="34" charset="0"/>
                      </a:endParaRPr>
                    </a:p>
                  </a:txBody>
                  <a:tcPr marL="7620" marR="7620" marT="7620" marB="0" anchor="ctr"/>
                </a:tc>
                <a:tc>
                  <a:txBody>
                    <a:bodyPr/>
                    <a:lstStyle/>
                    <a:p>
                      <a:pPr algn="r" fontAlgn="ctr"/>
                      <a:r>
                        <a:rPr lang="en-IL" sz="1400" u="none" strike="noStrike">
                          <a:effectLst/>
                        </a:rPr>
                        <a:t>93.367963</a:t>
                      </a:r>
                      <a:endParaRPr lang="en-IL" sz="1400" b="0" i="0" u="none" strike="noStrike">
                        <a:effectLst/>
                        <a:latin typeface="Microsoft Sans Serif" panose="020B0604020202020204" pitchFamily="34" charset="0"/>
                      </a:endParaRPr>
                    </a:p>
                  </a:txBody>
                  <a:tcPr marL="7620" marR="7620" marT="7620" marB="0" anchor="ctr"/>
                </a:tc>
                <a:tc>
                  <a:txBody>
                    <a:bodyPr/>
                    <a:lstStyle/>
                    <a:p>
                      <a:pPr algn="r" fontAlgn="ctr"/>
                      <a:r>
                        <a:rPr lang="en-IL" sz="1400" u="none" strike="noStrike" dirty="0">
                          <a:effectLst/>
                        </a:rPr>
                        <a:t>1.9101417</a:t>
                      </a:r>
                      <a:endParaRPr lang="en-IL" sz="1400" b="0" i="0" u="none" strike="noStrike" dirty="0">
                        <a:effectLst/>
                        <a:latin typeface="Microsoft Sans Serif" panose="020B0604020202020204" pitchFamily="34" charset="0"/>
                      </a:endParaRPr>
                    </a:p>
                  </a:txBody>
                  <a:tcPr marL="7620" marR="7620" marT="7620" marB="0" anchor="ctr"/>
                </a:tc>
                <a:extLst>
                  <a:ext uri="{0D108BD9-81ED-4DB2-BD59-A6C34878D82A}">
                    <a16:rowId xmlns:a16="http://schemas.microsoft.com/office/drawing/2014/main" val="2989654141"/>
                  </a:ext>
                </a:extLst>
              </a:tr>
              <a:tr h="248238">
                <a:tc>
                  <a:txBody>
                    <a:bodyPr/>
                    <a:lstStyle/>
                    <a:p>
                      <a:pPr algn="l" fontAlgn="ctr"/>
                      <a:r>
                        <a:rPr lang="en-US" sz="1400" u="none" strike="noStrike">
                          <a:effectLst/>
                        </a:rPr>
                        <a:t>bmp24</a:t>
                      </a:r>
                      <a:endParaRPr lang="en-US" sz="1400" b="0" i="0" u="none" strike="noStrike">
                        <a:effectLst/>
                        <a:latin typeface="Microsoft Sans Serif" panose="020B0604020202020204" pitchFamily="34" charset="0"/>
                      </a:endParaRPr>
                    </a:p>
                  </a:txBody>
                  <a:tcPr marL="7620" marR="7620" marT="7620" marB="0" anchor="ctr"/>
                </a:tc>
                <a:tc>
                  <a:txBody>
                    <a:bodyPr/>
                    <a:lstStyle/>
                    <a:p>
                      <a:pPr algn="r" fontAlgn="ctr"/>
                      <a:r>
                        <a:rPr lang="en-IL" sz="1400" u="none" strike="noStrike">
                          <a:effectLst/>
                        </a:rPr>
                        <a:t>92.324455</a:t>
                      </a:r>
                      <a:endParaRPr lang="en-IL" sz="1400" b="0" i="0" u="none" strike="noStrike">
                        <a:effectLst/>
                        <a:latin typeface="Microsoft Sans Serif" panose="020B0604020202020204" pitchFamily="34" charset="0"/>
                      </a:endParaRPr>
                    </a:p>
                  </a:txBody>
                  <a:tcPr marL="7620" marR="7620" marT="7620" marB="0" anchor="ctr"/>
                </a:tc>
                <a:tc>
                  <a:txBody>
                    <a:bodyPr/>
                    <a:lstStyle/>
                    <a:p>
                      <a:pPr algn="r" fontAlgn="ctr"/>
                      <a:r>
                        <a:rPr lang="en-IL" sz="1400" u="none" strike="noStrike">
                          <a:effectLst/>
                        </a:rPr>
                        <a:t>1.8963754</a:t>
                      </a:r>
                      <a:endParaRPr lang="en-IL" sz="1400" b="0" i="0" u="none" strike="noStrike">
                        <a:effectLst/>
                        <a:latin typeface="Microsoft Sans Serif" panose="020B0604020202020204" pitchFamily="34" charset="0"/>
                      </a:endParaRPr>
                    </a:p>
                  </a:txBody>
                  <a:tcPr marL="7620" marR="7620" marT="7620" marB="0" anchor="ctr"/>
                </a:tc>
                <a:extLst>
                  <a:ext uri="{0D108BD9-81ED-4DB2-BD59-A6C34878D82A}">
                    <a16:rowId xmlns:a16="http://schemas.microsoft.com/office/drawing/2014/main" val="524258474"/>
                  </a:ext>
                </a:extLst>
              </a:tr>
              <a:tr h="248238">
                <a:tc>
                  <a:txBody>
                    <a:bodyPr/>
                    <a:lstStyle/>
                    <a:p>
                      <a:pPr algn="l" fontAlgn="ctr"/>
                      <a:r>
                        <a:rPr lang="en-US" sz="1400" u="none" strike="noStrike">
                          <a:effectLst/>
                        </a:rPr>
                        <a:t>Bra</a:t>
                      </a:r>
                      <a:endParaRPr lang="en-US" sz="1400" b="0" i="0" u="none" strike="noStrike">
                        <a:effectLst/>
                        <a:latin typeface="Microsoft Sans Serif" panose="020B0604020202020204" pitchFamily="34" charset="0"/>
                      </a:endParaRPr>
                    </a:p>
                  </a:txBody>
                  <a:tcPr marL="7620" marR="7620" marT="7620" marB="0" anchor="ctr"/>
                </a:tc>
                <a:tc>
                  <a:txBody>
                    <a:bodyPr/>
                    <a:lstStyle/>
                    <a:p>
                      <a:pPr algn="r" fontAlgn="ctr"/>
                      <a:r>
                        <a:rPr lang="en-IL" sz="1400" u="none" strike="noStrike">
                          <a:effectLst/>
                        </a:rPr>
                        <a:t>90.907191</a:t>
                      </a:r>
                      <a:endParaRPr lang="en-IL" sz="1400" b="0" i="0" u="none" strike="noStrike">
                        <a:effectLst/>
                        <a:latin typeface="Microsoft Sans Serif" panose="020B0604020202020204" pitchFamily="34" charset="0"/>
                      </a:endParaRPr>
                    </a:p>
                  </a:txBody>
                  <a:tcPr marL="7620" marR="7620" marT="7620" marB="0" anchor="ctr"/>
                </a:tc>
                <a:tc>
                  <a:txBody>
                    <a:bodyPr/>
                    <a:lstStyle/>
                    <a:p>
                      <a:pPr algn="r" fontAlgn="ctr"/>
                      <a:r>
                        <a:rPr lang="en-IL" sz="1400" u="none" strike="noStrike" dirty="0">
                          <a:effectLst/>
                        </a:rPr>
                        <a:t>1.8778371</a:t>
                      </a:r>
                      <a:endParaRPr lang="en-IL" sz="1400" b="0" i="0" u="none" strike="noStrike" dirty="0">
                        <a:effectLst/>
                        <a:latin typeface="Microsoft Sans Serif" panose="020B0604020202020204" pitchFamily="34" charset="0"/>
                      </a:endParaRPr>
                    </a:p>
                  </a:txBody>
                  <a:tcPr marL="7620" marR="7620" marT="7620" marB="0" anchor="ctr"/>
                </a:tc>
                <a:extLst>
                  <a:ext uri="{0D108BD9-81ED-4DB2-BD59-A6C34878D82A}">
                    <a16:rowId xmlns:a16="http://schemas.microsoft.com/office/drawing/2014/main" val="2944906685"/>
                  </a:ext>
                </a:extLst>
              </a:tr>
            </a:tbl>
          </a:graphicData>
        </a:graphic>
      </p:graphicFrame>
    </p:spTree>
    <p:extLst>
      <p:ext uri="{BB962C8B-B14F-4D97-AF65-F5344CB8AC3E}">
        <p14:creationId xmlns:p14="http://schemas.microsoft.com/office/powerpoint/2010/main" val="66720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79512" y="1124744"/>
            <a:ext cx="8640960" cy="5853910"/>
          </a:xfrm>
          <a:prstGeom prst="rect">
            <a:avLst/>
          </a:prstGeom>
          <a:noFill/>
        </p:spPr>
        <p:txBody>
          <a:bodyPr wrap="square" rtlCol="0">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mRNA and cDNA preparation</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QPCR Principles</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Controls:</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Technical triplicates</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DNA contamination </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Non-specific amplification</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schemeClr val="bg1">
                    <a:lumMod val="50000"/>
                  </a:schemeClr>
                </a:solidFill>
                <a:effectLst/>
                <a:uLnTx/>
                <a:uFillTx/>
                <a:latin typeface="Calibri"/>
                <a:ea typeface="+mn-ea"/>
                <a:cs typeface="+mn-cs"/>
              </a:rPr>
              <a:t>How efficient is the amplification? Measurement of primer efficiency</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bg1"/>
                </a:solidFill>
                <a:effectLst/>
                <a:uLnTx/>
                <a:uFillTx/>
                <a:latin typeface="Calibri"/>
                <a:ea typeface="+mn-ea"/>
                <a:cs typeface="+mn-cs"/>
              </a:rPr>
              <a:t>Quantification of gene expression level compared to a reference gene</a:t>
            </a:r>
          </a:p>
          <a:p>
            <a:pPr marL="742950" lvl="1" indent="-285750">
              <a:lnSpc>
                <a:spcPct val="120000"/>
              </a:lnSpc>
              <a:buFont typeface="Arial" panose="020B0604020202020204" pitchFamily="34" charset="0"/>
              <a:buChar char="•"/>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Absolute quantification (Developmental time course) </a:t>
            </a:r>
          </a:p>
          <a:p>
            <a:pPr marL="742950" lvl="1" indent="-285750">
              <a:lnSpc>
                <a:spcPct val="120000"/>
              </a:lnSpc>
              <a:buFont typeface="Arial" panose="020B0604020202020204" pitchFamily="34" charset="0"/>
              <a:buChar char="•"/>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Relative quantification (treatment vs. control)</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Plate design</a:t>
            </a:r>
          </a:p>
        </p:txBody>
      </p:sp>
      <p:sp>
        <p:nvSpPr>
          <p:cNvPr id="6" name="Title 1"/>
          <p:cNvSpPr txBox="1">
            <a:spLocks/>
          </p:cNvSpPr>
          <p:nvPr/>
        </p:nvSpPr>
        <p:spPr>
          <a:xfrm>
            <a:off x="30679" y="476672"/>
            <a:ext cx="9144000" cy="11430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a:ea typeface="+mj-ea"/>
                <a:cs typeface="+mj-cs"/>
              </a:rPr>
              <a:t>Methods: measurement of gene expression level by QPCR</a:t>
            </a:r>
            <a:br>
              <a:rPr kumimoji="0" lang="he-IL" sz="3200" b="1" i="0" u="none" strike="noStrike" kern="1200" cap="none" spc="0" normalizeH="0" baseline="0" noProof="0" dirty="0">
                <a:ln>
                  <a:noFill/>
                </a:ln>
                <a:solidFill>
                  <a:prstClr val="white"/>
                </a:solidFill>
                <a:effectLst/>
                <a:uLnTx/>
                <a:uFillTx/>
                <a:latin typeface="Calibri"/>
                <a:ea typeface="+mj-ea"/>
                <a:cs typeface="Times New Roman" panose="02020603050405020304" pitchFamily="18" charset="0"/>
              </a:rPr>
            </a:br>
            <a:endParaRPr kumimoji="0" lang="en-US" sz="3200" b="1" i="0" u="none" strike="noStrike" kern="1200" cap="none" spc="0" normalizeH="0" baseline="0" noProof="0" dirty="0">
              <a:ln>
                <a:noFill/>
              </a:ln>
              <a:solidFill>
                <a:prstClr val="white"/>
              </a:solidFill>
              <a:effectLst/>
              <a:uLnTx/>
              <a:uFillTx/>
              <a:latin typeface="Calibri"/>
              <a:ea typeface="+mj-ea"/>
              <a:cs typeface="+mj-cs"/>
            </a:endParaRPr>
          </a:p>
        </p:txBody>
      </p:sp>
    </p:spTree>
    <p:extLst>
      <p:ext uri="{BB962C8B-B14F-4D97-AF65-F5344CB8AC3E}">
        <p14:creationId xmlns:p14="http://schemas.microsoft.com/office/powerpoint/2010/main" val="831029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cstate="print"/>
          <a:srcRect/>
          <a:stretch>
            <a:fillRect/>
          </a:stretch>
        </p:blipFill>
        <p:spPr bwMode="auto">
          <a:xfrm>
            <a:off x="2289524" y="1388285"/>
            <a:ext cx="4657725" cy="2886075"/>
          </a:xfrm>
          <a:prstGeom prst="rect">
            <a:avLst/>
          </a:prstGeom>
          <a:noFill/>
          <a:ln w="9525">
            <a:noFill/>
            <a:miter lim="800000"/>
            <a:headEnd/>
            <a:tailEnd/>
          </a:ln>
        </p:spPr>
      </p:pic>
      <p:sp>
        <p:nvSpPr>
          <p:cNvPr id="15" name="TextBox 14"/>
          <p:cNvSpPr txBox="1"/>
          <p:nvPr/>
        </p:nvSpPr>
        <p:spPr>
          <a:xfrm>
            <a:off x="4049259" y="3038862"/>
            <a:ext cx="596638" cy="369332"/>
          </a:xfrm>
          <a:prstGeom prst="rect">
            <a:avLst/>
          </a:prstGeom>
          <a:noFill/>
        </p:spPr>
        <p:txBody>
          <a:bodyPr wrap="none" rtlCol="1">
            <a:spAutoFit/>
          </a:bodyPr>
          <a:lstStyle/>
          <a:p>
            <a:r>
              <a:rPr lang="en-US" b="1" dirty="0">
                <a:solidFill>
                  <a:srgbClr val="1F497D">
                    <a:lumMod val="60000"/>
                    <a:lumOff val="40000"/>
                  </a:srgbClr>
                </a:solidFill>
              </a:rPr>
              <a:t>17.5</a:t>
            </a:r>
            <a:endParaRPr lang="he-IL" b="1" dirty="0">
              <a:solidFill>
                <a:srgbClr val="1F497D">
                  <a:lumMod val="60000"/>
                  <a:lumOff val="40000"/>
                </a:srgbClr>
              </a:solidFill>
            </a:endParaRPr>
          </a:p>
        </p:txBody>
      </p:sp>
      <p:sp>
        <p:nvSpPr>
          <p:cNvPr id="16" name="TextBox 15"/>
          <p:cNvSpPr txBox="1"/>
          <p:nvPr/>
        </p:nvSpPr>
        <p:spPr>
          <a:xfrm>
            <a:off x="4957851" y="3038862"/>
            <a:ext cx="596638" cy="369332"/>
          </a:xfrm>
          <a:prstGeom prst="rect">
            <a:avLst/>
          </a:prstGeom>
          <a:noFill/>
        </p:spPr>
        <p:txBody>
          <a:bodyPr wrap="none" rtlCol="1">
            <a:spAutoFit/>
          </a:bodyPr>
          <a:lstStyle/>
          <a:p>
            <a:r>
              <a:rPr lang="en-US" b="1" dirty="0">
                <a:solidFill>
                  <a:srgbClr val="FFCC00"/>
                </a:solidFill>
              </a:rPr>
              <a:t>26.5</a:t>
            </a:r>
            <a:endParaRPr lang="he-IL" b="1" dirty="0">
              <a:solidFill>
                <a:srgbClr val="FFCC00"/>
              </a:solidFill>
            </a:endParaRPr>
          </a:p>
        </p:txBody>
      </p:sp>
      <p:sp>
        <p:nvSpPr>
          <p:cNvPr id="17" name="TextBox 16"/>
          <p:cNvSpPr txBox="1"/>
          <p:nvPr/>
        </p:nvSpPr>
        <p:spPr>
          <a:xfrm>
            <a:off x="0" y="6289643"/>
            <a:ext cx="8880123" cy="584775"/>
          </a:xfrm>
          <a:prstGeom prst="rect">
            <a:avLst/>
          </a:prstGeom>
          <a:noFill/>
        </p:spPr>
        <p:txBody>
          <a:bodyPr wrap="none" rtlCol="1">
            <a:spAutoFit/>
          </a:bodyPr>
          <a:lstStyle/>
          <a:p>
            <a:r>
              <a:rPr lang="en-US" dirty="0">
                <a:solidFill>
                  <a:srgbClr val="1F497D">
                    <a:lumMod val="60000"/>
                    <a:lumOff val="40000"/>
                  </a:srgbClr>
                </a:solidFill>
              </a:rPr>
              <a:t>*</a:t>
            </a:r>
            <a:r>
              <a:rPr lang="en-US" dirty="0" err="1">
                <a:solidFill>
                  <a:srgbClr val="1F497D">
                    <a:lumMod val="60000"/>
                    <a:lumOff val="40000"/>
                  </a:srgbClr>
                </a:solidFill>
              </a:rPr>
              <a:t>RefGene</a:t>
            </a:r>
            <a:r>
              <a:rPr lang="en-US" dirty="0">
                <a:solidFill>
                  <a:srgbClr val="1F497D">
                    <a:lumMod val="60000"/>
                    <a:lumOff val="40000"/>
                  </a:srgbClr>
                </a:solidFill>
              </a:rPr>
              <a:t> could also be a “spike” – known amount of a given mRNA that we add to each well</a:t>
            </a:r>
          </a:p>
          <a:p>
            <a:r>
              <a:rPr lang="en-US" sz="1400" dirty="0">
                <a:solidFill>
                  <a:srgbClr val="1F497D">
                    <a:lumMod val="60000"/>
                    <a:lumOff val="40000"/>
                  </a:srgbClr>
                </a:solidFill>
              </a:rPr>
              <a:t>Like GFP in Gildor and BTD </a:t>
            </a:r>
            <a:r>
              <a:rPr lang="en-US" sz="1400" dirty="0" err="1">
                <a:solidFill>
                  <a:srgbClr val="1F497D">
                    <a:lumMod val="60000"/>
                    <a:lumOff val="40000"/>
                  </a:srgbClr>
                </a:solidFill>
              </a:rPr>
              <a:t>Plos</a:t>
            </a:r>
            <a:r>
              <a:rPr lang="en-US" sz="1400" dirty="0">
                <a:solidFill>
                  <a:srgbClr val="1F497D">
                    <a:lumMod val="60000"/>
                    <a:lumOff val="40000"/>
                  </a:srgbClr>
                </a:solidFill>
              </a:rPr>
              <a:t> gen 2015</a:t>
            </a:r>
            <a:endParaRPr lang="he-IL" sz="1400" dirty="0">
              <a:solidFill>
                <a:srgbClr val="1F497D">
                  <a:lumMod val="60000"/>
                  <a:lumOff val="40000"/>
                </a:srgbClr>
              </a:solidFill>
            </a:endParaRPr>
          </a:p>
        </p:txBody>
      </p:sp>
      <p:sp>
        <p:nvSpPr>
          <p:cNvPr id="18" name="TextBox 17"/>
          <p:cNvSpPr txBox="1"/>
          <p:nvPr/>
        </p:nvSpPr>
        <p:spPr>
          <a:xfrm>
            <a:off x="4849744" y="2814972"/>
            <a:ext cx="1617302" cy="369332"/>
          </a:xfrm>
          <a:prstGeom prst="rect">
            <a:avLst/>
          </a:prstGeom>
          <a:noFill/>
        </p:spPr>
        <p:txBody>
          <a:bodyPr wrap="none" rtlCol="1">
            <a:spAutoFit/>
          </a:bodyPr>
          <a:lstStyle/>
          <a:p>
            <a:r>
              <a:rPr lang="en-US" b="1" dirty="0" err="1">
                <a:solidFill>
                  <a:srgbClr val="FFCC00"/>
                </a:solidFill>
              </a:rPr>
              <a:t>GeneofInterest</a:t>
            </a:r>
            <a:endParaRPr lang="he-IL" b="1" dirty="0">
              <a:solidFill>
                <a:srgbClr val="FFCC00"/>
              </a:solidFill>
            </a:endParaRPr>
          </a:p>
        </p:txBody>
      </p:sp>
      <p:sp>
        <p:nvSpPr>
          <p:cNvPr id="2" name="TextBox 1"/>
          <p:cNvSpPr txBox="1"/>
          <p:nvPr/>
        </p:nvSpPr>
        <p:spPr>
          <a:xfrm>
            <a:off x="125759" y="515764"/>
            <a:ext cx="8892481" cy="646331"/>
          </a:xfrm>
          <a:prstGeom prst="rect">
            <a:avLst/>
          </a:prstGeom>
          <a:noFill/>
        </p:spPr>
        <p:txBody>
          <a:bodyPr wrap="square" rtlCol="0">
            <a:spAutoFit/>
          </a:bodyPr>
          <a:lstStyle/>
          <a:p>
            <a:pPr algn="ctr" rtl="1"/>
            <a:r>
              <a:rPr lang="en-US" dirty="0">
                <a:solidFill>
                  <a:prstClr val="black"/>
                </a:solidFill>
              </a:rPr>
              <a:t>If the expression level of a reference gene is known, we can calculate the expression level of a gene of interest:</a:t>
            </a:r>
          </a:p>
        </p:txBody>
      </p:sp>
      <p:sp>
        <p:nvSpPr>
          <p:cNvPr id="19" name="TextBox 18"/>
          <p:cNvSpPr txBox="1"/>
          <p:nvPr/>
        </p:nvSpPr>
        <p:spPr>
          <a:xfrm>
            <a:off x="2953701" y="4859277"/>
            <a:ext cx="4290342" cy="369332"/>
          </a:xfrm>
          <a:prstGeom prst="rect">
            <a:avLst/>
          </a:prstGeom>
          <a:noFill/>
        </p:spPr>
        <p:txBody>
          <a:bodyPr wrap="none" rtlCol="1">
            <a:spAutoFit/>
          </a:bodyPr>
          <a:lstStyle/>
          <a:p>
            <a:r>
              <a:rPr lang="en-US" b="1" i="1" dirty="0" err="1">
                <a:solidFill>
                  <a:srgbClr val="0070C0"/>
                </a:solidFill>
              </a:rPr>
              <a:t>RefGene</a:t>
            </a:r>
            <a:r>
              <a:rPr lang="en-US" b="1" dirty="0">
                <a:solidFill>
                  <a:srgbClr val="0070C0"/>
                </a:solidFill>
              </a:rPr>
              <a:t> × </a:t>
            </a:r>
            <a:r>
              <a:rPr lang="he-IL" b="1" dirty="0">
                <a:solidFill>
                  <a:srgbClr val="0070C0"/>
                </a:solidFill>
              </a:rPr>
              <a:t>1.9</a:t>
            </a:r>
            <a:r>
              <a:rPr lang="en-US" b="1" baseline="30000" dirty="0">
                <a:solidFill>
                  <a:srgbClr val="0070C0"/>
                </a:solidFill>
              </a:rPr>
              <a:t>17.5 </a:t>
            </a:r>
            <a:r>
              <a:rPr lang="en-US" dirty="0">
                <a:solidFill>
                  <a:prstClr val="black"/>
                </a:solidFill>
              </a:rPr>
              <a:t>= </a:t>
            </a:r>
            <a:r>
              <a:rPr lang="en-US" b="1" i="1" dirty="0" err="1">
                <a:solidFill>
                  <a:srgbClr val="FFCC00"/>
                </a:solidFill>
              </a:rPr>
              <a:t>GeneofInterest</a:t>
            </a:r>
            <a:r>
              <a:rPr lang="en-US" b="1" dirty="0">
                <a:solidFill>
                  <a:srgbClr val="FFCC00"/>
                </a:solidFill>
              </a:rPr>
              <a:t> × </a:t>
            </a:r>
            <a:r>
              <a:rPr lang="he-IL" b="1" dirty="0">
                <a:solidFill>
                  <a:srgbClr val="FFCC00"/>
                </a:solidFill>
              </a:rPr>
              <a:t>1.9</a:t>
            </a:r>
            <a:r>
              <a:rPr lang="en-US" b="1" baseline="30000" dirty="0">
                <a:solidFill>
                  <a:srgbClr val="FFCC00"/>
                </a:solidFill>
              </a:rPr>
              <a:t>26.5</a:t>
            </a:r>
            <a:endParaRPr lang="he-IL" b="1" dirty="0">
              <a:solidFill>
                <a:srgbClr val="FFCC00"/>
              </a:solidFill>
            </a:endParaRPr>
          </a:p>
        </p:txBody>
      </p:sp>
      <p:sp>
        <p:nvSpPr>
          <p:cNvPr id="20" name="TextBox 19"/>
          <p:cNvSpPr txBox="1"/>
          <p:nvPr/>
        </p:nvSpPr>
        <p:spPr>
          <a:xfrm>
            <a:off x="2083753" y="4369116"/>
            <a:ext cx="5250925" cy="369332"/>
          </a:xfrm>
          <a:prstGeom prst="rect">
            <a:avLst/>
          </a:prstGeom>
          <a:noFill/>
        </p:spPr>
        <p:txBody>
          <a:bodyPr wrap="none" rtlCol="1">
            <a:spAutoFit/>
          </a:bodyPr>
          <a:lstStyle/>
          <a:p>
            <a:r>
              <a:rPr lang="en-US" b="1" dirty="0" err="1">
                <a:solidFill>
                  <a:srgbClr val="0070C0"/>
                </a:solidFill>
              </a:rPr>
              <a:t>RefGene</a:t>
            </a:r>
            <a:r>
              <a:rPr lang="en-US" b="1" dirty="0">
                <a:solidFill>
                  <a:srgbClr val="0070C0"/>
                </a:solidFill>
              </a:rPr>
              <a:t> =160000 mRNA/cell          </a:t>
            </a:r>
            <a:r>
              <a:rPr lang="en-US" b="1" dirty="0" err="1">
                <a:solidFill>
                  <a:srgbClr val="FFC000"/>
                </a:solidFill>
              </a:rPr>
              <a:t>GeneofInterest</a:t>
            </a:r>
            <a:r>
              <a:rPr lang="en-US" b="1" dirty="0">
                <a:solidFill>
                  <a:srgbClr val="0070C0"/>
                </a:solidFill>
              </a:rPr>
              <a:t> </a:t>
            </a:r>
            <a:r>
              <a:rPr lang="en-US" b="1" dirty="0">
                <a:solidFill>
                  <a:srgbClr val="FFCC00"/>
                </a:solidFill>
              </a:rPr>
              <a:t>=</a:t>
            </a:r>
            <a:r>
              <a:rPr lang="he-IL" b="1" dirty="0">
                <a:solidFill>
                  <a:srgbClr val="FFCC00"/>
                </a:solidFill>
              </a:rPr>
              <a:t>?</a:t>
            </a:r>
          </a:p>
        </p:txBody>
      </p:sp>
      <mc:AlternateContent xmlns:mc="http://schemas.openxmlformats.org/markup-compatibility/2006" xmlns:a14="http://schemas.microsoft.com/office/drawing/2010/main">
        <mc:Choice Requires="a14">
          <p:sp>
            <p:nvSpPr>
              <p:cNvPr id="4" name="TextBox 3"/>
              <p:cNvSpPr txBox="1"/>
              <p:nvPr/>
            </p:nvSpPr>
            <p:spPr>
              <a:xfrm>
                <a:off x="3122529" y="5358185"/>
                <a:ext cx="4310732"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b="1" i="1" dirty="0">
                          <a:solidFill>
                            <a:srgbClr val="0070C0"/>
                          </a:solidFill>
                        </a:rPr>
                        <m:t>RefGene</m:t>
                      </m:r>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he-IL" i="1">
                              <a:solidFill>
                                <a:prstClr val="black"/>
                              </a:solidFill>
                              <a:latin typeface="Cambria Math"/>
                              <a:ea typeface="Cambria Math"/>
                            </a:rPr>
                            <m:t>1</m:t>
                          </m:r>
                          <m:r>
                            <a:rPr lang="he-IL" i="1">
                              <a:solidFill>
                                <a:prstClr val="black"/>
                              </a:solidFill>
                              <a:latin typeface="Cambria Math"/>
                              <a:ea typeface="Cambria Math"/>
                            </a:rPr>
                            <m:t>.</m:t>
                          </m:r>
                          <m:r>
                            <a:rPr lang="he-IL" i="1">
                              <a:solidFill>
                                <a:prstClr val="black"/>
                              </a:solidFill>
                              <a:latin typeface="Cambria Math"/>
                              <a:ea typeface="Cambria Math"/>
                            </a:rPr>
                            <m:t>9</m:t>
                          </m:r>
                        </m:e>
                        <m:sup>
                          <m:r>
                            <a:rPr lang="en-US" i="1">
                              <a:solidFill>
                                <a:prstClr val="black"/>
                              </a:solidFill>
                              <a:latin typeface="Cambria Math"/>
                              <a:ea typeface="Cambria Math"/>
                            </a:rPr>
                            <m:t>(</m:t>
                          </m:r>
                          <m:r>
                            <a:rPr lang="en-US" b="1" i="1">
                              <a:solidFill>
                                <a:srgbClr val="0070C0"/>
                              </a:solidFill>
                              <a:latin typeface="Cambria Math"/>
                              <a:ea typeface="Cambria Math"/>
                            </a:rPr>
                            <m:t>𝟏𝟕</m:t>
                          </m:r>
                          <m:r>
                            <a:rPr lang="en-US" b="1" i="1">
                              <a:solidFill>
                                <a:srgbClr val="0070C0"/>
                              </a:solidFill>
                              <a:latin typeface="Cambria Math"/>
                              <a:ea typeface="Cambria Math"/>
                            </a:rPr>
                            <m:t>.</m:t>
                          </m:r>
                          <m:r>
                            <a:rPr lang="en-US" b="1" i="1">
                              <a:solidFill>
                                <a:srgbClr val="0070C0"/>
                              </a:solidFill>
                              <a:latin typeface="Cambria Math"/>
                              <a:ea typeface="Cambria Math"/>
                            </a:rPr>
                            <m:t>𝟓</m:t>
                          </m:r>
                          <m:r>
                            <a:rPr lang="en-US" i="1">
                              <a:solidFill>
                                <a:prstClr val="black"/>
                              </a:solidFill>
                              <a:latin typeface="Cambria Math"/>
                              <a:ea typeface="Cambria Math"/>
                            </a:rPr>
                            <m:t>−</m:t>
                          </m:r>
                          <m:r>
                            <a:rPr lang="en-US" b="1" i="1">
                              <a:solidFill>
                                <a:srgbClr val="FFC000"/>
                              </a:solidFill>
                              <a:latin typeface="Cambria Math"/>
                              <a:ea typeface="Cambria Math"/>
                            </a:rPr>
                            <m:t>𝟐𝟔</m:t>
                          </m:r>
                          <m:r>
                            <a:rPr lang="en-US" b="1" i="1">
                              <a:solidFill>
                                <a:srgbClr val="FFC000"/>
                              </a:solidFill>
                              <a:latin typeface="Cambria Math"/>
                              <a:ea typeface="Cambria Math"/>
                            </a:rPr>
                            <m:t>.</m:t>
                          </m:r>
                          <m:r>
                            <a:rPr lang="en-US" b="1" i="1">
                              <a:solidFill>
                                <a:srgbClr val="FFC000"/>
                              </a:solidFill>
                              <a:latin typeface="Cambria Math"/>
                              <a:ea typeface="Cambria Math"/>
                            </a:rPr>
                            <m:t>𝟓</m:t>
                          </m:r>
                          <m:r>
                            <a:rPr lang="en-US" i="1">
                              <a:solidFill>
                                <a:prstClr val="black"/>
                              </a:solidFill>
                              <a:latin typeface="Cambria Math"/>
                              <a:ea typeface="Cambria Math"/>
                            </a:rPr>
                            <m:t>)</m:t>
                          </m:r>
                        </m:sup>
                      </m:sSup>
                      <m:r>
                        <a:rPr lang="en-US" b="0" i="1" smtClean="0">
                          <a:solidFill>
                            <a:prstClr val="black"/>
                          </a:solidFill>
                          <a:latin typeface="Cambria Math"/>
                          <a:ea typeface="Cambria Math"/>
                        </a:rPr>
                        <m:t>=</m:t>
                      </m:r>
                      <m:r>
                        <m:rPr>
                          <m:nor/>
                        </m:rPr>
                        <a:rPr lang="en-US" b="1" i="1" dirty="0">
                          <a:solidFill>
                            <a:srgbClr val="FFCC00"/>
                          </a:solidFill>
                        </a:rPr>
                        <m:t>GeneofInterest</m:t>
                      </m:r>
                    </m:oMath>
                  </m:oMathPara>
                </a14:m>
                <a:endParaRPr lang="en-US"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122529" y="5358185"/>
                <a:ext cx="4310732" cy="380810"/>
              </a:xfrm>
              <a:prstGeom prst="rect">
                <a:avLst/>
              </a:prstGeom>
              <a:blipFill>
                <a:blip r:embed="rId3"/>
                <a:stretch>
                  <a:fillRect b="-9677"/>
                </a:stretch>
              </a:blipFill>
            </p:spPr>
            <p:txBody>
              <a:bodyPr/>
              <a:lstStyle/>
              <a:p>
                <a:r>
                  <a:rPr lang="en-US">
                    <a:noFill/>
                  </a:rPr>
                  <a:t> </a:t>
                </a:r>
              </a:p>
            </p:txBody>
          </p:sp>
        </mc:Fallback>
      </mc:AlternateContent>
      <p:sp>
        <p:nvSpPr>
          <p:cNvPr id="22" name="TextBox 21"/>
          <p:cNvSpPr txBox="1"/>
          <p:nvPr/>
        </p:nvSpPr>
        <p:spPr>
          <a:xfrm>
            <a:off x="257848" y="67396"/>
            <a:ext cx="8721075" cy="461665"/>
          </a:xfrm>
          <a:prstGeom prst="rect">
            <a:avLst/>
          </a:prstGeom>
          <a:noFill/>
        </p:spPr>
        <p:txBody>
          <a:bodyPr wrap="square" rtlCol="0">
            <a:spAutoFit/>
          </a:bodyPr>
          <a:lstStyle/>
          <a:p>
            <a:pPr algn="ctr" rtl="1"/>
            <a:r>
              <a:rPr lang="en-US" sz="2400" b="1" dirty="0">
                <a:solidFill>
                  <a:prstClr val="black"/>
                </a:solidFill>
              </a:rPr>
              <a:t>Absolut quantification of gene expression level </a:t>
            </a:r>
          </a:p>
        </p:txBody>
      </p:sp>
      <mc:AlternateContent xmlns:mc="http://schemas.openxmlformats.org/markup-compatibility/2006" xmlns:a14="http://schemas.microsoft.com/office/drawing/2010/main">
        <mc:Choice Requires="a14">
          <p:sp>
            <p:nvSpPr>
              <p:cNvPr id="3" name="Rectangle 2"/>
              <p:cNvSpPr/>
              <p:nvPr/>
            </p:nvSpPr>
            <p:spPr>
              <a:xfrm>
                <a:off x="3122529" y="5841887"/>
                <a:ext cx="36231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b="1" i="1" dirty="0" smtClean="0">
                          <a:solidFill>
                            <a:srgbClr val="FFCC00"/>
                          </a:solidFill>
                        </a:rPr>
                        <m:t>GeneofInterest</m:t>
                      </m:r>
                      <m:r>
                        <a:rPr lang="he-IL" b="1" i="1">
                          <a:solidFill>
                            <a:srgbClr val="FFC000"/>
                          </a:solidFill>
                          <a:latin typeface="Cambria Math"/>
                        </a:rPr>
                        <m:t>=</m:t>
                      </m:r>
                      <m:r>
                        <a:rPr lang="he-IL" b="1" i="1">
                          <a:solidFill>
                            <a:srgbClr val="FFC000"/>
                          </a:solidFill>
                          <a:latin typeface="Cambria Math"/>
                        </a:rPr>
                        <m:t>𝟒𝟗𝟔</m:t>
                      </m:r>
                      <m:r>
                        <a:rPr lang="en-US" b="1" i="1">
                          <a:solidFill>
                            <a:srgbClr val="FFC000"/>
                          </a:solidFill>
                          <a:latin typeface="Cambria Math"/>
                        </a:rPr>
                        <m:t> </m:t>
                      </m:r>
                      <m:r>
                        <a:rPr lang="en-US" b="1">
                          <a:solidFill>
                            <a:srgbClr val="FFC000"/>
                          </a:solidFill>
                          <a:latin typeface="Cambria Math"/>
                        </a:rPr>
                        <m:t>𝐦𝐑𝐍𝐀</m:t>
                      </m:r>
                      <m:r>
                        <a:rPr lang="en-US" b="1">
                          <a:solidFill>
                            <a:srgbClr val="FFC000"/>
                          </a:solidFill>
                          <a:latin typeface="Cambria Math"/>
                        </a:rPr>
                        <m:t>/</m:t>
                      </m:r>
                      <m:r>
                        <a:rPr lang="en-US" b="1" i="0" smtClean="0">
                          <a:solidFill>
                            <a:srgbClr val="FFC000"/>
                          </a:solidFill>
                          <a:latin typeface="Cambria Math" panose="02040503050406030204" pitchFamily="18" charset="0"/>
                        </a:rPr>
                        <m:t>𝐜𝐞𝐥𝐥</m:t>
                      </m:r>
                    </m:oMath>
                  </m:oMathPara>
                </a14:m>
                <a:endParaRPr lang="en-US"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122529" y="5841887"/>
                <a:ext cx="3623108" cy="369332"/>
              </a:xfrm>
              <a:prstGeom prst="rect">
                <a:avLst/>
              </a:prstGeom>
              <a:blipFill>
                <a:blip r:embed="rId4"/>
                <a:stretch>
                  <a:fillRect b="-13115"/>
                </a:stretch>
              </a:blipFill>
            </p:spPr>
            <p:txBody>
              <a:bodyPr/>
              <a:lstStyle/>
              <a:p>
                <a:r>
                  <a:rPr lang="LID4096">
                    <a:noFill/>
                  </a:rPr>
                  <a:t> </a:t>
                </a:r>
              </a:p>
            </p:txBody>
          </p:sp>
        </mc:Fallback>
      </mc:AlternateContent>
      <p:sp>
        <p:nvSpPr>
          <p:cNvPr id="5" name="Rectangle 4">
            <a:extLst>
              <a:ext uri="{FF2B5EF4-FFF2-40B4-BE49-F238E27FC236}">
                <a16:creationId xmlns:a16="http://schemas.microsoft.com/office/drawing/2014/main" id="{650304D6-44EF-447C-BD78-557F726F4A76}"/>
              </a:ext>
            </a:extLst>
          </p:cNvPr>
          <p:cNvSpPr/>
          <p:nvPr/>
        </p:nvSpPr>
        <p:spPr>
          <a:xfrm>
            <a:off x="4071831" y="3244334"/>
            <a:ext cx="1000338" cy="369332"/>
          </a:xfrm>
          <a:prstGeom prst="rect">
            <a:avLst/>
          </a:prstGeom>
        </p:spPr>
        <p:txBody>
          <a:bodyPr wrap="none">
            <a:spAutoFit/>
          </a:bodyPr>
          <a:lstStyle/>
          <a:p>
            <a:r>
              <a:rPr lang="en-US" b="1" dirty="0" err="1">
                <a:solidFill>
                  <a:srgbClr val="0070C0"/>
                </a:solidFill>
              </a:rPr>
              <a:t>RefGene</a:t>
            </a:r>
            <a:endParaRPr lang="LID4096" dirty="0"/>
          </a:p>
        </p:txBody>
      </p:sp>
    </p:spTree>
    <p:extLst>
      <p:ext uri="{BB962C8B-B14F-4D97-AF65-F5344CB8AC3E}">
        <p14:creationId xmlns:p14="http://schemas.microsoft.com/office/powerpoint/2010/main" val="169003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40" y="92350"/>
            <a:ext cx="9072459" cy="1143000"/>
          </a:xfrm>
        </p:spPr>
        <p:txBody>
          <a:bodyPr>
            <a:normAutofit/>
          </a:bodyPr>
          <a:lstStyle/>
          <a:p>
            <a:r>
              <a:rPr lang="en-US" sz="2800" dirty="0"/>
              <a:t>Example for developmental time course with a spike-in reference gene (GFP)</a:t>
            </a:r>
          </a:p>
        </p:txBody>
      </p:sp>
      <p:sp>
        <p:nvSpPr>
          <p:cNvPr id="11" name="TextBox 10"/>
          <p:cNvSpPr txBox="1"/>
          <p:nvPr/>
        </p:nvSpPr>
        <p:spPr>
          <a:xfrm>
            <a:off x="7172780" y="5085184"/>
            <a:ext cx="576064" cy="369332"/>
          </a:xfrm>
          <a:prstGeom prst="rect">
            <a:avLst/>
          </a:prstGeom>
          <a:noFill/>
        </p:spPr>
        <p:txBody>
          <a:bodyPr wrap="square" rtlCol="0">
            <a:spAutoFit/>
          </a:bodyPr>
          <a:lstStyle/>
          <a:p>
            <a:r>
              <a:rPr lang="en-US" b="1" dirty="0"/>
              <a:t>hpf</a:t>
            </a:r>
          </a:p>
        </p:txBody>
      </p:sp>
      <p:sp>
        <p:nvSpPr>
          <p:cNvPr id="12" name="TextBox 11"/>
          <p:cNvSpPr txBox="1"/>
          <p:nvPr/>
        </p:nvSpPr>
        <p:spPr>
          <a:xfrm>
            <a:off x="-10778" y="5908347"/>
            <a:ext cx="3727174" cy="923330"/>
          </a:xfrm>
          <a:prstGeom prst="rect">
            <a:avLst/>
          </a:prstGeom>
          <a:noFill/>
        </p:spPr>
        <p:txBody>
          <a:bodyPr wrap="none" rtlCol="0">
            <a:spAutoFit/>
          </a:bodyPr>
          <a:lstStyle/>
          <a:p>
            <a:r>
              <a:rPr lang="en-US" dirty="0"/>
              <a:t>1bp=650g/mole</a:t>
            </a:r>
          </a:p>
          <a:p>
            <a:r>
              <a:rPr lang="en-US" dirty="0"/>
              <a:t>1bp=(650/6×10</a:t>
            </a:r>
            <a:r>
              <a:rPr lang="en-US" baseline="30000" dirty="0"/>
              <a:t>23</a:t>
            </a:r>
            <a:r>
              <a:rPr lang="en-US" dirty="0"/>
              <a:t>)×10</a:t>
            </a:r>
            <a:r>
              <a:rPr lang="en-US" baseline="30000" dirty="0"/>
              <a:t>9</a:t>
            </a:r>
            <a:r>
              <a:rPr lang="en-US" dirty="0"/>
              <a:t>ng</a:t>
            </a:r>
          </a:p>
          <a:p>
            <a:r>
              <a:rPr lang="en-US" dirty="0"/>
              <a:t>1 copy = Length x (650/6×10</a:t>
            </a:r>
            <a:r>
              <a:rPr lang="en-US" baseline="30000" dirty="0"/>
              <a:t>23</a:t>
            </a:r>
            <a:r>
              <a:rPr lang="en-US" dirty="0"/>
              <a:t>)×10</a:t>
            </a:r>
            <a:r>
              <a:rPr lang="en-US" baseline="30000" dirty="0"/>
              <a:t>9</a:t>
            </a:r>
            <a:r>
              <a:rPr lang="en-US" dirty="0"/>
              <a:t>ng</a:t>
            </a:r>
          </a:p>
        </p:txBody>
      </p:sp>
      <p:sp>
        <p:nvSpPr>
          <p:cNvPr id="13" name="TextBox 12"/>
          <p:cNvSpPr txBox="1"/>
          <p:nvPr/>
        </p:nvSpPr>
        <p:spPr>
          <a:xfrm>
            <a:off x="71542" y="1099573"/>
            <a:ext cx="9072458" cy="923330"/>
          </a:xfrm>
          <a:prstGeom prst="rect">
            <a:avLst/>
          </a:prstGeom>
          <a:noFill/>
        </p:spPr>
        <p:txBody>
          <a:bodyPr wrap="square" rtlCol="0">
            <a:spAutoFit/>
          </a:bodyPr>
          <a:lstStyle/>
          <a:p>
            <a:r>
              <a:rPr lang="en-US" dirty="0"/>
              <a:t>In developmental time course all the genes show high variation, and it is hard to find a</a:t>
            </a:r>
            <a:r>
              <a:rPr lang="en-US" b="1" dirty="0"/>
              <a:t> </a:t>
            </a:r>
            <a:r>
              <a:rPr lang="en-US" dirty="0"/>
              <a:t>good internal reference gene. </a:t>
            </a:r>
            <a:r>
              <a:rPr lang="en-US" b="1" dirty="0"/>
              <a:t>Spike-in</a:t>
            </a:r>
            <a:r>
              <a:rPr lang="en-US" dirty="0"/>
              <a:t> is use- </a:t>
            </a:r>
            <a:r>
              <a:rPr lang="en-US" sz="1800" dirty="0"/>
              <a:t>add known number of cDNA  and molecules of a foreign gene (GFP) and use it as a reference</a:t>
            </a:r>
            <a:endParaRPr lang="en-US" b="1" dirty="0"/>
          </a:p>
        </p:txBody>
      </p:sp>
      <p:grpSp>
        <p:nvGrpSpPr>
          <p:cNvPr id="17" name="Group 16"/>
          <p:cNvGrpSpPr/>
          <p:nvPr/>
        </p:nvGrpSpPr>
        <p:grpSpPr>
          <a:xfrm>
            <a:off x="8492" y="2051236"/>
            <a:ext cx="6795756" cy="3834997"/>
            <a:chOff x="8492" y="2051236"/>
            <a:chExt cx="6795756" cy="3834997"/>
          </a:xfrm>
        </p:grpSpPr>
        <p:grpSp>
          <p:nvGrpSpPr>
            <p:cNvPr id="14" name="Group 13"/>
            <p:cNvGrpSpPr/>
            <p:nvPr/>
          </p:nvGrpSpPr>
          <p:grpSpPr>
            <a:xfrm>
              <a:off x="8492" y="2276872"/>
              <a:ext cx="3923528" cy="3105636"/>
              <a:chOff x="8492" y="2276872"/>
              <a:chExt cx="3923528" cy="3105636"/>
            </a:xfrm>
          </p:grpSpPr>
          <p:graphicFrame>
            <p:nvGraphicFramePr>
              <p:cNvPr id="4" name="Chart 3"/>
              <p:cNvGraphicFramePr>
                <a:graphicFrameLocks/>
              </p:cNvGraphicFramePr>
              <p:nvPr/>
            </p:nvGraphicFramePr>
            <p:xfrm>
              <a:off x="332020" y="2276872"/>
              <a:ext cx="3600000" cy="2880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rot="16200000">
                <a:off x="-202271" y="3351731"/>
                <a:ext cx="790858" cy="369332"/>
              </a:xfrm>
              <a:prstGeom prst="rect">
                <a:avLst/>
              </a:prstGeom>
              <a:noFill/>
            </p:spPr>
            <p:txBody>
              <a:bodyPr wrap="none" rtlCol="0">
                <a:spAutoFit/>
              </a:bodyPr>
              <a:lstStyle/>
              <a:p>
                <a:r>
                  <a:rPr lang="en-US" b="1" dirty="0"/>
                  <a:t>Cycle#</a:t>
                </a:r>
              </a:p>
            </p:txBody>
          </p:sp>
          <p:sp>
            <p:nvSpPr>
              <p:cNvPr id="6" name="TextBox 5"/>
              <p:cNvSpPr txBox="1"/>
              <p:nvPr/>
            </p:nvSpPr>
            <p:spPr>
              <a:xfrm>
                <a:off x="2132220" y="5013176"/>
                <a:ext cx="576064" cy="369332"/>
              </a:xfrm>
              <a:prstGeom prst="rect">
                <a:avLst/>
              </a:prstGeom>
              <a:noFill/>
            </p:spPr>
            <p:txBody>
              <a:bodyPr wrap="square" rtlCol="0">
                <a:spAutoFit/>
              </a:bodyPr>
              <a:lstStyle/>
              <a:p>
                <a:r>
                  <a:rPr lang="en-US" b="1" dirty="0"/>
                  <a:t>hpf</a:t>
                </a:r>
              </a:p>
            </p:txBody>
          </p:sp>
        </p:grpSp>
        <p:sp>
          <p:nvSpPr>
            <p:cNvPr id="7" name="TextBox 6"/>
            <p:cNvSpPr txBox="1"/>
            <p:nvPr/>
          </p:nvSpPr>
          <p:spPr>
            <a:xfrm>
              <a:off x="3203848" y="5239902"/>
              <a:ext cx="3600400" cy="646331"/>
            </a:xfrm>
            <a:prstGeom prst="rect">
              <a:avLst/>
            </a:prstGeom>
            <a:noFill/>
          </p:spPr>
          <p:txBody>
            <a:bodyPr wrap="square" rtlCol="0">
              <a:spAutoFit/>
            </a:bodyPr>
            <a:lstStyle/>
            <a:p>
              <a:r>
                <a:rPr lang="en-US" b="1" dirty="0">
                  <a:solidFill>
                    <a:srgbClr val="0070C0"/>
                  </a:solidFill>
                </a:rPr>
                <a:t>GFP= 650,000</a:t>
              </a:r>
              <a:endParaRPr lang="en-US" b="1" dirty="0"/>
            </a:p>
            <a:p>
              <a:r>
                <a:rPr lang="en-US" b="1" dirty="0">
                  <a:solidFill>
                    <a:srgbClr val="C00000"/>
                  </a:solidFill>
                </a:rPr>
                <a:t>Tbx2/3</a:t>
              </a:r>
              <a:r>
                <a:rPr lang="en-US" b="1" dirty="0"/>
                <a:t>=</a:t>
              </a:r>
              <a:r>
                <a:rPr lang="en-US" b="1" dirty="0">
                  <a:solidFill>
                    <a:srgbClr val="0070C0"/>
                  </a:solidFill>
                </a:rPr>
                <a:t>650,000</a:t>
              </a:r>
              <a:r>
                <a:rPr lang="en-US" b="1" dirty="0"/>
                <a:t>×1.9</a:t>
              </a:r>
              <a:r>
                <a:rPr lang="en-US" b="1" baseline="30000" dirty="0"/>
                <a:t>(</a:t>
              </a:r>
              <a:r>
                <a:rPr lang="en-US" b="1" baseline="30000" dirty="0">
                  <a:solidFill>
                    <a:srgbClr val="0070C0"/>
                  </a:solidFill>
                </a:rPr>
                <a:t>CGFP</a:t>
              </a:r>
              <a:r>
                <a:rPr lang="en-US" b="1" baseline="30000" dirty="0"/>
                <a:t>-</a:t>
              </a:r>
              <a:r>
                <a:rPr lang="en-US" b="1" baseline="30000" dirty="0">
                  <a:solidFill>
                    <a:srgbClr val="C00000"/>
                  </a:solidFill>
                </a:rPr>
                <a:t>CTbx2/3</a:t>
              </a:r>
              <a:r>
                <a:rPr lang="en-US" b="1" baseline="30000" dirty="0"/>
                <a:t>)</a:t>
              </a:r>
              <a:endParaRPr lang="en-US" b="1" dirty="0"/>
            </a:p>
          </p:txBody>
        </p:sp>
        <p:sp>
          <p:nvSpPr>
            <p:cNvPr id="15" name="TextBox 14"/>
            <p:cNvSpPr txBox="1"/>
            <p:nvPr/>
          </p:nvSpPr>
          <p:spPr>
            <a:xfrm>
              <a:off x="1998373" y="2051236"/>
              <a:ext cx="843757" cy="369332"/>
            </a:xfrm>
            <a:prstGeom prst="rect">
              <a:avLst/>
            </a:prstGeom>
            <a:noFill/>
          </p:spPr>
          <p:txBody>
            <a:bodyPr wrap="none" rtlCol="0">
              <a:spAutoFit/>
            </a:bodyPr>
            <a:lstStyle/>
            <a:p>
              <a:r>
                <a:rPr lang="en-US" b="1" dirty="0"/>
                <a:t>Cycle #</a:t>
              </a:r>
            </a:p>
          </p:txBody>
        </p:sp>
      </p:grpSp>
      <p:grpSp>
        <p:nvGrpSpPr>
          <p:cNvPr id="18" name="Group 17"/>
          <p:cNvGrpSpPr/>
          <p:nvPr/>
        </p:nvGrpSpPr>
        <p:grpSpPr>
          <a:xfrm>
            <a:off x="4364468" y="2027459"/>
            <a:ext cx="4392088" cy="3170383"/>
            <a:chOff x="4364468" y="2027459"/>
            <a:chExt cx="4392088" cy="3170383"/>
          </a:xfrm>
        </p:grpSpPr>
        <p:sp>
          <p:nvSpPr>
            <p:cNvPr id="8" name="Right Arrow 7"/>
            <p:cNvSpPr/>
            <p:nvPr/>
          </p:nvSpPr>
          <p:spPr>
            <a:xfrm>
              <a:off x="4364468" y="3507463"/>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p:cNvGraphicFramePr>
              <a:graphicFrameLocks/>
            </p:cNvGraphicFramePr>
            <p:nvPr/>
          </p:nvGraphicFramePr>
          <p:xfrm>
            <a:off x="5156556" y="2317842"/>
            <a:ext cx="3600000" cy="2880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rot="16200000">
              <a:off x="4681812" y="3445537"/>
              <a:ext cx="886781" cy="369332"/>
            </a:xfrm>
            <a:prstGeom prst="rect">
              <a:avLst/>
            </a:prstGeom>
            <a:noFill/>
          </p:spPr>
          <p:txBody>
            <a:bodyPr wrap="none" rtlCol="0">
              <a:spAutoFit/>
            </a:bodyPr>
            <a:lstStyle/>
            <a:p>
              <a:r>
                <a:rPr lang="en-US" b="1" dirty="0"/>
                <a:t># cDNA</a:t>
              </a:r>
            </a:p>
          </p:txBody>
        </p:sp>
        <p:sp>
          <p:nvSpPr>
            <p:cNvPr id="16" name="TextBox 15"/>
            <p:cNvSpPr txBox="1"/>
            <p:nvPr/>
          </p:nvSpPr>
          <p:spPr>
            <a:xfrm>
              <a:off x="6606764" y="2027459"/>
              <a:ext cx="1708096" cy="369332"/>
            </a:xfrm>
            <a:prstGeom prst="rect">
              <a:avLst/>
            </a:prstGeom>
            <a:noFill/>
          </p:spPr>
          <p:txBody>
            <a:bodyPr wrap="none" rtlCol="0">
              <a:spAutoFit/>
            </a:bodyPr>
            <a:lstStyle/>
            <a:p>
              <a:r>
                <a:rPr lang="en-US" b="1" dirty="0"/>
                <a:t>Expression level</a:t>
              </a:r>
            </a:p>
          </p:txBody>
        </p:sp>
      </p:grpSp>
      <p:sp>
        <p:nvSpPr>
          <p:cNvPr id="22" name="TextBox 21">
            <a:extLst>
              <a:ext uri="{FF2B5EF4-FFF2-40B4-BE49-F238E27FC236}">
                <a16:creationId xmlns:a16="http://schemas.microsoft.com/office/drawing/2014/main" id="{2B98E20A-ADA7-BB0C-FF73-4222D8B28F2B}"/>
              </a:ext>
            </a:extLst>
          </p:cNvPr>
          <p:cNvSpPr txBox="1"/>
          <p:nvPr/>
        </p:nvSpPr>
        <p:spPr>
          <a:xfrm>
            <a:off x="5610919" y="6457583"/>
            <a:ext cx="3576300" cy="369332"/>
          </a:xfrm>
          <a:prstGeom prst="rect">
            <a:avLst/>
          </a:prstGeom>
          <a:noFill/>
        </p:spPr>
        <p:txBody>
          <a:bodyPr wrap="none" rtlCol="0">
            <a:spAutoFit/>
          </a:bodyPr>
          <a:lstStyle/>
          <a:p>
            <a:r>
              <a:rPr lang="en-US" dirty="0"/>
              <a:t>From </a:t>
            </a:r>
            <a:r>
              <a:rPr lang="en-US" dirty="0" err="1"/>
              <a:t>Gildor</a:t>
            </a:r>
            <a:r>
              <a:rPr lang="en-US" dirty="0"/>
              <a:t> and SBD, </a:t>
            </a:r>
            <a:r>
              <a:rPr lang="en-US" dirty="0" err="1"/>
              <a:t>Plos</a:t>
            </a:r>
            <a:r>
              <a:rPr lang="en-US" dirty="0"/>
              <a:t> Den 2015</a:t>
            </a:r>
            <a:endParaRPr lang="LID4096" dirty="0"/>
          </a:p>
        </p:txBody>
      </p:sp>
    </p:spTree>
    <p:extLst>
      <p:ext uri="{BB962C8B-B14F-4D97-AF65-F5344CB8AC3E}">
        <p14:creationId xmlns:p14="http://schemas.microsoft.com/office/powerpoint/2010/main" val="210245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210763" y="2775667"/>
            <a:ext cx="790858" cy="369332"/>
          </a:xfrm>
          <a:prstGeom prst="rect">
            <a:avLst/>
          </a:prstGeom>
          <a:noFill/>
        </p:spPr>
        <p:txBody>
          <a:bodyPr wrap="none" rtlCol="0">
            <a:spAutoFit/>
          </a:bodyPr>
          <a:lstStyle/>
          <a:p>
            <a:r>
              <a:rPr lang="en-US" b="1" dirty="0"/>
              <a:t>Cycle#</a:t>
            </a:r>
          </a:p>
        </p:txBody>
      </p:sp>
      <p:sp>
        <p:nvSpPr>
          <p:cNvPr id="6" name="TextBox 5"/>
          <p:cNvSpPr txBox="1"/>
          <p:nvPr/>
        </p:nvSpPr>
        <p:spPr>
          <a:xfrm>
            <a:off x="2123728" y="4437112"/>
            <a:ext cx="576064" cy="369332"/>
          </a:xfrm>
          <a:prstGeom prst="rect">
            <a:avLst/>
          </a:prstGeom>
          <a:noFill/>
        </p:spPr>
        <p:txBody>
          <a:bodyPr wrap="square" rtlCol="0">
            <a:spAutoFit/>
          </a:bodyPr>
          <a:lstStyle/>
          <a:p>
            <a:r>
              <a:rPr lang="en-US" b="1" dirty="0"/>
              <a:t>hpf</a:t>
            </a:r>
          </a:p>
        </p:txBody>
      </p:sp>
      <p:sp>
        <p:nvSpPr>
          <p:cNvPr id="8" name="Right Arrow 7"/>
          <p:cNvSpPr/>
          <p:nvPr/>
        </p:nvSpPr>
        <p:spPr>
          <a:xfrm>
            <a:off x="4572000" y="2780313"/>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hart 11"/>
          <p:cNvGraphicFramePr>
            <a:graphicFrameLocks/>
          </p:cNvGraphicFramePr>
          <p:nvPr/>
        </p:nvGraphicFramePr>
        <p:xfrm>
          <a:off x="315178" y="1643528"/>
          <a:ext cx="3968790" cy="288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nvGraphicFramePr>
        <p:xfrm>
          <a:off x="5184000" y="1706687"/>
          <a:ext cx="3960000" cy="288000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rot="16200000">
            <a:off x="5321388" y="2698348"/>
            <a:ext cx="886781" cy="369332"/>
          </a:xfrm>
          <a:prstGeom prst="rect">
            <a:avLst/>
          </a:prstGeom>
          <a:noFill/>
        </p:spPr>
        <p:txBody>
          <a:bodyPr wrap="none" rtlCol="0">
            <a:spAutoFit/>
          </a:bodyPr>
          <a:lstStyle/>
          <a:p>
            <a:r>
              <a:rPr lang="en-US" b="1" dirty="0"/>
              <a:t># cDNA</a:t>
            </a:r>
          </a:p>
        </p:txBody>
      </p:sp>
      <p:sp>
        <p:nvSpPr>
          <p:cNvPr id="15" name="TextBox 14"/>
          <p:cNvSpPr txBox="1"/>
          <p:nvPr/>
        </p:nvSpPr>
        <p:spPr>
          <a:xfrm>
            <a:off x="7164288" y="4509120"/>
            <a:ext cx="576064" cy="369332"/>
          </a:xfrm>
          <a:prstGeom prst="rect">
            <a:avLst/>
          </a:prstGeom>
          <a:noFill/>
        </p:spPr>
        <p:txBody>
          <a:bodyPr wrap="square" rtlCol="0">
            <a:spAutoFit/>
          </a:bodyPr>
          <a:lstStyle/>
          <a:p>
            <a:r>
              <a:rPr lang="en-US" b="1" dirty="0"/>
              <a:t>hpf</a:t>
            </a:r>
          </a:p>
        </p:txBody>
      </p:sp>
      <p:sp>
        <p:nvSpPr>
          <p:cNvPr id="3" name="Rectangle 2"/>
          <p:cNvSpPr/>
          <p:nvPr/>
        </p:nvSpPr>
        <p:spPr>
          <a:xfrm>
            <a:off x="184666" y="121819"/>
            <a:ext cx="8640959" cy="830997"/>
          </a:xfrm>
          <a:prstGeom prst="rect">
            <a:avLst/>
          </a:prstGeom>
        </p:spPr>
        <p:txBody>
          <a:bodyPr wrap="square">
            <a:spAutoFit/>
          </a:bodyPr>
          <a:lstStyle/>
          <a:p>
            <a:pPr algn="ctr"/>
            <a:r>
              <a:rPr lang="en-US" sz="2400" b="1" dirty="0"/>
              <a:t>At least 3 </a:t>
            </a:r>
            <a:r>
              <a:rPr lang="en-US" sz="2400" b="1" u="sng" dirty="0"/>
              <a:t>biological</a:t>
            </a:r>
            <a:r>
              <a:rPr lang="en-US" sz="2400" b="1" dirty="0"/>
              <a:t> replicates are necessary for reliable measurement. </a:t>
            </a:r>
          </a:p>
        </p:txBody>
      </p:sp>
    </p:spTree>
    <p:extLst>
      <p:ext uri="{BB962C8B-B14F-4D97-AF65-F5344CB8AC3E}">
        <p14:creationId xmlns:p14="http://schemas.microsoft.com/office/powerpoint/2010/main" val="3024704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64" y="764704"/>
            <a:ext cx="6078616" cy="310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36755" y="2044758"/>
            <a:ext cx="1763114" cy="584775"/>
          </a:xfrm>
          <a:prstGeom prst="rect">
            <a:avLst/>
          </a:prstGeom>
          <a:noFill/>
        </p:spPr>
        <p:txBody>
          <a:bodyPr wrap="square" rtlCol="0">
            <a:spAutoFit/>
          </a:bodyPr>
          <a:lstStyle/>
          <a:p>
            <a:r>
              <a:rPr lang="en-US" sz="1600" b="1" dirty="0">
                <a:solidFill>
                  <a:srgbClr val="7030A0"/>
                </a:solidFill>
              </a:rPr>
              <a:t>Response-gene</a:t>
            </a:r>
          </a:p>
          <a:p>
            <a:r>
              <a:rPr lang="en-US" sz="1600" b="1" dirty="0">
                <a:solidFill>
                  <a:srgbClr val="7030A0"/>
                </a:solidFill>
              </a:rPr>
              <a:t>Stress</a:t>
            </a:r>
          </a:p>
        </p:txBody>
      </p:sp>
      <p:sp>
        <p:nvSpPr>
          <p:cNvPr id="16" name="TextBox 15"/>
          <p:cNvSpPr txBox="1"/>
          <p:nvPr/>
        </p:nvSpPr>
        <p:spPr>
          <a:xfrm>
            <a:off x="4756691" y="2636912"/>
            <a:ext cx="1471493" cy="830997"/>
          </a:xfrm>
          <a:prstGeom prst="rect">
            <a:avLst/>
          </a:prstGeom>
          <a:noFill/>
        </p:spPr>
        <p:txBody>
          <a:bodyPr wrap="none" rtlCol="0">
            <a:spAutoFit/>
          </a:bodyPr>
          <a:lstStyle/>
          <a:p>
            <a:r>
              <a:rPr lang="en-US" sz="1600" b="1" dirty="0">
                <a:solidFill>
                  <a:srgbClr val="7030A0"/>
                </a:solidFill>
              </a:rPr>
              <a:t>Response-gene</a:t>
            </a:r>
          </a:p>
          <a:p>
            <a:r>
              <a:rPr lang="en-US" sz="1600" b="1" dirty="0">
                <a:solidFill>
                  <a:srgbClr val="7030A0"/>
                </a:solidFill>
              </a:rPr>
              <a:t>Control</a:t>
            </a:r>
          </a:p>
          <a:p>
            <a:endParaRPr lang="en-US" sz="1600" b="1" dirty="0">
              <a:solidFill>
                <a:srgbClr val="7030A0"/>
              </a:solidFill>
            </a:endParaRPr>
          </a:p>
        </p:txBody>
      </p:sp>
      <p:sp>
        <p:nvSpPr>
          <p:cNvPr id="3" name="TextBox 2"/>
          <p:cNvSpPr txBox="1"/>
          <p:nvPr/>
        </p:nvSpPr>
        <p:spPr>
          <a:xfrm>
            <a:off x="2251827" y="1884306"/>
            <a:ext cx="1618072" cy="584775"/>
          </a:xfrm>
          <a:prstGeom prst="rect">
            <a:avLst/>
          </a:prstGeom>
          <a:noFill/>
        </p:spPr>
        <p:txBody>
          <a:bodyPr wrap="none" rtlCol="0">
            <a:spAutoFit/>
          </a:bodyPr>
          <a:lstStyle/>
          <a:p>
            <a:r>
              <a:rPr lang="en-US" sz="1600" b="1" dirty="0" err="1">
                <a:solidFill>
                  <a:prstClr val="white">
                    <a:lumMod val="50000"/>
                  </a:prstClr>
                </a:solidFill>
              </a:rPr>
              <a:t>RefGene</a:t>
            </a:r>
            <a:r>
              <a:rPr lang="en-US" sz="1600" b="1" dirty="0">
                <a:solidFill>
                  <a:prstClr val="white">
                    <a:lumMod val="50000"/>
                  </a:prstClr>
                </a:solidFill>
              </a:rPr>
              <a:t> Control</a:t>
            </a:r>
          </a:p>
          <a:p>
            <a:r>
              <a:rPr lang="en-US" sz="1600" b="1" dirty="0" err="1">
                <a:solidFill>
                  <a:prstClr val="white">
                    <a:lumMod val="50000"/>
                  </a:prstClr>
                </a:solidFill>
              </a:rPr>
              <a:t>RefGene</a:t>
            </a:r>
            <a:r>
              <a:rPr lang="en-US" sz="1600" b="1" dirty="0">
                <a:solidFill>
                  <a:prstClr val="white">
                    <a:lumMod val="50000"/>
                  </a:prstClr>
                </a:solidFill>
              </a:rPr>
              <a:t> Stress</a:t>
            </a:r>
          </a:p>
        </p:txBody>
      </p:sp>
      <p:sp>
        <p:nvSpPr>
          <p:cNvPr id="5" name="TextBox 4"/>
          <p:cNvSpPr txBox="1"/>
          <p:nvPr/>
        </p:nvSpPr>
        <p:spPr>
          <a:xfrm>
            <a:off x="2986857" y="2708920"/>
            <a:ext cx="418704" cy="369332"/>
          </a:xfrm>
          <a:prstGeom prst="rect">
            <a:avLst/>
          </a:prstGeom>
          <a:noFill/>
        </p:spPr>
        <p:txBody>
          <a:bodyPr wrap="none" rtlCol="0">
            <a:spAutoFit/>
          </a:bodyPr>
          <a:lstStyle/>
          <a:p>
            <a:r>
              <a:rPr lang="en-US" dirty="0">
                <a:solidFill>
                  <a:prstClr val="white">
                    <a:lumMod val="50000"/>
                  </a:prstClr>
                </a:solidFill>
              </a:rPr>
              <a:t>18</a:t>
            </a:r>
          </a:p>
        </p:txBody>
      </p:sp>
      <p:sp>
        <p:nvSpPr>
          <p:cNvPr id="7" name="TextBox 6"/>
          <p:cNvSpPr txBox="1"/>
          <p:nvPr/>
        </p:nvSpPr>
        <p:spPr>
          <a:xfrm>
            <a:off x="3764634" y="2699628"/>
            <a:ext cx="418704" cy="369332"/>
          </a:xfrm>
          <a:prstGeom prst="rect">
            <a:avLst/>
          </a:prstGeom>
          <a:noFill/>
        </p:spPr>
        <p:txBody>
          <a:bodyPr wrap="none" rtlCol="0">
            <a:spAutoFit/>
          </a:bodyPr>
          <a:lstStyle/>
          <a:p>
            <a:r>
              <a:rPr lang="en-US" dirty="0">
                <a:solidFill>
                  <a:srgbClr val="7030A0"/>
                </a:solidFill>
              </a:rPr>
              <a:t>24</a:t>
            </a:r>
          </a:p>
        </p:txBody>
      </p:sp>
      <p:sp>
        <p:nvSpPr>
          <p:cNvPr id="20" name="TextBox 19"/>
          <p:cNvSpPr txBox="1"/>
          <p:nvPr/>
        </p:nvSpPr>
        <p:spPr>
          <a:xfrm>
            <a:off x="4153296" y="2699628"/>
            <a:ext cx="418704" cy="369332"/>
          </a:xfrm>
          <a:prstGeom prst="rect">
            <a:avLst/>
          </a:prstGeom>
          <a:noFill/>
        </p:spPr>
        <p:txBody>
          <a:bodyPr wrap="none" rtlCol="0">
            <a:spAutoFit/>
          </a:bodyPr>
          <a:lstStyle/>
          <a:p>
            <a:r>
              <a:rPr lang="en-US" dirty="0">
                <a:solidFill>
                  <a:srgbClr val="7030A0"/>
                </a:solidFill>
              </a:rPr>
              <a:t>28</a:t>
            </a:r>
          </a:p>
        </p:txBody>
      </p:sp>
      <mc:AlternateContent xmlns:mc="http://schemas.openxmlformats.org/markup-compatibility/2006">
        <mc:Choice xmlns:a14="http://schemas.microsoft.com/office/drawing/2010/main" Requires="a14">
          <p:sp>
            <p:nvSpPr>
              <p:cNvPr id="21" name="TextBox 20"/>
              <p:cNvSpPr txBox="1"/>
              <p:nvPr/>
            </p:nvSpPr>
            <p:spPr>
              <a:xfrm>
                <a:off x="45817" y="3871447"/>
                <a:ext cx="4523803"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7030A0"/>
                              </a:solidFill>
                              <a:latin typeface="Cambria Math" panose="02040503050406030204" pitchFamily="18" charset="0"/>
                            </a:rPr>
                          </m:ctrlPr>
                        </m:sSubPr>
                        <m:e>
                          <m:r>
                            <a:rPr lang="en-US" b="1" i="1" smtClean="0">
                              <a:solidFill>
                                <a:srgbClr val="7030A0"/>
                              </a:solidFill>
                              <a:latin typeface="Cambria Math" panose="02040503050406030204" pitchFamily="18" charset="0"/>
                            </a:rPr>
                            <m:t>𝑹𝒆𝒔</m:t>
                          </m:r>
                          <m:r>
                            <a:rPr lang="en-US" b="1" i="1" smtClean="0">
                              <a:solidFill>
                                <a:srgbClr val="7030A0"/>
                              </a:solidFill>
                              <a:latin typeface="Cambria Math" panose="02040503050406030204" pitchFamily="18" charset="0"/>
                            </a:rPr>
                            <m:t>𝒑</m:t>
                          </m:r>
                          <m:r>
                            <a:rPr lang="en-US" b="1" i="1" smtClean="0">
                              <a:solidFill>
                                <a:srgbClr val="7030A0"/>
                              </a:solidFill>
                              <a:latin typeface="Cambria Math" panose="02040503050406030204" pitchFamily="18" charset="0"/>
                            </a:rPr>
                            <m:t>𝑮</m:t>
                          </m:r>
                        </m:e>
                        <m:sub>
                          <m:r>
                            <a:rPr lang="en-US" b="1" i="1" smtClean="0">
                              <a:solidFill>
                                <a:srgbClr val="7030A0"/>
                              </a:solidFill>
                              <a:latin typeface="Cambria Math"/>
                            </a:rPr>
                            <m:t>𝑪𝒐𝒏𝒕𝒓𝒐𝒍</m:t>
                          </m:r>
                        </m:sub>
                      </m:sSub>
                      <m:r>
                        <a:rPr lang="en-US" i="1">
                          <a:solidFill>
                            <a:prstClr val="black"/>
                          </a:solidFill>
                          <a:latin typeface="Cambria Math"/>
                        </a:rPr>
                        <m:t>=</m:t>
                      </m:r>
                      <m:sSub>
                        <m:sSubPr>
                          <m:ctrlPr>
                            <a:rPr lang="en-US" b="1" i="1" smtClean="0">
                              <a:solidFill>
                                <a:schemeClr val="bg1">
                                  <a:lumMod val="50000"/>
                                </a:schemeClr>
                              </a:solidFill>
                              <a:latin typeface="Cambria Math" panose="02040503050406030204" pitchFamily="18" charset="0"/>
                            </a:rPr>
                          </m:ctrlPr>
                        </m:sSubPr>
                        <m:e>
                          <m:r>
                            <a:rPr lang="en-US" b="1" i="1" smtClean="0">
                              <a:solidFill>
                                <a:schemeClr val="bg1">
                                  <a:lumMod val="50000"/>
                                </a:schemeClr>
                              </a:solidFill>
                              <a:latin typeface="Cambria Math" panose="02040503050406030204" pitchFamily="18" charset="0"/>
                            </a:rPr>
                            <m:t>𝑹𝒆𝒇𝑮</m:t>
                          </m:r>
                        </m:e>
                        <m:sub>
                          <m:r>
                            <a:rPr lang="en-US" b="1" i="1" smtClean="0">
                              <a:solidFill>
                                <a:schemeClr val="bg1">
                                  <a:lumMod val="50000"/>
                                </a:schemeClr>
                              </a:solidFill>
                              <a:latin typeface="Cambria Math"/>
                            </a:rPr>
                            <m:t>𝑪𝒐𝒏𝒕𝒓𝒐𝒍</m:t>
                          </m:r>
                        </m:sub>
                      </m:sSub>
                      <m:r>
                        <a:rPr lang="en-US" i="1">
                          <a:solidFill>
                            <a:prstClr val="black"/>
                          </a:solidFill>
                          <a:latin typeface="Cambria Math"/>
                        </a:rPr>
                        <m:t> </m:t>
                      </m:r>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he-IL" i="1">
                              <a:solidFill>
                                <a:prstClr val="black"/>
                              </a:solidFill>
                              <a:latin typeface="Cambria Math"/>
                              <a:ea typeface="Cambria Math"/>
                            </a:rPr>
                            <m:t>1</m:t>
                          </m:r>
                          <m:r>
                            <a:rPr lang="he-IL" i="1">
                              <a:solidFill>
                                <a:prstClr val="black"/>
                              </a:solidFill>
                              <a:latin typeface="Cambria Math"/>
                              <a:ea typeface="Cambria Math"/>
                            </a:rPr>
                            <m:t>.</m:t>
                          </m:r>
                          <m:r>
                            <a:rPr lang="he-IL" i="1">
                              <a:solidFill>
                                <a:prstClr val="black"/>
                              </a:solidFill>
                              <a:latin typeface="Cambria Math"/>
                              <a:ea typeface="Cambria Math"/>
                            </a:rPr>
                            <m:t>9</m:t>
                          </m:r>
                        </m:e>
                        <m:sup>
                          <m:r>
                            <a:rPr lang="en-US" i="1">
                              <a:solidFill>
                                <a:prstClr val="black"/>
                              </a:solidFill>
                              <a:latin typeface="Cambria Math"/>
                              <a:ea typeface="Cambria Math"/>
                            </a:rPr>
                            <m:t>(</m:t>
                          </m:r>
                          <m:r>
                            <a:rPr lang="en-US" b="1" i="1" smtClean="0">
                              <a:solidFill>
                                <a:schemeClr val="bg1">
                                  <a:lumMod val="50000"/>
                                </a:schemeClr>
                              </a:solidFill>
                              <a:latin typeface="Cambria Math"/>
                              <a:ea typeface="Cambria Math"/>
                            </a:rPr>
                            <m:t>𝟏𝟖</m:t>
                          </m:r>
                          <m:r>
                            <a:rPr lang="en-US" i="1">
                              <a:solidFill>
                                <a:prstClr val="black"/>
                              </a:solidFill>
                              <a:latin typeface="Cambria Math"/>
                              <a:ea typeface="Cambria Math"/>
                            </a:rPr>
                            <m:t>−</m:t>
                          </m:r>
                          <m:r>
                            <a:rPr lang="en-US" b="1" i="1">
                              <a:solidFill>
                                <a:srgbClr val="7030A0"/>
                              </a:solidFill>
                              <a:latin typeface="Cambria Math"/>
                              <a:ea typeface="Cambria Math"/>
                            </a:rPr>
                            <m:t>𝟐</m:t>
                          </m:r>
                          <m:r>
                            <a:rPr lang="en-US" b="1" i="1" smtClean="0">
                              <a:solidFill>
                                <a:srgbClr val="7030A0"/>
                              </a:solidFill>
                              <a:latin typeface="Cambria Math" panose="02040503050406030204" pitchFamily="18" charset="0"/>
                              <a:ea typeface="Cambria Math"/>
                            </a:rPr>
                            <m:t>𝟖</m:t>
                          </m:r>
                          <m:r>
                            <a:rPr lang="en-US" i="1">
                              <a:solidFill>
                                <a:prstClr val="black"/>
                              </a:solidFill>
                              <a:latin typeface="Cambria Math"/>
                              <a:ea typeface="Cambria Math"/>
                            </a:rPr>
                            <m:t>)</m:t>
                          </m:r>
                        </m:sup>
                      </m:sSup>
                    </m:oMath>
                  </m:oMathPara>
                </a14:m>
                <a:endParaRPr lang="en-US" dirty="0">
                  <a:solidFill>
                    <a:prstClr val="black"/>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45817" y="3871447"/>
                <a:ext cx="4523803" cy="380810"/>
              </a:xfrm>
              <a:prstGeom prst="rect">
                <a:avLst/>
              </a:prstGeom>
              <a:blipFill>
                <a:blip r:embed="rId3"/>
                <a:stretch>
                  <a:fillRect b="-12698"/>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45817" y="4519519"/>
                <a:ext cx="4296176"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7030A0"/>
                              </a:solidFill>
                              <a:latin typeface="Cambria Math" panose="02040503050406030204" pitchFamily="18" charset="0"/>
                            </a:rPr>
                          </m:ctrlPr>
                        </m:sSubPr>
                        <m:e>
                          <m:r>
                            <a:rPr lang="en-US" b="1" i="1" smtClean="0">
                              <a:solidFill>
                                <a:srgbClr val="7030A0"/>
                              </a:solidFill>
                              <a:latin typeface="Cambria Math" panose="02040503050406030204" pitchFamily="18" charset="0"/>
                            </a:rPr>
                            <m:t>𝑹𝒆𝒔</m:t>
                          </m:r>
                          <m:r>
                            <a:rPr lang="en-US" b="1" i="1" smtClean="0">
                              <a:solidFill>
                                <a:srgbClr val="7030A0"/>
                              </a:solidFill>
                              <a:latin typeface="Cambria Math" panose="02040503050406030204" pitchFamily="18" charset="0"/>
                            </a:rPr>
                            <m:t>𝒑</m:t>
                          </m:r>
                          <m:r>
                            <a:rPr lang="en-US" b="1" i="1" smtClean="0">
                              <a:solidFill>
                                <a:srgbClr val="7030A0"/>
                              </a:solidFill>
                              <a:latin typeface="Cambria Math" panose="02040503050406030204" pitchFamily="18" charset="0"/>
                            </a:rPr>
                            <m:t>𝑮</m:t>
                          </m:r>
                        </m:e>
                        <m:sub>
                          <m:r>
                            <a:rPr lang="en-US" b="1" i="1" smtClean="0">
                              <a:solidFill>
                                <a:srgbClr val="7030A0"/>
                              </a:solidFill>
                              <a:latin typeface="Cambria Math" panose="02040503050406030204" pitchFamily="18" charset="0"/>
                            </a:rPr>
                            <m:t>𝑺𝒕𝒓𝒆𝒔𝒔</m:t>
                          </m:r>
                        </m:sub>
                      </m:sSub>
                      <m:r>
                        <a:rPr lang="en-US" i="1">
                          <a:solidFill>
                            <a:prstClr val="black"/>
                          </a:solidFill>
                          <a:latin typeface="Cambria Math"/>
                        </a:rPr>
                        <m:t>=</m:t>
                      </m:r>
                      <m:sSub>
                        <m:sSubPr>
                          <m:ctrlPr>
                            <a:rPr lang="en-US" b="1" i="1" smtClean="0">
                              <a:solidFill>
                                <a:schemeClr val="bg1">
                                  <a:lumMod val="50000"/>
                                </a:schemeClr>
                              </a:solidFill>
                              <a:latin typeface="Cambria Math" panose="02040503050406030204" pitchFamily="18" charset="0"/>
                            </a:rPr>
                          </m:ctrlPr>
                        </m:sSubPr>
                        <m:e>
                          <m:r>
                            <a:rPr lang="en-US" b="1" i="1" smtClean="0">
                              <a:solidFill>
                                <a:schemeClr val="bg1">
                                  <a:lumMod val="50000"/>
                                </a:schemeClr>
                              </a:solidFill>
                              <a:latin typeface="Cambria Math" panose="02040503050406030204" pitchFamily="18" charset="0"/>
                            </a:rPr>
                            <m:t>𝑹𝒆𝒇𝑮</m:t>
                          </m:r>
                        </m:e>
                        <m:sub>
                          <m:r>
                            <a:rPr lang="en-US" b="1" i="1" smtClean="0">
                              <a:solidFill>
                                <a:schemeClr val="bg1">
                                  <a:lumMod val="50000"/>
                                </a:schemeClr>
                              </a:solidFill>
                              <a:latin typeface="Cambria Math" panose="02040503050406030204" pitchFamily="18" charset="0"/>
                            </a:rPr>
                            <m:t>𝑺𝒕𝒓𝒆𝒔𝒔</m:t>
                          </m:r>
                        </m:sub>
                      </m:sSub>
                      <m:r>
                        <a:rPr lang="en-US" i="1">
                          <a:solidFill>
                            <a:prstClr val="black"/>
                          </a:solidFill>
                          <a:latin typeface="Cambria Math"/>
                        </a:rPr>
                        <m:t> </m:t>
                      </m:r>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he-IL" i="1">
                              <a:solidFill>
                                <a:prstClr val="black"/>
                              </a:solidFill>
                              <a:latin typeface="Cambria Math"/>
                              <a:ea typeface="Cambria Math"/>
                            </a:rPr>
                            <m:t>1</m:t>
                          </m:r>
                          <m:r>
                            <a:rPr lang="he-IL" i="1">
                              <a:solidFill>
                                <a:prstClr val="black"/>
                              </a:solidFill>
                              <a:latin typeface="Cambria Math"/>
                              <a:ea typeface="Cambria Math"/>
                            </a:rPr>
                            <m:t>.</m:t>
                          </m:r>
                          <m:r>
                            <a:rPr lang="he-IL" i="1">
                              <a:solidFill>
                                <a:prstClr val="black"/>
                              </a:solidFill>
                              <a:latin typeface="Cambria Math"/>
                              <a:ea typeface="Cambria Math"/>
                            </a:rPr>
                            <m:t>9</m:t>
                          </m:r>
                        </m:e>
                        <m:sup>
                          <m:r>
                            <a:rPr lang="en-US" i="1">
                              <a:solidFill>
                                <a:prstClr val="black"/>
                              </a:solidFill>
                              <a:latin typeface="Cambria Math"/>
                              <a:ea typeface="Cambria Math"/>
                            </a:rPr>
                            <m:t>(</m:t>
                          </m:r>
                          <m:r>
                            <a:rPr lang="en-US" b="1" i="1" smtClean="0">
                              <a:solidFill>
                                <a:schemeClr val="bg1">
                                  <a:lumMod val="50000"/>
                                </a:schemeClr>
                              </a:solidFill>
                              <a:latin typeface="Cambria Math"/>
                              <a:ea typeface="Cambria Math"/>
                            </a:rPr>
                            <m:t>𝟏𝟖</m:t>
                          </m:r>
                          <m:r>
                            <a:rPr lang="en-US" i="1">
                              <a:solidFill>
                                <a:prstClr val="black"/>
                              </a:solidFill>
                              <a:latin typeface="Cambria Math"/>
                              <a:ea typeface="Cambria Math"/>
                            </a:rPr>
                            <m:t>−</m:t>
                          </m:r>
                          <m:r>
                            <a:rPr lang="en-US" b="1" i="1">
                              <a:solidFill>
                                <a:srgbClr val="7030A0"/>
                              </a:solidFill>
                              <a:latin typeface="Cambria Math"/>
                              <a:ea typeface="Cambria Math"/>
                            </a:rPr>
                            <m:t>𝟐</m:t>
                          </m:r>
                          <m:r>
                            <a:rPr lang="en-US" b="1" i="1" smtClean="0">
                              <a:solidFill>
                                <a:srgbClr val="7030A0"/>
                              </a:solidFill>
                              <a:latin typeface="Cambria Math" panose="02040503050406030204" pitchFamily="18" charset="0"/>
                              <a:ea typeface="Cambria Math"/>
                            </a:rPr>
                            <m:t>𝟒</m:t>
                          </m:r>
                          <m:r>
                            <a:rPr lang="en-US" i="1">
                              <a:solidFill>
                                <a:prstClr val="black"/>
                              </a:solidFill>
                              <a:latin typeface="Cambria Math"/>
                              <a:ea typeface="Cambria Math"/>
                            </a:rPr>
                            <m:t>)</m:t>
                          </m:r>
                        </m:sup>
                      </m:sSup>
                    </m:oMath>
                  </m:oMathPara>
                </a14:m>
                <a:endParaRPr lang="en-US" dirty="0">
                  <a:solidFill>
                    <a:prstClr val="black"/>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45817" y="4519519"/>
                <a:ext cx="4296176" cy="380810"/>
              </a:xfrm>
              <a:prstGeom prst="rect">
                <a:avLst/>
              </a:prstGeom>
              <a:blipFill>
                <a:blip r:embed="rId4"/>
                <a:stretch>
                  <a:fillRect b="-12698"/>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307926" y="3918126"/>
                <a:ext cx="26403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rPr>
                        <m:t>=</m:t>
                      </m:r>
                      <m:sSub>
                        <m:sSubPr>
                          <m:ctrlPr>
                            <a:rPr lang="en-US" b="1" i="1" smtClean="0">
                              <a:solidFill>
                                <a:schemeClr val="bg1">
                                  <a:lumMod val="50000"/>
                                </a:schemeClr>
                              </a:solidFill>
                              <a:latin typeface="Cambria Math" panose="02040503050406030204" pitchFamily="18" charset="0"/>
                            </a:rPr>
                          </m:ctrlPr>
                        </m:sSubPr>
                        <m:e>
                          <m:r>
                            <a:rPr lang="en-US" b="1" i="1">
                              <a:solidFill>
                                <a:schemeClr val="bg1">
                                  <a:lumMod val="50000"/>
                                </a:schemeClr>
                              </a:solidFill>
                              <a:latin typeface="Cambria Math" panose="02040503050406030204" pitchFamily="18" charset="0"/>
                            </a:rPr>
                            <m:t>𝑹𝒆𝒇𝑮</m:t>
                          </m:r>
                        </m:e>
                        <m:sub>
                          <m:r>
                            <a:rPr lang="en-US" b="1" i="1">
                              <a:solidFill>
                                <a:schemeClr val="bg1">
                                  <a:lumMod val="50000"/>
                                </a:schemeClr>
                              </a:solidFill>
                              <a:latin typeface="Cambria Math"/>
                            </a:rPr>
                            <m:t>𝑪𝒐𝒏𝒕𝒓𝒐𝒍</m:t>
                          </m:r>
                        </m:sub>
                      </m:sSub>
                      <m:r>
                        <a:rPr lang="en-US" i="1">
                          <a:solidFill>
                            <a:prstClr val="black"/>
                          </a:solidFill>
                          <a:latin typeface="Cambria Math"/>
                          <a:ea typeface="Cambria Math"/>
                        </a:rPr>
                        <m:t>× </m:t>
                      </m:r>
                      <m:sSup>
                        <m:sSupPr>
                          <m:ctrlPr>
                            <a:rPr lang="en-US" i="1" smtClean="0">
                              <a:solidFill>
                                <a:prstClr val="black"/>
                              </a:solidFill>
                              <a:latin typeface="Cambria Math" panose="02040503050406030204" pitchFamily="18" charset="0"/>
                              <a:ea typeface="Cambria Math"/>
                            </a:rPr>
                          </m:ctrlPr>
                        </m:sSupPr>
                        <m:e>
                          <m:r>
                            <a:rPr lang="he-IL" i="1">
                              <a:solidFill>
                                <a:prstClr val="black"/>
                              </a:solidFill>
                              <a:latin typeface="Cambria Math"/>
                              <a:ea typeface="Cambria Math"/>
                            </a:rPr>
                            <m:t>1</m:t>
                          </m:r>
                          <m:r>
                            <a:rPr lang="he-IL" i="1">
                              <a:solidFill>
                                <a:prstClr val="black"/>
                              </a:solidFill>
                              <a:latin typeface="Cambria Math"/>
                              <a:ea typeface="Cambria Math"/>
                            </a:rPr>
                            <m:t>.</m:t>
                          </m:r>
                          <m:r>
                            <a:rPr lang="he-IL" i="1">
                              <a:solidFill>
                                <a:prstClr val="black"/>
                              </a:solidFill>
                              <a:latin typeface="Cambria Math"/>
                              <a:ea typeface="Cambria Math"/>
                            </a:rPr>
                            <m:t>9</m:t>
                          </m:r>
                        </m:e>
                        <m:sup>
                          <m:r>
                            <a:rPr lang="en-US" i="1">
                              <a:solidFill>
                                <a:prstClr val="black"/>
                              </a:solidFill>
                              <a:latin typeface="Cambria Math"/>
                              <a:ea typeface="Cambria Math"/>
                            </a:rPr>
                            <m:t>−</m:t>
                          </m:r>
                          <m:r>
                            <a:rPr lang="en-US" b="0" i="1" smtClean="0">
                              <a:solidFill>
                                <a:prstClr val="black"/>
                              </a:solidFill>
                              <a:latin typeface="Cambria Math" panose="02040503050406030204" pitchFamily="18" charset="0"/>
                              <a:ea typeface="Cambria Math"/>
                            </a:rPr>
                            <m:t>10</m:t>
                          </m:r>
                        </m:sup>
                      </m:sSup>
                    </m:oMath>
                  </m:oMathPara>
                </a14:m>
                <a:endParaRPr lang="en-US" dirty="0">
                  <a:solidFill>
                    <a:srgbClr val="7030A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307926" y="3918126"/>
                <a:ext cx="2640338"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338383" y="4540737"/>
                <a:ext cx="24287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rPr>
                        <m:t>=</m:t>
                      </m:r>
                      <m:sSub>
                        <m:sSubPr>
                          <m:ctrlPr>
                            <a:rPr lang="en-US" b="1" i="1" smtClean="0">
                              <a:solidFill>
                                <a:schemeClr val="bg1">
                                  <a:lumMod val="50000"/>
                                </a:schemeClr>
                              </a:solidFill>
                              <a:latin typeface="Cambria Math" panose="02040503050406030204" pitchFamily="18" charset="0"/>
                            </a:rPr>
                          </m:ctrlPr>
                        </m:sSubPr>
                        <m:e>
                          <m:r>
                            <a:rPr lang="en-US" b="1" i="1">
                              <a:solidFill>
                                <a:schemeClr val="bg1">
                                  <a:lumMod val="50000"/>
                                </a:schemeClr>
                              </a:solidFill>
                              <a:latin typeface="Cambria Math" panose="02040503050406030204" pitchFamily="18" charset="0"/>
                            </a:rPr>
                            <m:t>𝑹𝒆𝒇𝑮</m:t>
                          </m:r>
                        </m:e>
                        <m:sub>
                          <m:r>
                            <a:rPr lang="en-US" b="1" i="1" smtClean="0">
                              <a:solidFill>
                                <a:schemeClr val="bg1">
                                  <a:lumMod val="50000"/>
                                </a:schemeClr>
                              </a:solidFill>
                              <a:latin typeface="Cambria Math" panose="02040503050406030204" pitchFamily="18" charset="0"/>
                            </a:rPr>
                            <m:t>𝑺𝒕𝒓𝒆𝒔𝒔</m:t>
                          </m:r>
                        </m:sub>
                      </m:sSub>
                      <m:r>
                        <a:rPr lang="en-US" i="1">
                          <a:solidFill>
                            <a:prstClr val="black"/>
                          </a:solidFill>
                          <a:latin typeface="Cambria Math"/>
                          <a:ea typeface="Cambria Math"/>
                        </a:rPr>
                        <m:t>× </m:t>
                      </m:r>
                      <m:sSup>
                        <m:sSupPr>
                          <m:ctrlPr>
                            <a:rPr lang="en-US" i="1">
                              <a:solidFill>
                                <a:prstClr val="black"/>
                              </a:solidFill>
                              <a:latin typeface="Cambria Math" panose="02040503050406030204" pitchFamily="18" charset="0"/>
                              <a:ea typeface="Cambria Math"/>
                            </a:rPr>
                          </m:ctrlPr>
                        </m:sSupPr>
                        <m:e>
                          <m:r>
                            <a:rPr lang="he-IL" i="1">
                              <a:solidFill>
                                <a:prstClr val="black"/>
                              </a:solidFill>
                              <a:latin typeface="Cambria Math"/>
                              <a:ea typeface="Cambria Math"/>
                            </a:rPr>
                            <m:t>1</m:t>
                          </m:r>
                          <m:r>
                            <a:rPr lang="he-IL" i="1">
                              <a:solidFill>
                                <a:prstClr val="black"/>
                              </a:solidFill>
                              <a:latin typeface="Cambria Math"/>
                              <a:ea typeface="Cambria Math"/>
                            </a:rPr>
                            <m:t>.</m:t>
                          </m:r>
                          <m:r>
                            <a:rPr lang="he-IL" i="1">
                              <a:solidFill>
                                <a:prstClr val="black"/>
                              </a:solidFill>
                              <a:latin typeface="Cambria Math"/>
                              <a:ea typeface="Cambria Math"/>
                            </a:rPr>
                            <m:t>9</m:t>
                          </m:r>
                        </m:e>
                        <m:sup>
                          <m:r>
                            <a:rPr lang="en-US" i="1">
                              <a:solidFill>
                                <a:prstClr val="black"/>
                              </a:solidFill>
                              <a:latin typeface="Cambria Math"/>
                              <a:ea typeface="Cambria Math"/>
                            </a:rPr>
                            <m:t>−</m:t>
                          </m:r>
                          <m:r>
                            <a:rPr lang="en-US" b="0" i="1" smtClean="0">
                              <a:solidFill>
                                <a:prstClr val="black"/>
                              </a:solidFill>
                              <a:latin typeface="Cambria Math" panose="02040503050406030204" pitchFamily="18" charset="0"/>
                              <a:ea typeface="Cambria Math"/>
                            </a:rPr>
                            <m:t>6</m:t>
                          </m:r>
                        </m:sup>
                      </m:sSup>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338383" y="4540737"/>
                <a:ext cx="2428742"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8929" y="5113314"/>
                <a:ext cx="3985194" cy="6967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prstClr val="black"/>
                              </a:solidFill>
                              <a:latin typeface="Cambria Math" panose="02040503050406030204" pitchFamily="18" charset="0"/>
                            </a:rPr>
                          </m:ctrlPr>
                        </m:fPr>
                        <m:num>
                          <m:sSub>
                            <m:sSubPr>
                              <m:ctrlPr>
                                <a:rPr lang="en-US" b="1" i="1">
                                  <a:solidFill>
                                    <a:srgbClr val="7030A0"/>
                                  </a:solidFill>
                                  <a:latin typeface="Cambria Math" panose="02040503050406030204" pitchFamily="18" charset="0"/>
                                </a:rPr>
                              </m:ctrlPr>
                            </m:sSubPr>
                            <m:e>
                              <m:r>
                                <a:rPr lang="en-US" b="1" i="1" smtClean="0">
                                  <a:solidFill>
                                    <a:srgbClr val="7030A0"/>
                                  </a:solidFill>
                                  <a:latin typeface="Cambria Math" panose="02040503050406030204" pitchFamily="18" charset="0"/>
                                </a:rPr>
                                <m:t>𝑹𝒆𝒔</m:t>
                              </m:r>
                              <m:r>
                                <a:rPr lang="en-US" b="1" i="1" smtClean="0">
                                  <a:solidFill>
                                    <a:srgbClr val="7030A0"/>
                                  </a:solidFill>
                                  <a:latin typeface="Cambria Math" panose="02040503050406030204" pitchFamily="18" charset="0"/>
                                </a:rPr>
                                <m:t>𝒑</m:t>
                              </m:r>
                              <m:r>
                                <a:rPr lang="en-US" b="1" i="1" smtClean="0">
                                  <a:solidFill>
                                    <a:srgbClr val="7030A0"/>
                                  </a:solidFill>
                                  <a:latin typeface="Cambria Math" panose="02040503050406030204" pitchFamily="18" charset="0"/>
                                </a:rPr>
                                <m:t>𝑮</m:t>
                              </m:r>
                            </m:e>
                            <m:sub>
                              <m:r>
                                <a:rPr lang="en-US" b="1" i="1" smtClean="0">
                                  <a:solidFill>
                                    <a:srgbClr val="7030A0"/>
                                  </a:solidFill>
                                  <a:latin typeface="Cambria Math" panose="02040503050406030204" pitchFamily="18" charset="0"/>
                                </a:rPr>
                                <m:t>𝒔𝒕𝒓𝒆𝒔𝒔</m:t>
                              </m:r>
                            </m:sub>
                          </m:sSub>
                        </m:num>
                        <m:den>
                          <m:sSub>
                            <m:sSubPr>
                              <m:ctrlPr>
                                <a:rPr lang="en-US" b="1" i="1">
                                  <a:solidFill>
                                    <a:srgbClr val="7030A0"/>
                                  </a:solidFill>
                                  <a:latin typeface="Cambria Math" panose="02040503050406030204" pitchFamily="18" charset="0"/>
                                </a:rPr>
                              </m:ctrlPr>
                            </m:sSubPr>
                            <m:e>
                              <m:r>
                                <a:rPr lang="en-US" b="1" i="1" smtClean="0">
                                  <a:solidFill>
                                    <a:srgbClr val="7030A0"/>
                                  </a:solidFill>
                                  <a:latin typeface="Cambria Math" panose="02040503050406030204" pitchFamily="18" charset="0"/>
                                </a:rPr>
                                <m:t>𝑹𝒆𝒔</m:t>
                              </m:r>
                              <m:r>
                                <a:rPr lang="en-US" b="1" i="1" smtClean="0">
                                  <a:solidFill>
                                    <a:srgbClr val="7030A0"/>
                                  </a:solidFill>
                                  <a:latin typeface="Cambria Math" panose="02040503050406030204" pitchFamily="18" charset="0"/>
                                </a:rPr>
                                <m:t>𝒑</m:t>
                              </m:r>
                              <m:r>
                                <a:rPr lang="en-US" b="1" i="1" smtClean="0">
                                  <a:solidFill>
                                    <a:srgbClr val="7030A0"/>
                                  </a:solidFill>
                                  <a:latin typeface="Cambria Math" panose="02040503050406030204" pitchFamily="18" charset="0"/>
                                </a:rPr>
                                <m:t>𝑮</m:t>
                              </m:r>
                            </m:e>
                            <m:sub>
                              <m:r>
                                <a:rPr lang="en-US" b="1" i="1" smtClean="0">
                                  <a:solidFill>
                                    <a:srgbClr val="7030A0"/>
                                  </a:solidFill>
                                  <a:latin typeface="Cambria Math"/>
                                </a:rPr>
                                <m:t>𝑪𝒐𝒏𝒕𝒓𝒐𝒍</m:t>
                              </m:r>
                            </m:sub>
                          </m:sSub>
                        </m:den>
                      </m:f>
                      <m:r>
                        <a:rPr lang="en-US" i="1">
                          <a:solidFill>
                            <a:prstClr val="black"/>
                          </a:solidFill>
                          <a:latin typeface="Cambria Math"/>
                        </a:rPr>
                        <m:t>=</m:t>
                      </m:r>
                      <m:r>
                        <a:rPr lang="en-US" b="0" i="1" smtClean="0">
                          <a:solidFill>
                            <a:prstClr val="black"/>
                          </a:solidFill>
                          <a:latin typeface="Cambria Math" panose="02040503050406030204" pitchFamily="18" charset="0"/>
                        </a:rPr>
                        <m:t> </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ea typeface="Cambria Math"/>
                                </a:rPr>
                              </m:ctrlPr>
                            </m:sSupPr>
                            <m:e>
                              <m:sSub>
                                <m:sSubPr>
                                  <m:ctrlPr>
                                    <a:rPr lang="en-US" b="1" i="1">
                                      <a:solidFill>
                                        <a:schemeClr val="bg1">
                                          <a:lumMod val="50000"/>
                                        </a:schemeClr>
                                      </a:solidFill>
                                      <a:latin typeface="Cambria Math" panose="02040503050406030204" pitchFamily="18" charset="0"/>
                                    </a:rPr>
                                  </m:ctrlPr>
                                </m:sSubPr>
                                <m:e>
                                  <m:r>
                                    <a:rPr lang="en-US" b="1" i="1">
                                      <a:solidFill>
                                        <a:schemeClr val="bg1">
                                          <a:lumMod val="50000"/>
                                        </a:schemeClr>
                                      </a:solidFill>
                                      <a:latin typeface="Cambria Math" panose="02040503050406030204" pitchFamily="18" charset="0"/>
                                    </a:rPr>
                                    <m:t>𝑹𝒆𝒇𝑮</m:t>
                                  </m:r>
                                </m:e>
                                <m:sub>
                                  <m:r>
                                    <a:rPr lang="en-US" b="1" i="1">
                                      <a:solidFill>
                                        <a:schemeClr val="bg1">
                                          <a:lumMod val="50000"/>
                                        </a:schemeClr>
                                      </a:solidFill>
                                      <a:latin typeface="Cambria Math"/>
                                    </a:rPr>
                                    <m:t>𝑪𝒐𝒏𝒕𝒓𝒐𝒍</m:t>
                                  </m:r>
                                </m:sub>
                              </m:sSub>
                              <m:r>
                                <a:rPr lang="en-US" i="1">
                                  <a:solidFill>
                                    <a:prstClr val="black"/>
                                  </a:solidFill>
                                  <a:latin typeface="Cambria Math"/>
                                  <a:ea typeface="Cambria Math"/>
                                </a:rPr>
                                <m:t>×</m:t>
                              </m:r>
                              <m:r>
                                <a:rPr lang="he-IL" i="1">
                                  <a:solidFill>
                                    <a:prstClr val="black"/>
                                  </a:solidFill>
                                  <a:latin typeface="Cambria Math"/>
                                  <a:ea typeface="Cambria Math"/>
                                </a:rPr>
                                <m:t>1</m:t>
                              </m:r>
                              <m:r>
                                <a:rPr lang="he-IL" i="1">
                                  <a:solidFill>
                                    <a:prstClr val="black"/>
                                  </a:solidFill>
                                  <a:latin typeface="Cambria Math"/>
                                  <a:ea typeface="Cambria Math"/>
                                </a:rPr>
                                <m:t>.</m:t>
                              </m:r>
                              <m:r>
                                <a:rPr lang="he-IL" i="1">
                                  <a:solidFill>
                                    <a:prstClr val="black"/>
                                  </a:solidFill>
                                  <a:latin typeface="Cambria Math"/>
                                  <a:ea typeface="Cambria Math"/>
                                </a:rPr>
                                <m:t>9</m:t>
                              </m:r>
                            </m:e>
                            <m:sup>
                              <m:r>
                                <a:rPr lang="en-US" i="1">
                                  <a:solidFill>
                                    <a:prstClr val="black"/>
                                  </a:solidFill>
                                  <a:latin typeface="Cambria Math"/>
                                  <a:ea typeface="Cambria Math"/>
                                </a:rPr>
                                <m:t>−</m:t>
                              </m:r>
                              <m:r>
                                <a:rPr lang="en-US" b="0" i="1" smtClean="0">
                                  <a:solidFill>
                                    <a:prstClr val="black"/>
                                  </a:solidFill>
                                  <a:latin typeface="Cambria Math" panose="02040503050406030204" pitchFamily="18" charset="0"/>
                                  <a:ea typeface="Cambria Math"/>
                                </a:rPr>
                                <m:t>6</m:t>
                              </m:r>
                            </m:sup>
                          </m:sSup>
                        </m:num>
                        <m:den>
                          <m:sSub>
                            <m:sSubPr>
                              <m:ctrlPr>
                                <a:rPr lang="en-US" b="1" i="1">
                                  <a:solidFill>
                                    <a:schemeClr val="bg1">
                                      <a:lumMod val="50000"/>
                                    </a:schemeClr>
                                  </a:solidFill>
                                  <a:latin typeface="Cambria Math" panose="02040503050406030204" pitchFamily="18" charset="0"/>
                                </a:rPr>
                              </m:ctrlPr>
                            </m:sSubPr>
                            <m:e>
                              <m:r>
                                <a:rPr lang="en-US" b="1" i="1">
                                  <a:solidFill>
                                    <a:schemeClr val="bg1">
                                      <a:lumMod val="50000"/>
                                    </a:schemeClr>
                                  </a:solidFill>
                                  <a:latin typeface="Cambria Math" panose="02040503050406030204" pitchFamily="18" charset="0"/>
                                </a:rPr>
                                <m:t>𝑹𝒆𝒇𝑮</m:t>
                              </m:r>
                            </m:e>
                            <m:sub>
                              <m:r>
                                <a:rPr lang="en-US" b="1" i="1">
                                  <a:solidFill>
                                    <a:schemeClr val="bg1">
                                      <a:lumMod val="50000"/>
                                    </a:schemeClr>
                                  </a:solidFill>
                                  <a:latin typeface="Cambria Math" panose="02040503050406030204" pitchFamily="18" charset="0"/>
                                </a:rPr>
                                <m:t>𝑺𝒕𝒓𝒆𝒔𝒔</m:t>
                              </m:r>
                            </m:sub>
                          </m:sSub>
                          <m:r>
                            <a:rPr lang="en-US" i="1">
                              <a:solidFill>
                                <a:prstClr val="black"/>
                              </a:solidFill>
                              <a:latin typeface="Cambria Math"/>
                              <a:ea typeface="Cambria Math"/>
                            </a:rPr>
                            <m:t>× </m:t>
                          </m:r>
                          <m:sSup>
                            <m:sSupPr>
                              <m:ctrlPr>
                                <a:rPr lang="en-US" i="1">
                                  <a:solidFill>
                                    <a:prstClr val="black"/>
                                  </a:solidFill>
                                  <a:latin typeface="Cambria Math" panose="02040503050406030204" pitchFamily="18" charset="0"/>
                                  <a:ea typeface="Cambria Math"/>
                                </a:rPr>
                              </m:ctrlPr>
                            </m:sSupPr>
                            <m:e>
                              <m:r>
                                <a:rPr lang="he-IL" i="1">
                                  <a:solidFill>
                                    <a:prstClr val="black"/>
                                  </a:solidFill>
                                  <a:latin typeface="Cambria Math"/>
                                  <a:ea typeface="Cambria Math"/>
                                </a:rPr>
                                <m:t>1</m:t>
                              </m:r>
                              <m:r>
                                <a:rPr lang="he-IL" i="1">
                                  <a:solidFill>
                                    <a:prstClr val="black"/>
                                  </a:solidFill>
                                  <a:latin typeface="Cambria Math"/>
                                  <a:ea typeface="Cambria Math"/>
                                </a:rPr>
                                <m:t>.</m:t>
                              </m:r>
                              <m:r>
                                <a:rPr lang="he-IL" i="1">
                                  <a:solidFill>
                                    <a:prstClr val="black"/>
                                  </a:solidFill>
                                  <a:latin typeface="Cambria Math"/>
                                  <a:ea typeface="Cambria Math"/>
                                </a:rPr>
                                <m:t>9</m:t>
                              </m:r>
                            </m:e>
                            <m:sup>
                              <m:r>
                                <a:rPr lang="en-US" i="1">
                                  <a:solidFill>
                                    <a:prstClr val="black"/>
                                  </a:solidFill>
                                  <a:latin typeface="Cambria Math"/>
                                  <a:ea typeface="Cambria Math"/>
                                </a:rPr>
                                <m:t>−</m:t>
                              </m:r>
                              <m:r>
                                <a:rPr lang="en-US" b="0" i="1" smtClean="0">
                                  <a:solidFill>
                                    <a:prstClr val="black"/>
                                  </a:solidFill>
                                  <a:latin typeface="Cambria Math" panose="02040503050406030204" pitchFamily="18" charset="0"/>
                                  <a:ea typeface="Cambria Math"/>
                                </a:rPr>
                                <m:t>10</m:t>
                              </m:r>
                            </m:sup>
                          </m:sSup>
                        </m:den>
                      </m:f>
                    </m:oMath>
                  </m:oMathPara>
                </a14:m>
                <a:endParaRPr lang="en-US" dirty="0">
                  <a:solidFill>
                    <a:prstClr val="black"/>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18929" y="5113314"/>
                <a:ext cx="3985194" cy="696729"/>
              </a:xfrm>
              <a:prstGeom prst="rect">
                <a:avLst/>
              </a:prstGeom>
              <a:blipFill>
                <a:blip r:embed="rId7"/>
                <a:stretch>
                  <a:fillRect/>
                </a:stretch>
              </a:blipFill>
            </p:spPr>
            <p:txBody>
              <a:bodyPr/>
              <a:lstStyle/>
              <a:p>
                <a:r>
                  <a:rPr lang="LID4096">
                    <a:noFill/>
                  </a:rPr>
                  <a:t> </a:t>
                </a:r>
              </a:p>
            </p:txBody>
          </p:sp>
        </mc:Fallback>
      </mc:AlternateContent>
      <p:sp>
        <p:nvSpPr>
          <p:cNvPr id="15" name="TextBox 14"/>
          <p:cNvSpPr txBox="1"/>
          <p:nvPr/>
        </p:nvSpPr>
        <p:spPr>
          <a:xfrm>
            <a:off x="1654961" y="113198"/>
            <a:ext cx="5991513" cy="461665"/>
          </a:xfrm>
          <a:prstGeom prst="rect">
            <a:avLst/>
          </a:prstGeom>
          <a:noFill/>
        </p:spPr>
        <p:txBody>
          <a:bodyPr wrap="none" rtlCol="0">
            <a:spAutoFit/>
          </a:bodyPr>
          <a:lstStyle/>
          <a:p>
            <a:pPr algn="r" rtl="1"/>
            <a:r>
              <a:rPr lang="en-US" sz="2400" b="1" dirty="0">
                <a:solidFill>
                  <a:prstClr val="black"/>
                </a:solidFill>
              </a:rPr>
              <a:t>Relative quantification: control vs. treatment </a:t>
            </a:r>
          </a:p>
        </p:txBody>
      </p:sp>
      <p:sp>
        <p:nvSpPr>
          <p:cNvPr id="6" name="TextBox 5"/>
          <p:cNvSpPr txBox="1"/>
          <p:nvPr/>
        </p:nvSpPr>
        <p:spPr>
          <a:xfrm>
            <a:off x="6266380" y="1340774"/>
            <a:ext cx="2827694" cy="1477328"/>
          </a:xfrm>
          <a:prstGeom prst="rect">
            <a:avLst/>
          </a:prstGeom>
          <a:noFill/>
        </p:spPr>
        <p:txBody>
          <a:bodyPr wrap="square" rtlCol="0">
            <a:spAutoFit/>
          </a:bodyPr>
          <a:lstStyle/>
          <a:p>
            <a:r>
              <a:rPr lang="en-US" dirty="0">
                <a:solidFill>
                  <a:prstClr val="black"/>
                </a:solidFill>
              </a:rPr>
              <a:t>The level of the reference gene did not change due to stress, what is the change in the level of a response gene?</a:t>
            </a:r>
            <a:endParaRPr lang="en-US" b="1" dirty="0">
              <a:solidFill>
                <a:prstClr val="black"/>
              </a:solidFill>
            </a:endParaRPr>
          </a:p>
        </p:txBody>
      </p:sp>
      <p:sp>
        <p:nvSpPr>
          <p:cNvPr id="4" name="TextBox 3"/>
          <p:cNvSpPr txBox="1"/>
          <p:nvPr/>
        </p:nvSpPr>
        <p:spPr>
          <a:xfrm>
            <a:off x="35496" y="6023029"/>
            <a:ext cx="8964488" cy="646331"/>
          </a:xfrm>
          <a:prstGeom prst="rect">
            <a:avLst/>
          </a:prstGeom>
          <a:noFill/>
        </p:spPr>
        <p:txBody>
          <a:bodyPr wrap="square" rtlCol="0">
            <a:spAutoFit/>
          </a:bodyPr>
          <a:lstStyle/>
          <a:p>
            <a:pPr algn="ctr"/>
            <a:r>
              <a:rPr lang="en-US" dirty="0"/>
              <a:t>Importantly: the level of the reference gene cancels out so you do not need to know the absolute level of your reference gene to get the change in your gene of interest!</a:t>
            </a:r>
          </a:p>
        </p:txBody>
      </p:sp>
      <p:grpSp>
        <p:nvGrpSpPr>
          <p:cNvPr id="17" name="Group 16"/>
          <p:cNvGrpSpPr/>
          <p:nvPr/>
        </p:nvGrpSpPr>
        <p:grpSpPr>
          <a:xfrm>
            <a:off x="6292965" y="5142760"/>
            <a:ext cx="2707019" cy="685264"/>
            <a:chOff x="4973208" y="5193749"/>
            <a:chExt cx="2707019" cy="685264"/>
          </a:xfrm>
        </p:grpSpPr>
        <p:grpSp>
          <p:nvGrpSpPr>
            <p:cNvPr id="13" name="Group 12"/>
            <p:cNvGrpSpPr/>
            <p:nvPr/>
          </p:nvGrpSpPr>
          <p:grpSpPr>
            <a:xfrm>
              <a:off x="5012691" y="5193749"/>
              <a:ext cx="2492990" cy="662504"/>
              <a:chOff x="5012691" y="5193749"/>
              <a:chExt cx="2492990" cy="662504"/>
            </a:xfrm>
          </p:grpSpPr>
          <p:sp>
            <p:nvSpPr>
              <p:cNvPr id="10" name="TextBox 9"/>
              <p:cNvSpPr txBox="1"/>
              <p:nvPr/>
            </p:nvSpPr>
            <p:spPr>
              <a:xfrm>
                <a:off x="5012691" y="5193749"/>
                <a:ext cx="2492990" cy="369332"/>
              </a:xfrm>
              <a:prstGeom prst="rect">
                <a:avLst/>
              </a:prstGeom>
              <a:noFill/>
            </p:spPr>
            <p:txBody>
              <a:bodyPr wrap="none" rtlCol="0">
                <a:spAutoFit/>
              </a:bodyPr>
              <a:lstStyle/>
              <a:p>
                <a:r>
                  <a:rPr lang="el-GR" dirty="0"/>
                  <a:t>ΔΔ</a:t>
                </a:r>
                <a:r>
                  <a:rPr lang="en-US" dirty="0"/>
                  <a:t>Ct=(</a:t>
                </a:r>
                <a:r>
                  <a:rPr lang="en-US" dirty="0">
                    <a:solidFill>
                      <a:schemeClr val="bg1">
                        <a:lumMod val="50000"/>
                      </a:schemeClr>
                    </a:solidFill>
                  </a:rPr>
                  <a:t>18</a:t>
                </a:r>
                <a:r>
                  <a:rPr lang="en-US" dirty="0"/>
                  <a:t>-</a:t>
                </a:r>
                <a:r>
                  <a:rPr lang="en-US" dirty="0">
                    <a:solidFill>
                      <a:srgbClr val="9900CC"/>
                    </a:solidFill>
                  </a:rPr>
                  <a:t>24</a:t>
                </a:r>
                <a:r>
                  <a:rPr lang="en-US" dirty="0"/>
                  <a:t>)-(</a:t>
                </a:r>
                <a:r>
                  <a:rPr lang="en-US" dirty="0">
                    <a:solidFill>
                      <a:schemeClr val="bg1">
                        <a:lumMod val="50000"/>
                      </a:schemeClr>
                    </a:solidFill>
                  </a:rPr>
                  <a:t>18</a:t>
                </a:r>
                <a:r>
                  <a:rPr lang="en-US" dirty="0"/>
                  <a:t>-</a:t>
                </a:r>
                <a:r>
                  <a:rPr lang="en-US" dirty="0">
                    <a:solidFill>
                      <a:srgbClr val="9900FF"/>
                    </a:solidFill>
                  </a:rPr>
                  <a:t>28</a:t>
                </a:r>
                <a:r>
                  <a:rPr lang="en-US" dirty="0"/>
                  <a:t>)=4</a:t>
                </a:r>
              </a:p>
            </p:txBody>
          </p:sp>
          <p:sp>
            <p:nvSpPr>
              <p:cNvPr id="11" name="TextBox 10"/>
              <p:cNvSpPr txBox="1"/>
              <p:nvPr/>
            </p:nvSpPr>
            <p:spPr>
              <a:xfrm>
                <a:off x="5052443" y="5483515"/>
                <a:ext cx="1166538" cy="369332"/>
              </a:xfrm>
              <a:prstGeom prst="rect">
                <a:avLst/>
              </a:prstGeom>
              <a:noFill/>
            </p:spPr>
            <p:txBody>
              <a:bodyPr wrap="square" rtlCol="0">
                <a:spAutoFit/>
              </a:bodyPr>
              <a:lstStyle/>
              <a:p>
                <a:r>
                  <a:rPr lang="el-GR" dirty="0"/>
                  <a:t>Δ</a:t>
                </a:r>
                <a:r>
                  <a:rPr lang="en-US" dirty="0" err="1"/>
                  <a:t>Ct_stress</a:t>
                </a:r>
                <a:endParaRPr lang="en-US" dirty="0"/>
              </a:p>
            </p:txBody>
          </p:sp>
          <p:sp>
            <p:nvSpPr>
              <p:cNvPr id="12" name="TextBox 11"/>
              <p:cNvSpPr txBox="1"/>
              <p:nvPr/>
            </p:nvSpPr>
            <p:spPr>
              <a:xfrm>
                <a:off x="6134379" y="5486921"/>
                <a:ext cx="1366336" cy="369332"/>
              </a:xfrm>
              <a:prstGeom prst="rect">
                <a:avLst/>
              </a:prstGeom>
              <a:noFill/>
            </p:spPr>
            <p:txBody>
              <a:bodyPr wrap="none" rtlCol="0">
                <a:spAutoFit/>
              </a:bodyPr>
              <a:lstStyle/>
              <a:p>
                <a:r>
                  <a:rPr lang="en-US" dirty="0"/>
                  <a:t>-</a:t>
                </a:r>
                <a:r>
                  <a:rPr lang="el-GR" dirty="0"/>
                  <a:t>Δ</a:t>
                </a:r>
                <a:r>
                  <a:rPr lang="en-US" dirty="0" err="1"/>
                  <a:t>Ct_control</a:t>
                </a:r>
                <a:endParaRPr lang="en-US" dirty="0"/>
              </a:p>
            </p:txBody>
          </p:sp>
        </p:grpSp>
        <p:sp>
          <p:nvSpPr>
            <p:cNvPr id="14" name="Rectangle 13"/>
            <p:cNvSpPr/>
            <p:nvPr/>
          </p:nvSpPr>
          <p:spPr>
            <a:xfrm>
              <a:off x="4973208" y="5193749"/>
              <a:ext cx="2707019" cy="6852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8" name="TextBox 17"/>
              <p:cNvSpPr txBox="1"/>
              <p:nvPr/>
            </p:nvSpPr>
            <p:spPr>
              <a:xfrm>
                <a:off x="6350330" y="3158289"/>
                <a:ext cx="2592288" cy="646331"/>
              </a:xfrm>
              <a:prstGeom prst="rect">
                <a:avLst/>
              </a:prstGeom>
              <a:noFill/>
            </p:spPr>
            <p:txBody>
              <a:bodyPr wrap="square" rtlCol="0">
                <a:spAutoFit/>
              </a:bodyPr>
              <a:lstStyle/>
              <a:p>
                <a:pPr algn="ctr"/>
                <a:r>
                  <a:rPr lang="en-US" dirty="0"/>
                  <a:t>Assuming:</a:t>
                </a:r>
              </a:p>
              <a:p>
                <a:pPr algn="ctr"/>
                <a14:m>
                  <m:oMath xmlns:m="http://schemas.openxmlformats.org/officeDocument/2006/math">
                    <m:sSub>
                      <m:sSubPr>
                        <m:ctrlPr>
                          <a:rPr lang="en-US" b="1" i="1">
                            <a:solidFill>
                              <a:schemeClr val="bg1">
                                <a:lumMod val="50000"/>
                              </a:schemeClr>
                            </a:solidFill>
                            <a:latin typeface="Cambria Math" panose="02040503050406030204" pitchFamily="18" charset="0"/>
                          </a:rPr>
                        </m:ctrlPr>
                      </m:sSubPr>
                      <m:e>
                        <m:r>
                          <a:rPr lang="en-US" b="1" i="1">
                            <a:solidFill>
                              <a:schemeClr val="bg1">
                                <a:lumMod val="50000"/>
                              </a:schemeClr>
                            </a:solidFill>
                            <a:latin typeface="Cambria Math" panose="02040503050406030204" pitchFamily="18" charset="0"/>
                          </a:rPr>
                          <m:t>𝑹𝒆𝒇𝑮</m:t>
                        </m:r>
                      </m:e>
                      <m:sub>
                        <m:r>
                          <a:rPr lang="en-US" b="1" i="1">
                            <a:solidFill>
                              <a:schemeClr val="bg1">
                                <a:lumMod val="50000"/>
                              </a:schemeClr>
                            </a:solidFill>
                            <a:latin typeface="Cambria Math"/>
                          </a:rPr>
                          <m:t>𝑪𝒐𝒏𝒕𝒓𝒐𝒍</m:t>
                        </m:r>
                      </m:sub>
                    </m:sSub>
                  </m:oMath>
                </a14:m>
                <a:r>
                  <a:rPr lang="en-US" dirty="0"/>
                  <a:t>=</a:t>
                </a:r>
                <a14:m>
                  <m:oMath xmlns:m="http://schemas.openxmlformats.org/officeDocument/2006/math">
                    <m:sSub>
                      <m:sSubPr>
                        <m:ctrlPr>
                          <a:rPr lang="en-US" b="1" i="1">
                            <a:solidFill>
                              <a:schemeClr val="bg1">
                                <a:lumMod val="50000"/>
                              </a:schemeClr>
                            </a:solidFill>
                            <a:latin typeface="Cambria Math" panose="02040503050406030204" pitchFamily="18" charset="0"/>
                          </a:rPr>
                        </m:ctrlPr>
                      </m:sSubPr>
                      <m:e>
                        <m:r>
                          <a:rPr lang="en-US" b="1" i="1">
                            <a:solidFill>
                              <a:schemeClr val="bg1">
                                <a:lumMod val="50000"/>
                              </a:schemeClr>
                            </a:solidFill>
                            <a:latin typeface="Cambria Math" panose="02040503050406030204" pitchFamily="18" charset="0"/>
                          </a:rPr>
                          <m:t>𝑹𝒆𝒇𝑮</m:t>
                        </m:r>
                      </m:e>
                      <m:sub>
                        <m:r>
                          <a:rPr lang="en-US" b="1" i="1">
                            <a:solidFill>
                              <a:schemeClr val="bg1">
                                <a:lumMod val="50000"/>
                              </a:schemeClr>
                            </a:solidFill>
                            <a:latin typeface="Cambria Math" panose="02040503050406030204" pitchFamily="18" charset="0"/>
                          </a:rPr>
                          <m:t>𝑺𝒕𝒓𝒆𝒔𝒔</m:t>
                        </m:r>
                      </m:sub>
                    </m:sSub>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350330" y="3158289"/>
                <a:ext cx="2592288" cy="646331"/>
              </a:xfrm>
              <a:prstGeom prst="rect">
                <a:avLst/>
              </a:prstGeom>
              <a:blipFill>
                <a:blip r:embed="rId8"/>
                <a:stretch>
                  <a:fillRect l="-706" t="-4717" b="-14151"/>
                </a:stretch>
              </a:blipFill>
            </p:spPr>
            <p:txBody>
              <a:bodyPr/>
              <a:lstStyle/>
              <a:p>
                <a:r>
                  <a:rPr lang="en-US">
                    <a:noFill/>
                  </a:rPr>
                  <a:t> </a:t>
                </a:r>
              </a:p>
            </p:txBody>
          </p:sp>
        </mc:Fallback>
      </mc:AlternateContent>
      <p:grpSp>
        <p:nvGrpSpPr>
          <p:cNvPr id="26" name="Group 25"/>
          <p:cNvGrpSpPr/>
          <p:nvPr/>
        </p:nvGrpSpPr>
        <p:grpSpPr>
          <a:xfrm>
            <a:off x="2003565" y="5098840"/>
            <a:ext cx="3421713" cy="721606"/>
            <a:chOff x="2003565" y="5098840"/>
            <a:chExt cx="3421713" cy="721606"/>
          </a:xfrm>
        </p:grpSpPr>
        <mc:AlternateContent xmlns:mc="http://schemas.openxmlformats.org/markup-compatibility/2006" xmlns:a14="http://schemas.microsoft.com/office/drawing/2010/main">
          <mc:Choice Requires="a14">
            <p:sp>
              <p:nvSpPr>
                <p:cNvPr id="19" name="Rectangle 18"/>
                <p:cNvSpPr/>
                <p:nvPr/>
              </p:nvSpPr>
              <p:spPr>
                <a:xfrm>
                  <a:off x="3761104" y="5098840"/>
                  <a:ext cx="1664174"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m:t>
                        </m:r>
                        <m:f>
                          <m:fPr>
                            <m:ctrlPr>
                              <a:rPr lang="en-US" i="1" smtClean="0">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ea typeface="Cambria Math"/>
                                  </a:rPr>
                                </m:ctrlPr>
                              </m:sSupPr>
                              <m:e>
                                <m:r>
                                  <a:rPr lang="he-IL" i="1">
                                    <a:solidFill>
                                      <a:prstClr val="black"/>
                                    </a:solidFill>
                                    <a:latin typeface="Cambria Math"/>
                                    <a:ea typeface="Cambria Math"/>
                                  </a:rPr>
                                  <m:t>1</m:t>
                                </m:r>
                                <m:r>
                                  <a:rPr lang="he-IL" i="1">
                                    <a:solidFill>
                                      <a:prstClr val="black"/>
                                    </a:solidFill>
                                    <a:latin typeface="Cambria Math"/>
                                    <a:ea typeface="Cambria Math"/>
                                  </a:rPr>
                                  <m:t>.</m:t>
                                </m:r>
                                <m:r>
                                  <a:rPr lang="he-IL" i="1">
                                    <a:solidFill>
                                      <a:prstClr val="black"/>
                                    </a:solidFill>
                                    <a:latin typeface="Cambria Math"/>
                                    <a:ea typeface="Cambria Math"/>
                                  </a:rPr>
                                  <m:t>9</m:t>
                                </m:r>
                              </m:e>
                              <m:sup>
                                <m:r>
                                  <a:rPr lang="en-US" i="1">
                                    <a:solidFill>
                                      <a:prstClr val="black"/>
                                    </a:solidFill>
                                    <a:latin typeface="Cambria Math"/>
                                    <a:ea typeface="Cambria Math"/>
                                  </a:rPr>
                                  <m:t>−</m:t>
                                </m:r>
                                <m:r>
                                  <a:rPr lang="en-US" i="1">
                                    <a:solidFill>
                                      <a:prstClr val="black"/>
                                    </a:solidFill>
                                    <a:latin typeface="Cambria Math" panose="02040503050406030204" pitchFamily="18" charset="0"/>
                                    <a:ea typeface="Cambria Math"/>
                                  </a:rPr>
                                  <m:t>6</m:t>
                                </m:r>
                              </m:sup>
                            </m:sSup>
                          </m:num>
                          <m:den>
                            <m:sSup>
                              <m:sSupPr>
                                <m:ctrlPr>
                                  <a:rPr lang="en-US" i="1">
                                    <a:solidFill>
                                      <a:prstClr val="black"/>
                                    </a:solidFill>
                                    <a:latin typeface="Cambria Math" panose="02040503050406030204" pitchFamily="18" charset="0"/>
                                    <a:ea typeface="Cambria Math"/>
                                  </a:rPr>
                                </m:ctrlPr>
                              </m:sSupPr>
                              <m:e>
                                <m:r>
                                  <a:rPr lang="he-IL" i="1">
                                    <a:solidFill>
                                      <a:prstClr val="black"/>
                                    </a:solidFill>
                                    <a:latin typeface="Cambria Math"/>
                                    <a:ea typeface="Cambria Math"/>
                                  </a:rPr>
                                  <m:t>1</m:t>
                                </m:r>
                                <m:r>
                                  <a:rPr lang="he-IL" i="1">
                                    <a:solidFill>
                                      <a:prstClr val="black"/>
                                    </a:solidFill>
                                    <a:latin typeface="Cambria Math"/>
                                    <a:ea typeface="Cambria Math"/>
                                  </a:rPr>
                                  <m:t>.</m:t>
                                </m:r>
                                <m:r>
                                  <a:rPr lang="he-IL" i="1">
                                    <a:solidFill>
                                      <a:prstClr val="black"/>
                                    </a:solidFill>
                                    <a:latin typeface="Cambria Math"/>
                                    <a:ea typeface="Cambria Math"/>
                                  </a:rPr>
                                  <m:t>9</m:t>
                                </m:r>
                              </m:e>
                              <m:sup>
                                <m:r>
                                  <a:rPr lang="en-US" i="1">
                                    <a:solidFill>
                                      <a:prstClr val="black"/>
                                    </a:solidFill>
                                    <a:latin typeface="Cambria Math"/>
                                    <a:ea typeface="Cambria Math"/>
                                  </a:rPr>
                                  <m:t>−</m:t>
                                </m:r>
                                <m:r>
                                  <a:rPr lang="en-US" i="1">
                                    <a:solidFill>
                                      <a:prstClr val="black"/>
                                    </a:solidFill>
                                    <a:latin typeface="Cambria Math" panose="02040503050406030204" pitchFamily="18" charset="0"/>
                                    <a:ea typeface="Cambria Math"/>
                                  </a:rPr>
                                  <m:t>10</m:t>
                                </m:r>
                              </m:sup>
                            </m:sSup>
                          </m:den>
                        </m:f>
                        <m:r>
                          <a:rPr lang="en-US" b="0" i="1" smtClean="0">
                            <a:solidFill>
                              <a:prstClr val="black"/>
                            </a:solidFill>
                            <a:latin typeface="Cambria Math" panose="02040503050406030204" pitchFamily="18" charset="0"/>
                            <a:ea typeface="Cambria Math"/>
                          </a:rPr>
                          <m:t>=</m:t>
                        </m:r>
                        <m:r>
                          <a:rPr lang="en-US" b="0" i="1" smtClean="0">
                            <a:solidFill>
                              <a:prstClr val="black"/>
                            </a:solidFill>
                            <a:latin typeface="Cambria Math" panose="02040503050406030204" pitchFamily="18" charset="0"/>
                            <a:ea typeface="Cambria Math"/>
                          </a:rPr>
                          <m:t>13</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761104" y="5098840"/>
                  <a:ext cx="1664174" cy="648126"/>
                </a:xfrm>
                <a:prstGeom prst="rect">
                  <a:avLst/>
                </a:prstGeom>
                <a:blipFill>
                  <a:blip r:embed="rId9"/>
                  <a:stretch>
                    <a:fillRect/>
                  </a:stretch>
                </a:blipFill>
              </p:spPr>
              <p:txBody>
                <a:bodyPr/>
                <a:lstStyle/>
                <a:p>
                  <a:r>
                    <a:rPr lang="en-US">
                      <a:noFill/>
                    </a:rPr>
                    <a:t> </a:t>
                  </a:r>
                </a:p>
              </p:txBody>
            </p:sp>
          </mc:Fallback>
        </mc:AlternateContent>
        <p:cxnSp>
          <p:nvCxnSpPr>
            <p:cNvPr id="25" name="Straight Connector 24"/>
            <p:cNvCxnSpPr/>
            <p:nvPr/>
          </p:nvCxnSpPr>
          <p:spPr>
            <a:xfrm flipH="1">
              <a:off x="2059253" y="5142760"/>
              <a:ext cx="496523" cy="311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003565" y="5509172"/>
              <a:ext cx="496523" cy="31127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5989052"/>
      </p:ext>
    </p:extLst>
  </p:cSld>
  <p:clrMapOvr>
    <a:masterClrMapping/>
  </p:clrMapOvr>
  <p:transition advTm="708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p:bldP spid="24" grpId="0"/>
      <p:bldP spid="9" grpId="0"/>
      <p:bldP spid="4"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b="1" dirty="0"/>
              <a:t>Example for measurement of the gene response to treatments using internal reference gene</a:t>
            </a:r>
          </a:p>
        </p:txBody>
      </p:sp>
      <p:sp>
        <p:nvSpPr>
          <p:cNvPr id="4" name="TextBox 3"/>
          <p:cNvSpPr txBox="1"/>
          <p:nvPr/>
        </p:nvSpPr>
        <p:spPr>
          <a:xfrm>
            <a:off x="175929" y="1191861"/>
            <a:ext cx="8712968" cy="923330"/>
          </a:xfrm>
          <a:prstGeom prst="rect">
            <a:avLst/>
          </a:prstGeom>
          <a:noFill/>
        </p:spPr>
        <p:txBody>
          <a:bodyPr wrap="square" rtlCol="0">
            <a:spAutoFit/>
          </a:bodyPr>
          <a:lstStyle/>
          <a:p>
            <a:r>
              <a:rPr lang="en-US" dirty="0"/>
              <a:t>When measuring the </a:t>
            </a:r>
            <a:r>
              <a:rPr lang="en-US" b="1" dirty="0"/>
              <a:t>effect of a treatment (light, pH, T, etc.) on gene expression </a:t>
            </a:r>
            <a:r>
              <a:rPr lang="en-US" dirty="0"/>
              <a:t>we need to use an </a:t>
            </a:r>
            <a:r>
              <a:rPr lang="en-US" b="1" dirty="0"/>
              <a:t>internal reference </a:t>
            </a:r>
            <a:r>
              <a:rPr lang="en-US" dirty="0"/>
              <a:t>gene that doesn’t change due to the treatment and will help us </a:t>
            </a:r>
            <a:r>
              <a:rPr lang="en-US" b="1" dirty="0"/>
              <a:t>normalize variation due to mRNA extraction and RT-PCR efficiencies.</a:t>
            </a:r>
          </a:p>
        </p:txBody>
      </p:sp>
      <p:graphicFrame>
        <p:nvGraphicFramePr>
          <p:cNvPr id="5" name="Table 4"/>
          <p:cNvGraphicFramePr>
            <a:graphicFrameLocks noGrp="1"/>
          </p:cNvGraphicFramePr>
          <p:nvPr>
            <p:extLst>
              <p:ext uri="{D42A27DB-BD31-4B8C-83A1-F6EECF244321}">
                <p14:modId xmlns:p14="http://schemas.microsoft.com/office/powerpoint/2010/main" val="522084782"/>
              </p:ext>
            </p:extLst>
          </p:nvPr>
        </p:nvGraphicFramePr>
        <p:xfrm>
          <a:off x="1691680" y="2852935"/>
          <a:ext cx="5760640" cy="1296145"/>
        </p:xfrm>
        <a:graphic>
          <a:graphicData uri="http://schemas.openxmlformats.org/drawingml/2006/table">
            <a:tbl>
              <a:tblPr>
                <a:tableStyleId>{5C22544A-7EE6-4342-B048-85BDC9FD1C3A}</a:tableStyleId>
              </a:tblPr>
              <a:tblGrid>
                <a:gridCol w="720080">
                  <a:extLst>
                    <a:ext uri="{9D8B030D-6E8A-4147-A177-3AD203B41FA5}">
                      <a16:colId xmlns:a16="http://schemas.microsoft.com/office/drawing/2014/main" val="97125102"/>
                    </a:ext>
                  </a:extLst>
                </a:gridCol>
                <a:gridCol w="720080">
                  <a:extLst>
                    <a:ext uri="{9D8B030D-6E8A-4147-A177-3AD203B41FA5}">
                      <a16:colId xmlns:a16="http://schemas.microsoft.com/office/drawing/2014/main" val="3368640891"/>
                    </a:ext>
                  </a:extLst>
                </a:gridCol>
                <a:gridCol w="720080">
                  <a:extLst>
                    <a:ext uri="{9D8B030D-6E8A-4147-A177-3AD203B41FA5}">
                      <a16:colId xmlns:a16="http://schemas.microsoft.com/office/drawing/2014/main" val="2796693174"/>
                    </a:ext>
                  </a:extLst>
                </a:gridCol>
                <a:gridCol w="720080">
                  <a:extLst>
                    <a:ext uri="{9D8B030D-6E8A-4147-A177-3AD203B41FA5}">
                      <a16:colId xmlns:a16="http://schemas.microsoft.com/office/drawing/2014/main" val="1638413672"/>
                    </a:ext>
                  </a:extLst>
                </a:gridCol>
                <a:gridCol w="720080">
                  <a:extLst>
                    <a:ext uri="{9D8B030D-6E8A-4147-A177-3AD203B41FA5}">
                      <a16:colId xmlns:a16="http://schemas.microsoft.com/office/drawing/2014/main" val="2237704689"/>
                    </a:ext>
                  </a:extLst>
                </a:gridCol>
                <a:gridCol w="720080">
                  <a:extLst>
                    <a:ext uri="{9D8B030D-6E8A-4147-A177-3AD203B41FA5}">
                      <a16:colId xmlns:a16="http://schemas.microsoft.com/office/drawing/2014/main" val="297507268"/>
                    </a:ext>
                  </a:extLst>
                </a:gridCol>
                <a:gridCol w="720080">
                  <a:extLst>
                    <a:ext uri="{9D8B030D-6E8A-4147-A177-3AD203B41FA5}">
                      <a16:colId xmlns:a16="http://schemas.microsoft.com/office/drawing/2014/main" val="2315343094"/>
                    </a:ext>
                  </a:extLst>
                </a:gridCol>
                <a:gridCol w="720080">
                  <a:extLst>
                    <a:ext uri="{9D8B030D-6E8A-4147-A177-3AD203B41FA5}">
                      <a16:colId xmlns:a16="http://schemas.microsoft.com/office/drawing/2014/main" val="895857267"/>
                    </a:ext>
                  </a:extLst>
                </a:gridCol>
              </a:tblGrid>
              <a:tr h="259229">
                <a:tc>
                  <a:txBody>
                    <a:bodyPr/>
                    <a:lstStyle/>
                    <a:p>
                      <a:pPr algn="l" fontAlgn="b"/>
                      <a:endParaRPr lang="en-US" sz="1600" b="0" i="0" u="none" strike="noStrike" dirty="0">
                        <a:solidFill>
                          <a:srgbClr val="000000"/>
                        </a:solidFill>
                        <a:effectLst/>
                        <a:latin typeface="Calibri Light" panose="020F0302020204030204" pitchFamily="34" charset="0"/>
                      </a:endParaRPr>
                    </a:p>
                  </a:txBody>
                  <a:tcPr marL="6350" marR="6350" marT="6350" marB="0" anchor="b"/>
                </a:tc>
                <a:tc>
                  <a:txBody>
                    <a:bodyPr/>
                    <a:lstStyle/>
                    <a:p>
                      <a:pPr algn="l" fontAlgn="b"/>
                      <a:r>
                        <a:rPr lang="en-US" sz="1600" u="none" strike="noStrike" dirty="0" err="1">
                          <a:solidFill>
                            <a:srgbClr val="0000FF"/>
                          </a:solidFill>
                          <a:effectLst/>
                        </a:rPr>
                        <a:t>ubi</a:t>
                      </a:r>
                      <a:endParaRPr lang="en-US" sz="1600" b="0" i="0" u="none" strike="noStrike" dirty="0">
                        <a:solidFill>
                          <a:srgbClr val="0000FF"/>
                        </a:solidFill>
                        <a:effectLst/>
                        <a:latin typeface="Calibri Light" panose="020F0302020204030204" pitchFamily="34" charset="0"/>
                      </a:endParaRPr>
                    </a:p>
                  </a:txBody>
                  <a:tcPr marL="6350" marR="6350" marT="6350" marB="0" anchor="b"/>
                </a:tc>
                <a:tc>
                  <a:txBody>
                    <a:bodyPr/>
                    <a:lstStyle/>
                    <a:p>
                      <a:pPr algn="l" fontAlgn="b"/>
                      <a:r>
                        <a:rPr lang="en-US" sz="1600" u="none" strike="noStrike" dirty="0" err="1">
                          <a:solidFill>
                            <a:srgbClr val="FF6600"/>
                          </a:solidFill>
                          <a:effectLst/>
                        </a:rPr>
                        <a:t>vegfR</a:t>
                      </a:r>
                      <a:endParaRPr lang="en-US" sz="1600" b="0" i="0" u="none" strike="noStrike" dirty="0">
                        <a:solidFill>
                          <a:srgbClr val="FF6600"/>
                        </a:solidFill>
                        <a:effectLst/>
                        <a:latin typeface="Calibri Light" panose="020F0302020204030204" pitchFamily="34" charset="0"/>
                      </a:endParaRPr>
                    </a:p>
                  </a:txBody>
                  <a:tcPr marL="6350" marR="6350" marT="6350" marB="0" anchor="b"/>
                </a:tc>
                <a:tc>
                  <a:txBody>
                    <a:bodyPr/>
                    <a:lstStyle/>
                    <a:p>
                      <a:pPr algn="l" fontAlgn="b"/>
                      <a:r>
                        <a:rPr lang="en-US" sz="1600" u="none" strike="noStrike">
                          <a:solidFill>
                            <a:srgbClr val="FF6600"/>
                          </a:solidFill>
                          <a:effectLst/>
                        </a:rPr>
                        <a:t>vegf</a:t>
                      </a:r>
                      <a:endParaRPr lang="en-US" sz="1600" b="0" i="0" u="none" strike="noStrike">
                        <a:solidFill>
                          <a:srgbClr val="FF6600"/>
                        </a:solidFill>
                        <a:effectLst/>
                        <a:latin typeface="Calibri Light" panose="020F0302020204030204" pitchFamily="34" charset="0"/>
                      </a:endParaRPr>
                    </a:p>
                  </a:txBody>
                  <a:tcPr marL="6350" marR="6350" marT="6350" marB="0" anchor="b"/>
                </a:tc>
                <a:tc>
                  <a:txBody>
                    <a:bodyPr/>
                    <a:lstStyle/>
                    <a:p>
                      <a:pPr algn="l" fontAlgn="b"/>
                      <a:r>
                        <a:rPr lang="en-US" sz="1600" u="none" strike="noStrike">
                          <a:solidFill>
                            <a:srgbClr val="FF6600"/>
                          </a:solidFill>
                          <a:effectLst/>
                        </a:rPr>
                        <a:t>pitx</a:t>
                      </a:r>
                      <a:endParaRPr lang="en-US" sz="1600" b="0" i="0" u="none" strike="noStrike">
                        <a:solidFill>
                          <a:srgbClr val="FF6600"/>
                        </a:solidFill>
                        <a:effectLst/>
                        <a:latin typeface="Calibri Light" panose="020F0302020204030204" pitchFamily="34" charset="0"/>
                      </a:endParaRPr>
                    </a:p>
                  </a:txBody>
                  <a:tcPr marL="6350" marR="6350" marT="6350" marB="0" anchor="b"/>
                </a:tc>
                <a:tc>
                  <a:txBody>
                    <a:bodyPr/>
                    <a:lstStyle/>
                    <a:p>
                      <a:pPr algn="l" fontAlgn="b"/>
                      <a:r>
                        <a:rPr lang="en-US" sz="1600" u="none" strike="noStrike" dirty="0" err="1">
                          <a:solidFill>
                            <a:srgbClr val="FF6600"/>
                          </a:solidFill>
                          <a:effectLst/>
                        </a:rPr>
                        <a:t>myod</a:t>
                      </a:r>
                      <a:endParaRPr lang="en-US" sz="1600" b="0" i="0" u="none" strike="noStrike" dirty="0">
                        <a:solidFill>
                          <a:srgbClr val="FF6600"/>
                        </a:solidFill>
                        <a:effectLst/>
                        <a:latin typeface="Calibri Light" panose="020F0302020204030204" pitchFamily="34" charset="0"/>
                      </a:endParaRPr>
                    </a:p>
                  </a:txBody>
                  <a:tcPr marL="6350" marR="6350" marT="6350" marB="0" anchor="b"/>
                </a:tc>
                <a:tc>
                  <a:txBody>
                    <a:bodyPr/>
                    <a:lstStyle/>
                    <a:p>
                      <a:pPr algn="l" fontAlgn="b"/>
                      <a:r>
                        <a:rPr lang="en-US" sz="1600" u="none" strike="noStrike" dirty="0">
                          <a:solidFill>
                            <a:srgbClr val="FF6600"/>
                          </a:solidFill>
                          <a:effectLst/>
                        </a:rPr>
                        <a:t>sm30</a:t>
                      </a:r>
                      <a:endParaRPr lang="en-US" sz="1600" b="0" i="0" u="none" strike="noStrike" dirty="0">
                        <a:solidFill>
                          <a:srgbClr val="FF6600"/>
                        </a:solidFill>
                        <a:effectLst/>
                        <a:latin typeface="Calibri Light" panose="020F0302020204030204" pitchFamily="34" charset="0"/>
                      </a:endParaRPr>
                    </a:p>
                  </a:txBody>
                  <a:tcPr marL="6350" marR="6350" marT="6350" marB="0" anchor="b"/>
                </a:tc>
                <a:tc>
                  <a:txBody>
                    <a:bodyPr/>
                    <a:lstStyle/>
                    <a:p>
                      <a:pPr algn="l" fontAlgn="b"/>
                      <a:r>
                        <a:rPr lang="en-US" sz="1600" u="none" strike="noStrike" dirty="0" err="1">
                          <a:solidFill>
                            <a:srgbClr val="FF6600"/>
                          </a:solidFill>
                          <a:effectLst/>
                        </a:rPr>
                        <a:t>rhogap</a:t>
                      </a:r>
                      <a:endParaRPr lang="en-US" sz="1600" b="0" i="0" u="none" strike="noStrike" dirty="0">
                        <a:solidFill>
                          <a:srgbClr val="FF6600"/>
                        </a:solidFill>
                        <a:effectLst/>
                        <a:latin typeface="Calibri Light" panose="020F0302020204030204" pitchFamily="34" charset="0"/>
                      </a:endParaRPr>
                    </a:p>
                  </a:txBody>
                  <a:tcPr marL="6350" marR="6350" marT="6350" marB="0" anchor="b"/>
                </a:tc>
                <a:extLst>
                  <a:ext uri="{0D108BD9-81ED-4DB2-BD59-A6C34878D82A}">
                    <a16:rowId xmlns:a16="http://schemas.microsoft.com/office/drawing/2014/main" val="3169109376"/>
                  </a:ext>
                </a:extLst>
              </a:tr>
              <a:tr h="259229">
                <a:tc>
                  <a:txBody>
                    <a:bodyPr/>
                    <a:lstStyle/>
                    <a:p>
                      <a:pPr algn="l" fontAlgn="ctr"/>
                      <a:r>
                        <a:rPr lang="en-US" sz="1600" u="none" strike="noStrike" dirty="0">
                          <a:solidFill>
                            <a:srgbClr val="FF0000"/>
                          </a:solidFill>
                          <a:effectLst/>
                        </a:rPr>
                        <a:t>Control</a:t>
                      </a:r>
                      <a:endParaRPr lang="en-US" sz="1600" b="0" i="0" u="none" strike="noStrike" dirty="0">
                        <a:solidFill>
                          <a:srgbClr val="FF0000"/>
                        </a:solidFill>
                        <a:effectLst/>
                        <a:latin typeface="Calibri Light" panose="020F0302020204030204" pitchFamily="34" charset="0"/>
                      </a:endParaRPr>
                    </a:p>
                  </a:txBody>
                  <a:tcPr marL="6350" marR="6350" marT="6350" marB="0" anchor="ctr"/>
                </a:tc>
                <a:tc>
                  <a:txBody>
                    <a:bodyPr/>
                    <a:lstStyle/>
                    <a:p>
                      <a:pPr algn="r" fontAlgn="ctr"/>
                      <a:r>
                        <a:rPr lang="en-US" sz="1600" u="none" strike="noStrike" dirty="0">
                          <a:solidFill>
                            <a:srgbClr val="FF0000"/>
                          </a:solidFill>
                          <a:effectLst/>
                        </a:rPr>
                        <a:t>16.49</a:t>
                      </a:r>
                      <a:endParaRPr lang="en-US" sz="1600" b="0" i="0" u="none" strike="noStrike" dirty="0">
                        <a:solidFill>
                          <a:srgbClr val="FF0000"/>
                        </a:solidFill>
                        <a:effectLst/>
                        <a:latin typeface="Calibri Light" panose="020F0302020204030204" pitchFamily="34" charset="0"/>
                      </a:endParaRPr>
                    </a:p>
                  </a:txBody>
                  <a:tcPr marL="6350" marR="6350" marT="6350" marB="0" anchor="ctr"/>
                </a:tc>
                <a:tc>
                  <a:txBody>
                    <a:bodyPr/>
                    <a:lstStyle/>
                    <a:p>
                      <a:pPr algn="r" fontAlgn="ctr"/>
                      <a:r>
                        <a:rPr lang="en-US" sz="1600" u="none" strike="noStrike" dirty="0">
                          <a:solidFill>
                            <a:srgbClr val="FF0000"/>
                          </a:solidFill>
                          <a:effectLst/>
                        </a:rPr>
                        <a:t>25.69</a:t>
                      </a:r>
                      <a:endParaRPr lang="en-US" sz="1600" b="0" i="0" u="none" strike="noStrike" dirty="0">
                        <a:solidFill>
                          <a:srgbClr val="FF0000"/>
                        </a:solidFill>
                        <a:effectLst/>
                        <a:latin typeface="Calibri Light" panose="020F0302020204030204" pitchFamily="34" charset="0"/>
                      </a:endParaRPr>
                    </a:p>
                  </a:txBody>
                  <a:tcPr marL="6350" marR="6350" marT="6350" marB="0" anchor="ctr"/>
                </a:tc>
                <a:tc>
                  <a:txBody>
                    <a:bodyPr/>
                    <a:lstStyle/>
                    <a:p>
                      <a:pPr algn="r" fontAlgn="b"/>
                      <a:r>
                        <a:rPr lang="en-US" sz="1600" u="none" strike="noStrike" dirty="0">
                          <a:solidFill>
                            <a:srgbClr val="FF0000"/>
                          </a:solidFill>
                          <a:effectLst/>
                        </a:rPr>
                        <a:t>25.04</a:t>
                      </a:r>
                      <a:endParaRPr lang="en-US" sz="1600" b="0" i="0" u="none" strike="noStrike" dirty="0">
                        <a:solidFill>
                          <a:srgbClr val="FF0000"/>
                        </a:solidFill>
                        <a:effectLst/>
                        <a:latin typeface="Calibri Light" panose="020F0302020204030204" pitchFamily="34" charset="0"/>
                      </a:endParaRPr>
                    </a:p>
                  </a:txBody>
                  <a:tcPr marL="6350" marR="6350" marT="6350" marB="0" anchor="b"/>
                </a:tc>
                <a:tc>
                  <a:txBody>
                    <a:bodyPr/>
                    <a:lstStyle/>
                    <a:p>
                      <a:pPr algn="r" fontAlgn="b"/>
                      <a:r>
                        <a:rPr lang="en-US" sz="1600" u="none" strike="noStrike" dirty="0">
                          <a:solidFill>
                            <a:srgbClr val="FF0000"/>
                          </a:solidFill>
                          <a:effectLst/>
                        </a:rPr>
                        <a:t>29.4</a:t>
                      </a:r>
                      <a:endParaRPr lang="en-US" sz="1600" b="0" i="0" u="none" strike="noStrike" dirty="0">
                        <a:solidFill>
                          <a:srgbClr val="FF0000"/>
                        </a:solidFill>
                        <a:effectLst/>
                        <a:latin typeface="Calibri Light" panose="020F0302020204030204" pitchFamily="34" charset="0"/>
                      </a:endParaRPr>
                    </a:p>
                  </a:txBody>
                  <a:tcPr marL="6350" marR="6350" marT="6350" marB="0" anchor="b"/>
                </a:tc>
                <a:tc>
                  <a:txBody>
                    <a:bodyPr/>
                    <a:lstStyle/>
                    <a:p>
                      <a:pPr algn="r" fontAlgn="ctr"/>
                      <a:r>
                        <a:rPr lang="en-US" sz="1600" u="none" strike="noStrike" dirty="0">
                          <a:solidFill>
                            <a:srgbClr val="FF0000"/>
                          </a:solidFill>
                          <a:effectLst/>
                        </a:rPr>
                        <a:t>26.46</a:t>
                      </a:r>
                      <a:endParaRPr lang="en-US" sz="1600" b="0" i="0" u="none" strike="noStrike" dirty="0">
                        <a:solidFill>
                          <a:srgbClr val="FF0000"/>
                        </a:solidFill>
                        <a:effectLst/>
                        <a:latin typeface="Calibri Light" panose="020F0302020204030204" pitchFamily="34" charset="0"/>
                      </a:endParaRPr>
                    </a:p>
                  </a:txBody>
                  <a:tcPr marL="6350" marR="6350" marT="6350" marB="0" anchor="ctr"/>
                </a:tc>
                <a:tc>
                  <a:txBody>
                    <a:bodyPr/>
                    <a:lstStyle/>
                    <a:p>
                      <a:pPr algn="r" fontAlgn="ctr"/>
                      <a:r>
                        <a:rPr lang="en-US" sz="1600" u="none" strike="noStrike" dirty="0">
                          <a:solidFill>
                            <a:srgbClr val="FF0000"/>
                          </a:solidFill>
                          <a:effectLst/>
                        </a:rPr>
                        <a:t>21.35</a:t>
                      </a:r>
                      <a:endParaRPr lang="en-US" sz="1600" b="0" i="0" u="none" strike="noStrike" dirty="0">
                        <a:solidFill>
                          <a:srgbClr val="FF0000"/>
                        </a:solidFill>
                        <a:effectLst/>
                        <a:latin typeface="Calibri Light" panose="020F0302020204030204" pitchFamily="34" charset="0"/>
                      </a:endParaRPr>
                    </a:p>
                  </a:txBody>
                  <a:tcPr marL="6350" marR="6350" marT="6350" marB="0" anchor="ctr"/>
                </a:tc>
                <a:tc>
                  <a:txBody>
                    <a:bodyPr/>
                    <a:lstStyle/>
                    <a:p>
                      <a:pPr algn="r" fontAlgn="b"/>
                      <a:r>
                        <a:rPr lang="en-US" sz="1600" u="none" strike="noStrike" dirty="0">
                          <a:solidFill>
                            <a:srgbClr val="FF0000"/>
                          </a:solidFill>
                          <a:effectLst/>
                        </a:rPr>
                        <a:t>26.77</a:t>
                      </a:r>
                      <a:endParaRPr lang="en-US" sz="1600" b="0" i="0" u="none" strike="noStrike" dirty="0">
                        <a:solidFill>
                          <a:srgbClr val="FF0000"/>
                        </a:solidFill>
                        <a:effectLst/>
                        <a:latin typeface="Calibri Light" panose="020F0302020204030204" pitchFamily="34" charset="0"/>
                      </a:endParaRPr>
                    </a:p>
                  </a:txBody>
                  <a:tcPr marL="6350" marR="6350" marT="6350" marB="0" anchor="b"/>
                </a:tc>
                <a:extLst>
                  <a:ext uri="{0D108BD9-81ED-4DB2-BD59-A6C34878D82A}">
                    <a16:rowId xmlns:a16="http://schemas.microsoft.com/office/drawing/2014/main" val="3523874176"/>
                  </a:ext>
                </a:extLst>
              </a:tr>
              <a:tr h="259229">
                <a:tc>
                  <a:txBody>
                    <a:bodyPr/>
                    <a:lstStyle/>
                    <a:p>
                      <a:pPr algn="l" fontAlgn="ctr"/>
                      <a:r>
                        <a:rPr lang="en-US" sz="1600" u="none" strike="noStrike" dirty="0">
                          <a:solidFill>
                            <a:srgbClr val="00B050"/>
                          </a:solidFill>
                          <a:effectLst/>
                        </a:rPr>
                        <a:t>Stress</a:t>
                      </a:r>
                      <a:r>
                        <a:rPr lang="en-US" sz="1600" u="none" strike="noStrike" baseline="0" dirty="0">
                          <a:solidFill>
                            <a:srgbClr val="00B050"/>
                          </a:solidFill>
                          <a:effectLst/>
                        </a:rPr>
                        <a:t> 1</a:t>
                      </a:r>
                      <a:endParaRPr lang="en-US" sz="1600" b="0" i="0" u="none" strike="noStrike" dirty="0">
                        <a:solidFill>
                          <a:srgbClr val="00B050"/>
                        </a:solidFill>
                        <a:effectLst/>
                        <a:latin typeface="Calibri Light" panose="020F0302020204030204" pitchFamily="34" charset="0"/>
                      </a:endParaRPr>
                    </a:p>
                  </a:txBody>
                  <a:tcPr marL="6350" marR="6350" marT="6350" marB="0" anchor="ctr"/>
                </a:tc>
                <a:tc>
                  <a:txBody>
                    <a:bodyPr/>
                    <a:lstStyle/>
                    <a:p>
                      <a:pPr algn="r" fontAlgn="ctr"/>
                      <a:r>
                        <a:rPr lang="en-US" sz="1600" u="none" strike="noStrike" dirty="0">
                          <a:solidFill>
                            <a:srgbClr val="00B050"/>
                          </a:solidFill>
                          <a:effectLst/>
                        </a:rPr>
                        <a:t>16.57</a:t>
                      </a:r>
                      <a:endParaRPr lang="en-US" sz="1600" b="0" i="0" u="none" strike="noStrike" dirty="0">
                        <a:solidFill>
                          <a:srgbClr val="00B050"/>
                        </a:solidFill>
                        <a:effectLst/>
                        <a:latin typeface="Calibri Light" panose="020F0302020204030204" pitchFamily="34" charset="0"/>
                      </a:endParaRPr>
                    </a:p>
                  </a:txBody>
                  <a:tcPr marL="6350" marR="6350" marT="6350" marB="0" anchor="ctr"/>
                </a:tc>
                <a:tc>
                  <a:txBody>
                    <a:bodyPr/>
                    <a:lstStyle/>
                    <a:p>
                      <a:pPr algn="r" fontAlgn="ctr"/>
                      <a:r>
                        <a:rPr lang="en-US" sz="1600" u="none" strike="noStrike" dirty="0">
                          <a:solidFill>
                            <a:srgbClr val="00B050"/>
                          </a:solidFill>
                          <a:effectLst/>
                        </a:rPr>
                        <a:t>29.58</a:t>
                      </a:r>
                      <a:endParaRPr lang="en-US" sz="1600" b="0" i="0" u="none" strike="noStrike" dirty="0">
                        <a:solidFill>
                          <a:srgbClr val="00B050"/>
                        </a:solidFill>
                        <a:effectLst/>
                        <a:latin typeface="Calibri Light" panose="020F0302020204030204" pitchFamily="34" charset="0"/>
                      </a:endParaRPr>
                    </a:p>
                  </a:txBody>
                  <a:tcPr marL="6350" marR="6350" marT="6350" marB="0" anchor="ctr"/>
                </a:tc>
                <a:tc>
                  <a:txBody>
                    <a:bodyPr/>
                    <a:lstStyle/>
                    <a:p>
                      <a:pPr algn="r" fontAlgn="b"/>
                      <a:r>
                        <a:rPr lang="en-US" sz="1600" u="none" strike="noStrike" dirty="0">
                          <a:solidFill>
                            <a:srgbClr val="00B050"/>
                          </a:solidFill>
                          <a:effectLst/>
                        </a:rPr>
                        <a:t>24.93</a:t>
                      </a:r>
                      <a:endParaRPr lang="en-US" sz="1600" b="0" i="0" u="none" strike="noStrike" dirty="0">
                        <a:solidFill>
                          <a:srgbClr val="00B050"/>
                        </a:solidFill>
                        <a:effectLst/>
                        <a:latin typeface="Calibri Light" panose="020F0302020204030204" pitchFamily="34" charset="0"/>
                      </a:endParaRPr>
                    </a:p>
                  </a:txBody>
                  <a:tcPr marL="6350" marR="6350" marT="6350" marB="0" anchor="b"/>
                </a:tc>
                <a:tc>
                  <a:txBody>
                    <a:bodyPr/>
                    <a:lstStyle/>
                    <a:p>
                      <a:pPr algn="r" fontAlgn="b"/>
                      <a:r>
                        <a:rPr lang="en-US" sz="1600" u="none" strike="noStrike" dirty="0">
                          <a:solidFill>
                            <a:srgbClr val="00B050"/>
                          </a:solidFill>
                          <a:effectLst/>
                        </a:rPr>
                        <a:t>32.09</a:t>
                      </a:r>
                      <a:endParaRPr lang="en-US" sz="1600" b="0" i="0" u="none" strike="noStrike" dirty="0">
                        <a:solidFill>
                          <a:srgbClr val="00B050"/>
                        </a:solidFill>
                        <a:effectLst/>
                        <a:latin typeface="Calibri Light" panose="020F0302020204030204" pitchFamily="34" charset="0"/>
                      </a:endParaRPr>
                    </a:p>
                  </a:txBody>
                  <a:tcPr marL="6350" marR="6350" marT="6350" marB="0" anchor="b"/>
                </a:tc>
                <a:tc>
                  <a:txBody>
                    <a:bodyPr/>
                    <a:lstStyle/>
                    <a:p>
                      <a:pPr algn="r" fontAlgn="ctr"/>
                      <a:r>
                        <a:rPr lang="en-US" sz="1600" u="none" strike="noStrike" dirty="0">
                          <a:solidFill>
                            <a:srgbClr val="00B050"/>
                          </a:solidFill>
                          <a:effectLst/>
                        </a:rPr>
                        <a:t>33.67</a:t>
                      </a:r>
                      <a:endParaRPr lang="en-US" sz="1600" b="0" i="0" u="none" strike="noStrike" dirty="0">
                        <a:solidFill>
                          <a:srgbClr val="00B050"/>
                        </a:solidFill>
                        <a:effectLst/>
                        <a:latin typeface="Calibri Light" panose="020F0302020204030204" pitchFamily="34" charset="0"/>
                      </a:endParaRPr>
                    </a:p>
                  </a:txBody>
                  <a:tcPr marL="6350" marR="6350" marT="6350" marB="0" anchor="ctr"/>
                </a:tc>
                <a:tc>
                  <a:txBody>
                    <a:bodyPr/>
                    <a:lstStyle/>
                    <a:p>
                      <a:pPr algn="r" fontAlgn="b"/>
                      <a:r>
                        <a:rPr lang="en-US" sz="1600" u="none" strike="noStrike" dirty="0">
                          <a:solidFill>
                            <a:srgbClr val="00B050"/>
                          </a:solidFill>
                          <a:effectLst/>
                        </a:rPr>
                        <a:t>28.49</a:t>
                      </a:r>
                      <a:endParaRPr lang="en-US" sz="1600" b="0" i="0" u="none" strike="noStrike" dirty="0">
                        <a:solidFill>
                          <a:srgbClr val="00B050"/>
                        </a:solidFill>
                        <a:effectLst/>
                        <a:latin typeface="Calibri Light" panose="020F0302020204030204" pitchFamily="34" charset="0"/>
                      </a:endParaRPr>
                    </a:p>
                  </a:txBody>
                  <a:tcPr marL="6350" marR="6350" marT="6350" marB="0" anchor="b"/>
                </a:tc>
                <a:tc>
                  <a:txBody>
                    <a:bodyPr/>
                    <a:lstStyle/>
                    <a:p>
                      <a:pPr algn="r" fontAlgn="b"/>
                      <a:r>
                        <a:rPr lang="en-US" sz="1600" u="none" strike="noStrike" dirty="0">
                          <a:solidFill>
                            <a:srgbClr val="00B050"/>
                          </a:solidFill>
                          <a:effectLst/>
                        </a:rPr>
                        <a:t>31.97</a:t>
                      </a:r>
                      <a:endParaRPr lang="en-US" sz="1600" b="0" i="0" u="none" strike="noStrike" dirty="0">
                        <a:solidFill>
                          <a:srgbClr val="00B050"/>
                        </a:solidFill>
                        <a:effectLst/>
                        <a:latin typeface="Calibri Light" panose="020F0302020204030204" pitchFamily="34" charset="0"/>
                      </a:endParaRPr>
                    </a:p>
                  </a:txBody>
                  <a:tcPr marL="6350" marR="6350" marT="6350" marB="0" anchor="b"/>
                </a:tc>
                <a:extLst>
                  <a:ext uri="{0D108BD9-81ED-4DB2-BD59-A6C34878D82A}">
                    <a16:rowId xmlns:a16="http://schemas.microsoft.com/office/drawing/2014/main" val="2895189063"/>
                  </a:ext>
                </a:extLst>
              </a:tr>
              <a:tr h="259229">
                <a:tc>
                  <a:txBody>
                    <a:bodyPr/>
                    <a:lstStyle/>
                    <a:p>
                      <a:pPr algn="l" fontAlgn="ctr"/>
                      <a:r>
                        <a:rPr lang="en-US" sz="1600" b="0" i="0" u="none" strike="noStrike" dirty="0">
                          <a:solidFill>
                            <a:srgbClr val="00B0F0"/>
                          </a:solidFill>
                          <a:effectLst/>
                          <a:latin typeface="+mn-lt"/>
                        </a:rPr>
                        <a:t>Stress</a:t>
                      </a:r>
                      <a:r>
                        <a:rPr lang="en-US" sz="1600" b="0" i="0" u="none" strike="noStrike" baseline="0" dirty="0">
                          <a:solidFill>
                            <a:srgbClr val="00B0F0"/>
                          </a:solidFill>
                          <a:effectLst/>
                          <a:latin typeface="+mn-lt"/>
                        </a:rPr>
                        <a:t> 2</a:t>
                      </a:r>
                      <a:endParaRPr lang="en-US" sz="1600" b="0" i="0" u="none" strike="noStrike" dirty="0">
                        <a:solidFill>
                          <a:srgbClr val="00B0F0"/>
                        </a:solidFill>
                        <a:effectLst/>
                        <a:latin typeface="Calibri Light" panose="020F0302020204030204" pitchFamily="34" charset="0"/>
                      </a:endParaRPr>
                    </a:p>
                  </a:txBody>
                  <a:tcPr marL="6350" marR="6350" marT="6350" marB="0" anchor="ctr"/>
                </a:tc>
                <a:tc>
                  <a:txBody>
                    <a:bodyPr/>
                    <a:lstStyle/>
                    <a:p>
                      <a:pPr algn="r" fontAlgn="ctr"/>
                      <a:r>
                        <a:rPr lang="en-US" sz="1600" u="none" strike="noStrike" dirty="0">
                          <a:solidFill>
                            <a:srgbClr val="00B0F0"/>
                          </a:solidFill>
                          <a:effectLst/>
                        </a:rPr>
                        <a:t>16.54</a:t>
                      </a:r>
                      <a:endParaRPr lang="en-US" sz="1600" b="0" i="0" u="none" strike="noStrike" dirty="0">
                        <a:solidFill>
                          <a:srgbClr val="00B0F0"/>
                        </a:solidFill>
                        <a:effectLst/>
                        <a:latin typeface="Calibri Light" panose="020F0302020204030204" pitchFamily="34" charset="0"/>
                      </a:endParaRPr>
                    </a:p>
                  </a:txBody>
                  <a:tcPr marL="6350" marR="6350" marT="6350" marB="0" anchor="ctr"/>
                </a:tc>
                <a:tc>
                  <a:txBody>
                    <a:bodyPr/>
                    <a:lstStyle/>
                    <a:p>
                      <a:pPr algn="r" fontAlgn="ctr"/>
                      <a:r>
                        <a:rPr lang="en-US" sz="1600" u="none" strike="noStrike" dirty="0">
                          <a:solidFill>
                            <a:srgbClr val="00B0F0"/>
                          </a:solidFill>
                          <a:effectLst/>
                        </a:rPr>
                        <a:t>27.18</a:t>
                      </a:r>
                      <a:endParaRPr lang="en-US" sz="1600" b="0" i="0" u="none" strike="noStrike" dirty="0">
                        <a:solidFill>
                          <a:srgbClr val="00B0F0"/>
                        </a:solidFill>
                        <a:effectLst/>
                        <a:latin typeface="Calibri Light" panose="020F0302020204030204" pitchFamily="34" charset="0"/>
                      </a:endParaRPr>
                    </a:p>
                  </a:txBody>
                  <a:tcPr marL="6350" marR="6350" marT="6350" marB="0" anchor="ctr"/>
                </a:tc>
                <a:tc>
                  <a:txBody>
                    <a:bodyPr/>
                    <a:lstStyle/>
                    <a:p>
                      <a:pPr algn="r" fontAlgn="b"/>
                      <a:r>
                        <a:rPr lang="en-US" sz="1600" u="none" strike="noStrike" dirty="0">
                          <a:solidFill>
                            <a:srgbClr val="00B0F0"/>
                          </a:solidFill>
                          <a:effectLst/>
                        </a:rPr>
                        <a:t>24.81</a:t>
                      </a:r>
                      <a:endParaRPr lang="en-US" sz="1600" b="0" i="0" u="none" strike="noStrike" dirty="0">
                        <a:solidFill>
                          <a:srgbClr val="00B0F0"/>
                        </a:solidFill>
                        <a:effectLst/>
                        <a:latin typeface="Calibri Light" panose="020F0302020204030204" pitchFamily="34" charset="0"/>
                      </a:endParaRPr>
                    </a:p>
                  </a:txBody>
                  <a:tcPr marL="6350" marR="6350" marT="6350" marB="0" anchor="b"/>
                </a:tc>
                <a:tc>
                  <a:txBody>
                    <a:bodyPr/>
                    <a:lstStyle/>
                    <a:p>
                      <a:pPr algn="r" fontAlgn="b"/>
                      <a:r>
                        <a:rPr lang="en-US" sz="1600" u="none" strike="noStrike" dirty="0">
                          <a:solidFill>
                            <a:srgbClr val="00B0F0"/>
                          </a:solidFill>
                          <a:effectLst/>
                        </a:rPr>
                        <a:t>31.01</a:t>
                      </a:r>
                      <a:endParaRPr lang="en-US" sz="1600" b="0" i="0" u="none" strike="noStrike" dirty="0">
                        <a:solidFill>
                          <a:srgbClr val="00B0F0"/>
                        </a:solidFill>
                        <a:effectLst/>
                        <a:latin typeface="Calibri Light" panose="020F0302020204030204" pitchFamily="34" charset="0"/>
                      </a:endParaRPr>
                    </a:p>
                  </a:txBody>
                  <a:tcPr marL="6350" marR="6350" marT="6350" marB="0" anchor="b"/>
                </a:tc>
                <a:tc>
                  <a:txBody>
                    <a:bodyPr/>
                    <a:lstStyle/>
                    <a:p>
                      <a:pPr algn="r" fontAlgn="b"/>
                      <a:r>
                        <a:rPr lang="en-US" sz="1600" u="none" strike="noStrike" dirty="0">
                          <a:solidFill>
                            <a:srgbClr val="00B0F0"/>
                          </a:solidFill>
                          <a:effectLst/>
                        </a:rPr>
                        <a:t>30.43</a:t>
                      </a:r>
                      <a:endParaRPr lang="en-US" sz="1600" b="0" i="0" u="none" strike="noStrike" dirty="0">
                        <a:solidFill>
                          <a:srgbClr val="00B0F0"/>
                        </a:solidFill>
                        <a:effectLst/>
                        <a:latin typeface="Calibri Light" panose="020F0302020204030204" pitchFamily="34" charset="0"/>
                      </a:endParaRPr>
                    </a:p>
                  </a:txBody>
                  <a:tcPr marL="6350" marR="6350" marT="6350" marB="0" anchor="b"/>
                </a:tc>
                <a:tc>
                  <a:txBody>
                    <a:bodyPr/>
                    <a:lstStyle/>
                    <a:p>
                      <a:pPr algn="r" fontAlgn="b"/>
                      <a:r>
                        <a:rPr lang="en-US" sz="1600" u="none" strike="noStrike" dirty="0">
                          <a:solidFill>
                            <a:srgbClr val="00B0F0"/>
                          </a:solidFill>
                          <a:effectLst/>
                        </a:rPr>
                        <a:t>21.73</a:t>
                      </a:r>
                      <a:endParaRPr lang="en-US" sz="1600" b="0" i="0" u="none" strike="noStrike" dirty="0">
                        <a:solidFill>
                          <a:srgbClr val="00B0F0"/>
                        </a:solidFill>
                        <a:effectLst/>
                        <a:latin typeface="Calibri Light" panose="020F0302020204030204" pitchFamily="34" charset="0"/>
                      </a:endParaRPr>
                    </a:p>
                  </a:txBody>
                  <a:tcPr marL="6350" marR="6350" marT="6350" marB="0" anchor="b"/>
                </a:tc>
                <a:tc>
                  <a:txBody>
                    <a:bodyPr/>
                    <a:lstStyle/>
                    <a:p>
                      <a:pPr algn="r" fontAlgn="b"/>
                      <a:r>
                        <a:rPr lang="en-US" sz="1600" u="none" strike="noStrike" dirty="0">
                          <a:solidFill>
                            <a:srgbClr val="00B0F0"/>
                          </a:solidFill>
                          <a:effectLst/>
                        </a:rPr>
                        <a:t>27.75</a:t>
                      </a:r>
                      <a:endParaRPr lang="en-US" sz="1600" b="0" i="0" u="none" strike="noStrike" dirty="0">
                        <a:solidFill>
                          <a:srgbClr val="00B0F0"/>
                        </a:solidFill>
                        <a:effectLst/>
                        <a:latin typeface="Calibri Light" panose="020F0302020204030204" pitchFamily="34" charset="0"/>
                      </a:endParaRPr>
                    </a:p>
                  </a:txBody>
                  <a:tcPr marL="6350" marR="6350" marT="6350" marB="0" anchor="b"/>
                </a:tc>
                <a:extLst>
                  <a:ext uri="{0D108BD9-81ED-4DB2-BD59-A6C34878D82A}">
                    <a16:rowId xmlns:a16="http://schemas.microsoft.com/office/drawing/2014/main" val="1298788341"/>
                  </a:ext>
                </a:extLst>
              </a:tr>
              <a:tr h="259229">
                <a:tc>
                  <a:txBody>
                    <a:bodyPr/>
                    <a:lstStyle/>
                    <a:p>
                      <a:pPr algn="l" fontAlgn="ctr"/>
                      <a:r>
                        <a:rPr lang="en-US" sz="1600" b="0" i="0" u="none" strike="noStrike" dirty="0">
                          <a:solidFill>
                            <a:schemeClr val="dk1"/>
                          </a:solidFill>
                          <a:effectLst/>
                          <a:latin typeface="+mn-lt"/>
                        </a:rPr>
                        <a:t>RT-</a:t>
                      </a:r>
                      <a:r>
                        <a:rPr lang="en-US" sz="1600" b="0" i="0" u="none" strike="noStrike" dirty="0" err="1">
                          <a:solidFill>
                            <a:schemeClr val="dk1"/>
                          </a:solidFill>
                          <a:effectLst/>
                          <a:latin typeface="+mn-lt"/>
                        </a:rPr>
                        <a:t>neg</a:t>
                      </a:r>
                      <a:endParaRPr lang="en-US" sz="1600" b="0" i="0" u="none" strike="noStrike" dirty="0">
                        <a:solidFill>
                          <a:srgbClr val="000000"/>
                        </a:solidFill>
                        <a:effectLst/>
                        <a:latin typeface="Calibri Light" panose="020F0302020204030204" pitchFamily="34" charset="0"/>
                      </a:endParaRPr>
                    </a:p>
                  </a:txBody>
                  <a:tcPr marL="6350" marR="6350" marT="6350" marB="0" anchor="ctr"/>
                </a:tc>
                <a:tc>
                  <a:txBody>
                    <a:bodyPr/>
                    <a:lstStyle/>
                    <a:p>
                      <a:pPr algn="r" fontAlgn="ctr"/>
                      <a:r>
                        <a:rPr lang="en-US" sz="1600" u="none" strike="noStrike" dirty="0">
                          <a:solidFill>
                            <a:schemeClr val="tx1"/>
                          </a:solidFill>
                          <a:effectLst/>
                        </a:rPr>
                        <a:t>28.42</a:t>
                      </a:r>
                      <a:endParaRPr lang="en-US" sz="1600" b="0" i="0" u="none" strike="noStrike" dirty="0">
                        <a:solidFill>
                          <a:schemeClr val="tx1"/>
                        </a:solidFill>
                        <a:effectLst/>
                        <a:latin typeface="Calibri Light" panose="020F0302020204030204" pitchFamily="34" charset="0"/>
                      </a:endParaRPr>
                    </a:p>
                  </a:txBody>
                  <a:tcPr marL="6350" marR="6350" marT="6350" marB="0" anchor="ctr"/>
                </a:tc>
                <a:tc>
                  <a:txBody>
                    <a:bodyPr/>
                    <a:lstStyle/>
                    <a:p>
                      <a:pPr algn="r" fontAlgn="ctr"/>
                      <a:r>
                        <a:rPr lang="en-US" sz="1600" u="none" strike="noStrike" dirty="0">
                          <a:solidFill>
                            <a:schemeClr val="tx1"/>
                          </a:solidFill>
                          <a:effectLst/>
                        </a:rPr>
                        <a:t>36.46</a:t>
                      </a:r>
                      <a:endParaRPr lang="en-US" sz="1600" b="0" i="0" u="none" strike="noStrike" dirty="0">
                        <a:solidFill>
                          <a:schemeClr val="tx1"/>
                        </a:solidFill>
                        <a:effectLst/>
                        <a:latin typeface="Calibri Light" panose="020F0302020204030204" pitchFamily="34" charset="0"/>
                      </a:endParaRPr>
                    </a:p>
                  </a:txBody>
                  <a:tcPr marL="6350" marR="6350" marT="6350" marB="0" anchor="ctr"/>
                </a:tc>
                <a:tc>
                  <a:txBody>
                    <a:bodyPr/>
                    <a:lstStyle/>
                    <a:p>
                      <a:pPr algn="r" fontAlgn="b"/>
                      <a:r>
                        <a:rPr lang="en-US" sz="1600" u="none" strike="noStrike" dirty="0">
                          <a:solidFill>
                            <a:schemeClr val="tx1"/>
                          </a:solidFill>
                          <a:effectLst/>
                        </a:rPr>
                        <a:t>36.67</a:t>
                      </a:r>
                      <a:endParaRPr lang="en-US" sz="1600" b="0" i="0" u="none" strike="noStrike" dirty="0">
                        <a:solidFill>
                          <a:schemeClr val="tx1"/>
                        </a:solidFill>
                        <a:effectLst/>
                        <a:latin typeface="Calibri Light" panose="020F0302020204030204" pitchFamily="34" charset="0"/>
                      </a:endParaRPr>
                    </a:p>
                  </a:txBody>
                  <a:tcPr marL="6350" marR="6350" marT="6350" marB="0" anchor="b"/>
                </a:tc>
                <a:tc>
                  <a:txBody>
                    <a:bodyPr/>
                    <a:lstStyle/>
                    <a:p>
                      <a:pPr algn="r" fontAlgn="b"/>
                      <a:r>
                        <a:rPr lang="en-US" sz="1600" u="none" strike="noStrike">
                          <a:effectLst/>
                        </a:rPr>
                        <a:t>36.25</a:t>
                      </a:r>
                      <a:endParaRPr lang="en-US" sz="1600" b="0" i="0" u="none" strike="noStrike">
                        <a:solidFill>
                          <a:srgbClr val="000000"/>
                        </a:solidFill>
                        <a:effectLst/>
                        <a:latin typeface="Calibri Light" panose="020F0302020204030204" pitchFamily="34" charset="0"/>
                      </a:endParaRPr>
                    </a:p>
                  </a:txBody>
                  <a:tcPr marL="6350" marR="6350" marT="6350" marB="0" anchor="b"/>
                </a:tc>
                <a:tc>
                  <a:txBody>
                    <a:bodyPr/>
                    <a:lstStyle/>
                    <a:p>
                      <a:pPr algn="r" fontAlgn="b"/>
                      <a:r>
                        <a:rPr lang="en-US" sz="1600" u="none" strike="noStrike">
                          <a:effectLst/>
                        </a:rPr>
                        <a:t>31.32</a:t>
                      </a:r>
                      <a:endParaRPr lang="en-US" sz="1600" b="0" i="0" u="none" strike="noStrike">
                        <a:solidFill>
                          <a:srgbClr val="000000"/>
                        </a:solidFill>
                        <a:effectLst/>
                        <a:latin typeface="Calibri Light" panose="020F0302020204030204" pitchFamily="34" charset="0"/>
                      </a:endParaRPr>
                    </a:p>
                  </a:txBody>
                  <a:tcPr marL="6350" marR="6350" marT="6350" marB="0" anchor="b"/>
                </a:tc>
                <a:tc>
                  <a:txBody>
                    <a:bodyPr/>
                    <a:lstStyle/>
                    <a:p>
                      <a:pPr algn="r" fontAlgn="b"/>
                      <a:r>
                        <a:rPr lang="en-US" sz="1600" u="none" strike="noStrike">
                          <a:effectLst/>
                        </a:rPr>
                        <a:t>34.04</a:t>
                      </a:r>
                      <a:endParaRPr lang="en-US" sz="1600" b="0" i="0" u="none" strike="noStrike">
                        <a:solidFill>
                          <a:srgbClr val="000000"/>
                        </a:solidFill>
                        <a:effectLst/>
                        <a:latin typeface="Calibri Light" panose="020F0302020204030204" pitchFamily="34" charset="0"/>
                      </a:endParaRPr>
                    </a:p>
                  </a:txBody>
                  <a:tcPr marL="6350" marR="6350" marT="6350" marB="0" anchor="b"/>
                </a:tc>
                <a:tc>
                  <a:txBody>
                    <a:bodyPr/>
                    <a:lstStyle/>
                    <a:p>
                      <a:pPr algn="r" fontAlgn="b"/>
                      <a:r>
                        <a:rPr lang="en-US" sz="1600" u="none" strike="noStrike" dirty="0">
                          <a:effectLst/>
                        </a:rPr>
                        <a:t>31.29</a:t>
                      </a:r>
                      <a:endParaRPr lang="en-US" sz="1600" b="0" i="0" u="none" strike="noStrike" dirty="0">
                        <a:solidFill>
                          <a:srgbClr val="000000"/>
                        </a:solidFill>
                        <a:effectLst/>
                        <a:latin typeface="Calibri Light" panose="020F0302020204030204" pitchFamily="34" charset="0"/>
                      </a:endParaRPr>
                    </a:p>
                  </a:txBody>
                  <a:tcPr marL="6350" marR="6350" marT="6350" marB="0" anchor="b"/>
                </a:tc>
                <a:extLst>
                  <a:ext uri="{0D108BD9-81ED-4DB2-BD59-A6C34878D82A}">
                    <a16:rowId xmlns:a16="http://schemas.microsoft.com/office/drawing/2014/main" val="2020193317"/>
                  </a:ext>
                </a:extLst>
              </a:tr>
            </a:tbl>
          </a:graphicData>
        </a:graphic>
      </p:graphicFrame>
      <p:sp>
        <p:nvSpPr>
          <p:cNvPr id="12" name="TextBox 11"/>
          <p:cNvSpPr txBox="1"/>
          <p:nvPr/>
        </p:nvSpPr>
        <p:spPr>
          <a:xfrm>
            <a:off x="-74389" y="6519405"/>
            <a:ext cx="3062213" cy="369332"/>
          </a:xfrm>
          <a:prstGeom prst="rect">
            <a:avLst/>
          </a:prstGeom>
          <a:noFill/>
        </p:spPr>
        <p:txBody>
          <a:bodyPr wrap="square" rtlCol="0">
            <a:spAutoFit/>
          </a:bodyPr>
          <a:lstStyle/>
          <a:p>
            <a:r>
              <a:rPr lang="en-US" dirty="0"/>
              <a:t>Kristina Tarsis, 19.3.2020</a:t>
            </a:r>
          </a:p>
        </p:txBody>
      </p:sp>
      <p:grpSp>
        <p:nvGrpSpPr>
          <p:cNvPr id="24" name="Group 23">
            <a:extLst>
              <a:ext uri="{FF2B5EF4-FFF2-40B4-BE49-F238E27FC236}">
                <a16:creationId xmlns:a16="http://schemas.microsoft.com/office/drawing/2014/main" id="{8E88DD0E-3A89-4736-AD03-580252AD8BFA}"/>
              </a:ext>
            </a:extLst>
          </p:cNvPr>
          <p:cNvGrpSpPr/>
          <p:nvPr/>
        </p:nvGrpSpPr>
        <p:grpSpPr>
          <a:xfrm>
            <a:off x="2267879" y="2215365"/>
            <a:ext cx="4824401" cy="637569"/>
            <a:chOff x="2267879" y="2215365"/>
            <a:chExt cx="4824401" cy="637569"/>
          </a:xfrm>
        </p:grpSpPr>
        <p:sp>
          <p:nvSpPr>
            <p:cNvPr id="6" name="TextBox 5"/>
            <p:cNvSpPr txBox="1"/>
            <p:nvPr/>
          </p:nvSpPr>
          <p:spPr>
            <a:xfrm>
              <a:off x="2267879" y="2215365"/>
              <a:ext cx="1152128" cy="369332"/>
            </a:xfrm>
            <a:prstGeom prst="rect">
              <a:avLst/>
            </a:prstGeom>
            <a:noFill/>
          </p:spPr>
          <p:txBody>
            <a:bodyPr wrap="square" rtlCol="0">
              <a:spAutoFit/>
            </a:bodyPr>
            <a:lstStyle/>
            <a:p>
              <a:r>
                <a:rPr lang="en-US" dirty="0">
                  <a:solidFill>
                    <a:srgbClr val="0000FF"/>
                  </a:solidFill>
                </a:rPr>
                <a:t>Ref-gene</a:t>
              </a:r>
            </a:p>
          </p:txBody>
        </p:sp>
        <p:sp>
          <p:nvSpPr>
            <p:cNvPr id="7" name="Down Arrow 6"/>
            <p:cNvSpPr/>
            <p:nvPr/>
          </p:nvSpPr>
          <p:spPr>
            <a:xfrm>
              <a:off x="2555911" y="2584697"/>
              <a:ext cx="288032" cy="234607"/>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flipH="1">
              <a:off x="4355976" y="2215365"/>
              <a:ext cx="2546569" cy="369332"/>
            </a:xfrm>
            <a:prstGeom prst="rect">
              <a:avLst/>
            </a:prstGeom>
            <a:noFill/>
          </p:spPr>
          <p:txBody>
            <a:bodyPr wrap="square" rtlCol="0">
              <a:spAutoFit/>
            </a:bodyPr>
            <a:lstStyle/>
            <a:p>
              <a:r>
                <a:rPr lang="en-US" dirty="0">
                  <a:solidFill>
                    <a:srgbClr val="FF6600"/>
                  </a:solidFill>
                </a:rPr>
                <a:t>Genes of interest</a:t>
              </a:r>
            </a:p>
          </p:txBody>
        </p:sp>
        <p:sp>
          <p:nvSpPr>
            <p:cNvPr id="11" name="Right Brace 10"/>
            <p:cNvSpPr/>
            <p:nvPr/>
          </p:nvSpPr>
          <p:spPr>
            <a:xfrm rot="16200000">
              <a:off x="5128623" y="889277"/>
              <a:ext cx="326914" cy="3600400"/>
            </a:xfrm>
            <a:prstGeom prst="rightBrace">
              <a:avLst/>
            </a:prstGeom>
            <a:ln w="28575">
              <a:solidFill>
                <a:srgbClr val="FF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6600"/>
                </a:solidFill>
              </a:endParaRPr>
            </a:p>
          </p:txBody>
        </p:sp>
      </p:grpSp>
      <p:sp>
        <p:nvSpPr>
          <p:cNvPr id="18" name="TextBox 17"/>
          <p:cNvSpPr txBox="1"/>
          <p:nvPr/>
        </p:nvSpPr>
        <p:spPr>
          <a:xfrm>
            <a:off x="7628249" y="2852935"/>
            <a:ext cx="1515751" cy="1200329"/>
          </a:xfrm>
          <a:prstGeom prst="rect">
            <a:avLst/>
          </a:prstGeom>
          <a:noFill/>
        </p:spPr>
        <p:txBody>
          <a:bodyPr wrap="square" rtlCol="0">
            <a:spAutoFit/>
          </a:bodyPr>
          <a:lstStyle/>
          <a:p>
            <a:r>
              <a:rPr lang="en-US" dirty="0"/>
              <a:t>Cycle# averaged over 3 technical replicates</a:t>
            </a:r>
          </a:p>
        </p:txBody>
      </p:sp>
      <p:grpSp>
        <p:nvGrpSpPr>
          <p:cNvPr id="25" name="Group 24">
            <a:extLst>
              <a:ext uri="{FF2B5EF4-FFF2-40B4-BE49-F238E27FC236}">
                <a16:creationId xmlns:a16="http://schemas.microsoft.com/office/drawing/2014/main" id="{A0EBA7EE-1A75-4A01-BF24-F39ECCD05089}"/>
              </a:ext>
            </a:extLst>
          </p:cNvPr>
          <p:cNvGrpSpPr/>
          <p:nvPr/>
        </p:nvGrpSpPr>
        <p:grpSpPr>
          <a:xfrm>
            <a:off x="62816" y="4196237"/>
            <a:ext cx="8397616" cy="2648696"/>
            <a:chOff x="62816" y="4196237"/>
            <a:chExt cx="8397616" cy="2648696"/>
          </a:xfrm>
        </p:grpSpPr>
        <p:grpSp>
          <p:nvGrpSpPr>
            <p:cNvPr id="9" name="Group 8"/>
            <p:cNvGrpSpPr/>
            <p:nvPr/>
          </p:nvGrpSpPr>
          <p:grpSpPr>
            <a:xfrm>
              <a:off x="312330" y="4196237"/>
              <a:ext cx="8148102" cy="2648696"/>
              <a:chOff x="312330" y="4196237"/>
              <a:chExt cx="8148102" cy="2648696"/>
            </a:xfrm>
          </p:grpSpPr>
          <p:grpSp>
            <p:nvGrpSpPr>
              <p:cNvPr id="19" name="Group 18"/>
              <p:cNvGrpSpPr/>
              <p:nvPr/>
            </p:nvGrpSpPr>
            <p:grpSpPr>
              <a:xfrm>
                <a:off x="1946252" y="4565569"/>
                <a:ext cx="6514180" cy="2279364"/>
                <a:chOff x="1949973" y="4131025"/>
                <a:chExt cx="7022426" cy="2705100"/>
              </a:xfrm>
            </p:grpSpPr>
            <p:grpSp>
              <p:nvGrpSpPr>
                <p:cNvPr id="16" name="Group 15"/>
                <p:cNvGrpSpPr/>
                <p:nvPr/>
              </p:nvGrpSpPr>
              <p:grpSpPr>
                <a:xfrm>
                  <a:off x="1949973" y="4131025"/>
                  <a:ext cx="4869080" cy="2705100"/>
                  <a:chOff x="1949973" y="4131025"/>
                  <a:chExt cx="4869080" cy="2705100"/>
                </a:xfrm>
              </p:grpSpPr>
              <mc:AlternateContent xmlns:mc="http://schemas.openxmlformats.org/markup-compatibility/2006" xmlns:a14="http://schemas.microsoft.com/office/drawing/2010/main">
                <mc:Choice Requires="a14">
                  <p:graphicFrame>
                    <p:nvGraphicFramePr>
                      <p:cNvPr id="14" name="Chart 13">
                        <a:extLst>
                          <a:ext uri="{FF2B5EF4-FFF2-40B4-BE49-F238E27FC236}">
                            <a16:creationId xmlns:a16="http://schemas.microsoft.com/office/drawing/2014/main" id="{ADE64D7A-A2AE-4163-A6D9-78CE9A0832CC}"/>
                          </a:ext>
                        </a:extLst>
                      </p:cNvPr>
                      <p:cNvGraphicFramePr>
                        <a:graphicFrameLocks/>
                      </p:cNvGraphicFramePr>
                      <p:nvPr>
                        <p:extLst>
                          <p:ext uri="{D42A27DB-BD31-4B8C-83A1-F6EECF244321}">
                            <p14:modId xmlns:p14="http://schemas.microsoft.com/office/powerpoint/2010/main" val="1787560107"/>
                          </p:ext>
                        </p:extLst>
                      </p:nvPr>
                    </p:nvGraphicFramePr>
                    <p:xfrm>
                      <a:off x="2232539" y="4131025"/>
                      <a:ext cx="4586514" cy="2705100"/>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14" name="Chart 13">
                        <a:extLst>
                          <a:ext uri="{FF2B5EF4-FFF2-40B4-BE49-F238E27FC236}">
                            <a16:creationId xmlns:a16="http://schemas.microsoft.com/office/drawing/2014/main" id="{ADE64D7A-A2AE-4163-A6D9-78CE9A0832CC}"/>
                          </a:ext>
                        </a:extLst>
                      </p:cNvPr>
                      <p:cNvGraphicFramePr>
                        <a:graphicFrameLocks/>
                      </p:cNvGraphicFramePr>
                      <p:nvPr>
                        <p:extLst>
                          <p:ext uri="{D42A27DB-BD31-4B8C-83A1-F6EECF244321}">
                            <p14:modId xmlns:p14="http://schemas.microsoft.com/office/powerpoint/2010/main" val="1787560107"/>
                          </p:ext>
                        </p:extLst>
                      </p:nvPr>
                    </p:nvGraphicFramePr>
                    <p:xfrm>
                      <a:off x="2232539" y="4131025"/>
                      <a:ext cx="4586514" cy="2705100"/>
                    </p:xfrm>
                    <a:graphic>
                      <a:graphicData uri="http://schemas.openxmlformats.org/drawingml/2006/chart">
                        <c:chart xmlns:c="http://schemas.openxmlformats.org/drawingml/2006/chart" xmlns:r="http://schemas.openxmlformats.org/officeDocument/2006/relationships" r:id="rId4"/>
                      </a:graphicData>
                    </a:graphic>
                  </p:graphicFrame>
                </mc:Fallback>
              </mc:AlternateContent>
              <p:sp>
                <p:nvSpPr>
                  <p:cNvPr id="15" name="TextBox 14"/>
                  <p:cNvSpPr txBox="1"/>
                  <p:nvPr/>
                </p:nvSpPr>
                <p:spPr>
                  <a:xfrm rot="16200000">
                    <a:off x="1306432" y="5132321"/>
                    <a:ext cx="1685230" cy="398148"/>
                  </a:xfrm>
                  <a:prstGeom prst="rect">
                    <a:avLst/>
                  </a:prstGeom>
                  <a:noFill/>
                </p:spPr>
                <p:txBody>
                  <a:bodyPr wrap="none" rtlCol="0">
                    <a:spAutoFit/>
                  </a:bodyPr>
                  <a:lstStyle/>
                  <a:p>
                    <a:r>
                      <a:rPr lang="en-US" dirty="0"/>
                      <a:t>Relative level</a:t>
                    </a:r>
                  </a:p>
                </p:txBody>
              </p:sp>
            </p:grpSp>
            <p:sp>
              <p:nvSpPr>
                <p:cNvPr id="17" name="TextBox 16"/>
                <p:cNvSpPr txBox="1"/>
                <p:nvPr/>
              </p:nvSpPr>
              <p:spPr>
                <a:xfrm flipH="1">
                  <a:off x="6902545" y="5077875"/>
                  <a:ext cx="2069854" cy="923330"/>
                </a:xfrm>
                <a:prstGeom prst="rect">
                  <a:avLst/>
                </a:prstGeom>
                <a:noFill/>
              </p:spPr>
              <p:txBody>
                <a:bodyPr wrap="square" rtlCol="0">
                  <a:spAutoFit/>
                </a:bodyPr>
                <a:lstStyle/>
                <a:p>
                  <a:r>
                    <a:rPr lang="en-US" dirty="0"/>
                    <a:t>Error bars show STD over 3 biological replicates</a:t>
                  </a:r>
                </a:p>
              </p:txBody>
            </p:sp>
          </p:grpSp>
          <p:sp>
            <p:nvSpPr>
              <p:cNvPr id="3" name="Rectangle 2"/>
              <p:cNvSpPr/>
              <p:nvPr/>
            </p:nvSpPr>
            <p:spPr>
              <a:xfrm>
                <a:off x="312330" y="4196237"/>
                <a:ext cx="8046640" cy="369332"/>
              </a:xfrm>
              <a:prstGeom prst="rect">
                <a:avLst/>
              </a:prstGeom>
            </p:spPr>
            <p:txBody>
              <a:bodyPr wrap="square">
                <a:spAutoFit/>
              </a:bodyPr>
              <a:lstStyle/>
              <a:p>
                <a:pPr algn="ctr"/>
                <a:r>
                  <a:rPr lang="en-US" b="1" dirty="0"/>
                  <a:t>3 biological replicates are necessary for reliable measurement. </a:t>
                </a:r>
              </a:p>
            </p:txBody>
          </p:sp>
        </p:gr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56F4B8C-D3A4-439A-9997-FAF9A3FC834E}"/>
                    </a:ext>
                  </a:extLst>
                </p:cNvPr>
                <p:cNvSpPr/>
                <p:nvPr/>
              </p:nvSpPr>
              <p:spPr>
                <a:xfrm>
                  <a:off x="80876" y="5237471"/>
                  <a:ext cx="1580817" cy="6594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B050"/>
                                </a:solidFill>
                                <a:latin typeface="Cambria Math" panose="02040503050406030204" pitchFamily="18" charset="0"/>
                              </a:rPr>
                            </m:ctrlPr>
                          </m:fPr>
                          <m:num>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𝑹𝒆𝒔</m:t>
                                </m:r>
                                <m:r>
                                  <a:rPr lang="en-US" b="1" i="1" smtClean="0">
                                    <a:solidFill>
                                      <a:srgbClr val="00B050"/>
                                    </a:solidFill>
                                    <a:latin typeface="Cambria Math" panose="02040503050406030204" pitchFamily="18" charset="0"/>
                                  </a:rPr>
                                  <m:t>𝒑</m:t>
                                </m:r>
                                <m:r>
                                  <a:rPr lang="en-US" b="1" i="1">
                                    <a:solidFill>
                                      <a:srgbClr val="00B050"/>
                                    </a:solidFill>
                                    <a:latin typeface="Cambria Math" panose="02040503050406030204" pitchFamily="18" charset="0"/>
                                  </a:rPr>
                                  <m:t>𝑮</m:t>
                                </m:r>
                              </m:e>
                              <m:sub>
                                <m:r>
                                  <a:rPr lang="en-US" b="1" i="1">
                                    <a:solidFill>
                                      <a:srgbClr val="00B050"/>
                                    </a:solidFill>
                                    <a:latin typeface="Cambria Math" panose="02040503050406030204" pitchFamily="18" charset="0"/>
                                  </a:rPr>
                                  <m:t>𝒔𝒕𝒓𝒆𝒔𝒔</m:t>
                                </m:r>
                                <m:r>
                                  <a:rPr lang="en-US" b="1" i="1" smtClean="0">
                                    <a:solidFill>
                                      <a:srgbClr val="00B050"/>
                                    </a:solidFill>
                                    <a:latin typeface="Cambria Math" panose="02040503050406030204" pitchFamily="18" charset="0"/>
                                  </a:rPr>
                                  <m:t>𝟏</m:t>
                                </m:r>
                              </m:sub>
                            </m:sSub>
                          </m:num>
                          <m:den>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𝑹𝒆𝒔</m:t>
                                </m:r>
                                <m:r>
                                  <a:rPr lang="en-US" b="1" i="1" smtClean="0">
                                    <a:solidFill>
                                      <a:srgbClr val="00B050"/>
                                    </a:solidFill>
                                    <a:latin typeface="Cambria Math" panose="02040503050406030204" pitchFamily="18" charset="0"/>
                                  </a:rPr>
                                  <m:t>𝒑</m:t>
                                </m:r>
                                <m:r>
                                  <a:rPr lang="en-US" b="1" i="1">
                                    <a:solidFill>
                                      <a:srgbClr val="00B050"/>
                                    </a:solidFill>
                                    <a:latin typeface="Cambria Math" panose="02040503050406030204" pitchFamily="18" charset="0"/>
                                  </a:rPr>
                                  <m:t>𝑮</m:t>
                                </m:r>
                              </m:e>
                              <m:sub>
                                <m:r>
                                  <a:rPr lang="en-US" b="1" i="1">
                                    <a:solidFill>
                                      <a:srgbClr val="00B050"/>
                                    </a:solidFill>
                                    <a:latin typeface="Cambria Math"/>
                                  </a:rPr>
                                  <m:t>𝑪𝒐𝒏𝒕𝒓𝒐𝒍</m:t>
                                </m:r>
                              </m:sub>
                            </m:sSub>
                          </m:den>
                        </m:f>
                      </m:oMath>
                    </m:oMathPara>
                  </a14:m>
                  <a:endParaRPr lang="LID4096" dirty="0">
                    <a:solidFill>
                      <a:srgbClr val="00B050"/>
                    </a:solidFill>
                  </a:endParaRPr>
                </a:p>
              </p:txBody>
            </p:sp>
          </mc:Choice>
          <mc:Fallback>
            <p:sp>
              <p:nvSpPr>
                <p:cNvPr id="10" name="Rectangle 9">
                  <a:extLst>
                    <a:ext uri="{FF2B5EF4-FFF2-40B4-BE49-F238E27FC236}">
                      <a16:creationId xmlns:a16="http://schemas.microsoft.com/office/drawing/2014/main" id="{F56F4B8C-D3A4-439A-9997-FAF9A3FC834E}"/>
                    </a:ext>
                  </a:extLst>
                </p:cNvPr>
                <p:cNvSpPr>
                  <a:spLocks noRot="1" noChangeAspect="1" noMove="1" noResize="1" noEditPoints="1" noAdjustHandles="1" noChangeArrowheads="1" noChangeShapeType="1" noTextEdit="1"/>
                </p:cNvSpPr>
                <p:nvPr/>
              </p:nvSpPr>
              <p:spPr>
                <a:xfrm>
                  <a:off x="80876" y="5237471"/>
                  <a:ext cx="1580817" cy="659411"/>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2285F815-996A-4463-94C4-1CAFF23B2EF3}"/>
                    </a:ext>
                  </a:extLst>
                </p:cNvPr>
                <p:cNvSpPr/>
                <p:nvPr/>
              </p:nvSpPr>
              <p:spPr>
                <a:xfrm>
                  <a:off x="80876" y="5882576"/>
                  <a:ext cx="1580817" cy="6594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B0F0"/>
                                </a:solidFill>
                                <a:latin typeface="Cambria Math" panose="02040503050406030204" pitchFamily="18" charset="0"/>
                              </a:rPr>
                            </m:ctrlPr>
                          </m:fPr>
                          <m:num>
                            <m:sSub>
                              <m:sSubPr>
                                <m:ctrlPr>
                                  <a:rPr lang="en-US" b="1" i="1">
                                    <a:solidFill>
                                      <a:srgbClr val="00B0F0"/>
                                    </a:solidFill>
                                    <a:latin typeface="Cambria Math" panose="02040503050406030204" pitchFamily="18" charset="0"/>
                                  </a:rPr>
                                </m:ctrlPr>
                              </m:sSubPr>
                              <m:e>
                                <m:r>
                                  <a:rPr lang="en-US" b="1" i="1">
                                    <a:solidFill>
                                      <a:srgbClr val="00B0F0"/>
                                    </a:solidFill>
                                    <a:latin typeface="Cambria Math" panose="02040503050406030204" pitchFamily="18" charset="0"/>
                                  </a:rPr>
                                  <m:t>𝑹𝒆𝒔</m:t>
                                </m:r>
                                <m:r>
                                  <a:rPr lang="en-US" b="1" i="1" smtClean="0">
                                    <a:solidFill>
                                      <a:srgbClr val="00B0F0"/>
                                    </a:solidFill>
                                    <a:latin typeface="Cambria Math" panose="02040503050406030204" pitchFamily="18" charset="0"/>
                                  </a:rPr>
                                  <m:t>𝒑</m:t>
                                </m:r>
                                <m:r>
                                  <a:rPr lang="en-US" b="1" i="1">
                                    <a:solidFill>
                                      <a:srgbClr val="00B0F0"/>
                                    </a:solidFill>
                                    <a:latin typeface="Cambria Math" panose="02040503050406030204" pitchFamily="18" charset="0"/>
                                  </a:rPr>
                                  <m:t>𝑮</m:t>
                                </m:r>
                              </m:e>
                              <m:sub>
                                <m:r>
                                  <a:rPr lang="en-US" b="1" i="1">
                                    <a:solidFill>
                                      <a:srgbClr val="00B0F0"/>
                                    </a:solidFill>
                                    <a:latin typeface="Cambria Math" panose="02040503050406030204" pitchFamily="18" charset="0"/>
                                  </a:rPr>
                                  <m:t>𝒔𝒕𝒓𝒆𝒔𝒔</m:t>
                                </m:r>
                                <m:r>
                                  <a:rPr lang="en-US" b="1" i="1" smtClean="0">
                                    <a:solidFill>
                                      <a:srgbClr val="00B0F0"/>
                                    </a:solidFill>
                                    <a:latin typeface="Cambria Math" panose="02040503050406030204" pitchFamily="18" charset="0"/>
                                  </a:rPr>
                                  <m:t>𝟐</m:t>
                                </m:r>
                              </m:sub>
                            </m:sSub>
                          </m:num>
                          <m:den>
                            <m:sSub>
                              <m:sSubPr>
                                <m:ctrlPr>
                                  <a:rPr lang="en-US" b="1" i="1">
                                    <a:solidFill>
                                      <a:srgbClr val="00B0F0"/>
                                    </a:solidFill>
                                    <a:latin typeface="Cambria Math" panose="02040503050406030204" pitchFamily="18" charset="0"/>
                                  </a:rPr>
                                </m:ctrlPr>
                              </m:sSubPr>
                              <m:e>
                                <m:r>
                                  <a:rPr lang="en-US" b="1" i="1">
                                    <a:solidFill>
                                      <a:srgbClr val="00B0F0"/>
                                    </a:solidFill>
                                    <a:latin typeface="Cambria Math" panose="02040503050406030204" pitchFamily="18" charset="0"/>
                                  </a:rPr>
                                  <m:t>𝑹𝒆𝒔</m:t>
                                </m:r>
                                <m:r>
                                  <a:rPr lang="en-US" b="1" i="1" smtClean="0">
                                    <a:solidFill>
                                      <a:srgbClr val="00B0F0"/>
                                    </a:solidFill>
                                    <a:latin typeface="Cambria Math" panose="02040503050406030204" pitchFamily="18" charset="0"/>
                                  </a:rPr>
                                  <m:t>𝒑</m:t>
                                </m:r>
                                <m:r>
                                  <a:rPr lang="en-US" b="1" i="1">
                                    <a:solidFill>
                                      <a:srgbClr val="00B0F0"/>
                                    </a:solidFill>
                                    <a:latin typeface="Cambria Math" panose="02040503050406030204" pitchFamily="18" charset="0"/>
                                  </a:rPr>
                                  <m:t>𝑮</m:t>
                                </m:r>
                              </m:e>
                              <m:sub>
                                <m:r>
                                  <a:rPr lang="en-US" b="1" i="1">
                                    <a:solidFill>
                                      <a:srgbClr val="00B0F0"/>
                                    </a:solidFill>
                                    <a:latin typeface="Cambria Math"/>
                                  </a:rPr>
                                  <m:t>𝑪𝒐𝒏𝒕𝒓𝒐𝒍</m:t>
                                </m:r>
                              </m:sub>
                            </m:sSub>
                          </m:den>
                        </m:f>
                      </m:oMath>
                    </m:oMathPara>
                  </a14:m>
                  <a:endParaRPr lang="LID4096" dirty="0">
                    <a:solidFill>
                      <a:srgbClr val="FF0000"/>
                    </a:solidFill>
                  </a:endParaRPr>
                </a:p>
              </p:txBody>
            </p:sp>
          </mc:Choice>
          <mc:Fallback>
            <p:sp>
              <p:nvSpPr>
                <p:cNvPr id="21" name="Rectangle 20">
                  <a:extLst>
                    <a:ext uri="{FF2B5EF4-FFF2-40B4-BE49-F238E27FC236}">
                      <a16:creationId xmlns:a16="http://schemas.microsoft.com/office/drawing/2014/main" id="{2285F815-996A-4463-94C4-1CAFF23B2EF3}"/>
                    </a:ext>
                  </a:extLst>
                </p:cNvPr>
                <p:cNvSpPr>
                  <a:spLocks noRot="1" noChangeAspect="1" noMove="1" noResize="1" noEditPoints="1" noAdjustHandles="1" noChangeArrowheads="1" noChangeShapeType="1" noTextEdit="1"/>
                </p:cNvSpPr>
                <p:nvPr/>
              </p:nvSpPr>
              <p:spPr>
                <a:xfrm>
                  <a:off x="80876" y="5882576"/>
                  <a:ext cx="1580817" cy="659411"/>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CEE6E741-17E7-48A5-99A9-B3DDA782CE8D}"/>
                    </a:ext>
                  </a:extLst>
                </p:cNvPr>
                <p:cNvSpPr/>
                <p:nvPr/>
              </p:nvSpPr>
              <p:spPr>
                <a:xfrm>
                  <a:off x="62816" y="4571739"/>
                  <a:ext cx="1580817" cy="6594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𝑹𝒆𝒔</m:t>
                                </m:r>
                                <m:r>
                                  <a:rPr lang="en-US" b="1" i="1" smtClean="0">
                                    <a:solidFill>
                                      <a:srgbClr val="FF0000"/>
                                    </a:solidFill>
                                    <a:latin typeface="Cambria Math" panose="02040503050406030204" pitchFamily="18" charset="0"/>
                                  </a:rPr>
                                  <m:t>𝒑</m:t>
                                </m:r>
                                <m:r>
                                  <a:rPr lang="en-US" b="1" i="1">
                                    <a:solidFill>
                                      <a:srgbClr val="FF0000"/>
                                    </a:solidFill>
                                    <a:latin typeface="Cambria Math" panose="02040503050406030204" pitchFamily="18" charset="0"/>
                                  </a:rPr>
                                  <m:t>𝑮</m:t>
                                </m:r>
                              </m:e>
                              <m:sub>
                                <m:r>
                                  <a:rPr lang="en-US" b="1" i="1" smtClean="0">
                                    <a:solidFill>
                                      <a:srgbClr val="FF0000"/>
                                    </a:solidFill>
                                    <a:latin typeface="Cambria Math" panose="02040503050406030204" pitchFamily="18" charset="0"/>
                                  </a:rPr>
                                  <m:t>𝑪𝒐𝒏𝒕𝒓𝒐𝒍</m:t>
                                </m:r>
                              </m:sub>
                            </m:sSub>
                          </m:num>
                          <m:den>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𝑹𝒆𝒔</m:t>
                                </m:r>
                                <m:r>
                                  <a:rPr lang="en-US" b="1" i="1" smtClean="0">
                                    <a:solidFill>
                                      <a:srgbClr val="FF0000"/>
                                    </a:solidFill>
                                    <a:latin typeface="Cambria Math" panose="02040503050406030204" pitchFamily="18" charset="0"/>
                                  </a:rPr>
                                  <m:t>𝒑</m:t>
                                </m:r>
                                <m:r>
                                  <a:rPr lang="en-US" b="1" i="1">
                                    <a:solidFill>
                                      <a:srgbClr val="FF0000"/>
                                    </a:solidFill>
                                    <a:latin typeface="Cambria Math" panose="02040503050406030204" pitchFamily="18" charset="0"/>
                                  </a:rPr>
                                  <m:t>𝑮</m:t>
                                </m:r>
                              </m:e>
                              <m:sub>
                                <m:r>
                                  <a:rPr lang="en-US" b="1" i="1">
                                    <a:solidFill>
                                      <a:srgbClr val="FF0000"/>
                                    </a:solidFill>
                                    <a:latin typeface="Cambria Math"/>
                                  </a:rPr>
                                  <m:t>𝑪𝒐𝒏𝒕𝒓𝒐𝒍</m:t>
                                </m:r>
                              </m:sub>
                            </m:sSub>
                          </m:den>
                        </m:f>
                      </m:oMath>
                    </m:oMathPara>
                  </a14:m>
                  <a:endParaRPr lang="LID4096" dirty="0">
                    <a:solidFill>
                      <a:srgbClr val="FF0000"/>
                    </a:solidFill>
                  </a:endParaRPr>
                </a:p>
              </p:txBody>
            </p:sp>
          </mc:Choice>
          <mc:Fallback>
            <p:sp>
              <p:nvSpPr>
                <p:cNvPr id="22" name="Rectangle 21">
                  <a:extLst>
                    <a:ext uri="{FF2B5EF4-FFF2-40B4-BE49-F238E27FC236}">
                      <a16:creationId xmlns:a16="http://schemas.microsoft.com/office/drawing/2014/main" id="{CEE6E741-17E7-48A5-99A9-B3DDA782CE8D}"/>
                    </a:ext>
                  </a:extLst>
                </p:cNvPr>
                <p:cNvSpPr>
                  <a:spLocks noRot="1" noChangeAspect="1" noMove="1" noResize="1" noEditPoints="1" noAdjustHandles="1" noChangeArrowheads="1" noChangeShapeType="1" noTextEdit="1"/>
                </p:cNvSpPr>
                <p:nvPr/>
              </p:nvSpPr>
              <p:spPr>
                <a:xfrm>
                  <a:off x="62816" y="4571739"/>
                  <a:ext cx="1580817" cy="659411"/>
                </a:xfrm>
                <a:prstGeom prst="rect">
                  <a:avLst/>
                </a:prstGeom>
                <a:blipFill>
                  <a:blip r:embed="rId7"/>
                  <a:stretch>
                    <a:fillRect/>
                  </a:stretch>
                </a:blipFill>
              </p:spPr>
              <p:txBody>
                <a:bodyPr/>
                <a:lstStyle/>
                <a:p>
                  <a:r>
                    <a:rPr lang="LID4096">
                      <a:noFill/>
                    </a:rPr>
                    <a:t> </a:t>
                  </a:r>
                </a:p>
              </p:txBody>
            </p:sp>
          </mc:Fallback>
        </mc:AlternateContent>
      </p:grpSp>
      <p:sp>
        <p:nvSpPr>
          <p:cNvPr id="13" name="Rectangle 12">
            <a:extLst>
              <a:ext uri="{FF2B5EF4-FFF2-40B4-BE49-F238E27FC236}">
                <a16:creationId xmlns:a16="http://schemas.microsoft.com/office/drawing/2014/main" id="{FFF3ED73-62A4-4C78-9E8F-193FA97097B2}"/>
              </a:ext>
            </a:extLst>
          </p:cNvPr>
          <p:cNvSpPr/>
          <p:nvPr/>
        </p:nvSpPr>
        <p:spPr>
          <a:xfrm>
            <a:off x="2411760" y="2852935"/>
            <a:ext cx="720080" cy="129614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75991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A6C2-560D-4E64-AA98-5229F2E6978C}"/>
              </a:ext>
            </a:extLst>
          </p:cNvPr>
          <p:cNvSpPr>
            <a:spLocks noGrp="1"/>
          </p:cNvSpPr>
          <p:nvPr>
            <p:ph type="title"/>
          </p:nvPr>
        </p:nvSpPr>
        <p:spPr>
          <a:xfrm>
            <a:off x="457200" y="83758"/>
            <a:ext cx="8229600" cy="752954"/>
          </a:xfrm>
        </p:spPr>
        <p:txBody>
          <a:bodyPr>
            <a:noAutofit/>
          </a:bodyPr>
          <a:lstStyle/>
          <a:p>
            <a:r>
              <a:rPr lang="en-US" sz="2800" dirty="0"/>
              <a:t>Example for journal presentation of QPCR results</a:t>
            </a:r>
            <a:endParaRPr lang="LID4096" sz="2800" dirty="0"/>
          </a:p>
        </p:txBody>
      </p:sp>
      <p:sp>
        <p:nvSpPr>
          <p:cNvPr id="12" name="TextBox 11">
            <a:extLst>
              <a:ext uri="{FF2B5EF4-FFF2-40B4-BE49-F238E27FC236}">
                <a16:creationId xmlns:a16="http://schemas.microsoft.com/office/drawing/2014/main" id="{387E8354-E1A4-4161-BE17-8ACE803B15F1}"/>
              </a:ext>
            </a:extLst>
          </p:cNvPr>
          <p:cNvSpPr txBox="1"/>
          <p:nvPr/>
        </p:nvSpPr>
        <p:spPr>
          <a:xfrm>
            <a:off x="35496" y="1052736"/>
            <a:ext cx="8712968" cy="1200329"/>
          </a:xfrm>
          <a:prstGeom prst="rect">
            <a:avLst/>
          </a:prstGeom>
          <a:noFill/>
        </p:spPr>
        <p:txBody>
          <a:bodyPr wrap="square" rtlCol="0">
            <a:spAutoFit/>
          </a:bodyPr>
          <a:lstStyle/>
          <a:p>
            <a:r>
              <a:rPr lang="en-US" dirty="0"/>
              <a:t>Journals require to present the </a:t>
            </a:r>
            <a:r>
              <a:rPr lang="en-US" b="1" dirty="0"/>
              <a:t>individual measurements</a:t>
            </a:r>
            <a:r>
              <a:rPr lang="en-US" dirty="0"/>
              <a:t> together with the average and standard deviation (and the original excel file).</a:t>
            </a:r>
          </a:p>
          <a:p>
            <a:endParaRPr lang="en-US" dirty="0"/>
          </a:p>
          <a:p>
            <a:r>
              <a:rPr lang="en-US" dirty="0"/>
              <a:t>They request </a:t>
            </a:r>
            <a:r>
              <a:rPr lang="en-US" b="1" dirty="0"/>
              <a:t>statistical tests </a:t>
            </a:r>
            <a:r>
              <a:rPr lang="en-US" dirty="0"/>
              <a:t>for significance. We use </a:t>
            </a:r>
            <a:r>
              <a:rPr lang="en-US"/>
              <a:t>the built-in </a:t>
            </a:r>
            <a:r>
              <a:rPr lang="en-US" dirty="0"/>
              <a:t>z-test in excel.  </a:t>
            </a:r>
            <a:endParaRPr lang="en-US" b="1" dirty="0"/>
          </a:p>
        </p:txBody>
      </p:sp>
      <p:sp>
        <p:nvSpPr>
          <p:cNvPr id="19" name="TextBox 18">
            <a:extLst>
              <a:ext uri="{FF2B5EF4-FFF2-40B4-BE49-F238E27FC236}">
                <a16:creationId xmlns:a16="http://schemas.microsoft.com/office/drawing/2014/main" id="{1AF0B27B-65E9-4B7B-A951-89FFEF7CB778}"/>
              </a:ext>
            </a:extLst>
          </p:cNvPr>
          <p:cNvSpPr txBox="1"/>
          <p:nvPr/>
        </p:nvSpPr>
        <p:spPr>
          <a:xfrm>
            <a:off x="0" y="6211669"/>
            <a:ext cx="5745484" cy="646331"/>
          </a:xfrm>
          <a:prstGeom prst="rect">
            <a:avLst/>
          </a:prstGeom>
          <a:noFill/>
        </p:spPr>
        <p:txBody>
          <a:bodyPr wrap="none" rtlCol="0">
            <a:spAutoFit/>
          </a:bodyPr>
          <a:lstStyle/>
          <a:p>
            <a:br>
              <a:rPr lang="en-US" dirty="0"/>
            </a:br>
            <a:r>
              <a:rPr lang="en-US" dirty="0"/>
              <a:t>Tarsis, Gildor, </a:t>
            </a:r>
            <a:r>
              <a:rPr lang="en-US" dirty="0" err="1"/>
              <a:t>Morgulis</a:t>
            </a:r>
            <a:r>
              <a:rPr lang="en-US" dirty="0"/>
              <a:t>, Ben-Tabou de-Leon, Dev </a:t>
            </a:r>
            <a:r>
              <a:rPr lang="en-US" dirty="0" err="1"/>
              <a:t>Dyn</a:t>
            </a:r>
            <a:r>
              <a:rPr lang="he-IL" dirty="0"/>
              <a:t> </a:t>
            </a:r>
            <a:r>
              <a:rPr lang="en-US" dirty="0"/>
              <a:t> </a:t>
            </a:r>
            <a:r>
              <a:rPr lang="he-IL" dirty="0"/>
              <a:t>2022</a:t>
            </a:r>
            <a:endParaRPr lang="LID4096" dirty="0"/>
          </a:p>
        </p:txBody>
      </p:sp>
      <p:sp>
        <p:nvSpPr>
          <p:cNvPr id="20" name="TextBox 19">
            <a:extLst>
              <a:ext uri="{FF2B5EF4-FFF2-40B4-BE49-F238E27FC236}">
                <a16:creationId xmlns:a16="http://schemas.microsoft.com/office/drawing/2014/main" id="{921C1207-4CAF-49BA-AC2C-EBC1AF324B72}"/>
              </a:ext>
            </a:extLst>
          </p:cNvPr>
          <p:cNvSpPr txBox="1"/>
          <p:nvPr/>
        </p:nvSpPr>
        <p:spPr>
          <a:xfrm>
            <a:off x="2987824" y="5758206"/>
            <a:ext cx="3528392" cy="369332"/>
          </a:xfrm>
          <a:prstGeom prst="rect">
            <a:avLst/>
          </a:prstGeom>
          <a:noFill/>
        </p:spPr>
        <p:txBody>
          <a:bodyPr wrap="square" rtlCol="0">
            <a:spAutoFit/>
          </a:bodyPr>
          <a:lstStyle/>
          <a:p>
            <a:r>
              <a:rPr lang="en-US" dirty="0"/>
              <a:t>** - p&lt;0.001, one tailed z-test</a:t>
            </a:r>
            <a:endParaRPr lang="LID4096" dirty="0"/>
          </a:p>
        </p:txBody>
      </p:sp>
      <p:pic>
        <p:nvPicPr>
          <p:cNvPr id="3" name="Picture 2">
            <a:extLst>
              <a:ext uri="{FF2B5EF4-FFF2-40B4-BE49-F238E27FC236}">
                <a16:creationId xmlns:a16="http://schemas.microsoft.com/office/drawing/2014/main" id="{2D37E649-F491-47AA-8841-40ED500D43C0}"/>
              </a:ext>
            </a:extLst>
          </p:cNvPr>
          <p:cNvPicPr>
            <a:picLocks noChangeAspect="1"/>
          </p:cNvPicPr>
          <p:nvPr/>
        </p:nvPicPr>
        <p:blipFill rotWithShape="1">
          <a:blip r:embed="rId2"/>
          <a:srcRect l="1663" t="4695" r="2377"/>
          <a:stretch/>
        </p:blipFill>
        <p:spPr>
          <a:xfrm>
            <a:off x="386390" y="2636912"/>
            <a:ext cx="8291264" cy="2923462"/>
          </a:xfrm>
          <a:prstGeom prst="rect">
            <a:avLst/>
          </a:prstGeom>
        </p:spPr>
      </p:pic>
    </p:spTree>
    <p:extLst>
      <p:ext uri="{BB962C8B-B14F-4D97-AF65-F5344CB8AC3E}">
        <p14:creationId xmlns:p14="http://schemas.microsoft.com/office/powerpoint/2010/main" val="271398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79512" y="1480080"/>
            <a:ext cx="8640960" cy="5410712"/>
          </a:xfrm>
          <a:prstGeom prst="rect">
            <a:avLst/>
          </a:prstGeom>
          <a:noFill/>
        </p:spPr>
        <p:txBody>
          <a:bodyPr wrap="square" rtlCol="0">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mRNA and cDNA preparation</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QPCR Principles</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Controls:</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Technical triplicates</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DNA contamination </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Non-specific amplification</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How efficient is the amplification? Measurement of primer efficiency</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50000"/>
                  </a:prstClr>
                </a:solidFill>
                <a:effectLst/>
                <a:uLnTx/>
                <a:uFillTx/>
                <a:latin typeface="Calibri"/>
                <a:ea typeface="+mn-ea"/>
                <a:cs typeface="+mn-cs"/>
              </a:rPr>
              <a:t>Calculating gene expression level compared to a reference gene</a:t>
            </a:r>
          </a:p>
          <a:p>
            <a:pPr marL="742950" lvl="1" indent="-285750">
              <a:lnSpc>
                <a:spcPct val="120000"/>
              </a:lnSpc>
              <a:buFont typeface="Arial" panose="020B0604020202020204" pitchFamily="34" charset="0"/>
              <a:buChar char="•"/>
              <a:defRPr/>
            </a:pPr>
            <a:r>
              <a:rPr kumimoji="0" lang="en-US" sz="2400" i="0" u="none" strike="noStrike" kern="1200" cap="none" spc="0" normalizeH="0" baseline="0" noProof="0" dirty="0">
                <a:ln>
                  <a:noFill/>
                </a:ln>
                <a:solidFill>
                  <a:schemeClr val="bg1">
                    <a:lumMod val="50000"/>
                  </a:schemeClr>
                </a:solidFill>
                <a:effectLst/>
                <a:uLnTx/>
                <a:uFillTx/>
                <a:latin typeface="Calibri"/>
                <a:ea typeface="+mn-ea"/>
                <a:cs typeface="+mn-cs"/>
              </a:rPr>
              <a:t>Absolute quantification (Developmental time course) </a:t>
            </a:r>
          </a:p>
          <a:p>
            <a:pPr marL="742950" lvl="1" indent="-285750">
              <a:lnSpc>
                <a:spcPct val="120000"/>
              </a:lnSpc>
              <a:buFont typeface="Arial" panose="020B0604020202020204" pitchFamily="34" charset="0"/>
              <a:buChar char="•"/>
              <a:defRPr/>
            </a:pPr>
            <a:r>
              <a:rPr kumimoji="0" lang="en-US" sz="2400" i="0" u="none" strike="noStrike" kern="1200" cap="none" spc="0" normalizeH="0" baseline="0" noProof="0" dirty="0">
                <a:ln>
                  <a:noFill/>
                </a:ln>
                <a:solidFill>
                  <a:schemeClr val="bg1">
                    <a:lumMod val="50000"/>
                  </a:schemeClr>
                </a:solidFill>
                <a:effectLst/>
                <a:uLnTx/>
                <a:uFillTx/>
                <a:latin typeface="Calibri"/>
                <a:ea typeface="+mn-ea"/>
                <a:cs typeface="+mn-cs"/>
              </a:rPr>
              <a:t>Relative quantification (treatment vs. control)</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bg1"/>
                </a:solidFill>
                <a:effectLst/>
                <a:uLnTx/>
                <a:uFillTx/>
                <a:latin typeface="Calibri"/>
                <a:ea typeface="+mn-ea"/>
                <a:cs typeface="+mn-cs"/>
              </a:rPr>
              <a:t>Plate design</a:t>
            </a:r>
          </a:p>
        </p:txBody>
      </p:sp>
      <p:sp>
        <p:nvSpPr>
          <p:cNvPr id="6" name="Title 1"/>
          <p:cNvSpPr txBox="1">
            <a:spLocks/>
          </p:cNvSpPr>
          <p:nvPr/>
        </p:nvSpPr>
        <p:spPr>
          <a:xfrm>
            <a:off x="30679" y="476672"/>
            <a:ext cx="9144000" cy="11430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a:ea typeface="+mj-ea"/>
                <a:cs typeface="+mj-cs"/>
              </a:rPr>
              <a:t>Methods: measurement of gene expression level by QPCR</a:t>
            </a:r>
            <a:br>
              <a:rPr kumimoji="0" lang="he-IL" sz="3200" b="1" i="0" u="none" strike="noStrike" kern="1200" cap="none" spc="0" normalizeH="0" baseline="0" noProof="0" dirty="0">
                <a:ln>
                  <a:noFill/>
                </a:ln>
                <a:solidFill>
                  <a:prstClr val="white"/>
                </a:solidFill>
                <a:effectLst/>
                <a:uLnTx/>
                <a:uFillTx/>
                <a:latin typeface="Calibri"/>
                <a:ea typeface="+mj-ea"/>
                <a:cs typeface="Times New Roman" panose="02020603050405020304" pitchFamily="18" charset="0"/>
              </a:rPr>
            </a:br>
            <a:endParaRPr kumimoji="0" lang="en-US" sz="3200" b="1" i="0" u="none" strike="noStrike" kern="1200" cap="none" spc="0" normalizeH="0" baseline="0" noProof="0" dirty="0">
              <a:ln>
                <a:noFill/>
              </a:ln>
              <a:solidFill>
                <a:prstClr val="white"/>
              </a:solidFill>
              <a:effectLst/>
              <a:uLnTx/>
              <a:uFillTx/>
              <a:latin typeface="Calibri"/>
              <a:ea typeface="+mj-ea"/>
              <a:cs typeface="+mj-cs"/>
            </a:endParaRPr>
          </a:p>
        </p:txBody>
      </p:sp>
    </p:spTree>
    <p:extLst>
      <p:ext uri="{BB962C8B-B14F-4D97-AF65-F5344CB8AC3E}">
        <p14:creationId xmlns:p14="http://schemas.microsoft.com/office/powerpoint/2010/main" val="170140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תוצאת תמונה עבור ‪96 wells QPCR plat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0" y="1628800"/>
            <a:ext cx="6153150" cy="4133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2716" y="1412776"/>
            <a:ext cx="1976823" cy="369332"/>
          </a:xfrm>
          <a:prstGeom prst="rect">
            <a:avLst/>
          </a:prstGeom>
          <a:noFill/>
        </p:spPr>
        <p:txBody>
          <a:bodyPr wrap="none" rtlCol="0">
            <a:spAutoFit/>
          </a:bodyPr>
          <a:lstStyle/>
          <a:p>
            <a:r>
              <a:rPr lang="en-US" dirty="0"/>
              <a:t>Different primers</a:t>
            </a:r>
          </a:p>
        </p:txBody>
      </p:sp>
      <p:cxnSp>
        <p:nvCxnSpPr>
          <p:cNvPr id="4" name="Straight Arrow Connector 3"/>
          <p:cNvCxnSpPr/>
          <p:nvPr/>
        </p:nvCxnSpPr>
        <p:spPr>
          <a:xfrm>
            <a:off x="1289562" y="1772816"/>
            <a:ext cx="0" cy="5667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90155" y="713103"/>
            <a:ext cx="2013693" cy="369332"/>
          </a:xfrm>
          <a:prstGeom prst="rect">
            <a:avLst/>
          </a:prstGeom>
          <a:noFill/>
        </p:spPr>
        <p:txBody>
          <a:bodyPr wrap="none" rtlCol="0">
            <a:spAutoFit/>
          </a:bodyPr>
          <a:lstStyle/>
          <a:p>
            <a:r>
              <a:rPr lang="en-US" dirty="0"/>
              <a:t>Different samples</a:t>
            </a:r>
          </a:p>
        </p:txBody>
      </p:sp>
      <p:cxnSp>
        <p:nvCxnSpPr>
          <p:cNvPr id="7" name="Straight Arrow Connector 6"/>
          <p:cNvCxnSpPr>
            <a:stCxn id="6" idx="3"/>
          </p:cNvCxnSpPr>
          <p:nvPr/>
        </p:nvCxnSpPr>
        <p:spPr>
          <a:xfrm>
            <a:off x="3203848" y="897769"/>
            <a:ext cx="72261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3149982" y="890579"/>
            <a:ext cx="495649" cy="1107996"/>
          </a:xfrm>
          <a:prstGeom prst="rect">
            <a:avLst/>
          </a:prstGeom>
          <a:noFill/>
        </p:spPr>
        <p:txBody>
          <a:bodyPr wrap="none" rtlCol="0">
            <a:spAutoFit/>
          </a:bodyPr>
          <a:lstStyle/>
          <a:p>
            <a:r>
              <a:rPr lang="en-US" sz="6600" dirty="0">
                <a:solidFill>
                  <a:srgbClr val="FF0000"/>
                </a:solidFill>
              </a:rPr>
              <a:t>]</a:t>
            </a:r>
          </a:p>
        </p:txBody>
      </p:sp>
      <p:sp>
        <p:nvSpPr>
          <p:cNvPr id="10" name="TextBox 9"/>
          <p:cNvSpPr txBox="1"/>
          <p:nvPr/>
        </p:nvSpPr>
        <p:spPr>
          <a:xfrm rot="16200000">
            <a:off x="4518134" y="890579"/>
            <a:ext cx="495649" cy="1107996"/>
          </a:xfrm>
          <a:prstGeom prst="rect">
            <a:avLst/>
          </a:prstGeom>
          <a:noFill/>
        </p:spPr>
        <p:txBody>
          <a:bodyPr wrap="none" rtlCol="0">
            <a:spAutoFit/>
          </a:bodyPr>
          <a:lstStyle/>
          <a:p>
            <a:r>
              <a:rPr lang="en-US" sz="6600" dirty="0">
                <a:solidFill>
                  <a:srgbClr val="00B050"/>
                </a:solidFill>
              </a:rPr>
              <a:t>]</a:t>
            </a:r>
          </a:p>
        </p:txBody>
      </p:sp>
      <p:sp>
        <p:nvSpPr>
          <p:cNvPr id="11" name="TextBox 10"/>
          <p:cNvSpPr txBox="1"/>
          <p:nvPr/>
        </p:nvSpPr>
        <p:spPr>
          <a:xfrm rot="16200000">
            <a:off x="5958294" y="898985"/>
            <a:ext cx="495649" cy="1107996"/>
          </a:xfrm>
          <a:prstGeom prst="rect">
            <a:avLst/>
          </a:prstGeom>
          <a:noFill/>
        </p:spPr>
        <p:txBody>
          <a:bodyPr wrap="none" rtlCol="0">
            <a:spAutoFit/>
          </a:bodyPr>
          <a:lstStyle/>
          <a:p>
            <a:r>
              <a:rPr lang="en-US" sz="6600" dirty="0">
                <a:solidFill>
                  <a:srgbClr val="0070C0"/>
                </a:solidFill>
              </a:rPr>
              <a:t>]</a:t>
            </a:r>
          </a:p>
        </p:txBody>
      </p:sp>
      <p:sp>
        <p:nvSpPr>
          <p:cNvPr id="9" name="TextBox 8"/>
          <p:cNvSpPr txBox="1"/>
          <p:nvPr/>
        </p:nvSpPr>
        <p:spPr>
          <a:xfrm>
            <a:off x="7020272" y="1259468"/>
            <a:ext cx="388248" cy="369332"/>
          </a:xfrm>
          <a:prstGeom prst="rect">
            <a:avLst/>
          </a:prstGeom>
          <a:noFill/>
        </p:spPr>
        <p:txBody>
          <a:bodyPr wrap="none" rtlCol="0">
            <a:spAutoFit/>
          </a:bodyPr>
          <a:lstStyle/>
          <a:p>
            <a:r>
              <a:rPr lang="en-US" b="1" dirty="0">
                <a:solidFill>
                  <a:srgbClr val="0070C0"/>
                </a:solidFill>
              </a:rPr>
              <a:t>W</a:t>
            </a:r>
          </a:p>
        </p:txBody>
      </p:sp>
      <p:sp>
        <p:nvSpPr>
          <p:cNvPr id="12" name="TextBox 11"/>
          <p:cNvSpPr txBox="1"/>
          <p:nvPr/>
        </p:nvSpPr>
        <p:spPr>
          <a:xfrm>
            <a:off x="7380312" y="1259468"/>
            <a:ext cx="898131" cy="369332"/>
          </a:xfrm>
          <a:prstGeom prst="rect">
            <a:avLst/>
          </a:prstGeom>
          <a:noFill/>
        </p:spPr>
        <p:txBody>
          <a:bodyPr wrap="none" rtlCol="0">
            <a:spAutoFit/>
          </a:bodyPr>
          <a:lstStyle/>
          <a:p>
            <a:r>
              <a:rPr lang="en-US" dirty="0"/>
              <a:t>RT-</a:t>
            </a:r>
            <a:r>
              <a:rPr lang="en-US" dirty="0" err="1"/>
              <a:t>neg</a:t>
            </a:r>
            <a:endParaRPr lang="en-US" dirty="0"/>
          </a:p>
        </p:txBody>
      </p:sp>
      <p:sp>
        <p:nvSpPr>
          <p:cNvPr id="13" name="TextBox 12"/>
          <p:cNvSpPr txBox="1"/>
          <p:nvPr/>
        </p:nvSpPr>
        <p:spPr>
          <a:xfrm>
            <a:off x="3223914" y="1052736"/>
            <a:ext cx="566181" cy="369332"/>
          </a:xfrm>
          <a:prstGeom prst="rect">
            <a:avLst/>
          </a:prstGeom>
          <a:noFill/>
        </p:spPr>
        <p:txBody>
          <a:bodyPr wrap="none" rtlCol="0">
            <a:spAutoFit/>
          </a:bodyPr>
          <a:lstStyle/>
          <a:p>
            <a:r>
              <a:rPr lang="en-US" dirty="0">
                <a:solidFill>
                  <a:srgbClr val="FF0000"/>
                </a:solidFill>
              </a:rPr>
              <a:t>18C</a:t>
            </a:r>
          </a:p>
        </p:txBody>
      </p:sp>
      <p:sp>
        <p:nvSpPr>
          <p:cNvPr id="15" name="TextBox 14"/>
          <p:cNvSpPr txBox="1"/>
          <p:nvPr/>
        </p:nvSpPr>
        <p:spPr>
          <a:xfrm>
            <a:off x="4572000" y="1070907"/>
            <a:ext cx="566181" cy="369332"/>
          </a:xfrm>
          <a:prstGeom prst="rect">
            <a:avLst/>
          </a:prstGeom>
          <a:noFill/>
        </p:spPr>
        <p:txBody>
          <a:bodyPr wrap="none" rtlCol="0">
            <a:spAutoFit/>
          </a:bodyPr>
          <a:lstStyle/>
          <a:p>
            <a:r>
              <a:rPr lang="en-US" dirty="0">
                <a:solidFill>
                  <a:srgbClr val="00B050"/>
                </a:solidFill>
              </a:rPr>
              <a:t>23C</a:t>
            </a:r>
          </a:p>
        </p:txBody>
      </p:sp>
      <p:sp>
        <p:nvSpPr>
          <p:cNvPr id="16" name="TextBox 15"/>
          <p:cNvSpPr txBox="1"/>
          <p:nvPr/>
        </p:nvSpPr>
        <p:spPr>
          <a:xfrm>
            <a:off x="6012160" y="1070907"/>
            <a:ext cx="566181" cy="369332"/>
          </a:xfrm>
          <a:prstGeom prst="rect">
            <a:avLst/>
          </a:prstGeom>
          <a:noFill/>
        </p:spPr>
        <p:txBody>
          <a:bodyPr wrap="none" rtlCol="0">
            <a:spAutoFit/>
          </a:bodyPr>
          <a:lstStyle/>
          <a:p>
            <a:r>
              <a:rPr lang="en-US" dirty="0">
                <a:solidFill>
                  <a:srgbClr val="0070C0"/>
                </a:solidFill>
              </a:rPr>
              <a:t>28C</a:t>
            </a:r>
          </a:p>
        </p:txBody>
      </p:sp>
      <p:sp>
        <p:nvSpPr>
          <p:cNvPr id="14" name="TextBox 13"/>
          <p:cNvSpPr txBox="1"/>
          <p:nvPr/>
        </p:nvSpPr>
        <p:spPr>
          <a:xfrm>
            <a:off x="1619672" y="1941544"/>
            <a:ext cx="817853" cy="1703480"/>
          </a:xfrm>
          <a:prstGeom prst="rect">
            <a:avLst/>
          </a:prstGeom>
          <a:noFill/>
        </p:spPr>
        <p:txBody>
          <a:bodyPr wrap="none" rtlCol="0">
            <a:spAutoFit/>
          </a:bodyPr>
          <a:lstStyle/>
          <a:p>
            <a:pPr>
              <a:lnSpc>
                <a:spcPct val="150000"/>
              </a:lnSpc>
            </a:pPr>
            <a:r>
              <a:rPr lang="en-US" dirty="0"/>
              <a:t>Ref-A</a:t>
            </a:r>
          </a:p>
          <a:p>
            <a:pPr>
              <a:lnSpc>
                <a:spcPct val="150000"/>
              </a:lnSpc>
            </a:pPr>
            <a:r>
              <a:rPr lang="en-US" dirty="0"/>
              <a:t>Ref-B</a:t>
            </a:r>
          </a:p>
          <a:p>
            <a:pPr>
              <a:lnSpc>
                <a:spcPct val="150000"/>
              </a:lnSpc>
            </a:pPr>
            <a:r>
              <a:rPr lang="en-US" dirty="0"/>
              <a:t>HSP70</a:t>
            </a:r>
          </a:p>
          <a:p>
            <a:pPr>
              <a:lnSpc>
                <a:spcPct val="150000"/>
              </a:lnSpc>
            </a:pPr>
            <a:r>
              <a:rPr lang="en-US" dirty="0"/>
              <a:t>….</a:t>
            </a:r>
          </a:p>
        </p:txBody>
      </p:sp>
      <p:sp>
        <p:nvSpPr>
          <p:cNvPr id="17" name="TextBox 16"/>
          <p:cNvSpPr txBox="1"/>
          <p:nvPr/>
        </p:nvSpPr>
        <p:spPr>
          <a:xfrm>
            <a:off x="-189538" y="55765"/>
            <a:ext cx="9301959" cy="707886"/>
          </a:xfrm>
          <a:prstGeom prst="rect">
            <a:avLst/>
          </a:prstGeom>
          <a:noFill/>
        </p:spPr>
        <p:txBody>
          <a:bodyPr wrap="square" rtlCol="0">
            <a:spAutoFit/>
          </a:bodyPr>
          <a:lstStyle/>
          <a:p>
            <a:pPr algn="ctr" rtl="1"/>
            <a:r>
              <a:rPr lang="en-US" sz="2000" b="1" dirty="0"/>
              <a:t>Plate design – all the samples and the primers of one biological replicate should be on the same plate</a:t>
            </a:r>
          </a:p>
        </p:txBody>
      </p:sp>
      <p:cxnSp>
        <p:nvCxnSpPr>
          <p:cNvPr id="19" name="Straight Connector 18"/>
          <p:cNvCxnSpPr/>
          <p:nvPr/>
        </p:nvCxnSpPr>
        <p:spPr>
          <a:xfrm>
            <a:off x="611560" y="713103"/>
            <a:ext cx="1800200" cy="9156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6290" y="5836042"/>
            <a:ext cx="8967710" cy="923330"/>
          </a:xfrm>
          <a:prstGeom prst="rect">
            <a:avLst/>
          </a:prstGeom>
          <a:noFill/>
        </p:spPr>
        <p:txBody>
          <a:bodyPr wrap="square" rtlCol="0">
            <a:spAutoFit/>
          </a:bodyPr>
          <a:lstStyle/>
          <a:p>
            <a:r>
              <a:rPr lang="en-US" dirty="0"/>
              <a:t>Multichannel pipettes are highly recommended</a:t>
            </a:r>
          </a:p>
          <a:p>
            <a:r>
              <a:rPr lang="en-US" dirty="0"/>
              <a:t>Take a look at the filled tips before you load into the plate to see that you filled evenly </a:t>
            </a:r>
          </a:p>
        </p:txBody>
      </p:sp>
      <p:sp>
        <p:nvSpPr>
          <p:cNvPr id="5" name="AutoShape 2" descr="×ª××¦××ª ×ª××× × ×¢×××¨ âªmulti channel pipettes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4"/>
          <a:stretch>
            <a:fillRect/>
          </a:stretch>
        </p:blipFill>
        <p:spPr>
          <a:xfrm>
            <a:off x="176290" y="3601136"/>
            <a:ext cx="2129550" cy="2129550"/>
          </a:xfrm>
          <a:prstGeom prst="rect">
            <a:avLst/>
          </a:prstGeom>
        </p:spPr>
      </p:pic>
    </p:spTree>
    <p:extLst>
      <p:ext uri="{BB962C8B-B14F-4D97-AF65-F5344CB8AC3E}">
        <p14:creationId xmlns:p14="http://schemas.microsoft.com/office/powerpoint/2010/main" val="116946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8"/>
            <a:ext cx="9144000" cy="1143000"/>
          </a:xfrm>
        </p:spPr>
        <p:txBody>
          <a:bodyPr>
            <a:noAutofit/>
          </a:bodyPr>
          <a:lstStyle/>
          <a:p>
            <a:r>
              <a:rPr lang="en-US" sz="3200" dirty="0"/>
              <a:t>What do we measure? </a:t>
            </a:r>
            <a:br>
              <a:rPr lang="en-US" sz="3200" dirty="0"/>
            </a:br>
            <a:r>
              <a:rPr lang="en-US" sz="3200" dirty="0"/>
              <a:t>What do we need to extract from the cells? </a:t>
            </a:r>
          </a:p>
        </p:txBody>
      </p:sp>
      <p:sp>
        <p:nvSpPr>
          <p:cNvPr id="5" name="Oval 4"/>
          <p:cNvSpPr/>
          <p:nvPr/>
        </p:nvSpPr>
        <p:spPr>
          <a:xfrm>
            <a:off x="1763688" y="1691541"/>
            <a:ext cx="6192688" cy="5007871"/>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92529" y="2940864"/>
            <a:ext cx="3376816" cy="2973373"/>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49072" y="4427552"/>
            <a:ext cx="2907104" cy="28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83897" y="4437112"/>
            <a:ext cx="1616564" cy="27400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 gene</a:t>
            </a:r>
          </a:p>
        </p:txBody>
      </p:sp>
      <p:sp>
        <p:nvSpPr>
          <p:cNvPr id="10" name="TextBox 9"/>
          <p:cNvSpPr txBox="1"/>
          <p:nvPr/>
        </p:nvSpPr>
        <p:spPr>
          <a:xfrm>
            <a:off x="4365308" y="6137418"/>
            <a:ext cx="529312" cy="369332"/>
          </a:xfrm>
          <a:prstGeom prst="rect">
            <a:avLst/>
          </a:prstGeom>
          <a:noFill/>
        </p:spPr>
        <p:txBody>
          <a:bodyPr wrap="none" rtlCol="0">
            <a:spAutoFit/>
          </a:bodyPr>
          <a:lstStyle/>
          <a:p>
            <a:r>
              <a:rPr lang="en-US" dirty="0"/>
              <a:t>Cell</a:t>
            </a:r>
          </a:p>
        </p:txBody>
      </p:sp>
      <p:sp>
        <p:nvSpPr>
          <p:cNvPr id="11" name="TextBox 10"/>
          <p:cNvSpPr txBox="1"/>
          <p:nvPr/>
        </p:nvSpPr>
        <p:spPr>
          <a:xfrm>
            <a:off x="4281953" y="5361867"/>
            <a:ext cx="933269" cy="369332"/>
          </a:xfrm>
          <a:prstGeom prst="rect">
            <a:avLst/>
          </a:prstGeom>
          <a:noFill/>
        </p:spPr>
        <p:txBody>
          <a:bodyPr wrap="none" rtlCol="0">
            <a:spAutoFit/>
          </a:bodyPr>
          <a:lstStyle/>
          <a:p>
            <a:r>
              <a:rPr lang="en-US" dirty="0"/>
              <a:t>Nucleus</a:t>
            </a:r>
          </a:p>
        </p:txBody>
      </p:sp>
      <p:sp>
        <p:nvSpPr>
          <p:cNvPr id="13" name="Arc 12"/>
          <p:cNvSpPr/>
          <p:nvPr/>
        </p:nvSpPr>
        <p:spPr>
          <a:xfrm rot="19170172">
            <a:off x="3663010" y="3429000"/>
            <a:ext cx="1404594" cy="1245992"/>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Elbow Connector 14"/>
          <p:cNvCxnSpPr/>
          <p:nvPr/>
        </p:nvCxnSpPr>
        <p:spPr>
          <a:xfrm flipV="1">
            <a:off x="4171427" y="4038545"/>
            <a:ext cx="672002" cy="40333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Lightning Bolt 17"/>
          <p:cNvSpPr/>
          <p:nvPr/>
        </p:nvSpPr>
        <p:spPr>
          <a:xfrm>
            <a:off x="1163580" y="2071335"/>
            <a:ext cx="720080" cy="71154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1291378" y="2361244"/>
            <a:ext cx="2043361" cy="864096"/>
            <a:chOff x="1291378" y="2361244"/>
            <a:chExt cx="2043361" cy="864096"/>
          </a:xfrm>
        </p:grpSpPr>
        <p:sp>
          <p:nvSpPr>
            <p:cNvPr id="20" name="Block Arc 19"/>
            <p:cNvSpPr/>
            <p:nvPr/>
          </p:nvSpPr>
          <p:spPr>
            <a:xfrm rot="7355318">
              <a:off x="1386818" y="2265804"/>
              <a:ext cx="864096" cy="105497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2329271" y="2574515"/>
              <a:ext cx="1005468" cy="400110"/>
            </a:xfrm>
            <a:prstGeom prst="rect">
              <a:avLst/>
            </a:prstGeom>
            <a:noFill/>
          </p:spPr>
          <p:txBody>
            <a:bodyPr wrap="none" rtlCol="0">
              <a:spAutoFit/>
            </a:bodyPr>
            <a:lstStyle/>
            <a:p>
              <a:r>
                <a:rPr lang="en-US" sz="2000" b="1" dirty="0"/>
                <a:t>Sensors</a:t>
              </a:r>
            </a:p>
          </p:txBody>
        </p:sp>
      </p:grpSp>
      <p:grpSp>
        <p:nvGrpSpPr>
          <p:cNvPr id="34" name="Group 33"/>
          <p:cNvGrpSpPr/>
          <p:nvPr/>
        </p:nvGrpSpPr>
        <p:grpSpPr>
          <a:xfrm>
            <a:off x="1771862" y="3058108"/>
            <a:ext cx="1396152" cy="924146"/>
            <a:chOff x="1771862" y="3058108"/>
            <a:chExt cx="1396152" cy="924146"/>
          </a:xfrm>
        </p:grpSpPr>
        <p:grpSp>
          <p:nvGrpSpPr>
            <p:cNvPr id="33" name="Group 32"/>
            <p:cNvGrpSpPr/>
            <p:nvPr/>
          </p:nvGrpSpPr>
          <p:grpSpPr>
            <a:xfrm>
              <a:off x="2244379" y="3058108"/>
              <a:ext cx="923635" cy="816754"/>
              <a:chOff x="2244379" y="3058108"/>
              <a:chExt cx="923635" cy="816754"/>
            </a:xfrm>
          </p:grpSpPr>
          <p:cxnSp>
            <p:nvCxnSpPr>
              <p:cNvPr id="23" name="Straight Arrow Connector 22"/>
              <p:cNvCxnSpPr/>
              <p:nvPr/>
            </p:nvCxnSpPr>
            <p:spPr>
              <a:xfrm>
                <a:off x="2244379" y="3058108"/>
                <a:ext cx="327470" cy="2998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66593" y="3356992"/>
                <a:ext cx="277215" cy="255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78711" y="3620009"/>
                <a:ext cx="289303" cy="254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1771862" y="3582144"/>
              <a:ext cx="1310883" cy="400110"/>
            </a:xfrm>
            <a:prstGeom prst="rect">
              <a:avLst/>
            </a:prstGeom>
            <a:noFill/>
          </p:spPr>
          <p:txBody>
            <a:bodyPr wrap="square" rtlCol="0">
              <a:spAutoFit/>
            </a:bodyPr>
            <a:lstStyle/>
            <a:p>
              <a:r>
                <a:rPr lang="en-US" sz="2000" b="1" dirty="0"/>
                <a:t>Mediators</a:t>
              </a:r>
            </a:p>
          </p:txBody>
        </p:sp>
      </p:grpSp>
      <p:grpSp>
        <p:nvGrpSpPr>
          <p:cNvPr id="36" name="Group 35"/>
          <p:cNvGrpSpPr/>
          <p:nvPr/>
        </p:nvGrpSpPr>
        <p:grpSpPr>
          <a:xfrm>
            <a:off x="3182250" y="3426622"/>
            <a:ext cx="6024918" cy="3260332"/>
            <a:chOff x="3182250" y="3426622"/>
            <a:chExt cx="6024918" cy="3260332"/>
          </a:xfrm>
        </p:grpSpPr>
        <p:sp>
          <p:nvSpPr>
            <p:cNvPr id="9" name="Oval 8"/>
            <p:cNvSpPr/>
            <p:nvPr/>
          </p:nvSpPr>
          <p:spPr>
            <a:xfrm>
              <a:off x="3182250" y="3426622"/>
              <a:ext cx="1029710" cy="10180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TF</a:t>
              </a:r>
            </a:p>
          </p:txBody>
        </p:sp>
        <p:sp>
          <p:nvSpPr>
            <p:cNvPr id="35" name="TextBox 34"/>
            <p:cNvSpPr txBox="1"/>
            <p:nvPr/>
          </p:nvSpPr>
          <p:spPr>
            <a:xfrm>
              <a:off x="6838314" y="6317622"/>
              <a:ext cx="2368854" cy="369332"/>
            </a:xfrm>
            <a:prstGeom prst="rect">
              <a:avLst/>
            </a:prstGeom>
            <a:noFill/>
          </p:spPr>
          <p:txBody>
            <a:bodyPr wrap="none" rtlCol="0">
              <a:spAutoFit/>
            </a:bodyPr>
            <a:lstStyle/>
            <a:p>
              <a:r>
                <a:rPr lang="en-US" b="1" dirty="0"/>
                <a:t>TF- transcription factor</a:t>
              </a:r>
            </a:p>
          </p:txBody>
        </p:sp>
      </p:grpSp>
      <p:grpSp>
        <p:nvGrpSpPr>
          <p:cNvPr id="40" name="Group 39"/>
          <p:cNvGrpSpPr/>
          <p:nvPr/>
        </p:nvGrpSpPr>
        <p:grpSpPr>
          <a:xfrm>
            <a:off x="4526280" y="3986784"/>
            <a:ext cx="1770996" cy="448056"/>
            <a:chOff x="4526280" y="3986784"/>
            <a:chExt cx="1770996" cy="448056"/>
          </a:xfrm>
        </p:grpSpPr>
        <p:sp>
          <p:nvSpPr>
            <p:cNvPr id="38" name="Freeform 37"/>
            <p:cNvSpPr/>
            <p:nvPr/>
          </p:nvSpPr>
          <p:spPr>
            <a:xfrm>
              <a:off x="4526280" y="3986784"/>
              <a:ext cx="1246293" cy="448056"/>
            </a:xfrm>
            <a:custGeom>
              <a:avLst/>
              <a:gdLst>
                <a:gd name="connsiteX0" fmla="*/ 0 w 1246293"/>
                <a:gd name="connsiteY0" fmla="*/ 448056 h 448056"/>
                <a:gd name="connsiteX1" fmla="*/ 45720 w 1246293"/>
                <a:gd name="connsiteY1" fmla="*/ 411480 h 448056"/>
                <a:gd name="connsiteX2" fmla="*/ 54864 w 1246293"/>
                <a:gd name="connsiteY2" fmla="*/ 384048 h 448056"/>
                <a:gd name="connsiteX3" fmla="*/ 82296 w 1246293"/>
                <a:gd name="connsiteY3" fmla="*/ 365760 h 448056"/>
                <a:gd name="connsiteX4" fmla="*/ 109728 w 1246293"/>
                <a:gd name="connsiteY4" fmla="*/ 338328 h 448056"/>
                <a:gd name="connsiteX5" fmla="*/ 192024 w 1246293"/>
                <a:gd name="connsiteY5" fmla="*/ 292608 h 448056"/>
                <a:gd name="connsiteX6" fmla="*/ 283464 w 1246293"/>
                <a:gd name="connsiteY6" fmla="*/ 320040 h 448056"/>
                <a:gd name="connsiteX7" fmla="*/ 338328 w 1246293"/>
                <a:gd name="connsiteY7" fmla="*/ 338328 h 448056"/>
                <a:gd name="connsiteX8" fmla="*/ 457200 w 1246293"/>
                <a:gd name="connsiteY8" fmla="*/ 329184 h 448056"/>
                <a:gd name="connsiteX9" fmla="*/ 484632 w 1246293"/>
                <a:gd name="connsiteY9" fmla="*/ 310896 h 448056"/>
                <a:gd name="connsiteX10" fmla="*/ 512064 w 1246293"/>
                <a:gd name="connsiteY10" fmla="*/ 301752 h 448056"/>
                <a:gd name="connsiteX11" fmla="*/ 530352 w 1246293"/>
                <a:gd name="connsiteY11" fmla="*/ 274320 h 448056"/>
                <a:gd name="connsiteX12" fmla="*/ 557784 w 1246293"/>
                <a:gd name="connsiteY12" fmla="*/ 256032 h 448056"/>
                <a:gd name="connsiteX13" fmla="*/ 566928 w 1246293"/>
                <a:gd name="connsiteY13" fmla="*/ 228600 h 448056"/>
                <a:gd name="connsiteX14" fmla="*/ 630936 w 1246293"/>
                <a:gd name="connsiteY14" fmla="*/ 155448 h 448056"/>
                <a:gd name="connsiteX15" fmla="*/ 658368 w 1246293"/>
                <a:gd name="connsiteY15" fmla="*/ 146304 h 448056"/>
                <a:gd name="connsiteX16" fmla="*/ 749808 w 1246293"/>
                <a:gd name="connsiteY16" fmla="*/ 164592 h 448056"/>
                <a:gd name="connsiteX17" fmla="*/ 777240 w 1246293"/>
                <a:gd name="connsiteY17" fmla="*/ 192024 h 448056"/>
                <a:gd name="connsiteX18" fmla="*/ 832104 w 1246293"/>
                <a:gd name="connsiteY18" fmla="*/ 219456 h 448056"/>
                <a:gd name="connsiteX19" fmla="*/ 859536 w 1246293"/>
                <a:gd name="connsiteY19" fmla="*/ 146304 h 448056"/>
                <a:gd name="connsiteX20" fmla="*/ 877824 w 1246293"/>
                <a:gd name="connsiteY20" fmla="*/ 118872 h 448056"/>
                <a:gd name="connsiteX21" fmla="*/ 905256 w 1246293"/>
                <a:gd name="connsiteY21" fmla="*/ 64008 h 448056"/>
                <a:gd name="connsiteX22" fmla="*/ 932688 w 1246293"/>
                <a:gd name="connsiteY22" fmla="*/ 45720 h 448056"/>
                <a:gd name="connsiteX23" fmla="*/ 969264 w 1246293"/>
                <a:gd name="connsiteY23" fmla="*/ 73152 h 448056"/>
                <a:gd name="connsiteX24" fmla="*/ 1014984 w 1246293"/>
                <a:gd name="connsiteY24" fmla="*/ 128016 h 448056"/>
                <a:gd name="connsiteX25" fmla="*/ 1069848 w 1246293"/>
                <a:gd name="connsiteY25" fmla="*/ 100584 h 448056"/>
                <a:gd name="connsiteX26" fmla="*/ 1097280 w 1246293"/>
                <a:gd name="connsiteY26" fmla="*/ 91440 h 448056"/>
                <a:gd name="connsiteX27" fmla="*/ 1152144 w 1246293"/>
                <a:gd name="connsiteY27" fmla="*/ 54864 h 448056"/>
                <a:gd name="connsiteX28" fmla="*/ 1179576 w 1246293"/>
                <a:gd name="connsiteY28" fmla="*/ 36576 h 448056"/>
                <a:gd name="connsiteX29" fmla="*/ 1216152 w 1246293"/>
                <a:gd name="connsiteY29" fmla="*/ 18288 h 448056"/>
                <a:gd name="connsiteX30" fmla="*/ 1243584 w 1246293"/>
                <a:gd name="connsiteY30" fmla="*/ 0 h 448056"/>
                <a:gd name="connsiteX31" fmla="*/ 1243584 w 1246293"/>
                <a:gd name="connsiteY31" fmla="*/ 18288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46293" h="448056">
                  <a:moveTo>
                    <a:pt x="0" y="448056"/>
                  </a:moveTo>
                  <a:cubicBezTo>
                    <a:pt x="15240" y="435864"/>
                    <a:pt x="33019" y="426298"/>
                    <a:pt x="45720" y="411480"/>
                  </a:cubicBezTo>
                  <a:cubicBezTo>
                    <a:pt x="51993" y="404162"/>
                    <a:pt x="48843" y="391574"/>
                    <a:pt x="54864" y="384048"/>
                  </a:cubicBezTo>
                  <a:cubicBezTo>
                    <a:pt x="61729" y="375466"/>
                    <a:pt x="73853" y="372795"/>
                    <a:pt x="82296" y="365760"/>
                  </a:cubicBezTo>
                  <a:cubicBezTo>
                    <a:pt x="92230" y="357481"/>
                    <a:pt x="99520" y="346267"/>
                    <a:pt x="109728" y="338328"/>
                  </a:cubicBezTo>
                  <a:cubicBezTo>
                    <a:pt x="156891" y="301646"/>
                    <a:pt x="150635" y="306404"/>
                    <a:pt x="192024" y="292608"/>
                  </a:cubicBezTo>
                  <a:cubicBezTo>
                    <a:pt x="332466" y="312671"/>
                    <a:pt x="204672" y="285022"/>
                    <a:pt x="283464" y="320040"/>
                  </a:cubicBezTo>
                  <a:cubicBezTo>
                    <a:pt x="301080" y="327869"/>
                    <a:pt x="338328" y="338328"/>
                    <a:pt x="338328" y="338328"/>
                  </a:cubicBezTo>
                  <a:cubicBezTo>
                    <a:pt x="377952" y="335280"/>
                    <a:pt x="418140" y="336508"/>
                    <a:pt x="457200" y="329184"/>
                  </a:cubicBezTo>
                  <a:cubicBezTo>
                    <a:pt x="468001" y="327159"/>
                    <a:pt x="474802" y="315811"/>
                    <a:pt x="484632" y="310896"/>
                  </a:cubicBezTo>
                  <a:cubicBezTo>
                    <a:pt x="493253" y="306585"/>
                    <a:pt x="502920" y="304800"/>
                    <a:pt x="512064" y="301752"/>
                  </a:cubicBezTo>
                  <a:cubicBezTo>
                    <a:pt x="518160" y="292608"/>
                    <a:pt x="522581" y="282091"/>
                    <a:pt x="530352" y="274320"/>
                  </a:cubicBezTo>
                  <a:cubicBezTo>
                    <a:pt x="538123" y="266549"/>
                    <a:pt x="550919" y="264614"/>
                    <a:pt x="557784" y="256032"/>
                  </a:cubicBezTo>
                  <a:cubicBezTo>
                    <a:pt x="563805" y="248506"/>
                    <a:pt x="562247" y="237026"/>
                    <a:pt x="566928" y="228600"/>
                  </a:cubicBezTo>
                  <a:cubicBezTo>
                    <a:pt x="588030" y="190617"/>
                    <a:pt x="596001" y="172915"/>
                    <a:pt x="630936" y="155448"/>
                  </a:cubicBezTo>
                  <a:cubicBezTo>
                    <a:pt x="639557" y="151137"/>
                    <a:pt x="649224" y="149352"/>
                    <a:pt x="658368" y="146304"/>
                  </a:cubicBezTo>
                  <a:cubicBezTo>
                    <a:pt x="663789" y="147078"/>
                    <a:pt x="732398" y="152985"/>
                    <a:pt x="749808" y="164592"/>
                  </a:cubicBezTo>
                  <a:cubicBezTo>
                    <a:pt x="760568" y="171765"/>
                    <a:pt x="767306" y="183745"/>
                    <a:pt x="777240" y="192024"/>
                  </a:cubicBezTo>
                  <a:cubicBezTo>
                    <a:pt x="800875" y="211719"/>
                    <a:pt x="804611" y="210292"/>
                    <a:pt x="832104" y="219456"/>
                  </a:cubicBezTo>
                  <a:cubicBezTo>
                    <a:pt x="874993" y="155123"/>
                    <a:pt x="825638" y="236698"/>
                    <a:pt x="859536" y="146304"/>
                  </a:cubicBezTo>
                  <a:cubicBezTo>
                    <a:pt x="863395" y="136014"/>
                    <a:pt x="872909" y="128702"/>
                    <a:pt x="877824" y="118872"/>
                  </a:cubicBezTo>
                  <a:cubicBezTo>
                    <a:pt x="892698" y="89124"/>
                    <a:pt x="879051" y="90213"/>
                    <a:pt x="905256" y="64008"/>
                  </a:cubicBezTo>
                  <a:cubicBezTo>
                    <a:pt x="913027" y="56237"/>
                    <a:pt x="923544" y="51816"/>
                    <a:pt x="932688" y="45720"/>
                  </a:cubicBezTo>
                  <a:cubicBezTo>
                    <a:pt x="944880" y="54864"/>
                    <a:pt x="959346" y="61581"/>
                    <a:pt x="969264" y="73152"/>
                  </a:cubicBezTo>
                  <a:cubicBezTo>
                    <a:pt x="1031138" y="145338"/>
                    <a:pt x="945033" y="81382"/>
                    <a:pt x="1014984" y="128016"/>
                  </a:cubicBezTo>
                  <a:cubicBezTo>
                    <a:pt x="1083935" y="105032"/>
                    <a:pt x="998944" y="136036"/>
                    <a:pt x="1069848" y="100584"/>
                  </a:cubicBezTo>
                  <a:cubicBezTo>
                    <a:pt x="1078469" y="96273"/>
                    <a:pt x="1088854" y="96121"/>
                    <a:pt x="1097280" y="91440"/>
                  </a:cubicBezTo>
                  <a:cubicBezTo>
                    <a:pt x="1116493" y="80766"/>
                    <a:pt x="1133856" y="67056"/>
                    <a:pt x="1152144" y="54864"/>
                  </a:cubicBezTo>
                  <a:cubicBezTo>
                    <a:pt x="1161288" y="48768"/>
                    <a:pt x="1169746" y="41491"/>
                    <a:pt x="1179576" y="36576"/>
                  </a:cubicBezTo>
                  <a:cubicBezTo>
                    <a:pt x="1191768" y="30480"/>
                    <a:pt x="1204317" y="25051"/>
                    <a:pt x="1216152" y="18288"/>
                  </a:cubicBezTo>
                  <a:cubicBezTo>
                    <a:pt x="1225694" y="12836"/>
                    <a:pt x="1232594" y="0"/>
                    <a:pt x="1243584" y="0"/>
                  </a:cubicBezTo>
                  <a:cubicBezTo>
                    <a:pt x="1249680" y="0"/>
                    <a:pt x="1243584" y="12192"/>
                    <a:pt x="1243584" y="182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503469" y="4033190"/>
              <a:ext cx="793807" cy="369332"/>
            </a:xfrm>
            <a:prstGeom prst="rect">
              <a:avLst/>
            </a:prstGeom>
            <a:noFill/>
          </p:spPr>
          <p:txBody>
            <a:bodyPr wrap="none" rtlCol="0">
              <a:spAutoFit/>
            </a:bodyPr>
            <a:lstStyle/>
            <a:p>
              <a:r>
                <a:rPr lang="en-US" b="1" dirty="0"/>
                <a:t>mRNA</a:t>
              </a:r>
            </a:p>
          </p:txBody>
        </p:sp>
      </p:grpSp>
      <p:grpSp>
        <p:nvGrpSpPr>
          <p:cNvPr id="46" name="Group 45"/>
          <p:cNvGrpSpPr/>
          <p:nvPr/>
        </p:nvGrpSpPr>
        <p:grpSpPr>
          <a:xfrm>
            <a:off x="5900373" y="3248015"/>
            <a:ext cx="1584319" cy="785175"/>
            <a:chOff x="5900373" y="3248015"/>
            <a:chExt cx="1584319" cy="785175"/>
          </a:xfrm>
        </p:grpSpPr>
        <p:cxnSp>
          <p:nvCxnSpPr>
            <p:cNvPr id="44" name="Straight Arrow Connector 43"/>
            <p:cNvCxnSpPr>
              <a:stCxn id="39" idx="0"/>
            </p:cNvCxnSpPr>
            <p:nvPr/>
          </p:nvCxnSpPr>
          <p:spPr>
            <a:xfrm flipV="1">
              <a:off x="5900373" y="3747435"/>
              <a:ext cx="468972" cy="2857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ardrop 44"/>
            <p:cNvSpPr/>
            <p:nvPr/>
          </p:nvSpPr>
          <p:spPr>
            <a:xfrm>
              <a:off x="6226298" y="3248015"/>
              <a:ext cx="1258394" cy="613033"/>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Protein</a:t>
              </a:r>
            </a:p>
          </p:txBody>
        </p:sp>
      </p:grpSp>
      <p:grpSp>
        <p:nvGrpSpPr>
          <p:cNvPr id="55" name="Group 54"/>
          <p:cNvGrpSpPr/>
          <p:nvPr/>
        </p:nvGrpSpPr>
        <p:grpSpPr>
          <a:xfrm>
            <a:off x="5772573" y="2496010"/>
            <a:ext cx="1768090" cy="2594991"/>
            <a:chOff x="5772573" y="2496010"/>
            <a:chExt cx="1768090" cy="2594991"/>
          </a:xfrm>
        </p:grpSpPr>
        <p:grpSp>
          <p:nvGrpSpPr>
            <p:cNvPr id="51" name="Group 50"/>
            <p:cNvGrpSpPr/>
            <p:nvPr/>
          </p:nvGrpSpPr>
          <p:grpSpPr>
            <a:xfrm>
              <a:off x="5772573" y="2496010"/>
              <a:ext cx="1342970" cy="796197"/>
              <a:chOff x="5772573" y="2496010"/>
              <a:chExt cx="1342970" cy="796197"/>
            </a:xfrm>
          </p:grpSpPr>
          <p:sp>
            <p:nvSpPr>
              <p:cNvPr id="47" name="Right Arrow 46"/>
              <p:cNvSpPr/>
              <p:nvPr/>
            </p:nvSpPr>
            <p:spPr>
              <a:xfrm rot="14797838">
                <a:off x="6345296" y="2928830"/>
                <a:ext cx="453365" cy="27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772573" y="2496010"/>
                <a:ext cx="1342970" cy="369332"/>
              </a:xfrm>
              <a:prstGeom prst="rect">
                <a:avLst/>
              </a:prstGeom>
              <a:noFill/>
            </p:spPr>
            <p:txBody>
              <a:bodyPr wrap="square" rtlCol="0">
                <a:spAutoFit/>
              </a:bodyPr>
              <a:lstStyle/>
              <a:p>
                <a:r>
                  <a:rPr lang="en-US" dirty="0"/>
                  <a:t>Protection</a:t>
                </a:r>
              </a:p>
            </p:txBody>
          </p:sp>
        </p:grpSp>
        <p:grpSp>
          <p:nvGrpSpPr>
            <p:cNvPr id="52" name="Group 51"/>
            <p:cNvGrpSpPr/>
            <p:nvPr/>
          </p:nvGrpSpPr>
          <p:grpSpPr>
            <a:xfrm>
              <a:off x="6595772" y="3847374"/>
              <a:ext cx="944891" cy="772132"/>
              <a:chOff x="6595772" y="3847374"/>
              <a:chExt cx="944891" cy="772132"/>
            </a:xfrm>
          </p:grpSpPr>
          <p:sp>
            <p:nvSpPr>
              <p:cNvPr id="49" name="Right Arrow 48"/>
              <p:cNvSpPr/>
              <p:nvPr/>
            </p:nvSpPr>
            <p:spPr>
              <a:xfrm rot="5400000">
                <a:off x="6659755" y="3937362"/>
                <a:ext cx="453365" cy="27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flipH="1">
                <a:off x="6595772" y="4250174"/>
                <a:ext cx="944891" cy="369332"/>
              </a:xfrm>
              <a:prstGeom prst="rect">
                <a:avLst/>
              </a:prstGeom>
              <a:noFill/>
            </p:spPr>
            <p:txBody>
              <a:bodyPr wrap="square" rtlCol="0">
                <a:spAutoFit/>
              </a:bodyPr>
              <a:lstStyle/>
              <a:p>
                <a:r>
                  <a:rPr lang="en-US" dirty="0"/>
                  <a:t>Death</a:t>
                </a:r>
              </a:p>
            </p:txBody>
          </p:sp>
        </p:grpSp>
        <p:pic>
          <p:nvPicPr>
            <p:cNvPr id="54" name="Picture 53"/>
            <p:cNvPicPr>
              <a:picLocks noChangeAspect="1"/>
            </p:cNvPicPr>
            <p:nvPr/>
          </p:nvPicPr>
          <p:blipFill>
            <a:blip r:embed="rId2"/>
            <a:stretch>
              <a:fillRect/>
            </a:stretch>
          </p:blipFill>
          <p:spPr>
            <a:xfrm>
              <a:off x="6700796" y="4574804"/>
              <a:ext cx="537314" cy="516197"/>
            </a:xfrm>
            <a:prstGeom prst="rect">
              <a:avLst/>
            </a:prstGeom>
          </p:spPr>
        </p:pic>
      </p:grpSp>
      <p:sp>
        <p:nvSpPr>
          <p:cNvPr id="3" name="Oval 2"/>
          <p:cNvSpPr/>
          <p:nvPr/>
        </p:nvSpPr>
        <p:spPr>
          <a:xfrm>
            <a:off x="4365307" y="3847374"/>
            <a:ext cx="1939589" cy="72743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202512" y="1108556"/>
            <a:ext cx="3217612" cy="523220"/>
          </a:xfrm>
          <a:prstGeom prst="rect">
            <a:avLst/>
          </a:prstGeom>
          <a:noFill/>
        </p:spPr>
        <p:txBody>
          <a:bodyPr wrap="none" rtlCol="0">
            <a:spAutoFit/>
          </a:bodyPr>
          <a:lstStyle/>
          <a:p>
            <a:r>
              <a:rPr lang="en-US" sz="2800" b="1" dirty="0"/>
              <a:t>What is our control?</a:t>
            </a:r>
          </a:p>
        </p:txBody>
      </p:sp>
      <p:sp>
        <p:nvSpPr>
          <p:cNvPr id="53" name="TextBox 52"/>
          <p:cNvSpPr txBox="1"/>
          <p:nvPr/>
        </p:nvSpPr>
        <p:spPr>
          <a:xfrm>
            <a:off x="3668826" y="4684474"/>
            <a:ext cx="622286" cy="369332"/>
          </a:xfrm>
          <a:prstGeom prst="rect">
            <a:avLst/>
          </a:prstGeom>
          <a:noFill/>
        </p:spPr>
        <p:txBody>
          <a:bodyPr wrap="none" rtlCol="0">
            <a:spAutoFit/>
          </a:bodyPr>
          <a:lstStyle/>
          <a:p>
            <a:r>
              <a:rPr lang="en-US" b="1" dirty="0"/>
              <a:t>DNA</a:t>
            </a:r>
          </a:p>
        </p:txBody>
      </p:sp>
      <p:sp>
        <p:nvSpPr>
          <p:cNvPr id="43" name="TextBox 42">
            <a:extLst>
              <a:ext uri="{FF2B5EF4-FFF2-40B4-BE49-F238E27FC236}">
                <a16:creationId xmlns:a16="http://schemas.microsoft.com/office/drawing/2014/main" id="{1920DFB9-4AA8-46E6-98DC-8FD088CF30B4}"/>
              </a:ext>
            </a:extLst>
          </p:cNvPr>
          <p:cNvSpPr txBox="1"/>
          <p:nvPr/>
        </p:nvSpPr>
        <p:spPr>
          <a:xfrm>
            <a:off x="888424" y="1625127"/>
            <a:ext cx="983809" cy="461665"/>
          </a:xfrm>
          <a:prstGeom prst="rect">
            <a:avLst/>
          </a:prstGeom>
          <a:noFill/>
        </p:spPr>
        <p:txBody>
          <a:bodyPr wrap="square" rtlCol="0">
            <a:spAutoFit/>
          </a:bodyPr>
          <a:lstStyle/>
          <a:p>
            <a:r>
              <a:rPr lang="en-US" sz="2400" b="1" dirty="0"/>
              <a:t>Stress</a:t>
            </a:r>
          </a:p>
        </p:txBody>
      </p:sp>
    </p:spTree>
    <p:extLst>
      <p:ext uri="{BB962C8B-B14F-4D97-AF65-F5344CB8AC3E}">
        <p14:creationId xmlns:p14="http://schemas.microsoft.com/office/powerpoint/2010/main" val="914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1143000"/>
          </a:xfrm>
        </p:spPr>
        <p:txBody>
          <a:bodyPr/>
          <a:lstStyle/>
          <a:p>
            <a:r>
              <a:rPr lang="en-US" dirty="0">
                <a:solidFill>
                  <a:srgbClr val="FF0000"/>
                </a:solidFill>
                <a:latin typeface="+mn-lt"/>
                <a:cs typeface="+mn-cs"/>
              </a:rPr>
              <a:t>Good luck!</a:t>
            </a:r>
            <a:endParaRPr lang="en-US" dirty="0">
              <a:solidFill>
                <a:srgbClr val="7030A0"/>
              </a:solidFill>
              <a:latin typeface="+mn-lt"/>
              <a:cs typeface="+mn-cs"/>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5556250" cy="302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525" y="3832225"/>
            <a:ext cx="5578475" cy="302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11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30453"/>
            <a:ext cx="9433048" cy="1143000"/>
          </a:xfrm>
        </p:spPr>
        <p:txBody>
          <a:bodyPr>
            <a:noAutofit/>
          </a:bodyPr>
          <a:lstStyle/>
          <a:p>
            <a:r>
              <a:rPr lang="en-US" sz="3200" dirty="0"/>
              <a:t>Our control is the same cell/organism grown in similar conditions except from the stress</a:t>
            </a:r>
          </a:p>
        </p:txBody>
      </p:sp>
      <p:pic>
        <p:nvPicPr>
          <p:cNvPr id="44" name="Picture 43"/>
          <p:cNvPicPr>
            <a:picLocks noChangeAspect="1"/>
          </p:cNvPicPr>
          <p:nvPr/>
        </p:nvPicPr>
        <p:blipFill>
          <a:blip r:embed="rId2"/>
          <a:stretch>
            <a:fillRect/>
          </a:stretch>
        </p:blipFill>
        <p:spPr>
          <a:xfrm>
            <a:off x="4636591" y="1684932"/>
            <a:ext cx="4337417" cy="3040212"/>
          </a:xfrm>
          <a:prstGeom prst="rect">
            <a:avLst/>
          </a:prstGeom>
        </p:spPr>
      </p:pic>
      <p:pic>
        <p:nvPicPr>
          <p:cNvPr id="57" name="Picture 56"/>
          <p:cNvPicPr>
            <a:picLocks noChangeAspect="1"/>
          </p:cNvPicPr>
          <p:nvPr/>
        </p:nvPicPr>
        <p:blipFill>
          <a:blip r:embed="rId3"/>
          <a:stretch>
            <a:fillRect/>
          </a:stretch>
        </p:blipFill>
        <p:spPr>
          <a:xfrm>
            <a:off x="-36512" y="1721621"/>
            <a:ext cx="4440150" cy="3112220"/>
          </a:xfrm>
          <a:prstGeom prst="rect">
            <a:avLst/>
          </a:prstGeom>
        </p:spPr>
      </p:pic>
      <p:sp>
        <p:nvSpPr>
          <p:cNvPr id="58" name="TextBox 57"/>
          <p:cNvSpPr txBox="1"/>
          <p:nvPr/>
        </p:nvSpPr>
        <p:spPr>
          <a:xfrm>
            <a:off x="539552" y="5013176"/>
            <a:ext cx="8434456" cy="707886"/>
          </a:xfrm>
          <a:prstGeom prst="rect">
            <a:avLst/>
          </a:prstGeom>
          <a:noFill/>
        </p:spPr>
        <p:txBody>
          <a:bodyPr wrap="square" rtlCol="0">
            <a:spAutoFit/>
          </a:bodyPr>
          <a:lstStyle/>
          <a:p>
            <a:pPr algn="ctr"/>
            <a:r>
              <a:rPr lang="en-US" sz="2000" dirty="0"/>
              <a:t>We will try to identify the response genes - that are differentially expressed because of the stress</a:t>
            </a:r>
          </a:p>
        </p:txBody>
      </p:sp>
      <p:sp>
        <p:nvSpPr>
          <p:cNvPr id="59" name="TextBox 58"/>
          <p:cNvSpPr txBox="1"/>
          <p:nvPr/>
        </p:nvSpPr>
        <p:spPr>
          <a:xfrm>
            <a:off x="2051720" y="1268760"/>
            <a:ext cx="889859" cy="369332"/>
          </a:xfrm>
          <a:prstGeom prst="rect">
            <a:avLst/>
          </a:prstGeom>
          <a:noFill/>
        </p:spPr>
        <p:txBody>
          <a:bodyPr wrap="none" rtlCol="0">
            <a:spAutoFit/>
          </a:bodyPr>
          <a:lstStyle/>
          <a:p>
            <a:r>
              <a:rPr lang="en-US" b="1" dirty="0"/>
              <a:t>Control</a:t>
            </a:r>
          </a:p>
        </p:txBody>
      </p:sp>
      <p:sp>
        <p:nvSpPr>
          <p:cNvPr id="60" name="TextBox 59"/>
          <p:cNvSpPr txBox="1"/>
          <p:nvPr/>
        </p:nvSpPr>
        <p:spPr>
          <a:xfrm>
            <a:off x="6588224" y="1268760"/>
            <a:ext cx="1177502" cy="369332"/>
          </a:xfrm>
          <a:prstGeom prst="rect">
            <a:avLst/>
          </a:prstGeom>
          <a:noFill/>
        </p:spPr>
        <p:txBody>
          <a:bodyPr wrap="none" rtlCol="0">
            <a:spAutoFit/>
          </a:bodyPr>
          <a:lstStyle/>
          <a:p>
            <a:r>
              <a:rPr lang="en-US" b="1" dirty="0"/>
              <a:t>Treatment</a:t>
            </a:r>
          </a:p>
        </p:txBody>
      </p:sp>
    </p:spTree>
    <p:extLst>
      <p:ext uri="{BB962C8B-B14F-4D97-AF65-F5344CB8AC3E}">
        <p14:creationId xmlns:p14="http://schemas.microsoft.com/office/powerpoint/2010/main" val="273003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30453"/>
            <a:ext cx="9433048" cy="1143000"/>
          </a:xfrm>
        </p:spPr>
        <p:txBody>
          <a:bodyPr>
            <a:noAutofit/>
          </a:bodyPr>
          <a:lstStyle/>
          <a:p>
            <a:r>
              <a:rPr lang="en-US" sz="3200" dirty="0"/>
              <a:t>We will grow the control and treated samples, extract the RNA and generate cDNA from both </a:t>
            </a:r>
          </a:p>
        </p:txBody>
      </p:sp>
      <p:pic>
        <p:nvPicPr>
          <p:cNvPr id="44" name="Picture 43"/>
          <p:cNvPicPr>
            <a:picLocks noChangeAspect="1"/>
          </p:cNvPicPr>
          <p:nvPr/>
        </p:nvPicPr>
        <p:blipFill>
          <a:blip r:embed="rId2"/>
          <a:stretch>
            <a:fillRect/>
          </a:stretch>
        </p:blipFill>
        <p:spPr>
          <a:xfrm>
            <a:off x="4636591" y="1684932"/>
            <a:ext cx="4337417" cy="3040212"/>
          </a:xfrm>
          <a:prstGeom prst="rect">
            <a:avLst/>
          </a:prstGeom>
        </p:spPr>
      </p:pic>
      <p:pic>
        <p:nvPicPr>
          <p:cNvPr id="57" name="Picture 56"/>
          <p:cNvPicPr>
            <a:picLocks noChangeAspect="1"/>
          </p:cNvPicPr>
          <p:nvPr/>
        </p:nvPicPr>
        <p:blipFill>
          <a:blip r:embed="rId3"/>
          <a:stretch>
            <a:fillRect/>
          </a:stretch>
        </p:blipFill>
        <p:spPr>
          <a:xfrm>
            <a:off x="-36512" y="1721621"/>
            <a:ext cx="4440150" cy="3112220"/>
          </a:xfrm>
          <a:prstGeom prst="rect">
            <a:avLst/>
          </a:prstGeom>
        </p:spPr>
      </p:pic>
      <p:sp>
        <p:nvSpPr>
          <p:cNvPr id="59" name="TextBox 58"/>
          <p:cNvSpPr txBox="1"/>
          <p:nvPr/>
        </p:nvSpPr>
        <p:spPr>
          <a:xfrm>
            <a:off x="2051720" y="1268760"/>
            <a:ext cx="889859" cy="369332"/>
          </a:xfrm>
          <a:prstGeom prst="rect">
            <a:avLst/>
          </a:prstGeom>
          <a:noFill/>
        </p:spPr>
        <p:txBody>
          <a:bodyPr wrap="none" rtlCol="0">
            <a:spAutoFit/>
          </a:bodyPr>
          <a:lstStyle/>
          <a:p>
            <a:r>
              <a:rPr lang="en-US" b="1" dirty="0"/>
              <a:t>Control</a:t>
            </a:r>
          </a:p>
        </p:txBody>
      </p:sp>
      <p:sp>
        <p:nvSpPr>
          <p:cNvPr id="60" name="TextBox 59"/>
          <p:cNvSpPr txBox="1"/>
          <p:nvPr/>
        </p:nvSpPr>
        <p:spPr>
          <a:xfrm>
            <a:off x="6588224" y="1268760"/>
            <a:ext cx="1177502" cy="369332"/>
          </a:xfrm>
          <a:prstGeom prst="rect">
            <a:avLst/>
          </a:prstGeom>
          <a:noFill/>
        </p:spPr>
        <p:txBody>
          <a:bodyPr wrap="none" rtlCol="0">
            <a:spAutoFit/>
          </a:bodyPr>
          <a:lstStyle/>
          <a:p>
            <a:r>
              <a:rPr lang="en-US" b="1" dirty="0"/>
              <a:t>Treatment</a:t>
            </a:r>
          </a:p>
        </p:txBody>
      </p:sp>
      <p:sp>
        <p:nvSpPr>
          <p:cNvPr id="3" name="Down Arrow 2"/>
          <p:cNvSpPr/>
          <p:nvPr/>
        </p:nvSpPr>
        <p:spPr>
          <a:xfrm>
            <a:off x="2183563" y="4949961"/>
            <a:ext cx="64807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a:off x="6805299" y="4949961"/>
            <a:ext cx="64807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07771" y="5400103"/>
            <a:ext cx="652743" cy="400110"/>
          </a:xfrm>
          <a:prstGeom prst="rect">
            <a:avLst/>
          </a:prstGeom>
          <a:noFill/>
        </p:spPr>
        <p:txBody>
          <a:bodyPr wrap="none" rtlCol="0">
            <a:spAutoFit/>
          </a:bodyPr>
          <a:lstStyle/>
          <a:p>
            <a:r>
              <a:rPr lang="en-US" sz="2000" b="1" dirty="0"/>
              <a:t>RNA</a:t>
            </a:r>
          </a:p>
        </p:txBody>
      </p:sp>
      <p:sp>
        <p:nvSpPr>
          <p:cNvPr id="11" name="TextBox 10"/>
          <p:cNvSpPr txBox="1"/>
          <p:nvPr/>
        </p:nvSpPr>
        <p:spPr>
          <a:xfrm>
            <a:off x="6787313" y="5376321"/>
            <a:ext cx="652743" cy="400110"/>
          </a:xfrm>
          <a:prstGeom prst="rect">
            <a:avLst/>
          </a:prstGeom>
          <a:noFill/>
        </p:spPr>
        <p:txBody>
          <a:bodyPr wrap="none" rtlCol="0">
            <a:spAutoFit/>
          </a:bodyPr>
          <a:lstStyle/>
          <a:p>
            <a:r>
              <a:rPr lang="en-US" sz="2000" b="1" dirty="0"/>
              <a:t>RNA</a:t>
            </a:r>
          </a:p>
        </p:txBody>
      </p:sp>
      <p:sp>
        <p:nvSpPr>
          <p:cNvPr id="12" name="Down Arrow 11"/>
          <p:cNvSpPr/>
          <p:nvPr/>
        </p:nvSpPr>
        <p:spPr>
          <a:xfrm>
            <a:off x="2172613" y="5818307"/>
            <a:ext cx="64807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6805434" y="5800213"/>
            <a:ext cx="64807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172221" y="6317321"/>
            <a:ext cx="1008112" cy="400110"/>
          </a:xfrm>
          <a:prstGeom prst="rect">
            <a:avLst/>
          </a:prstGeom>
          <a:noFill/>
        </p:spPr>
        <p:txBody>
          <a:bodyPr wrap="square" rtlCol="0">
            <a:spAutoFit/>
          </a:bodyPr>
          <a:lstStyle/>
          <a:p>
            <a:r>
              <a:rPr lang="en-US" sz="2000" b="1" dirty="0"/>
              <a:t>cDNA</a:t>
            </a:r>
          </a:p>
        </p:txBody>
      </p:sp>
      <p:sp>
        <p:nvSpPr>
          <p:cNvPr id="15" name="TextBox 14"/>
          <p:cNvSpPr txBox="1"/>
          <p:nvPr/>
        </p:nvSpPr>
        <p:spPr>
          <a:xfrm>
            <a:off x="6757614" y="6257023"/>
            <a:ext cx="1008112" cy="400110"/>
          </a:xfrm>
          <a:prstGeom prst="rect">
            <a:avLst/>
          </a:prstGeom>
          <a:noFill/>
        </p:spPr>
        <p:txBody>
          <a:bodyPr wrap="square" rtlCol="0">
            <a:spAutoFit/>
          </a:bodyPr>
          <a:lstStyle/>
          <a:p>
            <a:r>
              <a:rPr lang="en-US" sz="2000" b="1" dirty="0"/>
              <a:t>cDNA</a:t>
            </a:r>
          </a:p>
        </p:txBody>
      </p:sp>
      <p:sp>
        <p:nvSpPr>
          <p:cNvPr id="6" name="TextBox 5"/>
          <p:cNvSpPr txBox="1"/>
          <p:nvPr/>
        </p:nvSpPr>
        <p:spPr>
          <a:xfrm>
            <a:off x="3301042" y="4773037"/>
            <a:ext cx="2475934" cy="369332"/>
          </a:xfrm>
          <a:prstGeom prst="rect">
            <a:avLst/>
          </a:prstGeom>
          <a:noFill/>
        </p:spPr>
        <p:txBody>
          <a:bodyPr wrap="none" rtlCol="0">
            <a:spAutoFit/>
          </a:bodyPr>
          <a:lstStyle/>
          <a:p>
            <a:r>
              <a:rPr lang="en-US" b="1" dirty="0"/>
              <a:t>Why do we need cDNA?</a:t>
            </a:r>
          </a:p>
        </p:txBody>
      </p:sp>
      <p:sp>
        <p:nvSpPr>
          <p:cNvPr id="7" name="TextBox 6"/>
          <p:cNvSpPr txBox="1"/>
          <p:nvPr/>
        </p:nvSpPr>
        <p:spPr>
          <a:xfrm>
            <a:off x="3151855" y="5273312"/>
            <a:ext cx="3443257" cy="923330"/>
          </a:xfrm>
          <a:prstGeom prst="rect">
            <a:avLst/>
          </a:prstGeom>
          <a:noFill/>
        </p:spPr>
        <p:txBody>
          <a:bodyPr wrap="square" rtlCol="0">
            <a:spAutoFit/>
          </a:bodyPr>
          <a:lstStyle/>
          <a:p>
            <a:pPr marL="285750" indent="-285750">
              <a:buFont typeface="Arial" panose="020B0604020202020204" pitchFamily="34" charset="0"/>
              <a:buChar char="•"/>
            </a:pPr>
            <a:r>
              <a:rPr lang="en-US" dirty="0"/>
              <a:t>cDNA is more stable than RNA</a:t>
            </a:r>
          </a:p>
          <a:p>
            <a:pPr marL="285750" indent="-285750">
              <a:buFont typeface="Arial" panose="020B0604020202020204" pitchFamily="34" charset="0"/>
              <a:buChar char="•"/>
            </a:pPr>
            <a:r>
              <a:rPr lang="en-US" dirty="0"/>
              <a:t>We can do PCR and QPCR with DNA using DNA polymerase </a:t>
            </a:r>
          </a:p>
        </p:txBody>
      </p:sp>
      <p:sp>
        <p:nvSpPr>
          <p:cNvPr id="8" name="TextBox 7">
            <a:extLst>
              <a:ext uri="{FF2B5EF4-FFF2-40B4-BE49-F238E27FC236}">
                <a16:creationId xmlns:a16="http://schemas.microsoft.com/office/drawing/2014/main" id="{3AF67BDF-403A-45EE-B0C0-E2C429C83FC1}"/>
              </a:ext>
            </a:extLst>
          </p:cNvPr>
          <p:cNvSpPr txBox="1"/>
          <p:nvPr/>
        </p:nvSpPr>
        <p:spPr>
          <a:xfrm>
            <a:off x="36536" y="5839720"/>
            <a:ext cx="2171235" cy="369332"/>
          </a:xfrm>
          <a:prstGeom prst="rect">
            <a:avLst/>
          </a:prstGeom>
          <a:noFill/>
        </p:spPr>
        <p:txBody>
          <a:bodyPr wrap="none" rtlCol="0">
            <a:spAutoFit/>
          </a:bodyPr>
          <a:lstStyle/>
          <a:p>
            <a:r>
              <a:rPr lang="en-US" dirty="0"/>
              <a:t>Reverse transcription</a:t>
            </a:r>
            <a:endParaRPr lang="LID4096" dirty="0"/>
          </a:p>
        </p:txBody>
      </p:sp>
      <p:sp>
        <p:nvSpPr>
          <p:cNvPr id="18" name="TextBox 17">
            <a:extLst>
              <a:ext uri="{FF2B5EF4-FFF2-40B4-BE49-F238E27FC236}">
                <a16:creationId xmlns:a16="http://schemas.microsoft.com/office/drawing/2014/main" id="{A1EFB868-66EB-47A7-9C89-D1E84B517A31}"/>
              </a:ext>
            </a:extLst>
          </p:cNvPr>
          <p:cNvSpPr txBox="1"/>
          <p:nvPr/>
        </p:nvSpPr>
        <p:spPr>
          <a:xfrm>
            <a:off x="391771" y="5007454"/>
            <a:ext cx="1591013" cy="369332"/>
          </a:xfrm>
          <a:prstGeom prst="rect">
            <a:avLst/>
          </a:prstGeom>
          <a:noFill/>
        </p:spPr>
        <p:txBody>
          <a:bodyPr wrap="none" rtlCol="0">
            <a:spAutoFit/>
          </a:bodyPr>
          <a:lstStyle/>
          <a:p>
            <a:r>
              <a:rPr lang="en-US" dirty="0"/>
              <a:t>RNA extraction</a:t>
            </a:r>
            <a:endParaRPr lang="LID4096" dirty="0"/>
          </a:p>
        </p:txBody>
      </p:sp>
    </p:spTree>
    <p:extLst>
      <p:ext uri="{BB962C8B-B14F-4D97-AF65-F5344CB8AC3E}">
        <p14:creationId xmlns:p14="http://schemas.microsoft.com/office/powerpoint/2010/main" val="238485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00100"/>
            <a:ext cx="9144000" cy="1143000"/>
          </a:xfrm>
        </p:spPr>
        <p:txBody>
          <a:bodyPr>
            <a:noAutofit/>
          </a:bodyPr>
          <a:lstStyle/>
          <a:p>
            <a:r>
              <a:rPr lang="en-US" sz="3200" b="1" dirty="0">
                <a:solidFill>
                  <a:schemeClr val="bg1"/>
                </a:solidFill>
                <a:latin typeface="+mn-lt"/>
                <a:cs typeface="+mn-cs"/>
              </a:rPr>
              <a:t>Methods: </a:t>
            </a:r>
            <a:r>
              <a:rPr lang="en-US" sz="3200" b="1" dirty="0">
                <a:solidFill>
                  <a:schemeClr val="bg1"/>
                </a:solidFill>
              </a:rPr>
              <a:t>measurement of gene expression level by QPCR – Why? What? How?</a:t>
            </a:r>
            <a:br>
              <a:rPr lang="he-IL" sz="3200" b="1" dirty="0">
                <a:solidFill>
                  <a:schemeClr val="bg1"/>
                </a:solidFill>
              </a:rPr>
            </a:br>
            <a:endParaRPr lang="en-US" sz="3200" b="1" dirty="0">
              <a:solidFill>
                <a:schemeClr val="bg1"/>
              </a:solidFill>
              <a:latin typeface="+mn-lt"/>
              <a:cs typeface="+mn-cs"/>
            </a:endParaRPr>
          </a:p>
        </p:txBody>
      </p:sp>
      <p:sp>
        <p:nvSpPr>
          <p:cNvPr id="3" name="Content Placeholder 2"/>
          <p:cNvSpPr>
            <a:spLocks noGrp="1"/>
          </p:cNvSpPr>
          <p:nvPr>
            <p:ph idx="1"/>
          </p:nvPr>
        </p:nvSpPr>
        <p:spPr>
          <a:xfrm>
            <a:off x="179512" y="692696"/>
            <a:ext cx="8784976" cy="6021288"/>
          </a:xfrm>
        </p:spPr>
        <p:txBody>
          <a:bodyPr>
            <a:normAutofit/>
          </a:bodyPr>
          <a:lstStyle/>
          <a:p>
            <a:pPr marL="0" indent="0" algn="ctr">
              <a:lnSpc>
                <a:spcPct val="130000"/>
              </a:lnSpc>
              <a:spcBef>
                <a:spcPts val="0"/>
              </a:spcBef>
              <a:buNone/>
            </a:pPr>
            <a:r>
              <a:rPr lang="en-US" dirty="0">
                <a:solidFill>
                  <a:schemeClr val="bg1"/>
                </a:solidFill>
              </a:rPr>
              <a:t> </a:t>
            </a:r>
            <a:endParaRPr lang="he-IL" dirty="0">
              <a:solidFill>
                <a:schemeClr val="bg1"/>
              </a:solidFill>
            </a:endParaRPr>
          </a:p>
        </p:txBody>
      </p:sp>
      <p:sp>
        <p:nvSpPr>
          <p:cNvPr id="4" name="TextBox 3"/>
          <p:cNvSpPr txBox="1"/>
          <p:nvPr/>
        </p:nvSpPr>
        <p:spPr>
          <a:xfrm>
            <a:off x="233772" y="1303272"/>
            <a:ext cx="8820472" cy="5410712"/>
          </a:xfrm>
          <a:prstGeom prst="rect">
            <a:avLst/>
          </a:prstGeom>
          <a:noFill/>
        </p:spPr>
        <p:txBody>
          <a:bodyPr wrap="square" rtlCol="0">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mRNA and cDNA preparation</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alibri"/>
                <a:ea typeface="+mn-ea"/>
                <a:cs typeface="+mn-cs"/>
              </a:rPr>
              <a:t>PCR and QPCR Procedure </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Controls:</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Technical triplicates</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DNA contamination </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Non-specific amplification</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Measurement of primer efficiency</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Quantification of gene expression level compared to a reference gene</a:t>
            </a:r>
          </a:p>
          <a:p>
            <a:pPr marL="742950" lvl="1" indent="-285750">
              <a:lnSpc>
                <a:spcPct val="120000"/>
              </a:lnSpc>
              <a:buFont typeface="Arial" panose="020B0604020202020204" pitchFamily="34" charset="0"/>
              <a:buChar char="•"/>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Absolute quantification (Developmental time course) </a:t>
            </a:r>
          </a:p>
          <a:p>
            <a:pPr marL="742950" lvl="1" indent="-285750">
              <a:lnSpc>
                <a:spcPct val="120000"/>
              </a:lnSpc>
              <a:buFont typeface="Arial" panose="020B0604020202020204" pitchFamily="34" charset="0"/>
              <a:buChar char="•"/>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Relative quantification (treatment vs. control)</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Plate design</a:t>
            </a:r>
          </a:p>
        </p:txBody>
      </p:sp>
    </p:spTree>
    <p:extLst>
      <p:ext uri="{BB962C8B-B14F-4D97-AF65-F5344CB8AC3E}">
        <p14:creationId xmlns:p14="http://schemas.microsoft.com/office/powerpoint/2010/main" val="32291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http://upload.wikimedia.org/wikipedia/commons/6/6b/PCR_with_SYBR_green.jpg">
            <a:hlinkClick r:id="rId3"/>
          </p:cNvPr>
          <p:cNvPicPr>
            <a:picLocks noChangeAspect="1" noChangeArrowheads="1"/>
          </p:cNvPicPr>
          <p:nvPr/>
        </p:nvPicPr>
        <p:blipFill rotWithShape="1">
          <a:blip r:embed="rId4" cstate="print"/>
          <a:srcRect r="28821"/>
          <a:stretch/>
        </p:blipFill>
        <p:spPr bwMode="auto">
          <a:xfrm>
            <a:off x="1403649" y="620691"/>
            <a:ext cx="4536504" cy="2798875"/>
          </a:xfrm>
          <a:prstGeom prst="rect">
            <a:avLst/>
          </a:prstGeom>
          <a:noFill/>
        </p:spPr>
      </p:pic>
      <p:sp>
        <p:nvSpPr>
          <p:cNvPr id="13" name="TextBox 12"/>
          <p:cNvSpPr txBox="1"/>
          <p:nvPr/>
        </p:nvSpPr>
        <p:spPr>
          <a:xfrm>
            <a:off x="1778490" y="112485"/>
            <a:ext cx="5623655" cy="461665"/>
          </a:xfrm>
          <a:prstGeom prst="rect">
            <a:avLst/>
          </a:prstGeom>
          <a:noFill/>
        </p:spPr>
        <p:txBody>
          <a:bodyPr wrap="none" rtlCol="0">
            <a:spAutoFit/>
          </a:bodyPr>
          <a:lstStyle/>
          <a:p>
            <a:r>
              <a:rPr lang="en-US" sz="2400" b="1" dirty="0">
                <a:solidFill>
                  <a:prstClr val="black"/>
                </a:solidFill>
              </a:rPr>
              <a:t>Amplifying specific DNA fragment by </a:t>
            </a:r>
            <a:r>
              <a:rPr lang="en-US" sz="2400" b="1" u="sng" dirty="0">
                <a:solidFill>
                  <a:prstClr val="black"/>
                </a:solidFill>
              </a:rPr>
              <a:t>PCR</a:t>
            </a:r>
          </a:p>
        </p:txBody>
      </p:sp>
      <p:sp>
        <p:nvSpPr>
          <p:cNvPr id="3" name="TextBox 2"/>
          <p:cNvSpPr txBox="1"/>
          <p:nvPr/>
        </p:nvSpPr>
        <p:spPr>
          <a:xfrm>
            <a:off x="962756" y="2708920"/>
            <a:ext cx="298480" cy="369332"/>
          </a:xfrm>
          <a:prstGeom prst="rect">
            <a:avLst/>
          </a:prstGeom>
          <a:noFill/>
        </p:spPr>
        <p:txBody>
          <a:bodyPr wrap="none" rtlCol="0">
            <a:spAutoFit/>
          </a:bodyPr>
          <a:lstStyle/>
          <a:p>
            <a:r>
              <a:rPr lang="en-US" b="1" dirty="0">
                <a:solidFill>
                  <a:srgbClr val="990099"/>
                </a:solidFill>
              </a:rPr>
              <a:t>T</a:t>
            </a:r>
          </a:p>
        </p:txBody>
      </p:sp>
      <p:sp>
        <p:nvSpPr>
          <p:cNvPr id="2" name="TextBox 1"/>
          <p:cNvSpPr txBox="1"/>
          <p:nvPr/>
        </p:nvSpPr>
        <p:spPr>
          <a:xfrm>
            <a:off x="1482729" y="2564904"/>
            <a:ext cx="1289071" cy="338554"/>
          </a:xfrm>
          <a:prstGeom prst="rect">
            <a:avLst/>
          </a:prstGeom>
          <a:noFill/>
        </p:spPr>
        <p:txBody>
          <a:bodyPr wrap="none" rtlCol="0">
            <a:spAutoFit/>
          </a:bodyPr>
          <a:lstStyle/>
          <a:p>
            <a:r>
              <a:rPr lang="en-US" sz="1600" dirty="0">
                <a:solidFill>
                  <a:srgbClr val="CC00FF"/>
                </a:solidFill>
              </a:rPr>
              <a:t>Denaturation</a:t>
            </a:r>
          </a:p>
        </p:txBody>
      </p:sp>
      <p:sp>
        <p:nvSpPr>
          <p:cNvPr id="8" name="TextBox 7"/>
          <p:cNvSpPr txBox="1"/>
          <p:nvPr/>
        </p:nvSpPr>
        <p:spPr>
          <a:xfrm>
            <a:off x="3124931" y="2730406"/>
            <a:ext cx="1015021" cy="338554"/>
          </a:xfrm>
          <a:prstGeom prst="rect">
            <a:avLst/>
          </a:prstGeom>
          <a:noFill/>
        </p:spPr>
        <p:txBody>
          <a:bodyPr wrap="none" rtlCol="0">
            <a:spAutoFit/>
          </a:bodyPr>
          <a:lstStyle/>
          <a:p>
            <a:r>
              <a:rPr lang="en-US" sz="1600" dirty="0">
                <a:solidFill>
                  <a:srgbClr val="CC00FF"/>
                </a:solidFill>
              </a:rPr>
              <a:t>Annealing</a:t>
            </a:r>
          </a:p>
        </p:txBody>
      </p:sp>
      <p:sp>
        <p:nvSpPr>
          <p:cNvPr id="9" name="TextBox 8"/>
          <p:cNvSpPr txBox="1"/>
          <p:nvPr/>
        </p:nvSpPr>
        <p:spPr>
          <a:xfrm>
            <a:off x="4644008" y="2396286"/>
            <a:ext cx="1115113" cy="338554"/>
          </a:xfrm>
          <a:prstGeom prst="rect">
            <a:avLst/>
          </a:prstGeom>
          <a:noFill/>
        </p:spPr>
        <p:txBody>
          <a:bodyPr wrap="none" rtlCol="0">
            <a:spAutoFit/>
          </a:bodyPr>
          <a:lstStyle/>
          <a:p>
            <a:r>
              <a:rPr lang="en-US" sz="1600">
                <a:solidFill>
                  <a:srgbClr val="CC00FF"/>
                </a:solidFill>
              </a:rPr>
              <a:t>Ellongation</a:t>
            </a:r>
            <a:endParaRPr lang="en-US" sz="1600" dirty="0">
              <a:solidFill>
                <a:srgbClr val="CC00FF"/>
              </a:solidFill>
            </a:endParaRPr>
          </a:p>
        </p:txBody>
      </p:sp>
      <p:cxnSp>
        <p:nvCxnSpPr>
          <p:cNvPr id="7" name="Straight Connector 6"/>
          <p:cNvCxnSpPr/>
          <p:nvPr/>
        </p:nvCxnSpPr>
        <p:spPr>
          <a:xfrm>
            <a:off x="179512" y="1700808"/>
            <a:ext cx="932484" cy="0"/>
          </a:xfrm>
          <a:prstGeom prst="line">
            <a:avLst/>
          </a:prstGeom>
          <a:ln w="28575">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3132" y="1628800"/>
            <a:ext cx="93248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060" y="1187460"/>
            <a:ext cx="1394934" cy="369332"/>
          </a:xfrm>
          <a:prstGeom prst="rect">
            <a:avLst/>
          </a:prstGeom>
          <a:noFill/>
        </p:spPr>
        <p:txBody>
          <a:bodyPr wrap="none" rtlCol="0">
            <a:spAutoFit/>
          </a:bodyPr>
          <a:lstStyle/>
          <a:p>
            <a:r>
              <a:rPr lang="en-US" dirty="0"/>
              <a:t>Original DNA</a:t>
            </a:r>
          </a:p>
        </p:txBody>
      </p:sp>
      <p:sp>
        <p:nvSpPr>
          <p:cNvPr id="12" name="Oval 11"/>
          <p:cNvSpPr/>
          <p:nvPr/>
        </p:nvSpPr>
        <p:spPr>
          <a:xfrm>
            <a:off x="395536" y="1844824"/>
            <a:ext cx="333762" cy="288032"/>
          </a:xfrm>
          <a:prstGeom prst="ellipse">
            <a:avLst/>
          </a:prstGeom>
          <a:noFill/>
          <a:ln w="9525">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7544" y="1804174"/>
            <a:ext cx="45719" cy="369332"/>
          </a:xfrm>
          <a:prstGeom prst="rect">
            <a:avLst/>
          </a:prstGeom>
          <a:noFill/>
        </p:spPr>
        <p:txBody>
          <a:bodyPr wrap="square" rtlCol="0">
            <a:spAutoFit/>
          </a:bodyPr>
          <a:lstStyle/>
          <a:p>
            <a:r>
              <a:rPr lang="en-US" dirty="0">
                <a:solidFill>
                  <a:srgbClr val="CC00FF"/>
                </a:solidFill>
              </a:rPr>
              <a:t>0</a:t>
            </a:r>
          </a:p>
        </p:txBody>
      </p:sp>
      <p:sp>
        <p:nvSpPr>
          <p:cNvPr id="6" name="TextBox 5"/>
          <p:cNvSpPr txBox="1"/>
          <p:nvPr/>
        </p:nvSpPr>
        <p:spPr>
          <a:xfrm>
            <a:off x="1691680" y="1988840"/>
            <a:ext cx="750526" cy="369332"/>
          </a:xfrm>
          <a:prstGeom prst="rect">
            <a:avLst/>
          </a:prstGeom>
          <a:noFill/>
        </p:spPr>
        <p:txBody>
          <a:bodyPr wrap="none" rtlCol="0">
            <a:spAutoFit/>
          </a:bodyPr>
          <a:lstStyle/>
          <a:p>
            <a:r>
              <a:rPr lang="he-IL" dirty="0"/>
              <a:t>~</a:t>
            </a:r>
            <a:r>
              <a:rPr lang="en-US" dirty="0"/>
              <a:t>94˚C</a:t>
            </a:r>
          </a:p>
        </p:txBody>
      </p:sp>
      <p:sp>
        <p:nvSpPr>
          <p:cNvPr id="17" name="TextBox 16"/>
          <p:cNvSpPr txBox="1"/>
          <p:nvPr/>
        </p:nvSpPr>
        <p:spPr>
          <a:xfrm>
            <a:off x="3257178" y="2414465"/>
            <a:ext cx="920445" cy="369332"/>
          </a:xfrm>
          <a:prstGeom prst="rect">
            <a:avLst/>
          </a:prstGeom>
          <a:noFill/>
        </p:spPr>
        <p:txBody>
          <a:bodyPr wrap="none" rtlCol="0">
            <a:spAutoFit/>
          </a:bodyPr>
          <a:lstStyle/>
          <a:p>
            <a:r>
              <a:rPr lang="en-US" dirty="0"/>
              <a:t>50-60˚C</a:t>
            </a:r>
          </a:p>
        </p:txBody>
      </p:sp>
      <p:sp>
        <p:nvSpPr>
          <p:cNvPr id="18" name="TextBox 17"/>
          <p:cNvSpPr txBox="1"/>
          <p:nvPr/>
        </p:nvSpPr>
        <p:spPr>
          <a:xfrm>
            <a:off x="4704120" y="2132856"/>
            <a:ext cx="920445" cy="369332"/>
          </a:xfrm>
          <a:prstGeom prst="rect">
            <a:avLst/>
          </a:prstGeom>
          <a:noFill/>
        </p:spPr>
        <p:txBody>
          <a:bodyPr wrap="none" rtlCol="0">
            <a:spAutoFit/>
          </a:bodyPr>
          <a:lstStyle/>
          <a:p>
            <a:r>
              <a:rPr lang="en-US" dirty="0"/>
              <a:t>68-72˚C</a:t>
            </a:r>
          </a:p>
        </p:txBody>
      </p:sp>
      <p:sp>
        <p:nvSpPr>
          <p:cNvPr id="5" name="Curved Up Arrow 4"/>
          <p:cNvSpPr/>
          <p:nvPr/>
        </p:nvSpPr>
        <p:spPr>
          <a:xfrm flipH="1">
            <a:off x="1989266" y="3212976"/>
            <a:ext cx="3569895" cy="657361"/>
          </a:xfrm>
          <a:prstGeom prst="curvedUpArrow">
            <a:avLst/>
          </a:prstGeom>
          <a:solidFill>
            <a:srgbClr val="9900FF"/>
          </a:solid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246467" y="908720"/>
            <a:ext cx="797141" cy="369332"/>
          </a:xfrm>
          <a:prstGeom prst="rect">
            <a:avLst/>
          </a:prstGeom>
          <a:noFill/>
        </p:spPr>
        <p:txBody>
          <a:bodyPr wrap="none" rtlCol="0">
            <a:spAutoFit/>
          </a:bodyPr>
          <a:lstStyle/>
          <a:p>
            <a:r>
              <a:rPr lang="en-US" dirty="0">
                <a:solidFill>
                  <a:srgbClr val="CC00FF"/>
                </a:solidFill>
              </a:rPr>
              <a:t>1 copy</a:t>
            </a:r>
          </a:p>
        </p:txBody>
      </p:sp>
      <p:sp>
        <p:nvSpPr>
          <p:cNvPr id="20" name="TextBox 19"/>
          <p:cNvSpPr txBox="1"/>
          <p:nvPr/>
        </p:nvSpPr>
        <p:spPr>
          <a:xfrm>
            <a:off x="6031627" y="1348479"/>
            <a:ext cx="952184" cy="369332"/>
          </a:xfrm>
          <a:prstGeom prst="rect">
            <a:avLst/>
          </a:prstGeom>
          <a:noFill/>
        </p:spPr>
        <p:txBody>
          <a:bodyPr wrap="none" rtlCol="0">
            <a:spAutoFit/>
          </a:bodyPr>
          <a:lstStyle/>
          <a:p>
            <a:r>
              <a:rPr lang="en-US" dirty="0">
                <a:solidFill>
                  <a:srgbClr val="CC00FF"/>
                </a:solidFill>
              </a:rPr>
              <a:t>2 copies</a:t>
            </a:r>
          </a:p>
        </p:txBody>
      </p:sp>
      <p:graphicFrame>
        <p:nvGraphicFramePr>
          <p:cNvPr id="21" name="Table 20"/>
          <p:cNvGraphicFramePr>
            <a:graphicFrameLocks noGrp="1"/>
          </p:cNvGraphicFramePr>
          <p:nvPr>
            <p:extLst>
              <p:ext uri="{D42A27DB-BD31-4B8C-83A1-F6EECF244321}">
                <p14:modId xmlns:p14="http://schemas.microsoft.com/office/powerpoint/2010/main" val="884608829"/>
              </p:ext>
            </p:extLst>
          </p:nvPr>
        </p:nvGraphicFramePr>
        <p:xfrm>
          <a:off x="1225230" y="3989677"/>
          <a:ext cx="6096000" cy="14782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444197384"/>
                    </a:ext>
                  </a:extLst>
                </a:gridCol>
                <a:gridCol w="3048000">
                  <a:extLst>
                    <a:ext uri="{9D8B030D-6E8A-4147-A177-3AD203B41FA5}">
                      <a16:colId xmlns:a16="http://schemas.microsoft.com/office/drawing/2014/main" val="3976824886"/>
                    </a:ext>
                  </a:extLst>
                </a:gridCol>
              </a:tblGrid>
              <a:tr h="342142">
                <a:tc>
                  <a:txBody>
                    <a:bodyPr/>
                    <a:lstStyle/>
                    <a:p>
                      <a:r>
                        <a:rPr lang="en-US" dirty="0"/>
                        <a:t>1 cycle</a:t>
                      </a:r>
                    </a:p>
                  </a:txBody>
                  <a:tcPr/>
                </a:tc>
                <a:tc>
                  <a:txBody>
                    <a:bodyPr/>
                    <a:lstStyle/>
                    <a:p>
                      <a:r>
                        <a:rPr lang="en-US" dirty="0"/>
                        <a:t>2 copies</a:t>
                      </a:r>
                    </a:p>
                  </a:txBody>
                  <a:tcPr/>
                </a:tc>
                <a:extLst>
                  <a:ext uri="{0D108BD9-81ED-4DB2-BD59-A6C34878D82A}">
                    <a16:rowId xmlns:a16="http://schemas.microsoft.com/office/drawing/2014/main" val="330570491"/>
                  </a:ext>
                </a:extLst>
              </a:tr>
              <a:tr h="370840">
                <a:tc>
                  <a:txBody>
                    <a:bodyPr/>
                    <a:lstStyle/>
                    <a:p>
                      <a:r>
                        <a:rPr lang="en-US" dirty="0"/>
                        <a:t>2 cycles</a:t>
                      </a:r>
                    </a:p>
                  </a:txBody>
                  <a:tcPr/>
                </a:tc>
                <a:tc>
                  <a:txBody>
                    <a:bodyPr/>
                    <a:lstStyle/>
                    <a:p>
                      <a:r>
                        <a:rPr lang="en-US" dirty="0"/>
                        <a:t>4 copies</a:t>
                      </a:r>
                    </a:p>
                  </a:txBody>
                  <a:tcPr/>
                </a:tc>
                <a:extLst>
                  <a:ext uri="{0D108BD9-81ED-4DB2-BD59-A6C34878D82A}">
                    <a16:rowId xmlns:a16="http://schemas.microsoft.com/office/drawing/2014/main" val="703274431"/>
                  </a:ext>
                </a:extLst>
              </a:tr>
              <a:tr h="370840">
                <a:tc>
                  <a:txBody>
                    <a:bodyPr/>
                    <a:lstStyle/>
                    <a:p>
                      <a:r>
                        <a:rPr lang="en-US" dirty="0"/>
                        <a:t>3 cycles</a:t>
                      </a:r>
                    </a:p>
                  </a:txBody>
                  <a:tcPr/>
                </a:tc>
                <a:tc>
                  <a:txBody>
                    <a:bodyPr/>
                    <a:lstStyle/>
                    <a:p>
                      <a:r>
                        <a:rPr lang="en-US" dirty="0"/>
                        <a:t>8 copies</a:t>
                      </a:r>
                    </a:p>
                  </a:txBody>
                  <a:tcPr/>
                </a:tc>
                <a:extLst>
                  <a:ext uri="{0D108BD9-81ED-4DB2-BD59-A6C34878D82A}">
                    <a16:rowId xmlns:a16="http://schemas.microsoft.com/office/drawing/2014/main" val="1911816220"/>
                  </a:ext>
                </a:extLst>
              </a:tr>
              <a:tr h="370840">
                <a:tc>
                  <a:txBody>
                    <a:bodyPr/>
                    <a:lstStyle/>
                    <a:p>
                      <a:r>
                        <a:rPr lang="en-US" dirty="0"/>
                        <a:t>N cycles</a:t>
                      </a:r>
                    </a:p>
                  </a:txBody>
                  <a:tcPr/>
                </a:tc>
                <a:tc>
                  <a:txBody>
                    <a:bodyPr/>
                    <a:lstStyle/>
                    <a:p>
                      <a:r>
                        <a:rPr lang="en-US" dirty="0"/>
                        <a:t>2</a:t>
                      </a:r>
                      <a:r>
                        <a:rPr lang="en-US" baseline="30000" dirty="0"/>
                        <a:t>N</a:t>
                      </a:r>
                      <a:r>
                        <a:rPr lang="en-US" dirty="0"/>
                        <a:t> copies</a:t>
                      </a:r>
                    </a:p>
                  </a:txBody>
                  <a:tcPr/>
                </a:tc>
                <a:extLst>
                  <a:ext uri="{0D108BD9-81ED-4DB2-BD59-A6C34878D82A}">
                    <a16:rowId xmlns:a16="http://schemas.microsoft.com/office/drawing/2014/main" val="1268881487"/>
                  </a:ext>
                </a:extLst>
              </a:tr>
            </a:tbl>
          </a:graphicData>
        </a:graphic>
      </p:graphicFrame>
      <p:sp>
        <p:nvSpPr>
          <p:cNvPr id="22" name="TextBox 21"/>
          <p:cNvSpPr txBox="1"/>
          <p:nvPr/>
        </p:nvSpPr>
        <p:spPr>
          <a:xfrm>
            <a:off x="1470791" y="5579845"/>
            <a:ext cx="5338321" cy="1477328"/>
          </a:xfrm>
          <a:prstGeom prst="rect">
            <a:avLst/>
          </a:prstGeom>
          <a:noFill/>
        </p:spPr>
        <p:txBody>
          <a:bodyPr wrap="none" rtlCol="0">
            <a:spAutoFit/>
          </a:bodyPr>
          <a:lstStyle/>
          <a:p>
            <a:pPr algn="ctr"/>
            <a:r>
              <a:rPr lang="en-US" b="1" dirty="0"/>
              <a:t>Key caveats:</a:t>
            </a:r>
          </a:p>
          <a:p>
            <a:pPr algn="ctr"/>
            <a:r>
              <a:rPr lang="en-US" dirty="0"/>
              <a:t>Too short elongation time – no amplification</a:t>
            </a:r>
          </a:p>
          <a:p>
            <a:pPr algn="ctr"/>
            <a:r>
              <a:rPr lang="en-US" dirty="0"/>
              <a:t>Too high annealing temperature – no amplification</a:t>
            </a:r>
          </a:p>
          <a:p>
            <a:pPr algn="ctr"/>
            <a:r>
              <a:rPr lang="en-US" dirty="0"/>
              <a:t>Too low annealing temperature – non-specific product</a:t>
            </a:r>
          </a:p>
          <a:p>
            <a:pPr algn="ctr"/>
            <a:endParaRPr lang="en-US" dirty="0"/>
          </a:p>
        </p:txBody>
      </p:sp>
    </p:spTree>
    <p:extLst>
      <p:ext uri="{BB962C8B-B14F-4D97-AF65-F5344CB8AC3E}">
        <p14:creationId xmlns:p14="http://schemas.microsoft.com/office/powerpoint/2010/main" val="40100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http://upload.wikimedia.org/wikipedia/commons/6/6b/PCR_with_SYBR_green.jpg">
            <a:hlinkClick r:id="rId3"/>
          </p:cNvPr>
          <p:cNvPicPr>
            <a:picLocks noChangeAspect="1" noChangeArrowheads="1"/>
          </p:cNvPicPr>
          <p:nvPr/>
        </p:nvPicPr>
        <p:blipFill rotWithShape="1">
          <a:blip r:embed="rId4" cstate="print"/>
          <a:srcRect r="28821"/>
          <a:stretch/>
        </p:blipFill>
        <p:spPr bwMode="auto">
          <a:xfrm>
            <a:off x="1403649" y="620691"/>
            <a:ext cx="4536504" cy="2798875"/>
          </a:xfrm>
          <a:prstGeom prst="rect">
            <a:avLst/>
          </a:prstGeom>
          <a:noFill/>
        </p:spPr>
      </p:pic>
      <p:sp>
        <p:nvSpPr>
          <p:cNvPr id="13" name="TextBox 12"/>
          <p:cNvSpPr txBox="1"/>
          <p:nvPr/>
        </p:nvSpPr>
        <p:spPr>
          <a:xfrm>
            <a:off x="1778490" y="112485"/>
            <a:ext cx="5623655" cy="461665"/>
          </a:xfrm>
          <a:prstGeom prst="rect">
            <a:avLst/>
          </a:prstGeom>
          <a:noFill/>
        </p:spPr>
        <p:txBody>
          <a:bodyPr wrap="none" rtlCol="0">
            <a:spAutoFit/>
          </a:bodyPr>
          <a:lstStyle/>
          <a:p>
            <a:r>
              <a:rPr lang="en-US" sz="2400" b="1" dirty="0">
                <a:solidFill>
                  <a:prstClr val="black"/>
                </a:solidFill>
              </a:rPr>
              <a:t>Amplifying specific DNA fragment by </a:t>
            </a:r>
            <a:r>
              <a:rPr lang="en-US" sz="2400" b="1" u="sng" dirty="0">
                <a:solidFill>
                  <a:prstClr val="black"/>
                </a:solidFill>
              </a:rPr>
              <a:t>PCR</a:t>
            </a:r>
          </a:p>
        </p:txBody>
      </p:sp>
      <p:sp>
        <p:nvSpPr>
          <p:cNvPr id="3" name="TextBox 2"/>
          <p:cNvSpPr txBox="1"/>
          <p:nvPr/>
        </p:nvSpPr>
        <p:spPr>
          <a:xfrm>
            <a:off x="962756" y="2708920"/>
            <a:ext cx="298480" cy="369332"/>
          </a:xfrm>
          <a:prstGeom prst="rect">
            <a:avLst/>
          </a:prstGeom>
          <a:noFill/>
        </p:spPr>
        <p:txBody>
          <a:bodyPr wrap="none" rtlCol="0">
            <a:spAutoFit/>
          </a:bodyPr>
          <a:lstStyle/>
          <a:p>
            <a:r>
              <a:rPr lang="en-US" b="1" dirty="0">
                <a:solidFill>
                  <a:srgbClr val="990099"/>
                </a:solidFill>
              </a:rPr>
              <a:t>T</a:t>
            </a:r>
          </a:p>
        </p:txBody>
      </p:sp>
      <p:sp>
        <p:nvSpPr>
          <p:cNvPr id="2" name="TextBox 1"/>
          <p:cNvSpPr txBox="1"/>
          <p:nvPr/>
        </p:nvSpPr>
        <p:spPr>
          <a:xfrm>
            <a:off x="1482729" y="2564904"/>
            <a:ext cx="1289071" cy="338554"/>
          </a:xfrm>
          <a:prstGeom prst="rect">
            <a:avLst/>
          </a:prstGeom>
          <a:noFill/>
        </p:spPr>
        <p:txBody>
          <a:bodyPr wrap="none" rtlCol="0">
            <a:spAutoFit/>
          </a:bodyPr>
          <a:lstStyle/>
          <a:p>
            <a:r>
              <a:rPr lang="en-US" sz="1600" dirty="0">
                <a:solidFill>
                  <a:srgbClr val="CC00FF"/>
                </a:solidFill>
              </a:rPr>
              <a:t>Denaturation</a:t>
            </a:r>
          </a:p>
        </p:txBody>
      </p:sp>
      <p:sp>
        <p:nvSpPr>
          <p:cNvPr id="8" name="TextBox 7"/>
          <p:cNvSpPr txBox="1"/>
          <p:nvPr/>
        </p:nvSpPr>
        <p:spPr>
          <a:xfrm>
            <a:off x="3124931" y="2730406"/>
            <a:ext cx="1015021" cy="338554"/>
          </a:xfrm>
          <a:prstGeom prst="rect">
            <a:avLst/>
          </a:prstGeom>
          <a:noFill/>
        </p:spPr>
        <p:txBody>
          <a:bodyPr wrap="none" rtlCol="0">
            <a:spAutoFit/>
          </a:bodyPr>
          <a:lstStyle/>
          <a:p>
            <a:r>
              <a:rPr lang="en-US" sz="1600" dirty="0">
                <a:solidFill>
                  <a:srgbClr val="CC00FF"/>
                </a:solidFill>
              </a:rPr>
              <a:t>Annealing</a:t>
            </a:r>
          </a:p>
        </p:txBody>
      </p:sp>
      <p:sp>
        <p:nvSpPr>
          <p:cNvPr id="9" name="TextBox 8"/>
          <p:cNvSpPr txBox="1"/>
          <p:nvPr/>
        </p:nvSpPr>
        <p:spPr>
          <a:xfrm>
            <a:off x="4644008" y="2396286"/>
            <a:ext cx="1115113" cy="338554"/>
          </a:xfrm>
          <a:prstGeom prst="rect">
            <a:avLst/>
          </a:prstGeom>
          <a:noFill/>
        </p:spPr>
        <p:txBody>
          <a:bodyPr wrap="none" rtlCol="0">
            <a:spAutoFit/>
          </a:bodyPr>
          <a:lstStyle/>
          <a:p>
            <a:r>
              <a:rPr lang="en-US" sz="1600">
                <a:solidFill>
                  <a:srgbClr val="CC00FF"/>
                </a:solidFill>
              </a:rPr>
              <a:t>Ellongation</a:t>
            </a:r>
            <a:endParaRPr lang="en-US" sz="1600" dirty="0">
              <a:solidFill>
                <a:srgbClr val="CC00FF"/>
              </a:solidFill>
            </a:endParaRPr>
          </a:p>
        </p:txBody>
      </p:sp>
      <p:cxnSp>
        <p:nvCxnSpPr>
          <p:cNvPr id="7" name="Straight Connector 6"/>
          <p:cNvCxnSpPr/>
          <p:nvPr/>
        </p:nvCxnSpPr>
        <p:spPr>
          <a:xfrm>
            <a:off x="179512" y="1700808"/>
            <a:ext cx="932484" cy="0"/>
          </a:xfrm>
          <a:prstGeom prst="line">
            <a:avLst/>
          </a:prstGeom>
          <a:ln w="28575">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3132" y="1628800"/>
            <a:ext cx="93248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060" y="1187460"/>
            <a:ext cx="1394934" cy="369332"/>
          </a:xfrm>
          <a:prstGeom prst="rect">
            <a:avLst/>
          </a:prstGeom>
          <a:noFill/>
        </p:spPr>
        <p:txBody>
          <a:bodyPr wrap="none" rtlCol="0">
            <a:spAutoFit/>
          </a:bodyPr>
          <a:lstStyle/>
          <a:p>
            <a:r>
              <a:rPr lang="en-US" dirty="0"/>
              <a:t>Original DNA</a:t>
            </a:r>
          </a:p>
        </p:txBody>
      </p:sp>
      <p:sp>
        <p:nvSpPr>
          <p:cNvPr id="12" name="Oval 11"/>
          <p:cNvSpPr/>
          <p:nvPr/>
        </p:nvSpPr>
        <p:spPr>
          <a:xfrm>
            <a:off x="395536" y="1844824"/>
            <a:ext cx="333762" cy="288032"/>
          </a:xfrm>
          <a:prstGeom prst="ellipse">
            <a:avLst/>
          </a:prstGeom>
          <a:noFill/>
          <a:ln w="9525">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7544" y="1804174"/>
            <a:ext cx="45719" cy="369332"/>
          </a:xfrm>
          <a:prstGeom prst="rect">
            <a:avLst/>
          </a:prstGeom>
          <a:noFill/>
        </p:spPr>
        <p:txBody>
          <a:bodyPr wrap="square" rtlCol="0">
            <a:spAutoFit/>
          </a:bodyPr>
          <a:lstStyle/>
          <a:p>
            <a:r>
              <a:rPr lang="en-US" dirty="0">
                <a:solidFill>
                  <a:srgbClr val="CC00FF"/>
                </a:solidFill>
              </a:rPr>
              <a:t>0</a:t>
            </a:r>
          </a:p>
        </p:txBody>
      </p:sp>
      <p:sp>
        <p:nvSpPr>
          <p:cNvPr id="6" name="TextBox 5"/>
          <p:cNvSpPr txBox="1"/>
          <p:nvPr/>
        </p:nvSpPr>
        <p:spPr>
          <a:xfrm>
            <a:off x="1691680" y="1988840"/>
            <a:ext cx="750526" cy="369332"/>
          </a:xfrm>
          <a:prstGeom prst="rect">
            <a:avLst/>
          </a:prstGeom>
          <a:noFill/>
        </p:spPr>
        <p:txBody>
          <a:bodyPr wrap="none" rtlCol="0">
            <a:spAutoFit/>
          </a:bodyPr>
          <a:lstStyle/>
          <a:p>
            <a:r>
              <a:rPr lang="he-IL" dirty="0"/>
              <a:t>~</a:t>
            </a:r>
            <a:r>
              <a:rPr lang="en-US" dirty="0"/>
              <a:t>94˚C</a:t>
            </a:r>
          </a:p>
        </p:txBody>
      </p:sp>
      <p:sp>
        <p:nvSpPr>
          <p:cNvPr id="17" name="TextBox 16"/>
          <p:cNvSpPr txBox="1"/>
          <p:nvPr/>
        </p:nvSpPr>
        <p:spPr>
          <a:xfrm>
            <a:off x="3257178" y="2414465"/>
            <a:ext cx="920445" cy="369332"/>
          </a:xfrm>
          <a:prstGeom prst="rect">
            <a:avLst/>
          </a:prstGeom>
          <a:noFill/>
        </p:spPr>
        <p:txBody>
          <a:bodyPr wrap="none" rtlCol="0">
            <a:spAutoFit/>
          </a:bodyPr>
          <a:lstStyle/>
          <a:p>
            <a:r>
              <a:rPr lang="en-US" dirty="0"/>
              <a:t>50-60˚C</a:t>
            </a:r>
          </a:p>
        </p:txBody>
      </p:sp>
      <p:sp>
        <p:nvSpPr>
          <p:cNvPr id="18" name="TextBox 17"/>
          <p:cNvSpPr txBox="1"/>
          <p:nvPr/>
        </p:nvSpPr>
        <p:spPr>
          <a:xfrm>
            <a:off x="4704120" y="2132856"/>
            <a:ext cx="920445" cy="369332"/>
          </a:xfrm>
          <a:prstGeom prst="rect">
            <a:avLst/>
          </a:prstGeom>
          <a:noFill/>
        </p:spPr>
        <p:txBody>
          <a:bodyPr wrap="none" rtlCol="0">
            <a:spAutoFit/>
          </a:bodyPr>
          <a:lstStyle/>
          <a:p>
            <a:r>
              <a:rPr lang="en-US" dirty="0"/>
              <a:t>68-72˚C</a:t>
            </a:r>
          </a:p>
        </p:txBody>
      </p:sp>
      <p:sp>
        <p:nvSpPr>
          <p:cNvPr id="5" name="Curved Up Arrow 4"/>
          <p:cNvSpPr/>
          <p:nvPr/>
        </p:nvSpPr>
        <p:spPr>
          <a:xfrm flipH="1">
            <a:off x="1989266" y="3212976"/>
            <a:ext cx="3569895" cy="657361"/>
          </a:xfrm>
          <a:prstGeom prst="curvedUpArrow">
            <a:avLst/>
          </a:prstGeom>
          <a:solidFill>
            <a:srgbClr val="9900FF"/>
          </a:solid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246467" y="908720"/>
            <a:ext cx="797141" cy="369332"/>
          </a:xfrm>
          <a:prstGeom prst="rect">
            <a:avLst/>
          </a:prstGeom>
          <a:noFill/>
        </p:spPr>
        <p:txBody>
          <a:bodyPr wrap="none" rtlCol="0">
            <a:spAutoFit/>
          </a:bodyPr>
          <a:lstStyle/>
          <a:p>
            <a:r>
              <a:rPr lang="en-US" dirty="0">
                <a:solidFill>
                  <a:srgbClr val="CC00FF"/>
                </a:solidFill>
              </a:rPr>
              <a:t>1 copy</a:t>
            </a:r>
          </a:p>
        </p:txBody>
      </p:sp>
      <p:sp>
        <p:nvSpPr>
          <p:cNvPr id="20" name="TextBox 19"/>
          <p:cNvSpPr txBox="1"/>
          <p:nvPr/>
        </p:nvSpPr>
        <p:spPr>
          <a:xfrm>
            <a:off x="6031627" y="1348479"/>
            <a:ext cx="952184" cy="369332"/>
          </a:xfrm>
          <a:prstGeom prst="rect">
            <a:avLst/>
          </a:prstGeom>
          <a:noFill/>
        </p:spPr>
        <p:txBody>
          <a:bodyPr wrap="none" rtlCol="0">
            <a:spAutoFit/>
          </a:bodyPr>
          <a:lstStyle/>
          <a:p>
            <a:r>
              <a:rPr lang="en-US" dirty="0">
                <a:solidFill>
                  <a:srgbClr val="CC00FF"/>
                </a:solidFill>
              </a:rPr>
              <a:t>2 copies</a:t>
            </a:r>
          </a:p>
        </p:txBody>
      </p:sp>
      <p:sp>
        <p:nvSpPr>
          <p:cNvPr id="23" name="TextBox 22">
            <a:extLst>
              <a:ext uri="{FF2B5EF4-FFF2-40B4-BE49-F238E27FC236}">
                <a16:creationId xmlns:a16="http://schemas.microsoft.com/office/drawing/2014/main" id="{00EF7481-E128-4FC6-BD67-C3E5B90F17C7}"/>
              </a:ext>
            </a:extLst>
          </p:cNvPr>
          <p:cNvSpPr txBox="1"/>
          <p:nvPr/>
        </p:nvSpPr>
        <p:spPr>
          <a:xfrm>
            <a:off x="148193" y="3522931"/>
            <a:ext cx="8824916" cy="3139321"/>
          </a:xfrm>
          <a:prstGeom prst="rect">
            <a:avLst/>
          </a:prstGeom>
          <a:noFill/>
        </p:spPr>
        <p:txBody>
          <a:bodyPr wrap="square" rtlCol="0">
            <a:spAutoFit/>
          </a:bodyPr>
          <a:lstStyle/>
          <a:p>
            <a:r>
              <a:rPr lang="en-US" b="1" dirty="0"/>
              <a:t>Primer design:</a:t>
            </a:r>
          </a:p>
          <a:p>
            <a:endParaRPr lang="en-US" dirty="0"/>
          </a:p>
          <a:p>
            <a:pPr marL="285750" indent="-285750">
              <a:buFont typeface="Arial" panose="020B0604020202020204" pitchFamily="34" charset="0"/>
              <a:buChar char="•"/>
            </a:pPr>
            <a:r>
              <a:rPr lang="en-US" dirty="0"/>
              <a:t>Keep similar amplicon length for all primers (~150bp) that matches the extension time</a:t>
            </a:r>
          </a:p>
          <a:p>
            <a:pPr marL="285750" indent="-285750">
              <a:buFont typeface="Arial" panose="020B0604020202020204" pitchFamily="34" charset="0"/>
              <a:buChar char="•"/>
            </a:pPr>
            <a:r>
              <a:rPr lang="en-US" dirty="0"/>
              <a:t>Make sure that the annealing temperature matches your protocol</a:t>
            </a:r>
          </a:p>
          <a:p>
            <a:pPr marL="285750" indent="-285750">
              <a:buFont typeface="Arial" panose="020B0604020202020204" pitchFamily="34" charset="0"/>
              <a:buChar char="•"/>
            </a:pPr>
            <a:r>
              <a:rPr lang="en-US" dirty="0"/>
              <a:t>Use primer3: </a:t>
            </a:r>
            <a:r>
              <a:rPr lang="en-US" dirty="0">
                <a:hlinkClick r:id="rId5"/>
              </a:rPr>
              <a:t>http://primer3.ut.ee/</a:t>
            </a:r>
            <a:endParaRPr lang="en-US" dirty="0"/>
          </a:p>
          <a:p>
            <a:pPr marL="285750" indent="-285750">
              <a:buFont typeface="Arial" panose="020B0604020202020204" pitchFamily="34" charset="0"/>
              <a:buChar char="•"/>
            </a:pPr>
            <a:r>
              <a:rPr lang="en-US" dirty="0"/>
              <a:t>If genome sequence is available you can design primers that are in different exons so they won’t be amplified from the DNA</a:t>
            </a:r>
          </a:p>
          <a:p>
            <a:pPr marL="285750" indent="-285750">
              <a:buFont typeface="Arial" panose="020B0604020202020204" pitchFamily="34" charset="0"/>
              <a:buChar char="•"/>
            </a:pPr>
            <a:r>
              <a:rPr lang="en-US" dirty="0"/>
              <a:t>Always test your primers in regular PCR to make sure that the </a:t>
            </a:r>
            <a:r>
              <a:rPr lang="en-US" b="1" dirty="0"/>
              <a:t>size is correct </a:t>
            </a:r>
            <a:r>
              <a:rPr lang="en-US" dirty="0"/>
              <a:t>and you don’t get non-specific bands</a:t>
            </a:r>
          </a:p>
          <a:p>
            <a:pPr marL="285750" indent="-285750">
              <a:buFont typeface="Arial" panose="020B0604020202020204" pitchFamily="34" charset="0"/>
              <a:buChar char="•"/>
            </a:pPr>
            <a:r>
              <a:rPr lang="en-US" dirty="0"/>
              <a:t>Make sure you put all the ingredients: Sample, Primers, Enzyme + nucleotides (</a:t>
            </a:r>
            <a:r>
              <a:rPr lang="en-US" dirty="0" err="1"/>
              <a:t>sybr</a:t>
            </a:r>
            <a:r>
              <a:rPr lang="en-US" dirty="0"/>
              <a:t> mix)</a:t>
            </a:r>
          </a:p>
          <a:p>
            <a:pPr marL="742950" lvl="1" indent="-285750">
              <a:buFont typeface="Arial" panose="020B0604020202020204" pitchFamily="34" charset="0"/>
              <a:buChar char="•"/>
            </a:pPr>
            <a:endParaRPr lang="en-US" dirty="0"/>
          </a:p>
        </p:txBody>
      </p:sp>
      <p:sp>
        <p:nvSpPr>
          <p:cNvPr id="24" name="Oval 23">
            <a:extLst>
              <a:ext uri="{FF2B5EF4-FFF2-40B4-BE49-F238E27FC236}">
                <a16:creationId xmlns:a16="http://schemas.microsoft.com/office/drawing/2014/main" id="{27C42399-EFD2-4C0C-B763-D6E1280F3F66}"/>
              </a:ext>
            </a:extLst>
          </p:cNvPr>
          <p:cNvSpPr/>
          <p:nvPr/>
        </p:nvSpPr>
        <p:spPr>
          <a:xfrm>
            <a:off x="3722015" y="1132506"/>
            <a:ext cx="294941" cy="334894"/>
          </a:xfrm>
          <a:prstGeom prst="ellipse">
            <a:avLst/>
          </a:prstGeom>
          <a:noFill/>
          <a:ln w="38100">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 name="Oval 24">
            <a:extLst>
              <a:ext uri="{FF2B5EF4-FFF2-40B4-BE49-F238E27FC236}">
                <a16:creationId xmlns:a16="http://schemas.microsoft.com/office/drawing/2014/main" id="{1C5EC44C-8DBE-43EA-BE58-38022C209A37}"/>
              </a:ext>
            </a:extLst>
          </p:cNvPr>
          <p:cNvSpPr/>
          <p:nvPr/>
        </p:nvSpPr>
        <p:spPr>
          <a:xfrm>
            <a:off x="3109707" y="1621053"/>
            <a:ext cx="294941" cy="334894"/>
          </a:xfrm>
          <a:prstGeom prst="ellipse">
            <a:avLst/>
          </a:prstGeom>
          <a:noFill/>
          <a:ln w="38100">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426990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http://upload.wikimedia.org/wikipedia/commons/6/6b/PCR_with_SYBR_green.jpg">
            <a:hlinkClick r:id="rId3"/>
          </p:cNvPr>
          <p:cNvPicPr>
            <a:picLocks noChangeAspect="1" noChangeArrowheads="1"/>
          </p:cNvPicPr>
          <p:nvPr/>
        </p:nvPicPr>
        <p:blipFill>
          <a:blip r:embed="rId4" cstate="print"/>
          <a:srcRect/>
          <a:stretch>
            <a:fillRect/>
          </a:stretch>
        </p:blipFill>
        <p:spPr bwMode="auto">
          <a:xfrm>
            <a:off x="1403648" y="620691"/>
            <a:ext cx="6373341" cy="2798875"/>
          </a:xfrm>
          <a:prstGeom prst="rect">
            <a:avLst/>
          </a:prstGeom>
          <a:noFill/>
        </p:spPr>
      </p:pic>
      <p:sp>
        <p:nvSpPr>
          <p:cNvPr id="13" name="TextBox 12"/>
          <p:cNvSpPr txBox="1"/>
          <p:nvPr/>
        </p:nvSpPr>
        <p:spPr>
          <a:xfrm>
            <a:off x="15179" y="104695"/>
            <a:ext cx="9128822" cy="830997"/>
          </a:xfrm>
          <a:prstGeom prst="rect">
            <a:avLst/>
          </a:prstGeom>
          <a:noFill/>
        </p:spPr>
        <p:txBody>
          <a:bodyPr wrap="square" rtlCol="0">
            <a:spAutoFit/>
          </a:bodyPr>
          <a:lstStyle/>
          <a:p>
            <a:pPr algn="ctr"/>
            <a:r>
              <a:rPr lang="en-US" sz="2400" b="1" dirty="0">
                <a:solidFill>
                  <a:prstClr val="black"/>
                </a:solidFill>
              </a:rPr>
              <a:t>Using fluorescent nucleotides for quantification of gene expression by </a:t>
            </a:r>
            <a:r>
              <a:rPr lang="en-US" sz="2400" b="1" u="sng" dirty="0">
                <a:solidFill>
                  <a:prstClr val="black"/>
                </a:solidFill>
              </a:rPr>
              <a:t>QPCR</a:t>
            </a:r>
            <a:r>
              <a:rPr lang="en-US" sz="2400" b="1" dirty="0">
                <a:solidFill>
                  <a:prstClr val="black"/>
                </a:solidFill>
              </a:rPr>
              <a:t> (Quantitative PCR)</a:t>
            </a:r>
          </a:p>
        </p:txBody>
      </p:sp>
      <p:sp>
        <p:nvSpPr>
          <p:cNvPr id="3" name="TextBox 2"/>
          <p:cNvSpPr txBox="1"/>
          <p:nvPr/>
        </p:nvSpPr>
        <p:spPr>
          <a:xfrm>
            <a:off x="962756" y="2708920"/>
            <a:ext cx="298480" cy="369332"/>
          </a:xfrm>
          <a:prstGeom prst="rect">
            <a:avLst/>
          </a:prstGeom>
          <a:noFill/>
        </p:spPr>
        <p:txBody>
          <a:bodyPr wrap="none" rtlCol="0">
            <a:spAutoFit/>
          </a:bodyPr>
          <a:lstStyle/>
          <a:p>
            <a:r>
              <a:rPr lang="en-US" b="1" dirty="0">
                <a:solidFill>
                  <a:srgbClr val="990099"/>
                </a:solidFill>
              </a:rPr>
              <a:t>T</a:t>
            </a:r>
          </a:p>
        </p:txBody>
      </p:sp>
      <p:sp>
        <p:nvSpPr>
          <p:cNvPr id="2" name="TextBox 1"/>
          <p:cNvSpPr txBox="1"/>
          <p:nvPr/>
        </p:nvSpPr>
        <p:spPr>
          <a:xfrm>
            <a:off x="1482729" y="2564904"/>
            <a:ext cx="1289071" cy="338554"/>
          </a:xfrm>
          <a:prstGeom prst="rect">
            <a:avLst/>
          </a:prstGeom>
          <a:noFill/>
        </p:spPr>
        <p:txBody>
          <a:bodyPr wrap="none" rtlCol="0">
            <a:spAutoFit/>
          </a:bodyPr>
          <a:lstStyle/>
          <a:p>
            <a:r>
              <a:rPr lang="en-US" sz="1600" dirty="0">
                <a:solidFill>
                  <a:srgbClr val="CC00FF"/>
                </a:solidFill>
              </a:rPr>
              <a:t>Denaturation</a:t>
            </a:r>
          </a:p>
        </p:txBody>
      </p:sp>
      <p:sp>
        <p:nvSpPr>
          <p:cNvPr id="8" name="TextBox 7"/>
          <p:cNvSpPr txBox="1"/>
          <p:nvPr/>
        </p:nvSpPr>
        <p:spPr>
          <a:xfrm>
            <a:off x="3124931" y="2730406"/>
            <a:ext cx="1015021" cy="338554"/>
          </a:xfrm>
          <a:prstGeom prst="rect">
            <a:avLst/>
          </a:prstGeom>
          <a:noFill/>
        </p:spPr>
        <p:txBody>
          <a:bodyPr wrap="none" rtlCol="0">
            <a:spAutoFit/>
          </a:bodyPr>
          <a:lstStyle/>
          <a:p>
            <a:r>
              <a:rPr lang="en-US" sz="1600" dirty="0">
                <a:solidFill>
                  <a:srgbClr val="CC00FF"/>
                </a:solidFill>
              </a:rPr>
              <a:t>Annealing</a:t>
            </a:r>
          </a:p>
        </p:txBody>
      </p:sp>
      <p:sp>
        <p:nvSpPr>
          <p:cNvPr id="9" name="TextBox 8"/>
          <p:cNvSpPr txBox="1"/>
          <p:nvPr/>
        </p:nvSpPr>
        <p:spPr>
          <a:xfrm>
            <a:off x="4644008" y="2396286"/>
            <a:ext cx="1040670" cy="338554"/>
          </a:xfrm>
          <a:prstGeom prst="rect">
            <a:avLst/>
          </a:prstGeom>
          <a:noFill/>
        </p:spPr>
        <p:txBody>
          <a:bodyPr wrap="none" rtlCol="0">
            <a:spAutoFit/>
          </a:bodyPr>
          <a:lstStyle/>
          <a:p>
            <a:r>
              <a:rPr lang="en-US" sz="1600" dirty="0">
                <a:solidFill>
                  <a:srgbClr val="CC00FF"/>
                </a:solidFill>
              </a:rPr>
              <a:t>Extension </a:t>
            </a:r>
          </a:p>
        </p:txBody>
      </p:sp>
      <p:sp>
        <p:nvSpPr>
          <p:cNvPr id="4" name="TextBox 3"/>
          <p:cNvSpPr txBox="1"/>
          <p:nvPr/>
        </p:nvSpPr>
        <p:spPr>
          <a:xfrm>
            <a:off x="6066240" y="3050234"/>
            <a:ext cx="1382686" cy="338554"/>
          </a:xfrm>
          <a:prstGeom prst="rect">
            <a:avLst/>
          </a:prstGeom>
          <a:noFill/>
        </p:spPr>
        <p:txBody>
          <a:bodyPr wrap="none" rtlCol="0">
            <a:spAutoFit/>
          </a:bodyPr>
          <a:lstStyle/>
          <a:p>
            <a:r>
              <a:rPr lang="en-US" sz="1600" b="1" dirty="0">
                <a:solidFill>
                  <a:srgbClr val="0000FF"/>
                </a:solidFill>
              </a:rPr>
              <a:t>Measurement</a:t>
            </a:r>
          </a:p>
        </p:txBody>
      </p:sp>
      <p:cxnSp>
        <p:nvCxnSpPr>
          <p:cNvPr id="7" name="Straight Connector 6"/>
          <p:cNvCxnSpPr/>
          <p:nvPr/>
        </p:nvCxnSpPr>
        <p:spPr>
          <a:xfrm>
            <a:off x="179512" y="1700808"/>
            <a:ext cx="932484" cy="0"/>
          </a:xfrm>
          <a:prstGeom prst="line">
            <a:avLst/>
          </a:prstGeom>
          <a:ln w="28575">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3132" y="1628800"/>
            <a:ext cx="93248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060" y="1187460"/>
            <a:ext cx="1492716" cy="369332"/>
          </a:xfrm>
          <a:prstGeom prst="rect">
            <a:avLst/>
          </a:prstGeom>
          <a:noFill/>
        </p:spPr>
        <p:txBody>
          <a:bodyPr wrap="none" rtlCol="0">
            <a:spAutoFit/>
          </a:bodyPr>
          <a:lstStyle/>
          <a:p>
            <a:r>
              <a:rPr lang="en-US" dirty="0"/>
              <a:t>Original cDNA</a:t>
            </a:r>
          </a:p>
        </p:txBody>
      </p:sp>
      <p:sp>
        <p:nvSpPr>
          <p:cNvPr id="12" name="Oval 11"/>
          <p:cNvSpPr/>
          <p:nvPr/>
        </p:nvSpPr>
        <p:spPr>
          <a:xfrm>
            <a:off x="395536" y="1844824"/>
            <a:ext cx="333762" cy="288032"/>
          </a:xfrm>
          <a:prstGeom prst="ellipse">
            <a:avLst/>
          </a:prstGeom>
          <a:noFill/>
          <a:ln w="9525">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7544" y="1804174"/>
            <a:ext cx="45719" cy="369332"/>
          </a:xfrm>
          <a:prstGeom prst="rect">
            <a:avLst/>
          </a:prstGeom>
          <a:noFill/>
        </p:spPr>
        <p:txBody>
          <a:bodyPr wrap="square" rtlCol="0">
            <a:spAutoFit/>
          </a:bodyPr>
          <a:lstStyle/>
          <a:p>
            <a:r>
              <a:rPr lang="en-US" dirty="0">
                <a:solidFill>
                  <a:srgbClr val="CC00FF"/>
                </a:solidFill>
              </a:rPr>
              <a:t>0</a:t>
            </a:r>
          </a:p>
        </p:txBody>
      </p:sp>
      <p:sp>
        <p:nvSpPr>
          <p:cNvPr id="6" name="TextBox 5"/>
          <p:cNvSpPr txBox="1"/>
          <p:nvPr/>
        </p:nvSpPr>
        <p:spPr>
          <a:xfrm>
            <a:off x="1691680" y="1988840"/>
            <a:ext cx="750526" cy="369332"/>
          </a:xfrm>
          <a:prstGeom prst="rect">
            <a:avLst/>
          </a:prstGeom>
          <a:noFill/>
        </p:spPr>
        <p:txBody>
          <a:bodyPr wrap="none" rtlCol="0">
            <a:spAutoFit/>
          </a:bodyPr>
          <a:lstStyle/>
          <a:p>
            <a:r>
              <a:rPr lang="he-IL" dirty="0"/>
              <a:t>~</a:t>
            </a:r>
            <a:r>
              <a:rPr lang="en-US" dirty="0"/>
              <a:t>94˚C</a:t>
            </a:r>
          </a:p>
        </p:txBody>
      </p:sp>
      <p:sp>
        <p:nvSpPr>
          <p:cNvPr id="17" name="TextBox 16"/>
          <p:cNvSpPr txBox="1"/>
          <p:nvPr/>
        </p:nvSpPr>
        <p:spPr>
          <a:xfrm>
            <a:off x="3257178" y="2414465"/>
            <a:ext cx="920445" cy="369332"/>
          </a:xfrm>
          <a:prstGeom prst="rect">
            <a:avLst/>
          </a:prstGeom>
          <a:noFill/>
        </p:spPr>
        <p:txBody>
          <a:bodyPr wrap="none" rtlCol="0">
            <a:spAutoFit/>
          </a:bodyPr>
          <a:lstStyle/>
          <a:p>
            <a:r>
              <a:rPr lang="en-US" dirty="0"/>
              <a:t>50-60˚C</a:t>
            </a:r>
          </a:p>
        </p:txBody>
      </p:sp>
      <p:sp>
        <p:nvSpPr>
          <p:cNvPr id="18" name="TextBox 17"/>
          <p:cNvSpPr txBox="1"/>
          <p:nvPr/>
        </p:nvSpPr>
        <p:spPr>
          <a:xfrm>
            <a:off x="4704120" y="2132856"/>
            <a:ext cx="920445" cy="369332"/>
          </a:xfrm>
          <a:prstGeom prst="rect">
            <a:avLst/>
          </a:prstGeom>
          <a:noFill/>
        </p:spPr>
        <p:txBody>
          <a:bodyPr wrap="none" rtlCol="0">
            <a:spAutoFit/>
          </a:bodyPr>
          <a:lstStyle/>
          <a:p>
            <a:r>
              <a:rPr lang="en-US" dirty="0"/>
              <a:t>68-72˚C</a:t>
            </a:r>
          </a:p>
        </p:txBody>
      </p:sp>
      <p:pic>
        <p:nvPicPr>
          <p:cNvPr id="19" name="Picture 2">
            <a:extLst>
              <a:ext uri="{FF2B5EF4-FFF2-40B4-BE49-F238E27FC236}">
                <a16:creationId xmlns:a16="http://schemas.microsoft.com/office/drawing/2014/main" id="{25ADA8E7-52C1-4559-8988-B5C1B0F683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1263" y="3789046"/>
            <a:ext cx="5278115" cy="305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a:extLst>
              <a:ext uri="{FF2B5EF4-FFF2-40B4-BE49-F238E27FC236}">
                <a16:creationId xmlns:a16="http://schemas.microsoft.com/office/drawing/2014/main" id="{A818C88C-D130-4A34-9A12-12FCFB081032}"/>
              </a:ext>
            </a:extLst>
          </p:cNvPr>
          <p:cNvSpPr txBox="1"/>
          <p:nvPr/>
        </p:nvSpPr>
        <p:spPr>
          <a:xfrm>
            <a:off x="3491880" y="3491716"/>
            <a:ext cx="2647391" cy="369332"/>
          </a:xfrm>
          <a:prstGeom prst="rect">
            <a:avLst/>
          </a:prstGeom>
          <a:noFill/>
        </p:spPr>
        <p:txBody>
          <a:bodyPr wrap="none" rtlCol="0">
            <a:spAutoFit/>
          </a:bodyPr>
          <a:lstStyle/>
          <a:p>
            <a:r>
              <a:rPr lang="en-US" dirty="0">
                <a:solidFill>
                  <a:prstClr val="black"/>
                </a:solidFill>
              </a:rPr>
              <a:t>Typical fluorescence curve</a:t>
            </a:r>
          </a:p>
        </p:txBody>
      </p:sp>
    </p:spTree>
    <p:extLst>
      <p:ext uri="{BB962C8B-B14F-4D97-AF65-F5344CB8AC3E}">
        <p14:creationId xmlns:p14="http://schemas.microsoft.com/office/powerpoint/2010/main" val="358260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pstream">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012426AA334340BD72864E6411DFDE" ma:contentTypeVersion="14" ma:contentTypeDescription="Create a new document." ma:contentTypeScope="" ma:versionID="58f6469e2749e31c5a9f309c8f437b9d">
  <xsd:schema xmlns:xsd="http://www.w3.org/2001/XMLSchema" xmlns:xs="http://www.w3.org/2001/XMLSchema" xmlns:p="http://schemas.microsoft.com/office/2006/metadata/properties" xmlns:ns3="a07e918a-536f-4f5c-bd9e-7bff6eca0d20" xmlns:ns4="88f9a50e-68f8-45a8-9c11-417e0fb267ba" targetNamespace="http://schemas.microsoft.com/office/2006/metadata/properties" ma:root="true" ma:fieldsID="ce3029c627ae4e8a28245bcddb3804da" ns3:_="" ns4:_="">
    <xsd:import namespace="a07e918a-536f-4f5c-bd9e-7bff6eca0d20"/>
    <xsd:import namespace="88f9a50e-68f8-45a8-9c11-417e0fb267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7e918a-536f-4f5c-bd9e-7bff6eca0d2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f9a50e-68f8-45a8-9c11-417e0fb267b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C1082E-D662-4AFC-8DD2-0AF00C289C61}">
  <ds:schemaRefs>
    <ds:schemaRef ds:uri="http://schemas.microsoft.com/office/2006/metadata/properties"/>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88f9a50e-68f8-45a8-9c11-417e0fb267ba"/>
    <ds:schemaRef ds:uri="a07e918a-536f-4f5c-bd9e-7bff6eca0d20"/>
  </ds:schemaRefs>
</ds:datastoreItem>
</file>

<file path=customXml/itemProps2.xml><?xml version="1.0" encoding="utf-8"?>
<ds:datastoreItem xmlns:ds="http://schemas.openxmlformats.org/officeDocument/2006/customXml" ds:itemID="{CA743D27-BE76-4AE0-ABE3-A39C4FD5124B}">
  <ds:schemaRefs>
    <ds:schemaRef ds:uri="http://schemas.microsoft.com/sharepoint/v3/contenttype/forms"/>
  </ds:schemaRefs>
</ds:datastoreItem>
</file>

<file path=customXml/itemProps3.xml><?xml version="1.0" encoding="utf-8"?>
<ds:datastoreItem xmlns:ds="http://schemas.openxmlformats.org/officeDocument/2006/customXml" ds:itemID="{E49BC2E8-9E95-4B97-96BE-7AA5A57FB0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7e918a-536f-4f5c-bd9e-7bff6eca0d20"/>
    <ds:schemaRef ds:uri="88f9a50e-68f8-45a8-9c11-417e0fb267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3192</TotalTime>
  <Words>2004</Words>
  <Application>Microsoft Office PowerPoint</Application>
  <PresentationFormat>On-screen Show (4:3)</PresentationFormat>
  <Paragraphs>446</Paragraphs>
  <Slides>30</Slides>
  <Notes>13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30</vt:i4>
      </vt:variant>
    </vt:vector>
  </HeadingPairs>
  <TitlesOfParts>
    <vt:vector size="41" baseType="lpstr">
      <vt:lpstr>Arial</vt:lpstr>
      <vt:lpstr>Calibri</vt:lpstr>
      <vt:lpstr>Calibri Light</vt:lpstr>
      <vt:lpstr>Cambria Math</vt:lpstr>
      <vt:lpstr>Georgia</vt:lpstr>
      <vt:lpstr>Microsoft Sans Serif</vt:lpstr>
      <vt:lpstr>Trebuchet MS</vt:lpstr>
      <vt:lpstr>1_Office Theme</vt:lpstr>
      <vt:lpstr>Slipstream</vt:lpstr>
      <vt:lpstr>2_Office Theme</vt:lpstr>
      <vt:lpstr>3_Office Theme</vt:lpstr>
      <vt:lpstr>Quantitative Polymerase Chain Reaction (QPCR) Why, what and how? </vt:lpstr>
      <vt:lpstr>Why do we measure change in gene expression level in response to stress/habitat difference? </vt:lpstr>
      <vt:lpstr>What do we measure?  What do we need to extract from the cells? </vt:lpstr>
      <vt:lpstr>Our control is the same cell/organism grown in similar conditions except from the stress</vt:lpstr>
      <vt:lpstr>We will grow the control and treated samples, extract the RNA and generate cDNA from both </vt:lpstr>
      <vt:lpstr>Methods: measurement of gene expression level by QPCR – Why? What? How? </vt:lpstr>
      <vt:lpstr>PowerPoint Presentation</vt:lpstr>
      <vt:lpstr>PowerPoint Presentation</vt:lpstr>
      <vt:lpstr>PowerPoint Presentation</vt:lpstr>
      <vt:lpstr>Methods: measurement of gene expression level by QPCR – Why? What? How?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for developmental time course with a spike-in reference gene (GFP)</vt:lpstr>
      <vt:lpstr>PowerPoint Presentation</vt:lpstr>
      <vt:lpstr>PowerPoint Presentation</vt:lpstr>
      <vt:lpstr>Example for measurement of the gene response to treatments using internal reference gene</vt:lpstr>
      <vt:lpstr>Example for journal presentation of QPCR results</vt:lpstr>
      <vt:lpstr>PowerPoint Presentation</vt:lpstr>
      <vt:lpstr>PowerPoint Presentation</vt:lpstr>
      <vt:lpstr>Good luck!</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שיטות מחקר</dc:title>
  <dc:creator>Smadar</dc:creator>
  <cp:lastModifiedBy>סמדר בן טבו דה-לאון</cp:lastModifiedBy>
  <cp:revision>214</cp:revision>
  <dcterms:created xsi:type="dcterms:W3CDTF">2017-09-04T09:41:17Z</dcterms:created>
  <dcterms:modified xsi:type="dcterms:W3CDTF">2024-07-02T10:48:20Z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0x01010087012426AA334340BD72864E6411DFDE</vt:lpwstr>
  </property>
</Properties>
</file>