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04" r:id="rId5"/>
    <p:sldId id="342" r:id="rId6"/>
    <p:sldId id="307" r:id="rId7"/>
    <p:sldId id="260" r:id="rId8"/>
    <p:sldId id="315" r:id="rId9"/>
    <p:sldId id="308" r:id="rId10"/>
    <p:sldId id="309" r:id="rId11"/>
    <p:sldId id="310" r:id="rId12"/>
    <p:sldId id="311" r:id="rId13"/>
    <p:sldId id="263" r:id="rId14"/>
    <p:sldId id="274" r:id="rId15"/>
    <p:sldId id="273" r:id="rId16"/>
    <p:sldId id="312" r:id="rId17"/>
    <p:sldId id="313" r:id="rId18"/>
    <p:sldId id="316" r:id="rId19"/>
    <p:sldId id="27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6" r:id="rId29"/>
    <p:sldId id="327" r:id="rId30"/>
    <p:sldId id="279" r:id="rId31"/>
    <p:sldId id="339" r:id="rId32"/>
    <p:sldId id="340" r:id="rId33"/>
    <p:sldId id="283" r:id="rId3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CCFFFF"/>
    <a:srgbClr val="00DE00"/>
    <a:srgbClr val="FF7C80"/>
    <a:srgbClr val="CCFF66"/>
    <a:srgbClr val="FF66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22" autoAdjust="0"/>
    <p:restoredTop sz="90876" autoAdjust="0"/>
  </p:normalViewPr>
  <p:slideViewPr>
    <p:cSldViewPr>
      <p:cViewPr varScale="1">
        <p:scale>
          <a:sx n="116" d="100"/>
          <a:sy n="116" d="100"/>
        </p:scale>
        <p:origin x="-2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/>
            <a:r>
              <a:rPr lang="ru-RU" noProof="0" smtClean="0"/>
              <a:t>Пятый уровень</a:t>
            </a:r>
            <a:endParaRPr lang="ru-RU" noProof="0" smtClean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E3AF3C21-9192-45C9-9E3D-ADC690C5CCA7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hash – </a:t>
            </a:r>
            <a:r>
              <a:rPr lang="ru-RU" dirty="0" smtClean="0"/>
              <a:t>нарезать</a:t>
            </a:r>
            <a:r>
              <a:rPr lang="ru-RU" smtClean="0"/>
              <a:t>, раскрошить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AF3C21-9192-45C9-9E3D-ADC690C5CCA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dirty="0" smtClean="0"/>
              <a:t>Рехеширование – при коэффициенте </a:t>
            </a:r>
            <a:r>
              <a:rPr lang="ru-RU" smtClean="0"/>
              <a:t>заполнения близком к 100%</a:t>
            </a:r>
            <a:r>
              <a:rPr lang="ru-RU" baseline="0" smtClean="0"/>
              <a:t> </a:t>
            </a:r>
            <a:r>
              <a:rPr lang="ru-RU" smtClean="0"/>
              <a:t> </a:t>
            </a:r>
            <a:r>
              <a:rPr lang="ru-RU" dirty="0" smtClean="0"/>
              <a:t>формируется новая хеш-таблица большего размера и повторное размещение в ней элементов последовательности. После чего старая хеш-таблица удаляется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См. файл «удаление.</a:t>
            </a:r>
            <a:r>
              <a:rPr lang="en-US" baseline="0" dirty="0" smtClean="0"/>
              <a:t>doc</a:t>
            </a:r>
            <a:r>
              <a:rPr lang="ru-RU" baseline="0" dirty="0" smtClean="0"/>
              <a:t>»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При печати списка по алфавиту требуется процедура сортировки, тогда как при использовании для поиска дерева порядок уже есть.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AF3C21-9192-45C9-9E3D-ADC690C5CCA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разные моменты времени один и тот же индекс м.б. отображением разных значений ключей.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AF3C21-9192-45C9-9E3D-ADC690C5CCA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dirty="0" smtClean="0">
                <a:latin typeface="Comic Sans MS" panose="030F0702030302020204" pitchFamily="66" charset="0"/>
              </a:rPr>
              <a:t>хеш-функция должна состоять из небольшого числа основных арифметических</a:t>
            </a:r>
            <a:r>
              <a:rPr lang="ru-RU" sz="1200" baseline="0" dirty="0" smtClean="0">
                <a:latin typeface="Comic Sans MS" panose="030F0702030302020204" pitchFamily="66" charset="0"/>
              </a:rPr>
              <a:t> операций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AF3C21-9192-45C9-9E3D-ADC690C5CCA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Можно,</a:t>
            </a:r>
            <a:r>
              <a:rPr lang="ru-RU" baseline="0" dirty="0" smtClean="0"/>
              <a:t> конечно, обойтись без таблицы данных, а хранить данные в таблице расстановки. Тогда каждый элемент будет занимать </a:t>
            </a:r>
            <a:r>
              <a:rPr lang="en-US" baseline="0" dirty="0" smtClean="0"/>
              <a:t>k </a:t>
            </a:r>
            <a:r>
              <a:rPr lang="ru-RU" baseline="0" dirty="0" smtClean="0"/>
              <a:t>слов вместо одного, а для поиска адреса начала </a:t>
            </a:r>
            <a:r>
              <a:rPr lang="el-GR" sz="1200" dirty="0" smtClean="0">
                <a:latin typeface="Comic Sans MS" panose="030F0702030302020204" pitchFamily="66" charset="0"/>
              </a:rPr>
              <a:t>α</a:t>
            </a:r>
            <a:r>
              <a:rPr lang="ru-RU" sz="1200" dirty="0" smtClean="0">
                <a:latin typeface="Comic Sans MS" panose="030F0702030302020204" pitchFamily="66" charset="0"/>
              </a:rPr>
              <a:t> потребуется умножение </a:t>
            </a:r>
            <a:r>
              <a:rPr lang="en-US" sz="1200" dirty="0" smtClean="0">
                <a:latin typeface="Comic Sans MS" panose="030F0702030302020204" pitchFamily="66" charset="0"/>
              </a:rPr>
              <a:t>H(</a:t>
            </a:r>
            <a:r>
              <a:rPr lang="el-GR" sz="1200" dirty="0" smtClean="0">
                <a:latin typeface="Comic Sans MS" panose="030F0702030302020204" pitchFamily="66" charset="0"/>
              </a:rPr>
              <a:t>α</a:t>
            </a:r>
            <a:r>
              <a:rPr lang="en-US" sz="1200" dirty="0" smtClean="0">
                <a:latin typeface="Comic Sans MS" panose="030F0702030302020204" pitchFamily="66" charset="0"/>
              </a:rPr>
              <a:t>)</a:t>
            </a:r>
            <a:r>
              <a:rPr lang="ru-RU" sz="1200" dirty="0" smtClean="0">
                <a:latin typeface="Comic Sans MS" panose="030F0702030302020204" pitchFamily="66" charset="0"/>
              </a:rPr>
              <a:t> на </a:t>
            </a:r>
            <a:r>
              <a:rPr lang="en-US" sz="1200" dirty="0" smtClean="0">
                <a:latin typeface="Comic Sans MS" panose="030F0702030302020204" pitchFamily="66" charset="0"/>
              </a:rPr>
              <a:t>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AF3C21-9192-45C9-9E3D-ADC690C5CCA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panose="020B0604020202020204" pitchFamily="34" charset="0"/>
              </a:rPr>
              <a:t>Найденное свободное место означает отсутствие в таблице элемента с данным ключом.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AF3C21-9192-45C9-9E3D-ADC690C5CCA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Первичные ключи – это те ключи, для которых не было </a:t>
            </a:r>
            <a:r>
              <a:rPr lang="ru-RU" dirty="0" err="1" smtClean="0"/>
              <a:t>клнфликта</a:t>
            </a:r>
            <a:r>
              <a:rPr lang="ru-RU" baseline="0" dirty="0" smtClean="0"/>
              <a:t> при включении в таблицу.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AF3C21-9192-45C9-9E3D-ADC690C5CCA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Пустой элемент можно искать, начиная с начала таблицы, с вычисленного адреса.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AF3C21-9192-45C9-9E3D-ADC690C5CCA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качестве значения обычно ссылка на данные, соответствующие этому ключу.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AF3C21-9192-45C9-9E3D-ADC690C5CCA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наихудшем случае затраты на включение и поиск м.б. очень велики. Это в случае, когда все пробы попадают на занятые места. Но в среднем число проб не только мало, а очень мало. Р</a:t>
            </a:r>
            <a:r>
              <a:rPr lang="ru-RU" baseline="0" dirty="0" smtClean="0"/>
              <a:t> – вероятность.</a:t>
            </a:r>
            <a:endParaRPr lang="ru-RU" baseline="0" dirty="0" smtClean="0"/>
          </a:p>
          <a:p>
            <a:r>
              <a:rPr lang="ru-RU" baseline="0" dirty="0" smtClean="0"/>
              <a:t>Вероятность того, что потребуется одна вторая проба, равна вероятности конфликта при первой пробе, умноженной на вероятность попадания со второго раза.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AF3C21-9192-45C9-9E3D-ADC690C5CCA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3D63A-1891-4665-B350-A33A8619746A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5AAFB-369D-4280-A9C4-9372D795C795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167C4-789B-4E09-8F06-C3E99C49B0F6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5F56C-8CF4-4AC9-AE22-996A176948A1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FFBEE-4D45-4B95-BB9D-062AC076731C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9259B-D4CE-4CE7-BBDE-FBAC3E4B7B5A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6CA01-88CE-4A79-AF9D-BE39FAD4795A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76AF4-D444-451B-B02F-97072BECE363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BC3D5-5007-4595-9EBD-0DC4DDAC56BE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42ED6-A01D-4BA7-A0E4-9F1B5A246C81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57649-127E-4D3C-9B99-B8628852B017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83ED5-9AF2-4AE5-B200-93D003558B29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D2A79-C320-4A99-A385-A90556EE8464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D4711-8C00-46E1-9FC3-FA6E19FC9B3B}" type="slidenum">
              <a:rPr lang="ru-RU"/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altLang="ru-RU" smtClean="0"/>
              <a:t>Образец заголовка</a:t>
            </a:r>
            <a:endParaRPr lang="ru-RU" alt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ru-RU" smtClean="0"/>
              <a:t>Образец текста</a:t>
            </a:r>
            <a:endParaRPr lang="ru-RU" altLang="ru-RU" smtClean="0"/>
          </a:p>
          <a:p>
            <a:pPr lvl="1"/>
            <a:r>
              <a:rPr lang="ru-RU" altLang="ru-RU" smtClean="0"/>
              <a:t>Второй уровень</a:t>
            </a:r>
            <a:endParaRPr lang="ru-RU" altLang="ru-RU" smtClean="0"/>
          </a:p>
          <a:p>
            <a:pPr lvl="2"/>
            <a:r>
              <a:rPr lang="ru-RU" altLang="ru-RU" smtClean="0"/>
              <a:t>Третий уровень</a:t>
            </a:r>
            <a:endParaRPr lang="ru-RU" altLang="ru-RU" smtClean="0"/>
          </a:p>
          <a:p>
            <a:pPr lvl="3"/>
            <a:r>
              <a:rPr lang="ru-RU" altLang="ru-RU" smtClean="0"/>
              <a:t>Четвертый уровень</a:t>
            </a:r>
            <a:endParaRPr lang="ru-RU" altLang="ru-RU" smtClean="0"/>
          </a:p>
          <a:p>
            <a:pPr lvl="4"/>
            <a:r>
              <a:rPr lang="ru-RU" altLang="ru-RU" smtClean="0"/>
              <a:t>Пятый уровень</a:t>
            </a:r>
            <a:endParaRPr lang="ru-RU" altLang="ru-RU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3DCF9749-4A63-4A9B-8852-9A39E25EC18B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3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Дата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ru-RU" altLang="ru-RU"/>
              <a:t>18.11.2014</a:t>
            </a:r>
            <a:endParaRPr lang="ru-RU" altLang="ru-RU"/>
          </a:p>
        </p:txBody>
      </p:sp>
      <p:sp>
        <p:nvSpPr>
          <p:cNvPr id="2051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Хеширование</a:t>
            </a:r>
            <a:endParaRPr lang="ru-RU" altLang="ru-RU" smtClean="0"/>
          </a:p>
        </p:txBody>
      </p:sp>
      <p:sp>
        <p:nvSpPr>
          <p:cNvPr id="2052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A6B1DD-EBCF-456E-B10C-C1A0E681209A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ru-RU" altLang="ru-RU" sz="28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Алгоритмы и структуры данных</a:t>
            </a:r>
            <a:endParaRPr lang="ru-RU" altLang="ru-RU" sz="4000" smtClean="0">
              <a:latin typeface="Comic Sans MS" panose="030F0702030302020204" pitchFamily="66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609600" y="1143000"/>
            <a:ext cx="8001000" cy="3903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Лекция </a:t>
            </a:r>
            <a:r>
              <a:rPr lang="ru-RU" altLang="ru-RU" sz="32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12</a:t>
            </a:r>
            <a:endParaRPr lang="ru-RU" altLang="ru-RU" sz="32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/>
            <a:endParaRPr lang="ru-RU" altLang="ru-RU" sz="28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ru-RU" altLang="ru-RU" sz="1400" dirty="0">
                <a:solidFill>
                  <a:schemeClr val="tx2"/>
                </a:solidFill>
                <a:latin typeface="Comic Sans MS" panose="030F0702030302020204" pitchFamily="66" charset="0"/>
              </a:rPr>
              <a:t>Эта тема – завершение раздела «Быстрый поиск»</a:t>
            </a:r>
            <a:endParaRPr lang="ru-RU" altLang="ru-RU" sz="1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/>
            <a:endParaRPr lang="ru-RU" altLang="ru-RU" sz="32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ru-RU" altLang="ru-RU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Хеширование </a:t>
            </a:r>
            <a:endParaRPr lang="ru-RU" altLang="ru-RU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ru-RU" altLang="ru-RU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или </a:t>
            </a:r>
            <a:endParaRPr lang="ru-RU" altLang="ru-RU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ru-RU" altLang="ru-RU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использование функции расстановки</a:t>
            </a:r>
            <a:endParaRPr lang="ru-RU" altLang="ru-RU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715962"/>
          </a:xfrm>
        </p:spPr>
        <p:txBody>
          <a:bodyPr/>
          <a:lstStyle/>
          <a:p>
            <a:pPr algn="ctr"/>
            <a:r>
              <a:rPr lang="ru-RU" altLang="ru-RU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Вторичная функция расстановки</a:t>
            </a:r>
            <a:endParaRPr lang="ru-RU" altLang="ru-RU" sz="32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6CA01-88CE-4A79-AF9D-BE39FAD4795A}" type="slidenum">
              <a:rPr lang="ru-RU" smtClean="0"/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57200" y="8382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spcBef>
                <a:spcPts val="0"/>
              </a:spcBef>
            </a:pP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Считаем, что таблица круговая. Исследуем следующее место в ней, затем следующее, пока не будет найден элемент с заданным ключом </a:t>
            </a:r>
            <a:r>
              <a:rPr lang="el-GR" sz="2400" dirty="0" smtClean="0">
                <a:latin typeface="Comic Sans MS" panose="030F0702030302020204" pitchFamily="66" charset="0"/>
                <a:cs typeface="+mn-cs"/>
              </a:rPr>
              <a:t>α</a:t>
            </a: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 или не встретится пустая ячейка.</a:t>
            </a:r>
            <a:endParaRPr lang="ru-RU" sz="2400" dirty="0" smtClean="0">
              <a:latin typeface="Comic Sans MS" panose="030F0702030302020204" pitchFamily="66" charset="0"/>
              <a:cs typeface="+mn-cs"/>
            </a:endParaRPr>
          </a:p>
          <a:p>
            <a:pPr algn="just" eaLnBrk="0" hangingPunct="0">
              <a:spcBef>
                <a:spcPts val="0"/>
              </a:spcBef>
            </a:pP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Первичная функция расстановки </a:t>
            </a:r>
            <a:r>
              <a:rPr lang="en-US" sz="2400" dirty="0" smtClean="0">
                <a:latin typeface="Comic Sans MS" panose="030F0702030302020204" pitchFamily="66" charset="0"/>
                <a:cs typeface="+mn-cs"/>
              </a:rPr>
              <a:t>h</a:t>
            </a:r>
            <a:r>
              <a:rPr lang="en-US" sz="2400" baseline="-25000" dirty="0" smtClean="0">
                <a:latin typeface="Comic Sans MS" panose="030F0702030302020204" pitchFamily="66" charset="0"/>
                <a:cs typeface="+mn-cs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  <a:cs typeface="+mn-cs"/>
              </a:rPr>
              <a:t> = H(k)</a:t>
            </a: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, а все последующие</a:t>
            </a:r>
            <a:endParaRPr lang="ru-RU" sz="2400" dirty="0" smtClean="0">
              <a:latin typeface="Comic Sans MS" panose="030F0702030302020204" pitchFamily="66" charset="0"/>
              <a:cs typeface="+mn-cs"/>
            </a:endParaRPr>
          </a:p>
          <a:p>
            <a:pPr algn="just" eaLnBrk="0" hangingPunct="0">
              <a:spcBef>
                <a:spcPts val="0"/>
              </a:spcBef>
            </a:pP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  <a:cs typeface="+mn-cs"/>
              </a:rPr>
              <a:t>h</a:t>
            </a:r>
            <a:r>
              <a:rPr lang="en-US" sz="2400" baseline="-25000" dirty="0" smtClean="0">
                <a:latin typeface="Comic Sans MS" panose="030F0702030302020204" pitchFamily="66" charset="0"/>
                <a:cs typeface="+mn-cs"/>
              </a:rPr>
              <a:t>i </a:t>
            </a:r>
            <a:r>
              <a:rPr lang="en-US" sz="2400" dirty="0" smtClean="0">
                <a:latin typeface="Comic Sans MS" panose="030F0702030302020204" pitchFamily="66" charset="0"/>
                <a:cs typeface="+mn-cs"/>
              </a:rPr>
              <a:t>= (h</a:t>
            </a:r>
            <a:r>
              <a:rPr lang="en-US" sz="2400" baseline="-25000" dirty="0" smtClean="0">
                <a:latin typeface="Comic Sans MS" panose="030F0702030302020204" pitchFamily="66" charset="0"/>
                <a:cs typeface="+mn-cs"/>
              </a:rPr>
              <a:t>0 </a:t>
            </a:r>
            <a:r>
              <a:rPr lang="en-US" sz="2400" dirty="0" smtClean="0">
                <a:latin typeface="Comic Sans MS" panose="030F0702030302020204" pitchFamily="66" charset="0"/>
                <a:cs typeface="+mn-cs"/>
              </a:rPr>
              <a:t>+ </a:t>
            </a: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с*</a:t>
            </a:r>
            <a:r>
              <a:rPr lang="en-US" sz="2400" dirty="0" err="1" smtClean="0">
                <a:latin typeface="Comic Sans MS" panose="030F0702030302020204" pitchFamily="66" charset="0"/>
                <a:cs typeface="+mn-cs"/>
              </a:rPr>
              <a:t>i</a:t>
            </a:r>
            <a:r>
              <a:rPr lang="en-US" sz="2400" dirty="0" smtClean="0">
                <a:latin typeface="Comic Sans MS" panose="030F0702030302020204" pitchFamily="66" charset="0"/>
                <a:cs typeface="+mn-cs"/>
              </a:rPr>
              <a:t>) mod N</a:t>
            </a: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  (метод линейных проб) </a:t>
            </a:r>
            <a:endParaRPr lang="ru-RU" sz="2400" dirty="0" smtClean="0">
              <a:latin typeface="Comic Sans MS" panose="030F0702030302020204" pitchFamily="66" charset="0"/>
              <a:cs typeface="+mn-cs"/>
            </a:endParaRPr>
          </a:p>
          <a:p>
            <a:pPr algn="just" eaLnBrk="0" hangingPunct="0">
              <a:spcBef>
                <a:spcPts val="0"/>
              </a:spcBef>
            </a:pP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или</a:t>
            </a:r>
            <a:endParaRPr lang="ru-RU" sz="2400" dirty="0" smtClean="0">
              <a:latin typeface="Comic Sans MS" panose="030F0702030302020204" pitchFamily="66" charset="0"/>
              <a:cs typeface="+mn-cs"/>
            </a:endParaRPr>
          </a:p>
          <a:p>
            <a:pPr algn="just" eaLnBrk="0" hangingPunct="0">
              <a:spcBef>
                <a:spcPts val="0"/>
              </a:spcBef>
            </a:pPr>
            <a:r>
              <a:rPr lang="en-US" sz="2400" dirty="0" smtClean="0">
                <a:latin typeface="Comic Sans MS" panose="030F0702030302020204" pitchFamily="66" charset="0"/>
                <a:cs typeface="+mn-cs"/>
              </a:rPr>
              <a:t> h</a:t>
            </a:r>
            <a:r>
              <a:rPr lang="en-US" sz="2400" baseline="-25000" dirty="0" smtClean="0">
                <a:latin typeface="Comic Sans MS" panose="030F0702030302020204" pitchFamily="66" charset="0"/>
                <a:cs typeface="+mn-cs"/>
              </a:rPr>
              <a:t>i </a:t>
            </a:r>
            <a:r>
              <a:rPr lang="en-US" sz="2400" dirty="0" smtClean="0">
                <a:latin typeface="Comic Sans MS" panose="030F0702030302020204" pitchFamily="66" charset="0"/>
                <a:cs typeface="+mn-cs"/>
              </a:rPr>
              <a:t>= (h</a:t>
            </a:r>
            <a:r>
              <a:rPr lang="en-US" sz="2400" baseline="-25000" dirty="0" smtClean="0">
                <a:latin typeface="Comic Sans MS" panose="030F0702030302020204" pitchFamily="66" charset="0"/>
                <a:cs typeface="+mn-cs"/>
              </a:rPr>
              <a:t>0 </a:t>
            </a:r>
            <a:r>
              <a:rPr lang="en-US" sz="2400" dirty="0" smtClean="0">
                <a:latin typeface="Comic Sans MS" panose="030F0702030302020204" pitchFamily="66" charset="0"/>
                <a:cs typeface="+mn-cs"/>
              </a:rPr>
              <a:t>+ </a:t>
            </a: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с*</a:t>
            </a:r>
            <a:r>
              <a:rPr lang="en-US" sz="2400" dirty="0" err="1" smtClean="0">
                <a:latin typeface="Comic Sans MS" panose="030F0702030302020204" pitchFamily="66" charset="0"/>
                <a:cs typeface="+mn-cs"/>
              </a:rPr>
              <a:t>i</a:t>
            </a:r>
            <a:r>
              <a:rPr lang="ru-RU" sz="2400" baseline="30000" dirty="0" smtClean="0">
                <a:latin typeface="Comic Sans MS" panose="030F0702030302020204" pitchFamily="66" charset="0"/>
                <a:cs typeface="+mn-cs"/>
              </a:rPr>
              <a:t>2</a:t>
            </a:r>
            <a:r>
              <a:rPr lang="en-US" sz="2400" dirty="0" smtClean="0">
                <a:latin typeface="Comic Sans MS" panose="030F0702030302020204" pitchFamily="66" charset="0"/>
                <a:cs typeface="+mn-cs"/>
              </a:rPr>
              <a:t>) mod N</a:t>
            </a: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, </a:t>
            </a:r>
            <a:r>
              <a:rPr lang="en-US" sz="2400" dirty="0" err="1" smtClean="0">
                <a:latin typeface="Comic Sans MS" panose="030F0702030302020204" pitchFamily="66" charset="0"/>
                <a:cs typeface="+mn-cs"/>
              </a:rPr>
              <a:t>i</a:t>
            </a:r>
            <a:r>
              <a:rPr lang="en-US" sz="2400" dirty="0" smtClean="0">
                <a:latin typeface="Comic Sans MS" panose="030F0702030302020204" pitchFamily="66" charset="0"/>
                <a:cs typeface="+mn-cs"/>
              </a:rPr>
              <a:t> = 1,2,…, N-1; c ≥ 1 </a:t>
            </a: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(метод квадратичных проб)</a:t>
            </a:r>
            <a:endParaRPr lang="ru-RU" sz="2400" baseline="-25000" dirty="0" smtClean="0">
              <a:latin typeface="Comic Sans MS" panose="030F0702030302020204" pitchFamily="66" charset="0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572000"/>
            <a:ext cx="838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Оба метода относятся к методам</a:t>
            </a:r>
            <a:r>
              <a:rPr lang="ru-RU" sz="2400" b="1" dirty="0" smtClean="0">
                <a:latin typeface="Comic Sans MS" panose="030F0702030302020204" pitchFamily="66" charset="0"/>
                <a:cs typeface="+mn-cs"/>
              </a:rPr>
              <a:t> открытой</a:t>
            </a:r>
            <a:r>
              <a:rPr lang="ru-RU" sz="2400" b="1" i="1" dirty="0" smtClean="0">
                <a:latin typeface="Comic Sans MS" panose="030F0702030302020204" pitchFamily="66" charset="0"/>
                <a:cs typeface="+mn-cs"/>
              </a:rPr>
              <a:t> адресации.</a:t>
            </a:r>
            <a:endParaRPr lang="ru-RU" sz="2400" b="1" i="1" dirty="0" smtClean="0">
              <a:latin typeface="Comic Sans MS" panose="030F0702030302020204" pitchFamily="66" charset="0"/>
              <a:cs typeface="+mn-cs"/>
            </a:endParaRPr>
          </a:p>
          <a:p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Суть открытой адресации в просмотре различных элементов таблицы, пока не будет найден нужный или не встретится свободное место.</a:t>
            </a:r>
            <a:endParaRPr lang="ru-RU" sz="2400" dirty="0" smtClean="0">
              <a:latin typeface="Comic Sans MS" panose="030F0702030302020204" pitchFamily="66" charset="0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400" dirty="0" smtClean="0">
              <a:latin typeface="Comic Sans MS" panose="030F0702030302020204" pitchFamily="66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ru-RU" altLang="ru-RU"/>
              <a:t>18.11.2014</a:t>
            </a:r>
            <a:endParaRPr lang="ru-RU" altLang="ru-RU"/>
          </a:p>
        </p:txBody>
      </p:sp>
      <p:sp>
        <p:nvSpPr>
          <p:cNvPr id="14339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Хеширование</a:t>
            </a:r>
            <a:endParaRPr lang="ru-RU" altLang="ru-RU" smtClean="0"/>
          </a:p>
        </p:txBody>
      </p:sp>
      <p:sp>
        <p:nvSpPr>
          <p:cNvPr id="1434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450ABB-A800-49BC-9D06-AA0A0B02FDC0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144000" cy="6096000"/>
          </a:xfrm>
          <a:ln>
            <a:solidFill>
              <a:srgbClr val="0000FF"/>
            </a:solidFill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altLang="ru-RU" sz="2800" u="sng" dirty="0" smtClean="0">
                <a:latin typeface="Comic Sans MS" panose="030F0702030302020204" pitchFamily="66" charset="0"/>
              </a:rPr>
              <a:t>Открытая адресация</a:t>
            </a:r>
            <a:endParaRPr lang="ru-RU" altLang="ru-RU" sz="2800" u="sng" dirty="0" smtClean="0">
              <a:latin typeface="Comic Sans MS" panose="030F0702030302020204" pitchFamily="66" charset="0"/>
            </a:endParaRPr>
          </a:p>
          <a:p>
            <a:pPr algn="ctr" eaLnBrk="1" hangingPunct="1">
              <a:buFontTx/>
              <a:buNone/>
            </a:pPr>
            <a:r>
              <a:rPr lang="ru-RU" altLang="ru-RU" sz="2400" dirty="0" smtClean="0">
                <a:latin typeface="Comic Sans MS" panose="030F0702030302020204" pitchFamily="66" charset="0"/>
              </a:rPr>
              <a:t>Общая схема: предъявляется </a:t>
            </a:r>
            <a:r>
              <a:rPr lang="en-US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x</a:t>
            </a:r>
            <a:r>
              <a:rPr lang="ru-RU" altLang="ru-RU" sz="2400" dirty="0" smtClean="0">
                <a:latin typeface="Comic Sans MS" panose="030F0702030302020204" pitchFamily="66" charset="0"/>
              </a:rPr>
              <a:t> и пусть</a:t>
            </a:r>
            <a:r>
              <a:rPr lang="en-US" altLang="ru-RU" sz="2400" dirty="0" smtClean="0">
                <a:latin typeface="Comic Sans MS" panose="030F0702030302020204" pitchFamily="66" charset="0"/>
              </a:rPr>
              <a:t> </a:t>
            </a:r>
            <a:r>
              <a:rPr lang="en-US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k = </a:t>
            </a:r>
            <a:r>
              <a:rPr lang="en-US" altLang="ru-RU" sz="24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x.key</a:t>
            </a:r>
            <a:endParaRPr lang="ru-RU" altLang="ru-RU" sz="24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>
              <a:spcAft>
                <a:spcPct val="20000"/>
              </a:spcAft>
              <a:buFontTx/>
              <a:buNone/>
            </a:pPr>
            <a:r>
              <a:rPr lang="en-US" altLang="ru-RU" sz="2800" dirty="0" smtClean="0">
                <a:latin typeface="Comic Sans MS" panose="030F0702030302020204" pitchFamily="66" charset="0"/>
              </a:rPr>
              <a:t> 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элемент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_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найден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 = 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false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;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 </a:t>
            </a:r>
            <a:r>
              <a:rPr lang="ru-RU" altLang="ru-RU" sz="2800" dirty="0" err="1" smtClean="0">
                <a:latin typeface="Comic Sans MS" panose="030F0702030302020204" pitchFamily="66" charset="0"/>
              </a:rPr>
              <a:t>эл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-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та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_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в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_</a:t>
            </a:r>
            <a:r>
              <a:rPr lang="ru-RU" altLang="ru-RU" sz="2800" dirty="0" err="1" smtClean="0">
                <a:latin typeface="Comic Sans MS" panose="030F0702030302020204" pitchFamily="66" charset="0"/>
              </a:rPr>
              <a:t>табл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_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нет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 = 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false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;</a:t>
            </a:r>
            <a:endParaRPr lang="en-US" altLang="ru-RU" sz="2800" dirty="0" smtClean="0">
              <a:latin typeface="Comic Sans MS" panose="030F0702030302020204" pitchFamily="66" charset="0"/>
            </a:endParaRPr>
          </a:p>
          <a:p>
            <a:pPr eaLnBrk="1" hangingPunct="1">
              <a:spcAft>
                <a:spcPct val="20000"/>
              </a:spcAft>
              <a:buFontTx/>
              <a:buNone/>
            </a:pPr>
            <a:r>
              <a:rPr lang="en-US" altLang="ru-RU" sz="2800" dirty="0" smtClean="0">
                <a:latin typeface="Comic Sans MS" panose="030F0702030302020204" pitchFamily="66" charset="0"/>
              </a:rPr>
              <a:t>j = h</a:t>
            </a:r>
            <a:r>
              <a:rPr lang="en-US" altLang="ru-RU" sz="2800" baseline="-25000" dirty="0" smtClean="0">
                <a:latin typeface="Comic Sans MS" panose="030F0702030302020204" pitchFamily="66" charset="0"/>
              </a:rPr>
              <a:t>0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(k);  </a:t>
            </a:r>
            <a:r>
              <a:rPr lang="en-US" altLang="ru-RU" sz="2800" dirty="0" err="1" smtClean="0">
                <a:latin typeface="Comic Sans MS" panose="030F0702030302020204" pitchFamily="66" charset="0"/>
              </a:rPr>
              <a:t>i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 = 0; </a:t>
            </a:r>
            <a:r>
              <a:rPr lang="en-US" altLang="ru-RU" sz="2800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//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 </a:t>
            </a:r>
            <a:r>
              <a:rPr lang="en-US" altLang="ru-RU" sz="2800" dirty="0" err="1" smtClean="0">
                <a:solidFill>
                  <a:srgbClr val="006600"/>
                </a:solidFill>
                <a:latin typeface="Comic Sans MS" panose="030F0702030302020204" pitchFamily="66" charset="0"/>
              </a:rPr>
              <a:t>i</a:t>
            </a:r>
            <a:r>
              <a:rPr lang="en-US" altLang="ru-RU" sz="2800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 – </a:t>
            </a:r>
            <a:r>
              <a:rPr lang="ru-RU" altLang="ru-RU" sz="2800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номер попытки</a:t>
            </a:r>
            <a:endParaRPr lang="ru-RU" altLang="ru-RU" sz="2800" dirty="0" smtClean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do</a:t>
            </a:r>
            <a:endParaRPr lang="en-US" altLang="ru-RU" sz="28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	if 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(a[j].key == k) 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элемент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_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найден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 = 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true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;</a:t>
            </a:r>
            <a:endParaRPr lang="ru-RU" altLang="ru-RU" sz="2800" dirty="0" smtClean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ru-RU" altLang="ru-RU" sz="2800" dirty="0" smtClean="0">
                <a:latin typeface="Comic Sans MS" panose="030F0702030302020204" pitchFamily="66" charset="0"/>
              </a:rPr>
              <a:t>	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else if 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(a[j].key == Free)  </a:t>
            </a:r>
            <a:r>
              <a:rPr lang="ru-RU" altLang="ru-RU" sz="2800" dirty="0" err="1" smtClean="0">
                <a:latin typeface="Comic Sans MS" panose="030F0702030302020204" pitchFamily="66" charset="0"/>
              </a:rPr>
              <a:t>эл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-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та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_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в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_</a:t>
            </a:r>
            <a:r>
              <a:rPr lang="ru-RU" altLang="ru-RU" sz="2800" dirty="0" err="1" smtClean="0">
                <a:latin typeface="Comic Sans MS" panose="030F0702030302020204" pitchFamily="66" charset="0"/>
              </a:rPr>
              <a:t>табл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_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нет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 = 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true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;</a:t>
            </a:r>
            <a:endParaRPr lang="ru-RU" altLang="ru-RU" sz="2800" dirty="0" smtClean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ru-RU" altLang="ru-RU" sz="2800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		</a:t>
            </a:r>
            <a:r>
              <a:rPr lang="ru-RU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else</a:t>
            </a:r>
            <a:r>
              <a:rPr lang="ru-RU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{ </a:t>
            </a:r>
            <a:r>
              <a:rPr lang="en-US" altLang="ru-RU" sz="2800" dirty="0" err="1" smtClean="0">
                <a:latin typeface="Comic Sans MS" panose="030F0702030302020204" pitchFamily="66" charset="0"/>
              </a:rPr>
              <a:t>i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 ++; j = h</a:t>
            </a:r>
            <a:r>
              <a:rPr lang="en-US" altLang="ru-RU" sz="2800" baseline="-25000" dirty="0" smtClean="0">
                <a:latin typeface="Comic Sans MS" panose="030F0702030302020204" pitchFamily="66" charset="0"/>
              </a:rPr>
              <a:t>i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(k); } </a:t>
            </a:r>
            <a:r>
              <a:rPr lang="en-US" altLang="ru-RU" sz="2800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// </a:t>
            </a:r>
            <a:r>
              <a:rPr lang="ru-RU" altLang="ru-RU" sz="2800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коллизия!</a:t>
            </a:r>
            <a:endParaRPr lang="ru-RU" altLang="ru-RU" sz="2800" dirty="0" smtClean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while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 (! (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элемент найден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) &amp;&amp; !(</a:t>
            </a:r>
            <a:r>
              <a:rPr lang="ru-RU" altLang="ru-RU" sz="2800" dirty="0" err="1" smtClean="0">
                <a:latin typeface="Comic Sans MS" panose="030F0702030302020204" pitchFamily="66" charset="0"/>
              </a:rPr>
              <a:t>эл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-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та в табл. нет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) );</a:t>
            </a:r>
            <a:endParaRPr lang="en-US" altLang="ru-RU" sz="2800" dirty="0" smtClean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ru-RU" altLang="ru-RU" sz="2400" dirty="0" smtClean="0">
                <a:latin typeface="Comic Sans MS" panose="030F0702030302020204" pitchFamily="66" charset="0"/>
              </a:rPr>
              <a:t>Набор функций расстановки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 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{h</a:t>
            </a:r>
            <a:r>
              <a:rPr lang="en-US" altLang="ru-RU" sz="28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(.) }, </a:t>
            </a:r>
            <a:r>
              <a:rPr lang="en-US" altLang="ru-RU" sz="28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=0,1,… , h</a:t>
            </a:r>
            <a:r>
              <a:rPr lang="en-US" altLang="ru-RU" sz="28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0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(k) = f (k)</a:t>
            </a:r>
            <a:endParaRPr lang="en-US" altLang="ru-RU" sz="28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ru-RU" altLang="ru-RU" sz="2400" dirty="0" smtClean="0">
                <a:latin typeface="Comic Sans MS" panose="030F0702030302020204" pitchFamily="66" charset="0"/>
              </a:rPr>
              <a:t>Это называют</a:t>
            </a: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ru-RU" altLang="ru-RU" sz="2400" b="1" i="1" dirty="0" smtClean="0">
                <a:solidFill>
                  <a:srgbClr val="0000FF"/>
                </a:solidFill>
                <a:latin typeface="+mj-lt"/>
                <a:cs typeface="+mj-lt"/>
              </a:rPr>
              <a:t>повторной или вторичной расстановкой </a:t>
            </a:r>
            <a:endParaRPr lang="ru-RU" altLang="ru-RU" sz="2400" b="1" i="1" dirty="0" smtClean="0">
              <a:latin typeface="+mj-lt"/>
              <a:cs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ru-RU" altLang="ru-RU"/>
              <a:t>18.11.2014</a:t>
            </a:r>
            <a:endParaRPr lang="ru-RU" altLang="ru-RU"/>
          </a:p>
        </p:txBody>
      </p:sp>
      <p:sp>
        <p:nvSpPr>
          <p:cNvPr id="15363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Хеширование</a:t>
            </a:r>
            <a:endParaRPr lang="ru-RU" altLang="ru-RU" smtClean="0"/>
          </a:p>
        </p:txBody>
      </p:sp>
      <p:sp>
        <p:nvSpPr>
          <p:cNvPr id="1536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E8F8BA-39F5-4486-AD14-8ED43724C259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686800" cy="5867400"/>
          </a:xfrm>
          <a:ln>
            <a:solidFill>
              <a:srgbClr val="0000FF"/>
            </a:solidFill>
          </a:ln>
        </p:spPr>
        <p:txBody>
          <a:bodyPr/>
          <a:lstStyle/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ru-RU" altLang="ru-RU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Открытая адресация</a:t>
            </a:r>
            <a:endParaRPr lang="ru-RU" altLang="ru-RU" b="1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ru-RU" altLang="ru-RU" sz="2800" dirty="0" smtClean="0">
                <a:latin typeface="Comic Sans MS" panose="030F0702030302020204" pitchFamily="66" charset="0"/>
              </a:rPr>
              <a:t>Варианты выбора 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h</a:t>
            </a:r>
            <a:r>
              <a:rPr lang="en-US" altLang="ru-RU" sz="28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(.) 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при  </a:t>
            </a:r>
            <a:r>
              <a:rPr lang="en-US" altLang="ru-RU" sz="28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ru-RU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 0</a:t>
            </a:r>
            <a:endParaRPr lang="en-US" altLang="ru-RU" sz="28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609600" indent="-609600" algn="ctr" eaLnBrk="1" hangingPunct="1">
              <a:lnSpc>
                <a:spcPct val="90000"/>
              </a:lnSpc>
              <a:buFontTx/>
              <a:buAutoNum type="arabicPeriod"/>
            </a:pPr>
            <a:r>
              <a:rPr lang="ru-RU" altLang="ru-RU" sz="2800" u="sng" dirty="0" smtClean="0">
                <a:latin typeface="Comic Sans MS" panose="030F0702030302020204" pitchFamily="66" charset="0"/>
              </a:rPr>
              <a:t>Линейные пробы</a:t>
            </a:r>
            <a:endParaRPr lang="ru-RU" altLang="ru-RU" sz="2800" u="sng" dirty="0" smtClean="0"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ru-RU" sz="2800" dirty="0" smtClean="0">
                <a:latin typeface="Comic Sans MS" panose="030F0702030302020204" pitchFamily="66" charset="0"/>
              </a:rPr>
              <a:t>j = H(k);</a:t>
            </a:r>
            <a:endParaRPr lang="en-US" altLang="ru-RU" sz="2800" dirty="0" smtClean="0"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while 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((a[j].key </a:t>
            </a:r>
            <a:r>
              <a:rPr lang="en-US" altLang="ru-RU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!=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 k ) </a:t>
            </a:r>
            <a:r>
              <a:rPr lang="en-US" altLang="ru-RU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&amp;&amp; (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a[j].key </a:t>
            </a:r>
            <a:r>
              <a:rPr lang="en-US" altLang="ru-RU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!=</a:t>
            </a:r>
            <a:r>
              <a:rPr lang="en-US" altLang="ru-RU" sz="2800" dirty="0" smtClean="0">
                <a:latin typeface="Comic Sans MS" panose="030F0702030302020204" pitchFamily="66" charset="0"/>
              </a:rPr>
              <a:t> Free </a:t>
            </a:r>
            <a:r>
              <a:rPr lang="en-US" altLang="ru-RU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endParaRPr lang="en-US" altLang="ru-RU" sz="28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ru-RU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j = (j + 1) mod N;</a:t>
            </a:r>
            <a:endParaRPr lang="en-US" altLang="ru-RU" sz="28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ru-RU" sz="28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u-RU" altLang="ru-RU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Недостаток – </a:t>
            </a:r>
            <a:r>
              <a:rPr lang="ru-RU" sz="2800" dirty="0" smtClean="0"/>
              <a:t>скопление элементов вокруг первичных ключей </a:t>
            </a:r>
            <a:r>
              <a:rPr lang="ru-RU" altLang="ru-RU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«</a:t>
            </a:r>
            <a:r>
              <a:rPr lang="ru-RU" altLang="ru-RU" sz="28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кучкование</a:t>
            </a:r>
            <a:r>
              <a:rPr lang="ru-RU" altLang="ru-RU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»</a:t>
            </a:r>
            <a:endParaRPr lang="ru-RU" altLang="ru-RU" sz="28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u-RU" altLang="ru-RU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Хорошо работает при заполнении </a:t>
            </a:r>
            <a:r>
              <a:rPr lang="en-US" altLang="ru-RU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&lt;</a:t>
            </a:r>
            <a:r>
              <a:rPr lang="ru-RU" altLang="ru-RU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75</a:t>
            </a:r>
            <a:r>
              <a:rPr lang="en-US" altLang="ru-RU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%.</a:t>
            </a:r>
            <a:endParaRPr lang="en-US" altLang="ru-RU" sz="28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u-RU" altLang="ru-RU" sz="28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Здесь фактически 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h</a:t>
            </a:r>
            <a:r>
              <a:rPr lang="en-US" altLang="ru-RU" sz="28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(k) = ( H (k) + c*</a:t>
            </a:r>
            <a:r>
              <a:rPr lang="en-US" altLang="ru-RU" sz="28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) 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mod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N</a:t>
            </a:r>
            <a:endParaRPr lang="ru-RU" altLang="ru-RU" sz="28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u-RU" altLang="ru-RU" sz="2800" dirty="0" smtClean="0">
                <a:latin typeface="Comic Sans MS" panose="030F0702030302020204" pitchFamily="66" charset="0"/>
              </a:rPr>
              <a:t>при </a:t>
            </a:r>
            <a:r>
              <a:rPr lang="ru-RU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с=1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 (можно </a:t>
            </a:r>
            <a:r>
              <a:rPr lang="ru-RU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с</a:t>
            </a:r>
            <a:r>
              <a:rPr lang="en-US" altLang="ru-RU" sz="28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&gt;1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)</a:t>
            </a:r>
            <a:endParaRPr lang="en-US" altLang="ru-RU" sz="2800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ru-RU" altLang="ru-RU"/>
              <a:t>18.11.2014</a:t>
            </a:r>
            <a:endParaRPr lang="ru-RU" altLang="ru-RU"/>
          </a:p>
        </p:txBody>
      </p:sp>
      <p:sp>
        <p:nvSpPr>
          <p:cNvPr id="1638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noFill/>
        </p:spPr>
        <p:txBody>
          <a:bodyPr/>
          <a:lstStyle/>
          <a:p>
            <a:r>
              <a:rPr lang="ru-RU" altLang="ru-RU" smtClean="0"/>
              <a:t>Хеширование</a:t>
            </a:r>
            <a:endParaRPr lang="ru-RU" altLang="ru-RU" smtClean="0"/>
          </a:p>
        </p:txBody>
      </p:sp>
      <p:sp>
        <p:nvSpPr>
          <p:cNvPr id="1638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51F4BC-25D0-4FF3-9442-36070CEBBE46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5638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altLang="ru-RU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Открытая адресация</a:t>
            </a:r>
            <a:endParaRPr lang="en-US" altLang="ru-RU" b="1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ru-RU" dirty="0" smtClean="0">
                <a:latin typeface="Comic Sans MS" panose="030F0702030302020204" pitchFamily="66" charset="0"/>
              </a:rPr>
              <a:t>2.</a:t>
            </a:r>
            <a:r>
              <a:rPr lang="ru-RU" altLang="ru-RU" dirty="0" smtClean="0">
                <a:latin typeface="Comic Sans MS" panose="030F0702030302020204" pitchFamily="66" charset="0"/>
              </a:rPr>
              <a:t> </a:t>
            </a:r>
            <a:r>
              <a:rPr lang="ru-RU" altLang="ru-RU" u="sng" dirty="0" smtClean="0">
                <a:latin typeface="Comic Sans MS" panose="030F0702030302020204" pitchFamily="66" charset="0"/>
              </a:rPr>
              <a:t>Квадратичные пробы</a:t>
            </a:r>
            <a:endParaRPr lang="ru-RU" altLang="ru-RU" u="sng" dirty="0" smtClean="0"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h</a:t>
            </a:r>
            <a:r>
              <a:rPr lang="en-US" altLang="ru-RU" baseline="-25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(k) = ( H (k) + c*</a:t>
            </a:r>
            <a:r>
              <a:rPr lang="en-US" altLang="ru-RU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ru-RU" altLang="ru-RU" b="1" baseline="30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2</a:t>
            </a:r>
            <a:r>
              <a:rPr lang="en-US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) </a:t>
            </a:r>
            <a:r>
              <a:rPr lang="en-US" altLang="ru-RU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mod</a:t>
            </a:r>
            <a:r>
              <a:rPr lang="en-US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N</a:t>
            </a:r>
            <a:endParaRPr lang="ru-RU" altLang="ru-RU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dirty="0" smtClean="0">
                <a:latin typeface="Comic Sans MS" panose="030F0702030302020204" pitchFamily="66" charset="0"/>
              </a:rPr>
              <a:t>(а) «</a:t>
            </a:r>
            <a:r>
              <a:rPr lang="ru-RU" altLang="ru-RU" dirty="0" err="1" smtClean="0">
                <a:latin typeface="Comic Sans MS" panose="030F0702030302020204" pitchFamily="66" charset="0"/>
              </a:rPr>
              <a:t>Кучкование</a:t>
            </a:r>
            <a:r>
              <a:rPr lang="ru-RU" altLang="ru-RU" dirty="0" smtClean="0">
                <a:latin typeface="Comic Sans MS" panose="030F0702030302020204" pitchFamily="66" charset="0"/>
              </a:rPr>
              <a:t>» гораздо меньше</a:t>
            </a:r>
            <a:endParaRPr lang="ru-RU" altLang="ru-RU" dirty="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dirty="0" smtClean="0">
                <a:latin typeface="Comic Sans MS" panose="030F0702030302020204" pitchFamily="66" charset="0"/>
              </a:rPr>
              <a:t>(б) Просматриваются не все строки таблицы, но по крайней мере </a:t>
            </a:r>
            <a:r>
              <a:rPr lang="en-US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m</a:t>
            </a:r>
            <a:r>
              <a:rPr lang="ru-RU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/2</a:t>
            </a:r>
            <a:r>
              <a:rPr lang="ru-RU" altLang="ru-RU" dirty="0" smtClean="0">
                <a:latin typeface="Comic Sans MS" panose="030F0702030302020204" pitchFamily="66" charset="0"/>
              </a:rPr>
              <a:t> элементов (см. Н.Вирт</a:t>
            </a:r>
            <a:r>
              <a:rPr lang="en-US" altLang="ru-RU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  <a:r>
              <a:rPr lang="ru-RU" altLang="ru-RU" dirty="0" smtClean="0">
                <a:latin typeface="Comic Sans MS" panose="030F0702030302020204" pitchFamily="66" charset="0"/>
              </a:rPr>
              <a:t>) При этом образуются замкнутые траектории </a:t>
            </a:r>
            <a:r>
              <a:rPr lang="ru-RU" altLang="ru-RU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(!) </a:t>
            </a:r>
            <a:r>
              <a:rPr lang="ru-RU" altLang="ru-RU" dirty="0" smtClean="0">
                <a:latin typeface="Comic Sans MS" panose="030F0702030302020204" pitchFamily="66" charset="0"/>
              </a:rPr>
              <a:t>и </a:t>
            </a:r>
            <a:r>
              <a:rPr lang="ru-RU" dirty="0" smtClean="0"/>
              <a:t>можно не встретить свободного места, хотя они есть</a:t>
            </a:r>
            <a:endParaRPr lang="ru-RU" altLang="ru-RU" dirty="0" smtClean="0"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altLang="ru-RU" dirty="0" smtClean="0">
                <a:latin typeface="Comic Sans MS" panose="030F0702030302020204" pitchFamily="66" charset="0"/>
              </a:rPr>
              <a:t>3. </a:t>
            </a:r>
            <a:r>
              <a:rPr lang="ru-RU" altLang="ru-RU" u="sng" dirty="0" smtClean="0">
                <a:latin typeface="Comic Sans MS" panose="030F0702030302020204" pitchFamily="66" charset="0"/>
              </a:rPr>
              <a:t>Двойное хеширование</a:t>
            </a:r>
            <a:endParaRPr lang="en-US" altLang="ru-RU" u="sng" dirty="0" smtClean="0"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h</a:t>
            </a:r>
            <a:r>
              <a:rPr lang="en-US" altLang="ru-RU" baseline="-25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(k) = ( H (k) + </a:t>
            </a:r>
            <a:r>
              <a:rPr lang="en-US" altLang="ru-RU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*</a:t>
            </a:r>
            <a:r>
              <a:rPr lang="ru-RU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g(k)) </a:t>
            </a:r>
            <a:r>
              <a:rPr lang="en-US" altLang="ru-RU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mod</a:t>
            </a:r>
            <a:r>
              <a:rPr lang="en-US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N</a:t>
            </a:r>
            <a:endParaRPr lang="ru-RU" altLang="ru-RU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altLang="ru-RU" dirty="0" smtClean="0">
                <a:latin typeface="Comic Sans MS" panose="030F0702030302020204" pitchFamily="66" charset="0"/>
              </a:rPr>
              <a:t>(величина шага </a:t>
            </a:r>
            <a:r>
              <a:rPr lang="ru-RU" altLang="ru-RU" dirty="0" err="1" smtClean="0">
                <a:latin typeface="Comic Sans MS" panose="030F0702030302020204" pitchFamily="66" charset="0"/>
              </a:rPr>
              <a:t>хешируется</a:t>
            </a:r>
            <a:r>
              <a:rPr lang="ru-RU" altLang="ru-RU" dirty="0" smtClean="0">
                <a:latin typeface="Comic Sans MS" panose="030F0702030302020204" pitchFamily="66" charset="0"/>
              </a:rPr>
              <a:t> функцией</a:t>
            </a:r>
            <a:r>
              <a:rPr lang="ru-RU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g(k)</a:t>
            </a:r>
            <a:r>
              <a:rPr lang="en-US" altLang="ru-RU" dirty="0" smtClean="0">
                <a:latin typeface="Comic Sans MS" panose="030F0702030302020204" pitchFamily="66" charset="0"/>
              </a:rPr>
              <a:t>)</a:t>
            </a:r>
            <a:r>
              <a:rPr lang="en-US" altLang="ru-RU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endParaRPr lang="ru-RU" altLang="ru-RU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85800"/>
          </a:xfrm>
        </p:spPr>
        <p:txBody>
          <a:bodyPr/>
          <a:lstStyle/>
          <a:p>
            <a:r>
              <a:rPr lang="ru-RU" sz="3200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Пример</a:t>
            </a:r>
            <a:endParaRPr lang="ru-RU" sz="3200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6CA01-88CE-4A79-AF9D-BE39FAD4795A}" type="slidenum">
              <a:rPr lang="ru-RU" smtClean="0"/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57200" y="990600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Пусть </a:t>
            </a:r>
            <a:r>
              <a:rPr lang="en-US" sz="2400" dirty="0" smtClean="0"/>
              <a:t>N = 10</a:t>
            </a:r>
            <a:r>
              <a:rPr lang="ru-RU" sz="2400" dirty="0" smtClean="0"/>
              <a:t>, а ключи –объекты расстановки – это  цепочки русских букв. </a:t>
            </a:r>
            <a:endParaRPr lang="ru-RU" sz="2400" dirty="0" smtClean="0"/>
          </a:p>
          <a:p>
            <a:pPr algn="just"/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ru-RU" sz="2400" dirty="0" smtClean="0">
                <a:latin typeface="Comic Sans MS" panose="030F0702030302020204" pitchFamily="66" charset="0"/>
              </a:rPr>
              <a:t> - очередной объект расстановки, 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Code (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en-US" sz="2400" dirty="0" smtClean="0">
                <a:latin typeface="Comic Sans MS" panose="030F0702030302020204" pitchFamily="66" charset="0"/>
              </a:rPr>
              <a:t>) – </a:t>
            </a:r>
            <a:r>
              <a:rPr lang="ru-RU" sz="2400" dirty="0" smtClean="0">
                <a:latin typeface="Comic Sans MS" panose="030F0702030302020204" pitchFamily="66" charset="0"/>
              </a:rPr>
              <a:t>функция, значение которой равно сумме порядковых номеров букв цепочки 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ru-RU" sz="2400" dirty="0" smtClean="0">
                <a:latin typeface="Comic Sans MS" panose="030F0702030302020204" pitchFamily="66" charset="0"/>
              </a:rPr>
              <a:t> в алфавите.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algn="just"/>
            <a:r>
              <a:rPr lang="ru-RU" sz="2400" dirty="0" smtClean="0">
                <a:latin typeface="Comic Sans MS" panose="030F0702030302020204" pitchFamily="66" charset="0"/>
              </a:rPr>
              <a:t>Будем использовать функцию расстановки 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h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</a:rPr>
              <a:t> = H(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r>
              <a:rPr lang="ru-RU" sz="2400" dirty="0" smtClean="0">
                <a:latin typeface="Comic Sans MS" panose="030F0702030302020204" pitchFamily="66" charset="0"/>
              </a:rPr>
              <a:t> = </a:t>
            </a:r>
            <a:r>
              <a:rPr lang="en-US" sz="2400" dirty="0" smtClean="0">
                <a:latin typeface="Comic Sans MS" panose="030F0702030302020204" pitchFamily="66" charset="0"/>
              </a:rPr>
              <a:t>Code (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en-US" sz="2400" dirty="0" smtClean="0">
                <a:latin typeface="Comic Sans MS" panose="030F0702030302020204" pitchFamily="66" charset="0"/>
              </a:rPr>
              <a:t>) mod 10</a:t>
            </a:r>
            <a:r>
              <a:rPr lang="ru-RU" sz="2400" dirty="0" smtClean="0">
                <a:latin typeface="Comic Sans MS" panose="030F0702030302020204" pitchFamily="66" charset="0"/>
              </a:rPr>
              <a:t>,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algn="just"/>
            <a:r>
              <a:rPr lang="ru-RU" sz="2400" dirty="0" smtClean="0">
                <a:latin typeface="Comic Sans MS" panose="030F0702030302020204" pitchFamily="66" charset="0"/>
              </a:rPr>
              <a:t>а для разрешения конфликтов функцию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h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i</a:t>
            </a:r>
            <a:r>
              <a:rPr lang="en-US" sz="2400" dirty="0" smtClean="0">
                <a:latin typeface="Comic Sans MS" panose="030F0702030302020204" pitchFamily="66" charset="0"/>
              </a:rPr>
              <a:t> = (Code (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en-US" sz="2400" dirty="0" smtClean="0">
                <a:latin typeface="Comic Sans MS" panose="030F0702030302020204" pitchFamily="66" charset="0"/>
              </a:rPr>
              <a:t>) + j) mod 10</a:t>
            </a:r>
            <a:r>
              <a:rPr lang="ru-RU" sz="2400" dirty="0" smtClean="0">
                <a:latin typeface="Comic Sans MS" panose="030F0702030302020204" pitchFamily="66" charset="0"/>
              </a:rPr>
              <a:t>, </a:t>
            </a:r>
            <a:r>
              <a:rPr lang="en-US" sz="2400" dirty="0" smtClean="0">
                <a:latin typeface="Comic Sans MS" panose="030F0702030302020204" pitchFamily="66" charset="0"/>
              </a:rPr>
              <a:t>j</a:t>
            </a:r>
            <a:r>
              <a:rPr lang="ru-RU" sz="2400" dirty="0" smtClean="0">
                <a:latin typeface="Comic Sans MS" panose="030F0702030302020204" pitchFamily="66" charset="0"/>
              </a:rPr>
              <a:t> ≥ 1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algn="just"/>
            <a:r>
              <a:rPr lang="ru-RU" sz="2400" dirty="0" smtClean="0">
                <a:latin typeface="Comic Sans MS" panose="030F0702030302020204" pitchFamily="66" charset="0"/>
              </a:rPr>
              <a:t>Внесём в пустую таблицу объекты: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algn="just"/>
            <a:r>
              <a:rPr lang="ru-RU" sz="2400" dirty="0" smtClean="0">
                <a:latin typeface="Comic Sans MS" panose="030F0702030302020204" pitchFamily="66" charset="0"/>
              </a:rPr>
              <a:t>А, Х, ДЕ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6CA01-88CE-4A79-AF9D-BE39FAD4795A}" type="slidenum">
              <a:rPr lang="ru-RU" smtClean="0"/>
            </a:fld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533400" y="762000"/>
          <a:ext cx="2667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685800"/>
                <a:gridCol w="1447800"/>
              </a:tblGrid>
              <a:tr h="3098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имя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указатель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3581400" y="457200"/>
          <a:ext cx="1143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Данные для А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Данные для 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Данные для ДЕ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181600" y="5334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1) h</a:t>
            </a:r>
            <a:r>
              <a:rPr lang="en-US" baseline="-25000" dirty="0" smtClean="0">
                <a:latin typeface="Comic Sans MS" panose="030F0702030302020204" pitchFamily="66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 (</a:t>
            </a:r>
            <a:r>
              <a:rPr lang="ru-RU" dirty="0" smtClean="0">
                <a:latin typeface="Comic Sans MS" panose="030F0702030302020204" pitchFamily="66" charset="0"/>
              </a:rPr>
              <a:t>А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=</a:t>
            </a:r>
            <a:r>
              <a:rPr lang="ru-RU" dirty="0" smtClean="0">
                <a:latin typeface="Comic Sans MS" panose="030F0702030302020204" pitchFamily="66" charset="0"/>
              </a:rPr>
              <a:t> 1 </a:t>
            </a:r>
            <a:r>
              <a:rPr lang="en-US" dirty="0" smtClean="0">
                <a:latin typeface="Comic Sans MS" panose="030F0702030302020204" pitchFamily="66" charset="0"/>
              </a:rPr>
              <a:t>mod 10 = 1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2667000" y="838200"/>
            <a:ext cx="914400" cy="838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257800" y="9906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2) h</a:t>
            </a:r>
            <a:r>
              <a:rPr lang="en-US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(</a:t>
            </a:r>
            <a:r>
              <a:rPr lang="ru-RU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Х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23 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mod 10 = </a:t>
            </a:r>
            <a:r>
              <a:rPr lang="ru-RU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endParaRPr lang="en-US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410200" y="13716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3) h</a:t>
            </a:r>
            <a:r>
              <a:rPr lang="en-US" baseline="-25000" dirty="0" smtClean="0">
                <a:latin typeface="Comic Sans MS" panose="030F0702030302020204" pitchFamily="66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(ДЕ) </a:t>
            </a:r>
            <a:r>
              <a:rPr lang="en-US" dirty="0" smtClean="0">
                <a:latin typeface="Comic Sans MS" panose="030F0702030302020204" pitchFamily="66" charset="0"/>
              </a:rPr>
              <a:t>=</a:t>
            </a:r>
            <a:r>
              <a:rPr lang="ru-RU" dirty="0" smtClean="0">
                <a:latin typeface="Comic Sans MS" panose="030F0702030302020204" pitchFamily="66" charset="0"/>
              </a:rPr>
              <a:t> (5+6) </a:t>
            </a:r>
            <a:r>
              <a:rPr lang="en-US" dirty="0" smtClean="0">
                <a:latin typeface="Comic Sans MS" panose="030F0702030302020204" pitchFamily="66" charset="0"/>
              </a:rPr>
              <a:t>mod 10 = 1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334000" y="1524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 smtClean="0">
                <a:latin typeface="Comic Sans MS" panose="030F0702030302020204" pitchFamily="66" charset="0"/>
              </a:rPr>
              <a:t>А, Х, ДЕ</a:t>
            </a:r>
            <a:endParaRPr lang="ru-RU" dirty="0" smtClean="0"/>
          </a:p>
        </p:txBody>
      </p:sp>
      <p:cxnSp>
        <p:nvCxnSpPr>
          <p:cNvPr id="23" name="Прямая со стрелкой 22"/>
          <p:cNvCxnSpPr/>
          <p:nvPr/>
        </p:nvCxnSpPr>
        <p:spPr>
          <a:xfrm rot="5400000" flipH="1" flipV="1">
            <a:off x="2628900" y="1562100"/>
            <a:ext cx="990600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5486400" y="2209800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 h</a:t>
            </a:r>
            <a:r>
              <a:rPr lang="en-US" baseline="-25000" dirty="0" smtClean="0"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(ДЕ) </a:t>
            </a:r>
            <a:r>
              <a:rPr lang="en-US" dirty="0" smtClean="0">
                <a:latin typeface="Comic Sans MS" panose="030F0702030302020204" pitchFamily="66" charset="0"/>
              </a:rPr>
              <a:t>=</a:t>
            </a:r>
            <a:r>
              <a:rPr lang="ru-RU" dirty="0" smtClean="0">
                <a:latin typeface="Comic Sans MS" panose="030F0702030302020204" pitchFamily="66" charset="0"/>
              </a:rPr>
              <a:t> (5+6</a:t>
            </a:r>
            <a:r>
              <a:rPr lang="en-US" dirty="0" smtClean="0">
                <a:latin typeface="Comic Sans MS" panose="030F0702030302020204" pitchFamily="66" charset="0"/>
              </a:rPr>
              <a:t>+1</a:t>
            </a:r>
            <a:r>
              <a:rPr lang="ru-RU" dirty="0" smtClean="0">
                <a:latin typeface="Comic Sans MS" panose="030F0702030302020204" pitchFamily="66" charset="0"/>
              </a:rPr>
              <a:t>) </a:t>
            </a:r>
            <a:r>
              <a:rPr lang="en-US" dirty="0" smtClean="0">
                <a:latin typeface="Comic Sans MS" panose="030F0702030302020204" pitchFamily="66" charset="0"/>
              </a:rPr>
              <a:t>mod 10 = 2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2667000" y="1981200"/>
            <a:ext cx="9144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1400" y="3352801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Выясним, есть ли в таблице элемент ЖЦ.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733800" y="37338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h</a:t>
            </a:r>
            <a:r>
              <a:rPr lang="en-US" baseline="-25000" dirty="0" smtClean="0">
                <a:latin typeface="Comic Sans MS" panose="030F0702030302020204" pitchFamily="66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(ЖЦ) </a:t>
            </a:r>
            <a:r>
              <a:rPr lang="en-US" dirty="0" smtClean="0">
                <a:latin typeface="Comic Sans MS" panose="030F0702030302020204" pitchFamily="66" charset="0"/>
              </a:rPr>
              <a:t>=</a:t>
            </a:r>
            <a:r>
              <a:rPr lang="ru-RU" dirty="0" smtClean="0">
                <a:latin typeface="Comic Sans MS" panose="030F0702030302020204" pitchFamily="66" charset="0"/>
              </a:rPr>
              <a:t> (8+24) </a:t>
            </a:r>
            <a:r>
              <a:rPr lang="en-US" dirty="0" smtClean="0">
                <a:latin typeface="Comic Sans MS" panose="030F0702030302020204" pitchFamily="66" charset="0"/>
              </a:rPr>
              <a:t>mod 10 = </a:t>
            </a:r>
            <a:r>
              <a:rPr lang="ru-RU" dirty="0" smtClean="0">
                <a:latin typeface="Comic Sans MS" panose="030F0702030302020204" pitchFamily="66" charset="0"/>
              </a:rPr>
              <a:t>2 </a:t>
            </a:r>
            <a:endParaRPr lang="ru-RU" dirty="0"/>
          </a:p>
        </p:txBody>
      </p:sp>
      <p:sp>
        <p:nvSpPr>
          <p:cNvPr id="33" name="Стрелка вниз 32"/>
          <p:cNvSpPr/>
          <p:nvPr/>
        </p:nvSpPr>
        <p:spPr>
          <a:xfrm>
            <a:off x="5181600" y="4800600"/>
            <a:ext cx="228600" cy="304800"/>
          </a:xfrm>
          <a:prstGeom prst="downArrow">
            <a:avLst/>
          </a:prstGeom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810000" y="4419600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 h</a:t>
            </a:r>
            <a:r>
              <a:rPr lang="en-US" baseline="-25000" dirty="0" smtClean="0"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(ЖЦ) </a:t>
            </a:r>
            <a:r>
              <a:rPr lang="en-US" dirty="0" smtClean="0">
                <a:latin typeface="Comic Sans MS" panose="030F0702030302020204" pitchFamily="66" charset="0"/>
              </a:rPr>
              <a:t>=</a:t>
            </a:r>
            <a:r>
              <a:rPr lang="ru-RU" dirty="0" smtClean="0">
                <a:latin typeface="Comic Sans MS" panose="030F0702030302020204" pitchFamily="66" charset="0"/>
              </a:rPr>
              <a:t> (8+24</a:t>
            </a:r>
            <a:r>
              <a:rPr lang="en-US" dirty="0" smtClean="0">
                <a:latin typeface="Comic Sans MS" panose="030F0702030302020204" pitchFamily="66" charset="0"/>
              </a:rPr>
              <a:t>+1</a:t>
            </a:r>
            <a:r>
              <a:rPr lang="ru-RU" dirty="0" smtClean="0">
                <a:latin typeface="Comic Sans MS" panose="030F0702030302020204" pitchFamily="66" charset="0"/>
              </a:rPr>
              <a:t>) </a:t>
            </a:r>
            <a:r>
              <a:rPr lang="en-US" dirty="0" smtClean="0">
                <a:latin typeface="Comic Sans MS" panose="030F0702030302020204" pitchFamily="66" charset="0"/>
              </a:rPr>
              <a:t>mod 10 = </a:t>
            </a:r>
            <a:r>
              <a:rPr lang="ru-RU" dirty="0" smtClean="0">
                <a:latin typeface="Comic Sans MS" panose="030F0702030302020204" pitchFamily="66" charset="0"/>
              </a:rPr>
              <a:t>3 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5181600" y="4114800"/>
            <a:ext cx="228600" cy="304800"/>
          </a:xfrm>
          <a:prstGeom prst="downArrow">
            <a:avLst/>
          </a:prstGeom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низ 35"/>
          <p:cNvSpPr/>
          <p:nvPr/>
        </p:nvSpPr>
        <p:spPr>
          <a:xfrm>
            <a:off x="6934200" y="1828800"/>
            <a:ext cx="228600" cy="304800"/>
          </a:xfrm>
          <a:prstGeom prst="downArrow">
            <a:avLst/>
          </a:prstGeom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3810000" y="510540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 h</a:t>
            </a:r>
            <a:r>
              <a:rPr lang="ru-RU" baseline="-25000" dirty="0" smtClean="0">
                <a:latin typeface="Comic Sans MS" panose="030F0702030302020204" pitchFamily="66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(ЖЦ) </a:t>
            </a:r>
            <a:r>
              <a:rPr lang="en-US" dirty="0" smtClean="0">
                <a:latin typeface="Comic Sans MS" panose="030F0702030302020204" pitchFamily="66" charset="0"/>
              </a:rPr>
              <a:t>=</a:t>
            </a:r>
            <a:r>
              <a:rPr lang="ru-RU" dirty="0" smtClean="0">
                <a:latin typeface="Comic Sans MS" panose="030F0702030302020204" pitchFamily="66" charset="0"/>
              </a:rPr>
              <a:t> (8+24</a:t>
            </a:r>
            <a:r>
              <a:rPr lang="en-US" dirty="0" smtClean="0">
                <a:latin typeface="Comic Sans MS" panose="030F0702030302020204" pitchFamily="66" charset="0"/>
              </a:rPr>
              <a:t>+</a:t>
            </a:r>
            <a:r>
              <a:rPr lang="ru-RU" dirty="0" smtClean="0">
                <a:latin typeface="Comic Sans MS" panose="030F0702030302020204" pitchFamily="66" charset="0"/>
              </a:rPr>
              <a:t>2) </a:t>
            </a:r>
            <a:r>
              <a:rPr lang="en-US" dirty="0" smtClean="0">
                <a:latin typeface="Comic Sans MS" panose="030F0702030302020204" pitchFamily="66" charset="0"/>
              </a:rPr>
              <a:t>mod 10 = </a:t>
            </a:r>
            <a:r>
              <a:rPr lang="ru-RU" dirty="0" smtClean="0">
                <a:latin typeface="Comic Sans MS" panose="030F0702030302020204" pitchFamily="66" charset="0"/>
              </a:rPr>
              <a:t>4 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33400" y="5715000"/>
            <a:ext cx="784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Поскольку позиция 4 пуста, элемента ЖЦ в таблице нет.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228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N=10 </a:t>
            </a:r>
            <a:r>
              <a:rPr lang="ru-RU" i="1" dirty="0" smtClean="0">
                <a:solidFill>
                  <a:srgbClr val="FF0000"/>
                </a:solidFill>
              </a:rPr>
              <a:t>и линейные пробы</a:t>
            </a:r>
            <a:endParaRPr lang="ru-RU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6CA01-88CE-4A79-AF9D-BE39FAD4795A}" type="slidenum">
              <a:rPr lang="ru-RU" smtClean="0"/>
            </a:fld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609600" y="762000"/>
          <a:ext cx="2667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685800"/>
                <a:gridCol w="1447800"/>
              </a:tblGrid>
              <a:tr h="3098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имя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указатель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3581400" y="457200"/>
          <a:ext cx="1143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Данные для А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Данные для 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Данные для ДЕ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257800" y="13716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1) h</a:t>
            </a:r>
            <a:r>
              <a:rPr lang="en-US" baseline="-25000" dirty="0" smtClean="0">
                <a:latin typeface="Comic Sans MS" panose="030F0702030302020204" pitchFamily="66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 (</a:t>
            </a:r>
            <a:r>
              <a:rPr lang="ru-RU" dirty="0" smtClean="0">
                <a:latin typeface="Comic Sans MS" panose="030F0702030302020204" pitchFamily="66" charset="0"/>
              </a:rPr>
              <a:t>А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=</a:t>
            </a:r>
            <a:r>
              <a:rPr lang="ru-RU" dirty="0" smtClean="0">
                <a:latin typeface="Comic Sans MS" panose="030F0702030302020204" pitchFamily="66" charset="0"/>
              </a:rPr>
              <a:t> 1 </a:t>
            </a:r>
            <a:r>
              <a:rPr lang="en-US" dirty="0" smtClean="0">
                <a:latin typeface="Comic Sans MS" panose="030F0702030302020204" pitchFamily="66" charset="0"/>
              </a:rPr>
              <a:t>mod 1</a:t>
            </a:r>
            <a:r>
              <a:rPr lang="ru-RU" dirty="0" smtClean="0"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rot="5400000" flipH="1" flipV="1">
            <a:off x="2743200" y="838200"/>
            <a:ext cx="838200" cy="838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334000" y="17526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2) h</a:t>
            </a:r>
            <a:r>
              <a:rPr lang="en-US" baseline="-25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(</a:t>
            </a:r>
            <a:r>
              <a:rPr lang="ru-RU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Х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23 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mod 1</a:t>
            </a:r>
            <a:r>
              <a:rPr lang="ru-RU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endParaRPr lang="en-US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410200" y="27432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3) h</a:t>
            </a:r>
            <a:r>
              <a:rPr lang="en-US" baseline="-25000" dirty="0" smtClean="0">
                <a:latin typeface="Comic Sans MS" panose="030F0702030302020204" pitchFamily="66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(ДЕ) </a:t>
            </a:r>
            <a:r>
              <a:rPr lang="en-US" dirty="0" smtClean="0">
                <a:latin typeface="Comic Sans MS" panose="030F0702030302020204" pitchFamily="66" charset="0"/>
              </a:rPr>
              <a:t>=</a:t>
            </a:r>
            <a:r>
              <a:rPr lang="ru-RU" dirty="0" smtClean="0">
                <a:latin typeface="Comic Sans MS" panose="030F0702030302020204" pitchFamily="66" charset="0"/>
              </a:rPr>
              <a:t> (5+6) </a:t>
            </a:r>
            <a:r>
              <a:rPr lang="en-US" dirty="0" smtClean="0">
                <a:latin typeface="Comic Sans MS" panose="030F0702030302020204" pitchFamily="66" charset="0"/>
              </a:rPr>
              <a:t>mod 1</a:t>
            </a:r>
            <a:r>
              <a:rPr lang="ru-RU" dirty="0" smtClean="0"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ru-RU" dirty="0" smtClean="0">
                <a:latin typeface="Comic Sans MS" panose="030F0702030302020204" pitchFamily="66" charset="0"/>
              </a:rPr>
              <a:t>0 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2819400" y="1295400"/>
            <a:ext cx="8382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16200000" flipH="1">
            <a:off x="2781300" y="1333500"/>
            <a:ext cx="8382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1400" y="3352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Выясним, есть ли в таблице элемент ЖЦ.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733800" y="373380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h</a:t>
            </a:r>
            <a:r>
              <a:rPr lang="en-US" baseline="-25000" dirty="0" smtClean="0">
                <a:latin typeface="Comic Sans MS" panose="030F0702030302020204" pitchFamily="66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(ЖЦ) </a:t>
            </a:r>
            <a:r>
              <a:rPr lang="en-US" dirty="0" smtClean="0">
                <a:latin typeface="Comic Sans MS" panose="030F0702030302020204" pitchFamily="66" charset="0"/>
              </a:rPr>
              <a:t>=</a:t>
            </a:r>
            <a:r>
              <a:rPr lang="ru-RU" dirty="0" smtClean="0">
                <a:latin typeface="Comic Sans MS" panose="030F0702030302020204" pitchFamily="66" charset="0"/>
              </a:rPr>
              <a:t> (8+24) </a:t>
            </a:r>
            <a:r>
              <a:rPr lang="en-US" dirty="0" smtClean="0">
                <a:latin typeface="Comic Sans MS" panose="030F0702030302020204" pitchFamily="66" charset="0"/>
              </a:rPr>
              <a:t>mod 1</a:t>
            </a:r>
            <a:r>
              <a:rPr lang="ru-RU" dirty="0" smtClean="0"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= </a:t>
            </a:r>
            <a:r>
              <a:rPr lang="ru-RU" dirty="0" smtClean="0">
                <a:latin typeface="Comic Sans MS" panose="030F0702030302020204" pitchFamily="66" charset="0"/>
              </a:rPr>
              <a:t>10 </a:t>
            </a:r>
            <a:endParaRPr lang="ru-RU" dirty="0"/>
          </a:p>
        </p:txBody>
      </p:sp>
      <p:sp>
        <p:nvSpPr>
          <p:cNvPr id="36" name="Стрелка вниз 35"/>
          <p:cNvSpPr/>
          <p:nvPr/>
        </p:nvSpPr>
        <p:spPr>
          <a:xfrm>
            <a:off x="6781800" y="2057400"/>
            <a:ext cx="228600" cy="304800"/>
          </a:xfrm>
          <a:prstGeom prst="downArrow">
            <a:avLst/>
          </a:prstGeom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581400" y="42672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Поскольку позиция 10 пуста, элемента ЖЦ в таблице нет.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00600" y="30480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Вспомним рекомендацию о простом числе для размера таблицы. </a:t>
            </a:r>
            <a:endParaRPr lang="ru-RU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Пусть 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N = 11</a:t>
            </a:r>
            <a:r>
              <a:rPr lang="ru-RU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     А, Х, ДЕ</a:t>
            </a:r>
            <a:endParaRPr lang="ru-RU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562600" y="2362200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 h</a:t>
            </a:r>
            <a:r>
              <a:rPr lang="en-US" baseline="-25000" dirty="0" smtClean="0"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(Х) </a:t>
            </a:r>
            <a:r>
              <a:rPr lang="en-US" dirty="0" smtClean="0">
                <a:latin typeface="Comic Sans MS" panose="030F0702030302020204" pitchFamily="66" charset="0"/>
              </a:rPr>
              <a:t>=</a:t>
            </a:r>
            <a:r>
              <a:rPr lang="ru-RU" dirty="0" smtClean="0">
                <a:latin typeface="Comic Sans MS" panose="030F0702030302020204" pitchFamily="66" charset="0"/>
              </a:rPr>
              <a:t> (23</a:t>
            </a:r>
            <a:r>
              <a:rPr lang="en-US" dirty="0" smtClean="0">
                <a:latin typeface="Comic Sans MS" panose="030F0702030302020204" pitchFamily="66" charset="0"/>
              </a:rPr>
              <a:t>+1</a:t>
            </a:r>
            <a:r>
              <a:rPr lang="ru-RU" dirty="0" smtClean="0">
                <a:latin typeface="Comic Sans MS" panose="030F0702030302020204" pitchFamily="66" charset="0"/>
              </a:rPr>
              <a:t>) </a:t>
            </a:r>
            <a:r>
              <a:rPr lang="en-US" dirty="0" smtClean="0">
                <a:latin typeface="Comic Sans MS" panose="030F0702030302020204" pitchFamily="66" charset="0"/>
              </a:rPr>
              <a:t>mod 1</a:t>
            </a:r>
            <a:r>
              <a:rPr lang="ru-RU" dirty="0" smtClean="0"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= 2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" y="228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N=1</a:t>
            </a:r>
            <a:r>
              <a:rPr lang="ru-RU" i="1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>
                <a:solidFill>
                  <a:srgbClr val="FF0000"/>
                </a:solidFill>
              </a:rPr>
              <a:t>и линейные пробы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9600" y="5486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Для этого примера квадратичная проба даст тот же результат.</a:t>
            </a:r>
            <a:endParaRPr lang="ru-RU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Дата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ru-RU" altLang="ru-RU"/>
              <a:t>18.11.2014</a:t>
            </a:r>
            <a:endParaRPr lang="ru-RU" altLang="ru-RU"/>
          </a:p>
        </p:txBody>
      </p:sp>
      <p:sp>
        <p:nvSpPr>
          <p:cNvPr id="20483" name="Нижний колонтитул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Хеширование</a:t>
            </a:r>
            <a:endParaRPr lang="ru-RU" altLang="ru-RU" smtClean="0"/>
          </a:p>
        </p:txBody>
      </p:sp>
      <p:sp>
        <p:nvSpPr>
          <p:cNvPr id="20484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A80535-D4E9-4CB5-AEBD-155027C05B33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52700" y="304800"/>
            <a:ext cx="4038600" cy="53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altLang="ru-RU" sz="2800" smtClean="0">
                <a:solidFill>
                  <a:srgbClr val="0000FF"/>
                </a:solidFill>
                <a:latin typeface="Comic Sans MS" panose="030F0702030302020204" pitchFamily="66" charset="0"/>
              </a:rPr>
              <a:t>Алфавит</a:t>
            </a:r>
            <a:endParaRPr lang="ru-RU" altLang="ru-RU" sz="280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7732" name="Group 84"/>
          <p:cNvGraphicFramePr>
            <a:graphicFrameLocks noGrp="1"/>
          </p:cNvGraphicFramePr>
          <p:nvPr>
            <p:ph sz="half" idx="2"/>
          </p:nvPr>
        </p:nvGraphicFramePr>
        <p:xfrm>
          <a:off x="800100" y="1219200"/>
          <a:ext cx="7543800" cy="4138678"/>
        </p:xfrm>
        <a:graphic>
          <a:graphicData uri="http://schemas.openxmlformats.org/drawingml/2006/table">
            <a:tbl>
              <a:tblPr/>
              <a:tblGrid>
                <a:gridCol w="684213"/>
                <a:gridCol w="685800"/>
                <a:gridCol w="687387"/>
                <a:gridCol w="685800"/>
                <a:gridCol w="684213"/>
                <a:gridCol w="688975"/>
                <a:gridCol w="684212"/>
                <a:gridCol w="685800"/>
                <a:gridCol w="687388"/>
                <a:gridCol w="685800"/>
                <a:gridCol w="684212"/>
              </a:tblGrid>
              <a:tr h="518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904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А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Б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В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Г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Д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Е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Ё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Ж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З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И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</a:tr>
              <a:tr h="906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Й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К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Л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М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Н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О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П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Р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С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Т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</a:tr>
              <a:tr h="904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20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У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Ф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Х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Ц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Ч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Ш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Щ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Ь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Ъ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Ы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</a:tr>
              <a:tr h="904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30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Э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Ю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Я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FFBEE-4D45-4B95-BB9D-062AC076731C}" type="slidenum">
              <a:rPr lang="ru-RU" smtClean="0"/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ru-RU" altLang="ru-RU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Метод цепочек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990600"/>
            <a:ext cx="8077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Comic Sans MS" panose="030F0702030302020204" pitchFamily="66" charset="0"/>
              </a:rPr>
              <a:t>Более эффективным методом разрешения конфликтов по сравнению с </a:t>
            </a:r>
            <a:r>
              <a:rPr lang="ru-RU" sz="2200" b="1" dirty="0" smtClean="0">
                <a:latin typeface="Comic Sans MS" panose="030F0702030302020204" pitchFamily="66" charset="0"/>
              </a:rPr>
              <a:t>открытой адресацией </a:t>
            </a:r>
            <a:r>
              <a:rPr lang="ru-RU" sz="2200" dirty="0" smtClean="0">
                <a:latin typeface="Comic Sans MS" panose="030F0702030302020204" pitchFamily="66" charset="0"/>
              </a:rPr>
              <a:t>является </a:t>
            </a:r>
            <a:r>
              <a:rPr lang="ru-RU" sz="2200" b="1" dirty="0" smtClean="0">
                <a:latin typeface="Comic Sans MS" panose="030F0702030302020204" pitchFamily="66" charset="0"/>
              </a:rPr>
              <a:t>метод цепочек</a:t>
            </a:r>
            <a:endParaRPr lang="ru-RU" sz="2200" b="1" dirty="0" smtClean="0">
              <a:latin typeface="Comic Sans MS" panose="030F0702030302020204" pitchFamily="66" charset="0"/>
            </a:endParaRPr>
          </a:p>
          <a:p>
            <a:r>
              <a:rPr lang="ru-RU" sz="2200" dirty="0" smtClean="0">
                <a:latin typeface="Comic Sans MS" panose="030F0702030302020204" pitchFamily="66" charset="0"/>
              </a:rPr>
              <a:t>В цепочку связываются все элементы с одинаковым первичным индексом </a:t>
            </a:r>
            <a:r>
              <a:rPr lang="en-US" sz="2200" dirty="0" smtClean="0">
                <a:latin typeface="Comic Sans MS" panose="030F0702030302020204" pitchFamily="66" charset="0"/>
              </a:rPr>
              <a:t>H(k)</a:t>
            </a:r>
            <a:r>
              <a:rPr lang="ru-RU" sz="2200" dirty="0" smtClean="0">
                <a:latin typeface="Comic Sans MS" panose="030F0702030302020204" pitchFamily="66" charset="0"/>
              </a:rPr>
              <a:t>. Для этого каждый элемент хэш-таблицы  должен иметь дополнительное поле, содержащее указатель  на элемент цепочки.</a:t>
            </a:r>
            <a:endParaRPr lang="ru-RU" sz="2200" dirty="0" smtClean="0">
              <a:latin typeface="Comic Sans MS" panose="030F0702030302020204" pitchFamily="66" charset="0"/>
            </a:endParaRPr>
          </a:p>
          <a:p>
            <a:r>
              <a:rPr lang="ru-RU" sz="2200" dirty="0" smtClean="0">
                <a:latin typeface="Comic Sans MS" panose="030F0702030302020204" pitchFamily="66" charset="0"/>
              </a:rPr>
              <a:t>Существуют 2 подхода к реализации:</a:t>
            </a:r>
            <a:endParaRPr lang="ru-RU" sz="22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200" b="1" dirty="0" smtClean="0">
                <a:latin typeface="Comic Sans MS" panose="030F0702030302020204" pitchFamily="66" charset="0"/>
              </a:rPr>
              <a:t>Прямой метод цепочек</a:t>
            </a:r>
            <a:r>
              <a:rPr lang="ru-RU" sz="2200" dirty="0" smtClean="0">
                <a:latin typeface="Comic Sans MS" panose="030F0702030302020204" pitchFamily="66" charset="0"/>
              </a:rPr>
              <a:t>, когда элементы списка находятся в самой хеш-таблице</a:t>
            </a:r>
            <a:endParaRPr lang="ru-RU" sz="22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200" dirty="0" smtClean="0">
                <a:latin typeface="Comic Sans MS" panose="030F0702030302020204" pitchFamily="66" charset="0"/>
              </a:rPr>
              <a:t>Метод, когда элементы списка размещаются в области переполнения (в таблице символов), а хеш-таблица представляет собой таблицу индексов.</a:t>
            </a:r>
            <a:endParaRPr lang="ru-RU" sz="2200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FFBEE-4D45-4B95-BB9D-062AC076731C}" type="slidenum">
              <a:rPr lang="ru-RU" smtClean="0"/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ru-RU" altLang="ru-RU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Прямой метод цепочек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9144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mic Sans MS" panose="030F0702030302020204" pitchFamily="66" charset="0"/>
              </a:rPr>
              <a:t>Для внесения элемента</a:t>
            </a:r>
            <a:r>
              <a:rPr lang="el-GR" sz="2400" dirty="0" smtClean="0">
                <a:latin typeface="Comic Sans MS" panose="030F0702030302020204" pitchFamily="66" charset="0"/>
              </a:rPr>
              <a:t> α</a:t>
            </a:r>
            <a:r>
              <a:rPr lang="ru-RU" sz="2400" dirty="0" smtClean="0">
                <a:latin typeface="Comic Sans MS" panose="030F0702030302020204" pitchFamily="66" charset="0"/>
              </a:rPr>
              <a:t> проверяется позиция таблицы</a:t>
            </a:r>
            <a:r>
              <a:rPr lang="en-US" sz="2400" dirty="0" smtClean="0">
                <a:latin typeface="Comic Sans MS" panose="030F0702030302020204" pitchFamily="66" charset="0"/>
              </a:rPr>
              <a:t> h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en-US" sz="2400" dirty="0" smtClean="0">
                <a:latin typeface="Comic Sans MS" panose="030F0702030302020204" pitchFamily="66" charset="0"/>
              </a:rPr>
              <a:t>).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Comic Sans MS" panose="030F0702030302020204" pitchFamily="66" charset="0"/>
              </a:rPr>
              <a:t>Если позиция пуста, 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ru-RU" sz="2400" dirty="0" smtClean="0">
                <a:latin typeface="Comic Sans MS" panose="030F0702030302020204" pitchFamily="66" charset="0"/>
              </a:rPr>
              <a:t> помещается в ней. Если занята элементом той же цепочки </a:t>
            </a:r>
            <a:r>
              <a:rPr lang="en-US" sz="2400" dirty="0" smtClean="0">
                <a:latin typeface="Comic Sans MS" panose="030F0702030302020204" pitchFamily="66" charset="0"/>
              </a:rPr>
              <a:t>h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r>
              <a:rPr lang="ru-RU" sz="2400" dirty="0" smtClean="0">
                <a:latin typeface="Comic Sans MS" panose="030F0702030302020204" pitchFamily="66" charset="0"/>
              </a:rPr>
              <a:t> = </a:t>
            </a:r>
            <a:r>
              <a:rPr lang="en-US" sz="2400" dirty="0" smtClean="0">
                <a:latin typeface="Comic Sans MS" panose="030F0702030302020204" pitchFamily="66" charset="0"/>
              </a:rPr>
              <a:t>h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l-GR" sz="2400" dirty="0" smtClean="0">
                <a:latin typeface="Comic Sans MS" panose="030F0702030302020204" pitchFamily="66" charset="0"/>
              </a:rPr>
              <a:t>β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r>
              <a:rPr lang="ru-RU" sz="2400" dirty="0" smtClean="0">
                <a:latin typeface="Comic Sans MS" panose="030F0702030302020204" pitchFamily="66" charset="0"/>
              </a:rPr>
              <a:t>, то находим пустой элемент таблицы и помещаем туда 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ru-RU" sz="2400" dirty="0" smtClean="0">
                <a:latin typeface="Comic Sans MS" panose="030F0702030302020204" pitchFamily="66" charset="0"/>
              </a:rPr>
              <a:t>, связывая его в цепочку, начинающуюся с   </a:t>
            </a:r>
            <a:r>
              <a:rPr lang="en-US" sz="2400" dirty="0" smtClean="0">
                <a:latin typeface="Comic Sans MS" panose="030F0702030302020204" pitchFamily="66" charset="0"/>
              </a:rPr>
              <a:t>h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r>
              <a:rPr lang="ru-RU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</a:rPr>
              <a:t>.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Comic Sans MS" panose="030F0702030302020204" pitchFamily="66" charset="0"/>
              </a:rPr>
              <a:t>Если позиция </a:t>
            </a:r>
            <a:r>
              <a:rPr lang="en-US" sz="2400" dirty="0" smtClean="0">
                <a:latin typeface="Comic Sans MS" panose="030F0702030302020204" pitchFamily="66" charset="0"/>
              </a:rPr>
              <a:t>h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r>
              <a:rPr lang="ru-RU" sz="2400" dirty="0" smtClean="0">
                <a:latin typeface="Comic Sans MS" panose="030F0702030302020204" pitchFamily="66" charset="0"/>
              </a:rPr>
              <a:t> занята элементом </a:t>
            </a:r>
            <a:r>
              <a:rPr lang="el-GR" sz="2400" dirty="0" smtClean="0">
                <a:latin typeface="Comic Sans MS" panose="030F0702030302020204" pitchFamily="66" charset="0"/>
              </a:rPr>
              <a:t>β</a:t>
            </a:r>
            <a:r>
              <a:rPr lang="ru-RU" sz="2400" dirty="0" smtClean="0">
                <a:latin typeface="Comic Sans MS" panose="030F0702030302020204" pitchFamily="66" charset="0"/>
              </a:rPr>
              <a:t>, не входящим в одну цепочку с 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ru-RU" sz="2400" dirty="0" smtClean="0">
                <a:latin typeface="Comic Sans MS" panose="030F0702030302020204" pitchFamily="66" charset="0"/>
              </a:rPr>
              <a:t> (</a:t>
            </a:r>
            <a:r>
              <a:rPr lang="en-US" sz="2400" dirty="0" smtClean="0">
                <a:latin typeface="Comic Sans MS" panose="030F0702030302020204" pitchFamily="66" charset="0"/>
              </a:rPr>
              <a:t>h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r>
              <a:rPr lang="ru-RU" sz="2400" dirty="0" smtClean="0">
                <a:latin typeface="Comic Sans MS" panose="030F0702030302020204" pitchFamily="66" charset="0"/>
              </a:rPr>
              <a:t> ≠ </a:t>
            </a:r>
            <a:r>
              <a:rPr lang="en-US" sz="2400" dirty="0" smtClean="0">
                <a:latin typeface="Comic Sans MS" panose="030F0702030302020204" pitchFamily="66" charset="0"/>
              </a:rPr>
              <a:t>h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l-GR" sz="2400" dirty="0" smtClean="0">
                <a:latin typeface="Comic Sans MS" panose="030F0702030302020204" pitchFamily="66" charset="0"/>
              </a:rPr>
              <a:t>β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r>
              <a:rPr lang="ru-RU" sz="2400" dirty="0" smtClean="0">
                <a:latin typeface="Comic Sans MS" panose="030F0702030302020204" pitchFamily="66" charset="0"/>
              </a:rPr>
              <a:t>), то перемещаем </a:t>
            </a:r>
            <a:r>
              <a:rPr lang="el-GR" sz="2400" dirty="0" smtClean="0">
                <a:latin typeface="Comic Sans MS" panose="030F0702030302020204" pitchFamily="66" charset="0"/>
              </a:rPr>
              <a:t>β</a:t>
            </a:r>
            <a:r>
              <a:rPr lang="ru-RU" sz="2400" dirty="0" smtClean="0">
                <a:latin typeface="Comic Sans MS" panose="030F0702030302020204" pitchFamily="66" charset="0"/>
              </a:rPr>
              <a:t> в пустую позицию хеш-таблицы, а в </a:t>
            </a:r>
            <a:r>
              <a:rPr lang="en-US" sz="2400" dirty="0" smtClean="0">
                <a:latin typeface="Comic Sans MS" panose="030F0702030302020204" pitchFamily="66" charset="0"/>
              </a:rPr>
              <a:t>h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r>
              <a:rPr lang="ru-RU" sz="2400" dirty="0" smtClean="0">
                <a:latin typeface="Comic Sans MS" panose="030F0702030302020204" pitchFamily="66" charset="0"/>
              </a:rPr>
              <a:t> помещаем 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ru-RU" sz="2400" dirty="0" smtClean="0">
                <a:latin typeface="Comic Sans MS" panose="030F0702030302020204" pitchFamily="66" charset="0"/>
              </a:rPr>
              <a:t>. Чтобы сохранить </a:t>
            </a:r>
            <a:r>
              <a:rPr lang="el-GR" sz="2400" dirty="0" smtClean="0">
                <a:latin typeface="Comic Sans MS" panose="030F0702030302020204" pitchFamily="66" charset="0"/>
              </a:rPr>
              <a:t>β </a:t>
            </a:r>
            <a:r>
              <a:rPr lang="ru-RU" sz="2400" dirty="0" smtClean="0">
                <a:latin typeface="Comic Sans MS" panose="030F0702030302020204" pitchFamily="66" charset="0"/>
              </a:rPr>
              <a:t>в его цепочке, надо заново вычислить </a:t>
            </a:r>
            <a:r>
              <a:rPr lang="en-US" sz="2400" dirty="0" smtClean="0">
                <a:latin typeface="Comic Sans MS" panose="030F0702030302020204" pitchFamily="66" charset="0"/>
              </a:rPr>
              <a:t>h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l-GR" sz="2400" dirty="0" smtClean="0">
                <a:latin typeface="Comic Sans MS" panose="030F0702030302020204" pitchFamily="66" charset="0"/>
              </a:rPr>
              <a:t>β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r>
              <a:rPr lang="ru-RU" sz="2400" dirty="0" smtClean="0">
                <a:latin typeface="Comic Sans MS" panose="030F0702030302020204" pitchFamily="66" charset="0"/>
              </a:rPr>
              <a:t>.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51054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Основной недостаток метода – необходимость перемещения элементов</a:t>
            </a:r>
            <a:endParaRPr lang="ru-RU" sz="2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ru-RU" altLang="ru-RU"/>
              <a:t>18.11.2014</a:t>
            </a:r>
            <a:endParaRPr lang="ru-RU" altLang="ru-RU"/>
          </a:p>
        </p:txBody>
      </p:sp>
      <p:sp>
        <p:nvSpPr>
          <p:cNvPr id="3075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Хеширование</a:t>
            </a:r>
            <a:endParaRPr lang="ru-RU" altLang="ru-RU" smtClean="0"/>
          </a:p>
        </p:txBody>
      </p:sp>
      <p:sp>
        <p:nvSpPr>
          <p:cNvPr id="307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8EE131-03A6-4C94-AC5D-13D4A68DAC29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 eaLnBrk="1" hangingPunct="1"/>
            <a:r>
              <a:rPr lang="ru-RU" altLang="ru-RU" sz="2800" smtClean="0">
                <a:solidFill>
                  <a:srgbClr val="0000FF"/>
                </a:solidFill>
              </a:rPr>
              <a:t>Основные характеристики операций с БДП</a:t>
            </a:r>
            <a:r>
              <a:rPr lang="ru-RU" altLang="ru-RU" sz="2800" smtClean="0">
                <a:solidFill>
                  <a:srgbClr val="FF0000"/>
                </a:solidFill>
              </a:rPr>
              <a:t>*</a:t>
            </a:r>
            <a:endParaRPr lang="ru-RU" altLang="ru-RU" sz="2800" smtClean="0">
              <a:solidFill>
                <a:srgbClr val="FF0000"/>
              </a:solidFill>
            </a:endParaRPr>
          </a:p>
        </p:txBody>
      </p:sp>
      <p:graphicFrame>
        <p:nvGraphicFramePr>
          <p:cNvPr id="73788" name="Group 60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229600" cy="4625974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760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E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Неупорядочен-ный массив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Упорядочен-ный массив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БДП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906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Поиск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0" 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endParaRPr kumimoji="0" 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92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Вставка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0" 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0" 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endParaRPr kumimoji="0" 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906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Удаление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0" 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0" 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endParaRPr kumimoji="0" 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906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Min, Max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0" 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  <a:r>
                        <a:rPr kumimoji="0" lang="en-US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endPara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01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Извлечение «порядка»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log</a:t>
                      </a:r>
                      <a:r>
                        <a:rPr kumimoji="0" lang="en-US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endParaRPr kumimoji="0" lang="ru-RU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0" lang="ru-RU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3117" name="Text Box 62"/>
          <p:cNvSpPr txBox="1">
            <a:spLocks noChangeArrowheads="1"/>
          </p:cNvSpPr>
          <p:nvPr/>
        </p:nvSpPr>
        <p:spPr bwMode="auto">
          <a:xfrm>
            <a:off x="457200" y="838200"/>
            <a:ext cx="19812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1600" dirty="0">
                <a:solidFill>
                  <a:srgbClr val="FF0000"/>
                </a:solidFill>
              </a:rPr>
              <a:t>*</a:t>
            </a:r>
            <a:r>
              <a:rPr lang="ru-RU" altLang="ru-RU" sz="1600" dirty="0"/>
              <a:t>в среднем, в худшем случае</a:t>
            </a:r>
            <a:endParaRPr lang="ru-RU" altLang="ru-RU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85800"/>
          </a:xfrm>
        </p:spPr>
        <p:txBody>
          <a:bodyPr/>
          <a:lstStyle/>
          <a:p>
            <a:r>
              <a:rPr lang="ru-RU" sz="3200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Пример</a:t>
            </a:r>
            <a:endParaRPr lang="ru-RU" sz="3200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6CA01-88CE-4A79-AF9D-BE39FAD4795A}" type="slidenum">
              <a:rPr lang="ru-RU" smtClean="0"/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57200" y="9906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Пусть </a:t>
            </a:r>
            <a:r>
              <a:rPr lang="en-US" sz="2400" dirty="0" smtClean="0"/>
              <a:t>N = 1</a:t>
            </a:r>
            <a:r>
              <a:rPr lang="ru-RU" sz="2400" dirty="0" smtClean="0"/>
              <a:t>1, а ключи –объекты расстановки – это  цепочки, содержащие буквы латинского алфавита и цифры. </a:t>
            </a:r>
            <a:endParaRPr lang="ru-RU" sz="2400" dirty="0" smtClean="0"/>
          </a:p>
          <a:p>
            <a:pPr algn="just"/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ru-RU" sz="2400" dirty="0" smtClean="0">
                <a:latin typeface="Comic Sans MS" panose="030F0702030302020204" pitchFamily="66" charset="0"/>
              </a:rPr>
              <a:t> - очередной объект расстановки, 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Code (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en-US" sz="2400" dirty="0" smtClean="0">
                <a:latin typeface="Comic Sans MS" panose="030F0702030302020204" pitchFamily="66" charset="0"/>
              </a:rPr>
              <a:t>) – </a:t>
            </a:r>
            <a:r>
              <a:rPr lang="ru-RU" sz="2400" dirty="0" smtClean="0">
                <a:latin typeface="Comic Sans MS" panose="030F0702030302020204" pitchFamily="66" charset="0"/>
              </a:rPr>
              <a:t>функция, значение которой равно сумме порядковых номеров символов цепочки 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ru-RU" sz="2400" dirty="0" smtClean="0">
                <a:latin typeface="Comic Sans MS" panose="030F0702030302020204" pitchFamily="66" charset="0"/>
              </a:rPr>
              <a:t> в таблице кодирования (</a:t>
            </a:r>
            <a:r>
              <a:rPr lang="en-US" sz="2400" dirty="0" smtClean="0">
                <a:latin typeface="Comic Sans MS" panose="030F0702030302020204" pitchFamily="66" charset="0"/>
              </a:rPr>
              <a:t>ASCII</a:t>
            </a:r>
            <a:r>
              <a:rPr lang="ru-RU" sz="2400" dirty="0" smtClean="0">
                <a:latin typeface="Comic Sans MS" panose="030F0702030302020204" pitchFamily="66" charset="0"/>
              </a:rPr>
              <a:t>- код).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algn="just"/>
            <a:r>
              <a:rPr lang="ru-RU" sz="2400" dirty="0" smtClean="0">
                <a:latin typeface="Comic Sans MS" panose="030F0702030302020204" pitchFamily="66" charset="0"/>
              </a:rPr>
              <a:t>Будем использовать функцию расстановки 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h</a:t>
            </a:r>
            <a:r>
              <a:rPr lang="en-US" sz="2400" baseline="-25000" dirty="0" smtClean="0">
                <a:latin typeface="Comic Sans MS" panose="030F0702030302020204" pitchFamily="66" charset="0"/>
              </a:rPr>
              <a:t>0</a:t>
            </a:r>
            <a:r>
              <a:rPr lang="en-US" sz="2400" dirty="0" smtClean="0">
                <a:latin typeface="Comic Sans MS" panose="030F0702030302020204" pitchFamily="66" charset="0"/>
              </a:rPr>
              <a:t> = H(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r>
              <a:rPr lang="ru-RU" sz="2400" dirty="0" smtClean="0">
                <a:latin typeface="Comic Sans MS" panose="030F0702030302020204" pitchFamily="66" charset="0"/>
              </a:rPr>
              <a:t> = </a:t>
            </a:r>
            <a:r>
              <a:rPr lang="en-US" sz="2400" dirty="0" smtClean="0">
                <a:latin typeface="Comic Sans MS" panose="030F0702030302020204" pitchFamily="66" charset="0"/>
              </a:rPr>
              <a:t>Code (</a:t>
            </a:r>
            <a:r>
              <a:rPr lang="el-GR" sz="2400" dirty="0" smtClean="0">
                <a:latin typeface="Comic Sans MS" panose="030F0702030302020204" pitchFamily="66" charset="0"/>
              </a:rPr>
              <a:t>α</a:t>
            </a:r>
            <a:r>
              <a:rPr lang="en-US" sz="2400" dirty="0" smtClean="0">
                <a:latin typeface="Comic Sans MS" panose="030F0702030302020204" pitchFamily="66" charset="0"/>
              </a:rPr>
              <a:t>) mod 1</a:t>
            </a:r>
            <a:r>
              <a:rPr lang="ru-RU" sz="2400" dirty="0" smtClean="0">
                <a:latin typeface="Comic Sans MS" panose="030F0702030302020204" pitchFamily="66" charset="0"/>
              </a:rPr>
              <a:t>1,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algn="just"/>
            <a:r>
              <a:rPr lang="ru-RU" sz="2400" dirty="0" smtClean="0">
                <a:latin typeface="Comic Sans MS" panose="030F0702030302020204" pitchFamily="66" charset="0"/>
              </a:rPr>
              <a:t>Внесём в пустую таблицу объекты: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sz="2200" dirty="0" smtClean="0">
                <a:latin typeface="Comic Sans MS" panose="030F0702030302020204" pitchFamily="66" charset="0"/>
              </a:rPr>
              <a:t>S1,S2,S4,S11,S12,S15,S22,S24,S2</a:t>
            </a:r>
            <a:r>
              <a:rPr lang="ru-RU" sz="2200" dirty="0" smtClean="0">
                <a:latin typeface="Comic Sans MS" panose="030F0702030302020204" pitchFamily="66" charset="0"/>
              </a:rPr>
              <a:t>8</a:t>
            </a:r>
            <a:endParaRPr lang="en-US" sz="2200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Ord</a:t>
            </a:r>
            <a:r>
              <a:rPr lang="en-US" dirty="0" smtClean="0">
                <a:latin typeface="Comic Sans MS" panose="030F0702030302020204" pitchFamily="66" charset="0"/>
              </a:rPr>
              <a:t>(S)=83, </a:t>
            </a:r>
            <a:r>
              <a:rPr lang="en-US" dirty="0" err="1" smtClean="0">
                <a:latin typeface="Comic Sans MS" panose="030F0702030302020204" pitchFamily="66" charset="0"/>
              </a:rPr>
              <a:t>Ord</a:t>
            </a:r>
            <a:r>
              <a:rPr lang="en-US" dirty="0" smtClean="0">
                <a:latin typeface="Comic Sans MS" panose="030F0702030302020204" pitchFamily="66" charset="0"/>
              </a:rPr>
              <a:t>(0)=48, </a:t>
            </a:r>
            <a:r>
              <a:rPr lang="en-US" dirty="0" err="1" smtClean="0">
                <a:latin typeface="Comic Sans MS" panose="030F0702030302020204" pitchFamily="66" charset="0"/>
              </a:rPr>
              <a:t>Ord</a:t>
            </a:r>
            <a:r>
              <a:rPr lang="en-US" dirty="0" smtClean="0">
                <a:latin typeface="Comic Sans MS" panose="030F0702030302020204" pitchFamily="66" charset="0"/>
              </a:rPr>
              <a:t>(1)=49, …, </a:t>
            </a:r>
            <a:r>
              <a:rPr lang="en-US" dirty="0" err="1" smtClean="0">
                <a:latin typeface="Comic Sans MS" panose="030F0702030302020204" pitchFamily="66" charset="0"/>
              </a:rPr>
              <a:t>Ord</a:t>
            </a:r>
            <a:r>
              <a:rPr lang="en-US" dirty="0" smtClean="0">
                <a:latin typeface="Comic Sans MS" panose="030F0702030302020204" pitchFamily="66" charset="0"/>
              </a:rPr>
              <a:t>(</a:t>
            </a:r>
            <a:r>
              <a:rPr lang="ru-RU" dirty="0" smtClean="0">
                <a:latin typeface="Comic Sans MS" panose="030F0702030302020204" pitchFamily="66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)=5</a:t>
            </a:r>
            <a:r>
              <a:rPr lang="ru-RU" dirty="0" smtClean="0">
                <a:latin typeface="Comic Sans MS" panose="030F0702030302020204" pitchFamily="66" charset="0"/>
              </a:rPr>
              <a:t>6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6CA01-88CE-4A79-AF9D-BE39FAD4795A}" type="slidenum">
              <a:rPr lang="ru-RU" smtClean="0"/>
            </a:fld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304800" y="838200"/>
          <a:ext cx="35814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7"/>
                <a:gridCol w="677713"/>
                <a:gridCol w="1295400"/>
                <a:gridCol w="1143000"/>
              </a:tblGrid>
              <a:tr h="63018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имя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значение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цепочка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S2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619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419600" y="838200"/>
            <a:ext cx="411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(S1)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=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(83+49) mod 11 = 0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(S2) = (83+50) mod 11 = 1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(S4) = (83+52) mod 11 = 3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(S11) = (83+49+49) mod 11 = 5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(S12) = (83+49+50) mod 11 = 6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(S15) = (83+49+53) mod 11 = 9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(S22) = (83+50+50) mod 11 = 7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(S24) = (83+50+52) mod 11 = 9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/>
            <a:r>
              <a:rPr lang="ru-RU" dirty="0" smtClean="0">
                <a:latin typeface="Comic Sans MS" panose="030F0702030302020204" pitchFamily="66" charset="0"/>
              </a:rPr>
              <a:t>В 9 расположен </a:t>
            </a:r>
            <a:r>
              <a:rPr lang="en-US" dirty="0" smtClean="0">
                <a:latin typeface="Comic Sans MS" panose="030F0702030302020204" pitchFamily="66" charset="0"/>
              </a:rPr>
              <a:t>S15</a:t>
            </a:r>
            <a:r>
              <a:rPr lang="ru-RU" dirty="0" smtClean="0">
                <a:latin typeface="Comic Sans MS" panose="030F0702030302020204" pitchFamily="66" charset="0"/>
              </a:rPr>
              <a:t>, входящий в одну цепочку с </a:t>
            </a:r>
            <a:r>
              <a:rPr lang="en-US" dirty="0" smtClean="0">
                <a:latin typeface="Comic Sans MS" panose="030F0702030302020204" pitchFamily="66" charset="0"/>
              </a:rPr>
              <a:t>S24</a:t>
            </a:r>
            <a:r>
              <a:rPr lang="ru-RU" dirty="0" smtClean="0">
                <a:latin typeface="Comic Sans MS" panose="030F0702030302020204" pitchFamily="66" charset="0"/>
              </a:rPr>
              <a:t>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/>
            <a:r>
              <a:rPr lang="en-US" dirty="0" smtClean="0">
                <a:latin typeface="Comic Sans MS" panose="030F0702030302020204" pitchFamily="66" charset="0"/>
              </a:rPr>
              <a:t>9) H (S2</a:t>
            </a:r>
            <a:r>
              <a:rPr lang="ru-RU" dirty="0" smtClean="0">
                <a:latin typeface="Comic Sans MS" panose="030F0702030302020204" pitchFamily="66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) = (83+50+5</a:t>
            </a:r>
            <a:r>
              <a:rPr lang="ru-RU" dirty="0" smtClean="0">
                <a:latin typeface="Comic Sans MS" panose="030F0702030302020204" pitchFamily="66" charset="0"/>
              </a:rPr>
              <a:t>6</a:t>
            </a:r>
            <a:r>
              <a:rPr lang="en-US" dirty="0" smtClean="0">
                <a:latin typeface="Comic Sans MS" panose="030F0702030302020204" pitchFamily="66" charset="0"/>
              </a:rPr>
              <a:t>) mod 11 = </a:t>
            </a:r>
            <a:r>
              <a:rPr lang="ru-RU" dirty="0" smtClean="0">
                <a:latin typeface="Comic Sans MS" panose="030F0702030302020204" pitchFamily="66" charset="0"/>
              </a:rPr>
              <a:t>2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rabicParenR"/>
            </a:pP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810000" y="152400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Comic Sans MS" panose="030F0702030302020204" pitchFamily="66" charset="0"/>
              </a:rPr>
              <a:t>S1,S2,S4,S11,S12, S15,S22, S24,S2</a:t>
            </a:r>
            <a:r>
              <a:rPr lang="ru-RU" sz="1600" dirty="0" smtClean="0">
                <a:latin typeface="Comic Sans MS" panose="030F0702030302020204" pitchFamily="66" charset="0"/>
              </a:rPr>
              <a:t>8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sz="1600" dirty="0" err="1" smtClean="0">
                <a:latin typeface="Comic Sans MS" panose="030F0702030302020204" pitchFamily="66" charset="0"/>
              </a:rPr>
              <a:t>Ord</a:t>
            </a:r>
            <a:r>
              <a:rPr lang="en-US" sz="1600" dirty="0" smtClean="0">
                <a:latin typeface="Comic Sans MS" panose="030F0702030302020204" pitchFamily="66" charset="0"/>
              </a:rPr>
              <a:t>(S)=83, </a:t>
            </a:r>
            <a:r>
              <a:rPr lang="en-US" sz="1600" dirty="0" err="1" smtClean="0">
                <a:latin typeface="Comic Sans MS" panose="030F0702030302020204" pitchFamily="66" charset="0"/>
              </a:rPr>
              <a:t>Ord</a:t>
            </a:r>
            <a:r>
              <a:rPr lang="en-US" sz="1600" dirty="0" smtClean="0">
                <a:latin typeface="Comic Sans MS" panose="030F0702030302020204" pitchFamily="66" charset="0"/>
              </a:rPr>
              <a:t>(0)=48, </a:t>
            </a:r>
            <a:r>
              <a:rPr lang="en-US" sz="1600" dirty="0" err="1" smtClean="0">
                <a:latin typeface="Comic Sans MS" panose="030F0702030302020204" pitchFamily="66" charset="0"/>
              </a:rPr>
              <a:t>Ord</a:t>
            </a:r>
            <a:r>
              <a:rPr lang="en-US" sz="1600" dirty="0" smtClean="0">
                <a:latin typeface="Comic Sans MS" panose="030F0702030302020204" pitchFamily="66" charset="0"/>
              </a:rPr>
              <a:t>(1)=49, …, </a:t>
            </a:r>
            <a:r>
              <a:rPr lang="en-US" sz="1600" dirty="0" err="1" smtClean="0">
                <a:latin typeface="Comic Sans MS" panose="030F0702030302020204" pitchFamily="66" charset="0"/>
              </a:rPr>
              <a:t>Ord</a:t>
            </a:r>
            <a:r>
              <a:rPr lang="en-US" sz="1600" dirty="0" smtClean="0">
                <a:latin typeface="Comic Sans MS" panose="030F0702030302020204" pitchFamily="66" charset="0"/>
              </a:rPr>
              <a:t>(8)=56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228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N=11</a:t>
            </a:r>
            <a:r>
              <a:rPr lang="ru-RU" i="1" dirty="0" smtClean="0">
                <a:solidFill>
                  <a:srgbClr val="FF0000"/>
                </a:solidFill>
              </a:rPr>
              <a:t> прямой метод цепочек</a:t>
            </a:r>
            <a:r>
              <a:rPr lang="en-US" i="1" dirty="0" smtClean="0">
                <a:solidFill>
                  <a:srgbClr val="FF0000"/>
                </a:solidFill>
              </a:rPr>
              <a:t>  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25" name="Выгнутая вправо стрелка 24"/>
          <p:cNvSpPr/>
          <p:nvPr/>
        </p:nvSpPr>
        <p:spPr>
          <a:xfrm>
            <a:off x="3810000" y="4953000"/>
            <a:ext cx="3048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6CA01-88CE-4A79-AF9D-BE39FAD4795A}" type="slidenum">
              <a:rPr lang="ru-RU" smtClean="0"/>
            </a:fld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228600" y="762000"/>
          <a:ext cx="3886201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7"/>
                <a:gridCol w="677713"/>
                <a:gridCol w="1355272"/>
                <a:gridCol w="1387929"/>
              </a:tblGrid>
              <a:tr h="63018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имя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значение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цепочка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ru-RU" dirty="0" smtClean="0"/>
                        <a:t>15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ru-RU" dirty="0" smtClean="0"/>
                        <a:t>22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S12</a:t>
                      </a:r>
                      <a:endParaRPr lang="ru-RU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619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495800" y="762001"/>
            <a:ext cx="4648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 smtClean="0">
                <a:latin typeface="Comic Sans MS" panose="030F0702030302020204" pitchFamily="66" charset="0"/>
              </a:rPr>
              <a:t>H (S1)</a:t>
            </a:r>
            <a:r>
              <a:rPr lang="ru-RU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=</a:t>
            </a:r>
            <a:r>
              <a:rPr lang="ru-RU" sz="1600" dirty="0" smtClean="0"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(83+49) mod 10 = 2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latin typeface="Comic Sans MS" panose="030F0702030302020204" pitchFamily="66" charset="0"/>
              </a:rPr>
              <a:t>H (S2) = (83+50) mod 10 = 3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sz="1600" dirty="0" smtClean="0">
                <a:latin typeface="Comic Sans MS" panose="030F0702030302020204" pitchFamily="66" charset="0"/>
              </a:rPr>
              <a:t>H (S4) = (83+52) mod 10 = 5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sz="1600" dirty="0" smtClean="0">
                <a:latin typeface="Comic Sans MS" panose="030F0702030302020204" pitchFamily="66" charset="0"/>
              </a:rPr>
              <a:t>H (S11) = (83+49+49) mod 10 = 1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sz="1600" dirty="0" smtClean="0">
                <a:latin typeface="Comic Sans MS" panose="030F0702030302020204" pitchFamily="66" charset="0"/>
              </a:rPr>
              <a:t>H (S12) = (83+49+50) mod 10 = 2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algn="just"/>
            <a:r>
              <a:rPr lang="ru-RU" sz="1600" dirty="0" smtClean="0">
                <a:latin typeface="Comic Sans MS" panose="030F0702030302020204" pitchFamily="66" charset="0"/>
              </a:rPr>
              <a:t>В </a:t>
            </a:r>
            <a:r>
              <a:rPr lang="en-US" sz="1600" dirty="0" smtClean="0">
                <a:latin typeface="Comic Sans MS" panose="030F0702030302020204" pitchFamily="66" charset="0"/>
              </a:rPr>
              <a:t>2</a:t>
            </a:r>
            <a:r>
              <a:rPr lang="ru-RU" sz="1600" dirty="0" smtClean="0">
                <a:latin typeface="Comic Sans MS" panose="030F0702030302020204" pitchFamily="66" charset="0"/>
              </a:rPr>
              <a:t> расположен </a:t>
            </a:r>
            <a:r>
              <a:rPr lang="en-US" sz="1600" dirty="0" smtClean="0">
                <a:latin typeface="Comic Sans MS" panose="030F0702030302020204" pitchFamily="66" charset="0"/>
              </a:rPr>
              <a:t>S1</a:t>
            </a:r>
            <a:r>
              <a:rPr lang="ru-RU" sz="1600" dirty="0" smtClean="0">
                <a:latin typeface="Comic Sans MS" panose="030F0702030302020204" pitchFamily="66" charset="0"/>
              </a:rPr>
              <a:t>, входящий в одну цепочку с </a:t>
            </a:r>
            <a:r>
              <a:rPr lang="en-US" sz="1600" dirty="0" smtClean="0">
                <a:latin typeface="Comic Sans MS" panose="030F0702030302020204" pitchFamily="66" charset="0"/>
              </a:rPr>
              <a:t>S12</a:t>
            </a:r>
            <a:r>
              <a:rPr lang="ru-RU" sz="1600" dirty="0" smtClean="0">
                <a:latin typeface="Comic Sans MS" panose="030F0702030302020204" pitchFamily="66" charset="0"/>
              </a:rPr>
              <a:t>. Следующий свободный после 2 - это 4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rabicParenR" startAt="6"/>
            </a:pPr>
            <a:r>
              <a:rPr lang="en-US" sz="1600" dirty="0" smtClean="0">
                <a:latin typeface="Comic Sans MS" panose="030F0702030302020204" pitchFamily="66" charset="0"/>
              </a:rPr>
              <a:t>H (S15) = (83+49+53) mod </a:t>
            </a:r>
            <a:r>
              <a:rPr lang="ru-RU" sz="1600" dirty="0" smtClean="0">
                <a:latin typeface="Comic Sans MS" panose="030F0702030302020204" pitchFamily="66" charset="0"/>
              </a:rPr>
              <a:t>10</a:t>
            </a:r>
            <a:r>
              <a:rPr lang="en-US" sz="1600" dirty="0" smtClean="0">
                <a:latin typeface="Comic Sans MS" panose="030F0702030302020204" pitchFamily="66" charset="0"/>
              </a:rPr>
              <a:t> =5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algn="just"/>
            <a:r>
              <a:rPr lang="ru-RU" sz="1600" dirty="0" smtClean="0">
                <a:latin typeface="Comic Sans MS" panose="030F0702030302020204" pitchFamily="66" charset="0"/>
              </a:rPr>
              <a:t>В </a:t>
            </a:r>
            <a:r>
              <a:rPr lang="en-US" sz="1600" dirty="0" smtClean="0">
                <a:latin typeface="Comic Sans MS" panose="030F0702030302020204" pitchFamily="66" charset="0"/>
              </a:rPr>
              <a:t>5</a:t>
            </a:r>
            <a:r>
              <a:rPr lang="ru-RU" sz="1600" dirty="0" smtClean="0">
                <a:latin typeface="Comic Sans MS" panose="030F0702030302020204" pitchFamily="66" charset="0"/>
              </a:rPr>
              <a:t> расположен </a:t>
            </a:r>
            <a:r>
              <a:rPr lang="en-US" sz="1600" dirty="0" smtClean="0">
                <a:latin typeface="Comic Sans MS" panose="030F0702030302020204" pitchFamily="66" charset="0"/>
              </a:rPr>
              <a:t>S4</a:t>
            </a:r>
            <a:r>
              <a:rPr lang="ru-RU" sz="1600" dirty="0" smtClean="0">
                <a:latin typeface="Comic Sans MS" panose="030F0702030302020204" pitchFamily="66" charset="0"/>
              </a:rPr>
              <a:t>, входящий в одну цепочку с </a:t>
            </a:r>
            <a:r>
              <a:rPr lang="en-US" sz="1600" dirty="0" smtClean="0">
                <a:latin typeface="Comic Sans MS" panose="030F0702030302020204" pitchFamily="66" charset="0"/>
              </a:rPr>
              <a:t>S15</a:t>
            </a:r>
            <a:r>
              <a:rPr lang="ru-RU" sz="1600" dirty="0" smtClean="0">
                <a:latin typeface="Comic Sans MS" panose="030F0702030302020204" pitchFamily="66" charset="0"/>
              </a:rPr>
              <a:t>. Следующий свободный после </a:t>
            </a:r>
            <a:r>
              <a:rPr lang="en-US" sz="1600" dirty="0" smtClean="0">
                <a:latin typeface="Comic Sans MS" panose="030F0702030302020204" pitchFamily="66" charset="0"/>
              </a:rPr>
              <a:t>5</a:t>
            </a:r>
            <a:r>
              <a:rPr lang="ru-RU" sz="1600" dirty="0" smtClean="0">
                <a:latin typeface="Comic Sans MS" panose="030F0702030302020204" pitchFamily="66" charset="0"/>
              </a:rPr>
              <a:t> - это </a:t>
            </a:r>
            <a:r>
              <a:rPr lang="en-US" sz="1600" dirty="0" smtClean="0">
                <a:latin typeface="Comic Sans MS" panose="030F0702030302020204" pitchFamily="66" charset="0"/>
              </a:rPr>
              <a:t>6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rabicParenR" startAt="7"/>
            </a:pPr>
            <a:r>
              <a:rPr lang="en-US" sz="1600" dirty="0" smtClean="0">
                <a:latin typeface="Comic Sans MS" panose="030F0702030302020204" pitchFamily="66" charset="0"/>
              </a:rPr>
              <a:t>H (S22) = (83+50+50) mod 10 = 3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ru-RU" sz="1600" dirty="0" smtClean="0">
                <a:latin typeface="Comic Sans MS" panose="030F0702030302020204" pitchFamily="66" charset="0"/>
              </a:rPr>
              <a:t>В 3 расположен </a:t>
            </a:r>
            <a:r>
              <a:rPr lang="en-US" sz="1600" dirty="0" smtClean="0">
                <a:latin typeface="Comic Sans MS" panose="030F0702030302020204" pitchFamily="66" charset="0"/>
              </a:rPr>
              <a:t>S2</a:t>
            </a:r>
            <a:r>
              <a:rPr lang="ru-RU" sz="1600" dirty="0" smtClean="0">
                <a:latin typeface="Comic Sans MS" panose="030F0702030302020204" pitchFamily="66" charset="0"/>
              </a:rPr>
              <a:t>, входящий в одну цепочку с </a:t>
            </a:r>
            <a:r>
              <a:rPr lang="en-US" sz="1600" dirty="0" smtClean="0">
                <a:latin typeface="Comic Sans MS" panose="030F0702030302020204" pitchFamily="66" charset="0"/>
              </a:rPr>
              <a:t>S22</a:t>
            </a:r>
            <a:r>
              <a:rPr lang="ru-RU" sz="1600" dirty="0" smtClean="0">
                <a:latin typeface="Comic Sans MS" panose="030F0702030302020204" pitchFamily="66" charset="0"/>
              </a:rPr>
              <a:t>. Следующий свободный – 7.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rabicParenR" startAt="8"/>
            </a:pPr>
            <a:r>
              <a:rPr lang="en-US" sz="1600" dirty="0" smtClean="0">
                <a:latin typeface="Comic Sans MS" panose="030F0702030302020204" pitchFamily="66" charset="0"/>
              </a:rPr>
              <a:t>H (S24) = (83+50+52) mod 10 = 5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ru-RU" sz="1600" dirty="0" smtClean="0">
                <a:latin typeface="Comic Sans MS" panose="030F0702030302020204" pitchFamily="66" charset="0"/>
              </a:rPr>
              <a:t>В </a:t>
            </a:r>
            <a:r>
              <a:rPr lang="en-US" sz="1600" dirty="0" smtClean="0">
                <a:latin typeface="Comic Sans MS" panose="030F0702030302020204" pitchFamily="66" charset="0"/>
              </a:rPr>
              <a:t>5</a:t>
            </a:r>
            <a:r>
              <a:rPr lang="ru-RU" sz="1600" dirty="0" smtClean="0">
                <a:latin typeface="Comic Sans MS" panose="030F0702030302020204" pitchFamily="66" charset="0"/>
              </a:rPr>
              <a:t> расположен</a:t>
            </a:r>
            <a:r>
              <a:rPr lang="en-US" sz="1600" dirty="0" smtClean="0">
                <a:latin typeface="Comic Sans MS" panose="030F0702030302020204" pitchFamily="66" charset="0"/>
              </a:rPr>
              <a:t> S4</a:t>
            </a:r>
            <a:r>
              <a:rPr lang="ru-RU" sz="1600" dirty="0" smtClean="0">
                <a:latin typeface="Comic Sans MS" panose="030F0702030302020204" pitchFamily="66" charset="0"/>
              </a:rPr>
              <a:t>, входящий в одну цепочку с </a:t>
            </a:r>
            <a:r>
              <a:rPr lang="en-US" sz="1600" dirty="0" smtClean="0">
                <a:latin typeface="Comic Sans MS" panose="030F0702030302020204" pitchFamily="66" charset="0"/>
              </a:rPr>
              <a:t>S15 </a:t>
            </a:r>
            <a:r>
              <a:rPr lang="ru-RU" sz="1600" dirty="0" smtClean="0">
                <a:latin typeface="Comic Sans MS" panose="030F0702030302020204" pitchFamily="66" charset="0"/>
              </a:rPr>
              <a:t> и </a:t>
            </a:r>
            <a:r>
              <a:rPr lang="en-US" sz="1600" dirty="0" smtClean="0">
                <a:latin typeface="Comic Sans MS" panose="030F0702030302020204" pitchFamily="66" charset="0"/>
              </a:rPr>
              <a:t>S24</a:t>
            </a:r>
            <a:r>
              <a:rPr lang="ru-RU" sz="1600" dirty="0" smtClean="0">
                <a:latin typeface="Comic Sans MS" panose="030F0702030302020204" pitchFamily="66" charset="0"/>
              </a:rPr>
              <a:t>. Следующий свободный –</a:t>
            </a:r>
            <a:r>
              <a:rPr lang="en-US" sz="1600" dirty="0" smtClean="0">
                <a:latin typeface="Comic Sans MS" panose="030F0702030302020204" pitchFamily="66" charset="0"/>
              </a:rPr>
              <a:t>8</a:t>
            </a:r>
            <a:endParaRPr lang="en-US" sz="1600" dirty="0" smtClean="0">
              <a:latin typeface="Comic Sans MS" panose="030F0702030302020204" pitchFamily="66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810000" y="152400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Comic Sans MS" panose="030F0702030302020204" pitchFamily="66" charset="0"/>
              </a:rPr>
              <a:t>S1,S2,S4,S11,S12, S15,S22, S24,</a:t>
            </a:r>
            <a:r>
              <a:rPr 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S14 </a:t>
            </a:r>
            <a:r>
              <a:rPr lang="ru-RU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вместо </a:t>
            </a:r>
            <a:r>
              <a:rPr 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S28</a:t>
            </a:r>
            <a:endParaRPr lang="en-US" sz="1600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1600" dirty="0" err="1" smtClean="0">
                <a:latin typeface="Comic Sans MS" panose="030F0702030302020204" pitchFamily="66" charset="0"/>
              </a:rPr>
              <a:t>Ord</a:t>
            </a:r>
            <a:r>
              <a:rPr lang="en-US" sz="1600" dirty="0" smtClean="0">
                <a:latin typeface="Comic Sans MS" panose="030F0702030302020204" pitchFamily="66" charset="0"/>
              </a:rPr>
              <a:t>(S)=83, </a:t>
            </a:r>
            <a:r>
              <a:rPr lang="en-US" sz="1600" dirty="0" err="1" smtClean="0">
                <a:latin typeface="Comic Sans MS" panose="030F0702030302020204" pitchFamily="66" charset="0"/>
              </a:rPr>
              <a:t>Ord</a:t>
            </a:r>
            <a:r>
              <a:rPr lang="en-US" sz="1600" dirty="0" smtClean="0">
                <a:latin typeface="Comic Sans MS" panose="030F0702030302020204" pitchFamily="66" charset="0"/>
              </a:rPr>
              <a:t>(0)=48, </a:t>
            </a:r>
            <a:r>
              <a:rPr lang="en-US" sz="1600" dirty="0" err="1" smtClean="0">
                <a:latin typeface="Comic Sans MS" panose="030F0702030302020204" pitchFamily="66" charset="0"/>
              </a:rPr>
              <a:t>Ord</a:t>
            </a:r>
            <a:r>
              <a:rPr lang="en-US" sz="1600" dirty="0" smtClean="0">
                <a:latin typeface="Comic Sans MS" panose="030F0702030302020204" pitchFamily="66" charset="0"/>
              </a:rPr>
              <a:t>(1)=49, …, </a:t>
            </a:r>
            <a:r>
              <a:rPr lang="en-US" sz="1600" dirty="0" err="1" smtClean="0">
                <a:latin typeface="Comic Sans MS" panose="030F0702030302020204" pitchFamily="66" charset="0"/>
              </a:rPr>
              <a:t>Ord</a:t>
            </a:r>
            <a:r>
              <a:rPr lang="en-US" sz="1600" dirty="0" smtClean="0">
                <a:latin typeface="Comic Sans MS" panose="030F0702030302020204" pitchFamily="66" charset="0"/>
              </a:rPr>
              <a:t>(8)=56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228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N=10 </a:t>
            </a:r>
            <a:r>
              <a:rPr lang="ru-RU" i="1" dirty="0" smtClean="0">
                <a:solidFill>
                  <a:srgbClr val="FF0000"/>
                </a:solidFill>
              </a:rPr>
              <a:t> прямой метод цепочек</a:t>
            </a:r>
            <a:r>
              <a:rPr lang="en-US" i="1" dirty="0" smtClean="0">
                <a:solidFill>
                  <a:srgbClr val="FF0000"/>
                </a:solidFill>
              </a:rPr>
              <a:t>  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25" name="Выгнутая вправо стрелка 24"/>
          <p:cNvSpPr/>
          <p:nvPr/>
        </p:nvSpPr>
        <p:spPr>
          <a:xfrm>
            <a:off x="3886200" y="2209800"/>
            <a:ext cx="3048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Выгнутая вправо стрелка 9"/>
          <p:cNvSpPr/>
          <p:nvPr/>
        </p:nvSpPr>
        <p:spPr>
          <a:xfrm>
            <a:off x="3886200" y="3352800"/>
            <a:ext cx="381000" cy="457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Выгнутая вправо стрелка 10"/>
          <p:cNvSpPr/>
          <p:nvPr/>
        </p:nvSpPr>
        <p:spPr>
          <a:xfrm>
            <a:off x="3810000" y="2590800"/>
            <a:ext cx="609600" cy="1676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Выгнутая вправо стрелка 11"/>
          <p:cNvSpPr/>
          <p:nvPr/>
        </p:nvSpPr>
        <p:spPr>
          <a:xfrm>
            <a:off x="3962400" y="3810000"/>
            <a:ext cx="457200" cy="838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Дуга 14"/>
          <p:cNvSpPr/>
          <p:nvPr/>
        </p:nvSpPr>
        <p:spPr>
          <a:xfrm>
            <a:off x="1295400" y="3048000"/>
            <a:ext cx="457200" cy="1905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уга 16"/>
          <p:cNvSpPr/>
          <p:nvPr/>
        </p:nvSpPr>
        <p:spPr>
          <a:xfrm>
            <a:off x="1219200" y="3352800"/>
            <a:ext cx="457200" cy="1524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/>
          <p:nvPr/>
        </p:nvCxnSpPr>
        <p:spPr>
          <a:xfrm rot="5400000">
            <a:off x="381000" y="39624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Выгнутая вправо стрелка 27"/>
          <p:cNvSpPr/>
          <p:nvPr/>
        </p:nvSpPr>
        <p:spPr>
          <a:xfrm>
            <a:off x="3352800" y="2209800"/>
            <a:ext cx="228600" cy="2743200"/>
          </a:xfrm>
          <a:prstGeom prst="curvedLeft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rot="5400000">
            <a:off x="381000" y="3962400"/>
            <a:ext cx="18288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rot="10800000">
            <a:off x="1295400" y="3048000"/>
            <a:ext cx="457200" cy="158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5486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9"/>
            </a:pPr>
            <a:r>
              <a:rPr lang="en-US" sz="1600" dirty="0" smtClean="0">
                <a:latin typeface="Comic Sans MS" panose="030F0702030302020204" pitchFamily="66" charset="0"/>
              </a:rPr>
              <a:t>H (S14) = (83+49+52) mod 10 = 4  </a:t>
            </a:r>
            <a:r>
              <a:rPr lang="ru-RU" sz="1600" dirty="0" smtClean="0">
                <a:latin typeface="Comic Sans MS" panose="030F0702030302020204" pitchFamily="66" charset="0"/>
              </a:rPr>
              <a:t>В </a:t>
            </a:r>
            <a:r>
              <a:rPr lang="en-US" sz="1600" dirty="0" smtClean="0">
                <a:latin typeface="Comic Sans MS" panose="030F0702030302020204" pitchFamily="66" charset="0"/>
              </a:rPr>
              <a:t>4</a:t>
            </a:r>
            <a:r>
              <a:rPr lang="ru-RU" sz="1600" dirty="0" smtClean="0">
                <a:latin typeface="Comic Sans MS" panose="030F0702030302020204" pitchFamily="66" charset="0"/>
              </a:rPr>
              <a:t> расположен</a:t>
            </a:r>
            <a:r>
              <a:rPr lang="en-US" sz="1600" dirty="0" smtClean="0">
                <a:latin typeface="Comic Sans MS" panose="030F0702030302020204" pitchFamily="66" charset="0"/>
              </a:rPr>
              <a:t> S12</a:t>
            </a:r>
            <a:r>
              <a:rPr lang="ru-RU" sz="1600" dirty="0" smtClean="0">
                <a:latin typeface="Comic Sans MS" panose="030F0702030302020204" pitchFamily="66" charset="0"/>
              </a:rPr>
              <a:t>,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r>
              <a:rPr lang="ru-RU" sz="1600" dirty="0" smtClean="0">
                <a:latin typeface="Comic Sans MS" panose="030F0702030302020204" pitchFamily="66" charset="0"/>
              </a:rPr>
              <a:t>не  входящий в одну цепочку с </a:t>
            </a:r>
            <a:r>
              <a:rPr lang="en-US" sz="1600" dirty="0" smtClean="0">
                <a:latin typeface="Comic Sans MS" panose="030F0702030302020204" pitchFamily="66" charset="0"/>
              </a:rPr>
              <a:t>S1</a:t>
            </a:r>
            <a:r>
              <a:rPr lang="ru-RU" sz="1600" dirty="0" smtClean="0">
                <a:latin typeface="Comic Sans MS" panose="030F0702030302020204" pitchFamily="66" charset="0"/>
              </a:rPr>
              <a:t>4. Следующий свободный</a:t>
            </a:r>
            <a:r>
              <a:rPr lang="en-US" sz="1600" dirty="0" smtClean="0">
                <a:latin typeface="Comic Sans MS" panose="030F0702030302020204" pitchFamily="66" charset="0"/>
              </a:rPr>
              <a:t> – 9. </a:t>
            </a:r>
            <a:r>
              <a:rPr lang="ru-RU" sz="1600" dirty="0" smtClean="0">
                <a:latin typeface="Comic Sans MS" panose="030F0702030302020204" pitchFamily="66" charset="0"/>
              </a:rPr>
              <a:t>Переносим </a:t>
            </a:r>
            <a:r>
              <a:rPr lang="en-US" sz="1600" dirty="0" smtClean="0">
                <a:latin typeface="Comic Sans MS" panose="030F0702030302020204" pitchFamily="66" charset="0"/>
              </a:rPr>
              <a:t>S</a:t>
            </a:r>
            <a:r>
              <a:rPr lang="ru-RU" sz="1600" dirty="0" smtClean="0">
                <a:latin typeface="Comic Sans MS" panose="030F0702030302020204" pitchFamily="66" charset="0"/>
              </a:rPr>
              <a:t>12 в 9, корректируем ссылку 2. В 4 помещаем </a:t>
            </a:r>
            <a:r>
              <a:rPr lang="en-US" sz="1600" dirty="0" smtClean="0">
                <a:latin typeface="Comic Sans MS" panose="030F0702030302020204" pitchFamily="66" charset="0"/>
              </a:rPr>
              <a:t>S</a:t>
            </a:r>
            <a:r>
              <a:rPr lang="ru-RU" sz="1600" dirty="0" smtClean="0">
                <a:latin typeface="Comic Sans MS" panose="030F0702030302020204" pitchFamily="66" charset="0"/>
              </a:rPr>
              <a:t>14 </a:t>
            </a:r>
            <a:endParaRPr lang="ru-RU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FFBEE-4D45-4B95-BB9D-062AC076731C}" type="slidenum">
              <a:rPr lang="ru-RU" smtClean="0"/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r>
              <a:rPr lang="ru-RU" altLang="ru-RU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Метод цепочек, использующий таблицу индексов 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066800"/>
            <a:ext cx="883920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Comic Sans MS" panose="030F0702030302020204" pitchFamily="66" charset="0"/>
              </a:rPr>
              <a:t>Хеш-функция вычисляет адрес в </a:t>
            </a:r>
            <a:r>
              <a:rPr lang="ru-RU" sz="2200" b="1" i="1" dirty="0" smtClean="0">
                <a:latin typeface="+mj-lt"/>
                <a:cs typeface="+mj-lt"/>
              </a:rPr>
              <a:t>таблице индексов</a:t>
            </a:r>
            <a:r>
              <a:rPr lang="ru-RU" sz="2200" dirty="0" smtClean="0">
                <a:latin typeface="Comic Sans MS" panose="030F0702030302020204" pitchFamily="66" charset="0"/>
              </a:rPr>
              <a:t>. Элементы таблицы индексов – это указатели на таблицу символов. В таблицу символов элементы вносятся по порядку.  Для хранения текущей свободной позиции таблицы символов используется ссылочная переменная.</a:t>
            </a:r>
            <a:endParaRPr lang="ru-RU" sz="2200" dirty="0" smtClean="0">
              <a:latin typeface="Comic Sans MS" panose="030F0702030302020204" pitchFamily="66" charset="0"/>
            </a:endParaRPr>
          </a:p>
          <a:p>
            <a:pPr algn="just"/>
            <a:r>
              <a:rPr lang="ru-RU" sz="2200" dirty="0" smtClean="0">
                <a:latin typeface="Comic Sans MS" panose="030F0702030302020204" pitchFamily="66" charset="0"/>
              </a:rPr>
              <a:t>При внесении элемента</a:t>
            </a:r>
            <a:r>
              <a:rPr lang="el-GR" sz="2200" dirty="0" smtClean="0">
                <a:latin typeface="Comic Sans MS" panose="030F0702030302020204" pitchFamily="66" charset="0"/>
              </a:rPr>
              <a:t> α</a:t>
            </a:r>
            <a:r>
              <a:rPr lang="ru-RU" sz="2200" dirty="0" smtClean="0">
                <a:latin typeface="Comic Sans MS" panose="030F0702030302020204" pitchFamily="66" charset="0"/>
              </a:rPr>
              <a:t> вычисляется </a:t>
            </a:r>
            <a:r>
              <a:rPr lang="en-US" sz="2200" dirty="0" smtClean="0">
                <a:latin typeface="Comic Sans MS" panose="030F0702030302020204" pitchFamily="66" charset="0"/>
              </a:rPr>
              <a:t>H(</a:t>
            </a:r>
            <a:r>
              <a:rPr lang="el-GR" sz="2200" dirty="0" smtClean="0">
                <a:latin typeface="Comic Sans MS" panose="030F0702030302020204" pitchFamily="66" charset="0"/>
              </a:rPr>
              <a:t>α</a:t>
            </a:r>
            <a:r>
              <a:rPr lang="en-US" sz="2200" dirty="0" smtClean="0">
                <a:latin typeface="Comic Sans MS" panose="030F0702030302020204" pitchFamily="66" charset="0"/>
              </a:rPr>
              <a:t>)</a:t>
            </a:r>
            <a:r>
              <a:rPr lang="ru-RU" sz="2200" dirty="0" smtClean="0">
                <a:latin typeface="Comic Sans MS" panose="030F0702030302020204" pitchFamily="66" charset="0"/>
              </a:rPr>
              <a:t>, которая является адресом в таблице индексов.</a:t>
            </a:r>
            <a:endParaRPr lang="ru-RU" sz="2200" dirty="0" smtClean="0">
              <a:latin typeface="Comic Sans MS" panose="030F0702030302020204" pitchFamily="66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latin typeface="Comic Sans MS" panose="030F0702030302020204" pitchFamily="66" charset="0"/>
              </a:rPr>
              <a:t>Если позиция </a:t>
            </a:r>
            <a:r>
              <a:rPr lang="en-US" sz="2200" dirty="0" smtClean="0">
                <a:latin typeface="Comic Sans MS" panose="030F0702030302020204" pitchFamily="66" charset="0"/>
              </a:rPr>
              <a:t>H(</a:t>
            </a:r>
            <a:r>
              <a:rPr lang="el-GR" sz="2200" dirty="0" smtClean="0">
                <a:latin typeface="Comic Sans MS" panose="030F0702030302020204" pitchFamily="66" charset="0"/>
              </a:rPr>
              <a:t>α</a:t>
            </a:r>
            <a:r>
              <a:rPr lang="en-US" sz="2200" dirty="0" smtClean="0">
                <a:latin typeface="Comic Sans MS" panose="030F0702030302020204" pitchFamily="66" charset="0"/>
              </a:rPr>
              <a:t>) </a:t>
            </a:r>
            <a:r>
              <a:rPr lang="ru-RU" sz="2200" dirty="0" smtClean="0">
                <a:latin typeface="Comic Sans MS" panose="030F0702030302020204" pitchFamily="66" charset="0"/>
              </a:rPr>
              <a:t>пуста, </a:t>
            </a:r>
            <a:r>
              <a:rPr lang="el-GR" sz="2200" dirty="0" smtClean="0">
                <a:latin typeface="Comic Sans MS" panose="030F0702030302020204" pitchFamily="66" charset="0"/>
              </a:rPr>
              <a:t>α</a:t>
            </a:r>
            <a:r>
              <a:rPr lang="ru-RU" sz="2200" dirty="0" smtClean="0">
                <a:latin typeface="Comic Sans MS" panose="030F0702030302020204" pitchFamily="66" charset="0"/>
              </a:rPr>
              <a:t> помещаем в текущую свободную позицию таблицы символов, а указатель на эту позицию помещаем в </a:t>
            </a:r>
            <a:r>
              <a:rPr lang="en-US" sz="2200" dirty="0" smtClean="0">
                <a:latin typeface="Comic Sans MS" panose="030F0702030302020204" pitchFamily="66" charset="0"/>
              </a:rPr>
              <a:t> H(</a:t>
            </a:r>
            <a:r>
              <a:rPr lang="el-GR" sz="2200" dirty="0" smtClean="0">
                <a:latin typeface="Comic Sans MS" panose="030F0702030302020204" pitchFamily="66" charset="0"/>
              </a:rPr>
              <a:t>α</a:t>
            </a:r>
            <a:r>
              <a:rPr lang="en-US" sz="2200" dirty="0" smtClean="0">
                <a:latin typeface="Comic Sans MS" panose="030F0702030302020204" pitchFamily="66" charset="0"/>
              </a:rPr>
              <a:t>)</a:t>
            </a:r>
            <a:r>
              <a:rPr lang="ru-RU" sz="2200" dirty="0" smtClean="0">
                <a:latin typeface="Comic Sans MS" panose="030F0702030302020204" pitchFamily="66" charset="0"/>
              </a:rPr>
              <a:t>. </a:t>
            </a:r>
            <a:endParaRPr lang="en-US" sz="2200" dirty="0" smtClean="0">
              <a:latin typeface="Comic Sans MS" panose="030F0702030302020204" pitchFamily="66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latin typeface="Comic Sans MS" panose="030F0702030302020204" pitchFamily="66" charset="0"/>
              </a:rPr>
              <a:t>Если позиция </a:t>
            </a:r>
            <a:r>
              <a:rPr lang="en-US" sz="2200" dirty="0" smtClean="0">
                <a:latin typeface="Comic Sans MS" panose="030F0702030302020204" pitchFamily="66" charset="0"/>
              </a:rPr>
              <a:t>H(</a:t>
            </a:r>
            <a:r>
              <a:rPr lang="el-GR" sz="2200" dirty="0" smtClean="0">
                <a:latin typeface="Comic Sans MS" panose="030F0702030302020204" pitchFamily="66" charset="0"/>
              </a:rPr>
              <a:t>α</a:t>
            </a:r>
            <a:r>
              <a:rPr lang="en-US" sz="2200" dirty="0" smtClean="0">
                <a:latin typeface="Comic Sans MS" panose="030F0702030302020204" pitchFamily="66" charset="0"/>
              </a:rPr>
              <a:t>) </a:t>
            </a:r>
            <a:r>
              <a:rPr lang="ru-RU" sz="2200" dirty="0" smtClean="0">
                <a:latin typeface="Comic Sans MS" panose="030F0702030302020204" pitchFamily="66" charset="0"/>
              </a:rPr>
              <a:t>занята указателем на позицию в таблице символов, обращаемся к этой позиции, просматриваем всю цепочку. Достигнув конца цепочки, помещаем </a:t>
            </a:r>
            <a:r>
              <a:rPr lang="el-GR" sz="2200" dirty="0" smtClean="0">
                <a:latin typeface="Comic Sans MS" panose="030F0702030302020204" pitchFamily="66" charset="0"/>
              </a:rPr>
              <a:t>α</a:t>
            </a:r>
            <a:r>
              <a:rPr lang="ru-RU" sz="2200" dirty="0" smtClean="0">
                <a:latin typeface="Comic Sans MS" panose="030F0702030302020204" pitchFamily="66" charset="0"/>
              </a:rPr>
              <a:t> в свободную позицию и присоединяем эту  позицию к концу цепочки</a:t>
            </a:r>
            <a:endParaRPr lang="ru-RU" sz="2200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FFBEE-4D45-4B95-BB9D-062AC076731C}" type="slidenum">
              <a:rPr lang="ru-RU" smtClean="0"/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r>
              <a:rPr lang="ru-RU" altLang="ru-RU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Преимущества метода цепочек, использующего таблицу индексов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066800"/>
            <a:ext cx="8839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ru-RU" sz="2200" dirty="0" smtClean="0">
              <a:latin typeface="Comic Sans MS" panose="030F0702030302020204" pitchFamily="66" charset="0"/>
            </a:endParaRP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ru-RU" sz="2800" dirty="0" smtClean="0">
                <a:latin typeface="Comic Sans MS" panose="030F0702030302020204" pitchFamily="66" charset="0"/>
              </a:rPr>
              <a:t>Не требует перемещения элементов, т.к. каждый элемент таблицы индексов всегда указывает на начало цепочки.</a:t>
            </a:r>
            <a:endParaRPr lang="ru-RU" sz="2800" dirty="0" smtClean="0">
              <a:latin typeface="Comic Sans MS" panose="030F0702030302020204" pitchFamily="66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800" dirty="0" smtClean="0">
                <a:latin typeface="Comic Sans MS" panose="030F0702030302020204" pitchFamily="66" charset="0"/>
              </a:rPr>
              <a:t>Легко обрабатывать переполнение таблицы символов, т.к. ограничена таблица индексов, а таблицу символов можно динамически расширять.</a:t>
            </a:r>
            <a:endParaRPr lang="ru-RU" sz="2800" dirty="0" smtClean="0">
              <a:latin typeface="Comic Sans MS" panose="030F0702030302020204" pitchFamily="66" charset="0"/>
            </a:endParaRPr>
          </a:p>
          <a:p>
            <a:pPr marL="457200" indent="-457200" algn="just"/>
            <a:endParaRPr lang="ru-RU" sz="2200" dirty="0" smtClean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953000"/>
            <a:ext cx="792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00FF"/>
                </a:solidFill>
              </a:rPr>
              <a:t>Рассмотрим пример, описанный на слайде 20</a:t>
            </a:r>
            <a:endParaRPr lang="ru-RU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6CA01-88CE-4A79-AF9D-BE39FAD4795A}" type="slidenum">
              <a:rPr lang="ru-RU" smtClean="0"/>
            </a:fld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1828800" y="1219200"/>
          <a:ext cx="3048000" cy="480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48"/>
                <a:gridCol w="1245704"/>
                <a:gridCol w="1167848"/>
              </a:tblGrid>
              <a:tr h="640345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имя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значение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C00000"/>
                          </a:solidFill>
                        </a:rPr>
                        <a:t>цепочка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S2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S4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S12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S15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S22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S24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S2</a:t>
                      </a:r>
                      <a:r>
                        <a:rPr lang="ru-RU" dirty="0" smtClean="0"/>
                        <a:t>8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838200"/>
            <a:ext cx="411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(S1)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=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(83+49) mod 11 = 0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(S2) = (83+50) mod 11 = 1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(S4) = (83+52) mod 11 = 3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(S11) = (83+49+49) mod 11 = 5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(S12) = (83+49+50) mod 11 = 6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(S15) = (83+49+53) mod 11 = 9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(S22) = (83+50+50) mod 11 = 7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 smtClean="0">
                <a:latin typeface="Comic Sans MS" panose="030F0702030302020204" pitchFamily="66" charset="0"/>
              </a:rPr>
              <a:t>H (S24) = (83+50+52) mod 11 = 9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/>
            <a:r>
              <a:rPr lang="ru-RU" dirty="0" smtClean="0">
                <a:latin typeface="Comic Sans MS" panose="030F0702030302020204" pitchFamily="66" charset="0"/>
              </a:rPr>
              <a:t>9 ссылается на  </a:t>
            </a:r>
            <a:r>
              <a:rPr lang="en-US" dirty="0" smtClean="0">
                <a:latin typeface="Comic Sans MS" panose="030F0702030302020204" pitchFamily="66" charset="0"/>
              </a:rPr>
              <a:t>S15</a:t>
            </a:r>
            <a:r>
              <a:rPr lang="ru-RU" dirty="0" smtClean="0">
                <a:latin typeface="Comic Sans MS" panose="030F0702030302020204" pitchFamily="66" charset="0"/>
              </a:rPr>
              <a:t>, входящий в одну цепочку с </a:t>
            </a:r>
            <a:r>
              <a:rPr lang="en-US" dirty="0" smtClean="0">
                <a:latin typeface="Comic Sans MS" panose="030F0702030302020204" pitchFamily="66" charset="0"/>
              </a:rPr>
              <a:t>S24</a:t>
            </a:r>
            <a:r>
              <a:rPr lang="ru-RU" dirty="0" smtClean="0">
                <a:latin typeface="Comic Sans MS" panose="030F0702030302020204" pitchFamily="66" charset="0"/>
              </a:rPr>
              <a:t>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/>
            <a:r>
              <a:rPr lang="en-US" dirty="0" smtClean="0">
                <a:latin typeface="Comic Sans MS" panose="030F0702030302020204" pitchFamily="66" charset="0"/>
              </a:rPr>
              <a:t>9) H (S2</a:t>
            </a:r>
            <a:r>
              <a:rPr lang="ru-RU" dirty="0" smtClean="0">
                <a:latin typeface="Comic Sans MS" panose="030F0702030302020204" pitchFamily="66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) = (83+50+5</a:t>
            </a:r>
            <a:r>
              <a:rPr lang="ru-RU" dirty="0" smtClean="0">
                <a:latin typeface="Comic Sans MS" panose="030F0702030302020204" pitchFamily="66" charset="0"/>
              </a:rPr>
              <a:t>6</a:t>
            </a:r>
            <a:r>
              <a:rPr lang="en-US" dirty="0" smtClean="0">
                <a:latin typeface="Comic Sans MS" panose="030F0702030302020204" pitchFamily="66" charset="0"/>
              </a:rPr>
              <a:t>) mod 11 = </a:t>
            </a:r>
            <a:r>
              <a:rPr lang="ru-RU" dirty="0" smtClean="0">
                <a:latin typeface="Comic Sans MS" panose="030F0702030302020204" pitchFamily="66" charset="0"/>
              </a:rPr>
              <a:t>2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342900" indent="-342900"/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810000" y="152400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Comic Sans MS" panose="030F0702030302020204" pitchFamily="66" charset="0"/>
              </a:rPr>
              <a:t>S1,S2,S4,S11,S12, S15,S22, S24,S2</a:t>
            </a:r>
            <a:r>
              <a:rPr lang="ru-RU" sz="1600" dirty="0" smtClean="0">
                <a:latin typeface="Comic Sans MS" panose="030F0702030302020204" pitchFamily="66" charset="0"/>
              </a:rPr>
              <a:t>8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sz="1600" dirty="0" err="1" smtClean="0">
                <a:latin typeface="Comic Sans MS" panose="030F0702030302020204" pitchFamily="66" charset="0"/>
              </a:rPr>
              <a:t>Ord</a:t>
            </a:r>
            <a:r>
              <a:rPr lang="en-US" sz="1600" dirty="0" smtClean="0">
                <a:latin typeface="Comic Sans MS" panose="030F0702030302020204" pitchFamily="66" charset="0"/>
              </a:rPr>
              <a:t>(S)=83, </a:t>
            </a:r>
            <a:r>
              <a:rPr lang="en-US" sz="1600" dirty="0" err="1" smtClean="0">
                <a:latin typeface="Comic Sans MS" panose="030F0702030302020204" pitchFamily="66" charset="0"/>
              </a:rPr>
              <a:t>Ord</a:t>
            </a:r>
            <a:r>
              <a:rPr lang="en-US" sz="1600" dirty="0" smtClean="0">
                <a:latin typeface="Comic Sans MS" panose="030F0702030302020204" pitchFamily="66" charset="0"/>
              </a:rPr>
              <a:t>(0)=48, </a:t>
            </a:r>
            <a:r>
              <a:rPr lang="en-US" sz="1600" dirty="0" err="1" smtClean="0">
                <a:latin typeface="Comic Sans MS" panose="030F0702030302020204" pitchFamily="66" charset="0"/>
              </a:rPr>
              <a:t>Ord</a:t>
            </a:r>
            <a:r>
              <a:rPr lang="en-US" sz="1600" dirty="0" smtClean="0">
                <a:latin typeface="Comic Sans MS" panose="030F0702030302020204" pitchFamily="66" charset="0"/>
              </a:rPr>
              <a:t>(1)=49, …, </a:t>
            </a:r>
            <a:r>
              <a:rPr lang="en-US" sz="1600" dirty="0" err="1" smtClean="0">
                <a:latin typeface="Comic Sans MS" panose="030F0702030302020204" pitchFamily="66" charset="0"/>
              </a:rPr>
              <a:t>Ord</a:t>
            </a:r>
            <a:r>
              <a:rPr lang="en-US" sz="1600" dirty="0" smtClean="0">
                <a:latin typeface="Comic Sans MS" panose="030F0702030302020204" pitchFamily="66" charset="0"/>
              </a:rPr>
              <a:t>(8)=56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N=11</a:t>
            </a:r>
            <a:r>
              <a:rPr lang="ru-RU" i="1" dirty="0" smtClean="0">
                <a:solidFill>
                  <a:srgbClr val="FF0000"/>
                </a:solidFill>
              </a:rPr>
              <a:t> метод цепочек с таблицей индексов</a:t>
            </a:r>
            <a:r>
              <a:rPr lang="en-US" i="1" dirty="0" smtClean="0">
                <a:solidFill>
                  <a:srgbClr val="FF0000"/>
                </a:solidFill>
              </a:rPr>
              <a:t>  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25" name="Выгнутая вправо стрелка 24"/>
          <p:cNvSpPr/>
          <p:nvPr/>
        </p:nvSpPr>
        <p:spPr>
          <a:xfrm>
            <a:off x="4724400" y="3810000"/>
            <a:ext cx="381000" cy="990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28600" y="1905000"/>
          <a:ext cx="838200" cy="416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3"/>
                <a:gridCol w="325967"/>
              </a:tblGrid>
              <a:tr h="37165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1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" y="1371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Хеш-таблица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838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символов (ключей)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914400" y="2057400"/>
            <a:ext cx="914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914400" y="2438400"/>
            <a:ext cx="914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838200" y="2743200"/>
            <a:ext cx="9906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914400" y="3200400"/>
            <a:ext cx="9144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914400" y="3581400"/>
            <a:ext cx="9144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 flipH="1" flipV="1">
            <a:off x="571500" y="4229100"/>
            <a:ext cx="16002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914400" y="4343400"/>
            <a:ext cx="9144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rot="16200000" flipH="1">
            <a:off x="228600" y="3505200"/>
            <a:ext cx="22860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10200" y="41910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</a:t>
            </a:r>
            <a:r>
              <a:rPr lang="en-US" dirty="0" smtClean="0"/>
              <a:t>N</a:t>
            </a:r>
            <a:r>
              <a:rPr lang="ru-RU" dirty="0" smtClean="0"/>
              <a:t>=10 используются только 4 индекса 1, 2, 3, 5, но получается 3 цепочки.</a:t>
            </a:r>
            <a:endParaRPr lang="ru-RU" dirty="0" smtClean="0"/>
          </a:p>
          <a:p>
            <a:r>
              <a:rPr lang="ru-RU" dirty="0" smtClean="0">
                <a:solidFill>
                  <a:srgbClr val="0000FF"/>
                </a:solidFill>
              </a:rPr>
              <a:t>Проверить самостоятельно!</a:t>
            </a:r>
            <a:endParaRPr lang="ru-R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Дата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ru-RU" altLang="ru-RU"/>
              <a:t>18.11.2014</a:t>
            </a:r>
            <a:endParaRPr lang="ru-RU" altLang="ru-RU"/>
          </a:p>
        </p:txBody>
      </p:sp>
      <p:sp>
        <p:nvSpPr>
          <p:cNvPr id="27651" name="Нижний колонтитул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Хеширование</a:t>
            </a:r>
            <a:endParaRPr lang="ru-RU" altLang="ru-RU" smtClean="0"/>
          </a:p>
        </p:txBody>
      </p:sp>
      <p:sp>
        <p:nvSpPr>
          <p:cNvPr id="27652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E3CF83-302B-472C-90C4-0ED7EB1C156E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0"/>
            <a:ext cx="8458200" cy="3581400"/>
          </a:xfrm>
        </p:spPr>
        <p:txBody>
          <a:bodyPr/>
          <a:lstStyle/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ru-RU" altLang="ru-RU" sz="2400" u="sng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Анализ метода преобразования ключа </a:t>
            </a:r>
            <a:endParaRPr lang="ru-RU" altLang="ru-RU" sz="2400" u="sng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ru-RU" altLang="ru-RU" sz="2400" u="sng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(метода хеширования) (</a:t>
            </a:r>
            <a:r>
              <a:rPr lang="ru-RU" altLang="ru-RU" sz="2400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см. Н. Вирт</a:t>
            </a:r>
            <a:r>
              <a:rPr lang="ru-RU" altLang="ru-RU" sz="2400" u="sng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)</a:t>
            </a:r>
            <a:endParaRPr lang="ru-RU" altLang="ru-RU" sz="2400" u="sng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just" eaLnBrk="1" hangingPunct="1">
              <a:spcBef>
                <a:spcPts val="0"/>
              </a:spcBef>
              <a:buFontTx/>
              <a:buNone/>
            </a:pPr>
            <a:endParaRPr lang="ru-RU" altLang="ru-RU" sz="900" dirty="0" smtClean="0">
              <a:solidFill>
                <a:srgbClr val="0000FF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m </a:t>
            </a:r>
            <a:r>
              <a:rPr lang="ru-RU" altLang="ru-RU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– размер таблицы,</a:t>
            </a:r>
            <a:endParaRPr lang="ru-RU" altLang="ru-RU" sz="24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 </a:t>
            </a:r>
            <a:r>
              <a:rPr lang="ru-RU" altLang="ru-RU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– количество элементов, уже находящихся в таблице</a:t>
            </a:r>
            <a:endParaRPr lang="ru-RU" altLang="ru-RU" sz="24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 = </a:t>
            </a:r>
            <a:r>
              <a:rPr lang="en-US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 </a:t>
            </a: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</a:t>
            </a:r>
            <a:r>
              <a:rPr lang="en-US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m  </a:t>
            </a:r>
            <a:r>
              <a:rPr lang="en-US" altLang="ru-RU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- </a:t>
            </a:r>
            <a:r>
              <a:rPr lang="ru-RU" altLang="ru-RU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коэффициент заполнения</a:t>
            </a:r>
            <a:endParaRPr lang="ru-RU" altLang="ru-RU" sz="2400" dirty="0" smtClean="0">
              <a:latin typeface="Comic Sans MS" panose="030F0702030302020204" pitchFamily="66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u-RU" altLang="ru-RU" sz="2400" dirty="0" smtClean="0">
                <a:latin typeface="Comic Sans MS" panose="030F0702030302020204" pitchFamily="66" charset="0"/>
              </a:rPr>
              <a:t>1-я попытка,  </a:t>
            </a:r>
            <a:r>
              <a:rPr lang="ru-RU" altLang="ru-RU" sz="24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р</a:t>
            </a: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(занято)=</a:t>
            </a: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,  </a:t>
            </a:r>
            <a:r>
              <a:rPr lang="ru-RU" altLang="ru-RU" sz="24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р</a:t>
            </a: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(свободно)= 1 </a:t>
            </a: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 </a:t>
            </a:r>
            <a:endParaRPr lang="ru-RU" altLang="ru-RU" sz="2400" dirty="0" smtClean="0">
              <a:solidFill>
                <a:srgbClr val="0000FF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u-RU" altLang="ru-RU" sz="2400" dirty="0" smtClean="0">
                <a:latin typeface="Comic Sans MS" panose="030F0702030302020204" pitchFamily="66" charset="0"/>
              </a:rPr>
              <a:t>2-я попытка, </a:t>
            </a:r>
            <a:r>
              <a:rPr lang="ru-RU" altLang="ru-RU" sz="24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р</a:t>
            </a: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(свободно)= </a:t>
            </a: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</a:t>
            </a: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(1 </a:t>
            </a: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 )</a:t>
            </a:r>
            <a:endParaRPr lang="ru-RU" altLang="ru-RU" sz="2400" dirty="0" smtClean="0">
              <a:solidFill>
                <a:srgbClr val="0000FF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…</a:t>
            </a:r>
            <a:endParaRPr lang="ru-RU" altLang="ru-RU" sz="2400" dirty="0" smtClean="0">
              <a:solidFill>
                <a:srgbClr val="0000FF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u-RU" sz="2400" dirty="0" err="1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-</a:t>
            </a:r>
            <a:r>
              <a:rPr lang="ru-RU" altLang="ru-RU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я </a:t>
            </a:r>
            <a:r>
              <a:rPr lang="ru-RU" altLang="ru-RU" sz="2400" dirty="0" smtClean="0">
                <a:latin typeface="Comic Sans MS" panose="030F0702030302020204" pitchFamily="66" charset="0"/>
              </a:rPr>
              <a:t>попытка, </a:t>
            </a:r>
            <a:r>
              <a:rPr lang="ru-RU" altLang="ru-RU" sz="24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р</a:t>
            </a: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(свободно)= </a:t>
            </a: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</a:t>
            </a:r>
            <a:r>
              <a:rPr lang="en-US" altLang="ru-RU" sz="2400" baseline="300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i1</a:t>
            </a: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(1 </a:t>
            </a:r>
            <a:r>
              <a:rPr lang="ru-RU" altLang="ru-RU" sz="2400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 )</a:t>
            </a:r>
            <a:endParaRPr lang="ru-RU" altLang="ru-RU" sz="2400" dirty="0" smtClean="0">
              <a:solidFill>
                <a:srgbClr val="0000FF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9600" y="4114800"/>
            <a:ext cx="7848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ru-RU" altLang="ru-RU" dirty="0" smtClean="0"/>
              <a:t> </a:t>
            </a:r>
            <a:r>
              <a:rPr lang="ru-RU" altLang="ru-RU" sz="2200" dirty="0" smtClean="0"/>
              <a:t>- </a:t>
            </a:r>
            <a:r>
              <a:rPr lang="ru-RU" altLang="ru-RU" sz="2200" dirty="0" smtClean="0">
                <a:latin typeface="Comic Sans MS" panose="030F0702030302020204" pitchFamily="66" charset="0"/>
              </a:rPr>
              <a:t>среднее число проб при удачном поиске</a:t>
            </a:r>
            <a:endParaRPr lang="ru-RU" altLang="ru-RU" sz="2200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8852" name="Object 43"/>
          <p:cNvGraphicFramePr>
            <a:graphicFrameLocks noChangeAspect="1"/>
          </p:cNvGraphicFramePr>
          <p:nvPr/>
        </p:nvGraphicFramePr>
        <p:xfrm>
          <a:off x="152400" y="3581400"/>
          <a:ext cx="46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Формула" r:id="rId1" imgW="317500" imgH="368300" progId="Equation.3">
                  <p:embed/>
                </p:oleObj>
              </mc:Choice>
              <mc:Fallback>
                <p:oleObj name="Формула" r:id="rId1" imgW="317500" imgH="368300" progId="Equation.3">
                  <p:embed/>
                  <p:pic>
                    <p:nvPicPr>
                      <p:cNvPr id="0" name="Object 4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3581400"/>
                        <a:ext cx="460375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609600" y="3657600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 smtClean="0">
                <a:latin typeface="Comic Sans MS" panose="030F0702030302020204" pitchFamily="66" charset="0"/>
              </a:rPr>
              <a:t> </a:t>
            </a:r>
            <a:r>
              <a:rPr lang="ru-RU" altLang="ru-RU" sz="2200" dirty="0" smtClean="0">
                <a:latin typeface="Comic Sans MS" panose="030F0702030302020204" pitchFamily="66" charset="0"/>
              </a:rPr>
              <a:t>- среднее число проб при </a:t>
            </a:r>
            <a:r>
              <a:rPr lang="ru-RU" altLang="ru-RU" sz="2200" i="1" dirty="0" smtClean="0">
                <a:latin typeface="Comic Sans MS" panose="030F0702030302020204" pitchFamily="66" charset="0"/>
              </a:rPr>
              <a:t>неудачном </a:t>
            </a:r>
            <a:r>
              <a:rPr lang="ru-RU" altLang="ru-RU" sz="2200" dirty="0" smtClean="0">
                <a:latin typeface="Comic Sans MS" panose="030F0702030302020204" pitchFamily="66" charset="0"/>
              </a:rPr>
              <a:t>поиске (при вставке) </a:t>
            </a:r>
            <a:endParaRPr lang="ru-RU" sz="2200" dirty="0"/>
          </a:p>
        </p:txBody>
      </p:sp>
      <p:graphicFrame>
        <p:nvGraphicFramePr>
          <p:cNvPr id="78853" name="Object 42"/>
          <p:cNvGraphicFramePr>
            <a:graphicFrameLocks noChangeAspect="1"/>
          </p:cNvGraphicFramePr>
          <p:nvPr/>
        </p:nvGraphicFramePr>
        <p:xfrm>
          <a:off x="152400" y="41910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Формула" r:id="rId3" imgW="317500" imgH="317500" progId="Equation.3">
                  <p:embed/>
                </p:oleObj>
              </mc:Choice>
              <mc:Fallback>
                <p:oleObj name="Формула" r:id="rId3" imgW="317500" imgH="317500" progId="Equation.3">
                  <p:embed/>
                  <p:pic>
                    <p:nvPicPr>
                      <p:cNvPr id="0" name="Object 4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4191000"/>
                        <a:ext cx="457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Group 49"/>
          <p:cNvGraphicFramePr>
            <a:graphicFrameLocks noGrp="1"/>
          </p:cNvGraphicFramePr>
          <p:nvPr>
            <p:ph sz="quarter" idx="4294967295"/>
          </p:nvPr>
        </p:nvGraphicFramePr>
        <p:xfrm>
          <a:off x="228600" y="4648200"/>
          <a:ext cx="7239000" cy="1371600"/>
        </p:xfrm>
        <a:graphic>
          <a:graphicData uri="http://schemas.openxmlformats.org/drawingml/2006/table">
            <a:tbl>
              <a:tblPr/>
              <a:tblGrid>
                <a:gridCol w="1035050"/>
                <a:gridCol w="1033463"/>
                <a:gridCol w="1035050"/>
                <a:gridCol w="1031875"/>
                <a:gridCol w="1035050"/>
                <a:gridCol w="1033462"/>
                <a:gridCol w="1035050"/>
              </a:tblGrid>
              <a:tr h="434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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1.39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  <a:tr h="4794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856" name="Object 42"/>
          <p:cNvGraphicFramePr>
            <a:graphicFrameLocks noChangeAspect="1"/>
          </p:cNvGraphicFramePr>
          <p:nvPr/>
        </p:nvGraphicFramePr>
        <p:xfrm>
          <a:off x="533400" y="5181600"/>
          <a:ext cx="3667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Формула" r:id="rId5" imgW="317500" imgH="317500" progId="Equation.3">
                  <p:embed/>
                </p:oleObj>
              </mc:Choice>
              <mc:Fallback>
                <p:oleObj name="Формула" r:id="rId5" imgW="317500" imgH="317500" progId="Equation.3">
                  <p:embed/>
                  <p:pic>
                    <p:nvPicPr>
                      <p:cNvPr id="0" name="Изображение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5181600"/>
                        <a:ext cx="366713" cy="366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43"/>
          <p:cNvGraphicFramePr>
            <a:graphicFrameLocks noChangeAspect="1"/>
          </p:cNvGraphicFramePr>
          <p:nvPr/>
        </p:nvGraphicFramePr>
        <p:xfrm>
          <a:off x="533400" y="5562600"/>
          <a:ext cx="3667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Формула" r:id="rId6" imgW="317500" imgH="368300" progId="Equation.3">
                  <p:embed/>
                </p:oleObj>
              </mc:Choice>
              <mc:Fallback>
                <p:oleObj name="Формула" r:id="rId6" imgW="317500" imgH="368300" progId="Equation.3">
                  <p:embed/>
                  <p:pic>
                    <p:nvPicPr>
                      <p:cNvPr id="0" name="Изображение 102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5562600"/>
                        <a:ext cx="366713" cy="425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543800" y="46482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Зависит от </a:t>
            </a:r>
            <a:r>
              <a:rPr lang="ru-RU" altLang="ru-RU" sz="1600" dirty="0" smtClean="0">
                <a:sym typeface="Symbol" panose="05050102010706020507" pitchFamily="18" charset="2"/>
              </a:rPr>
              <a:t>  и не зависит от </a:t>
            </a:r>
            <a:r>
              <a:rPr lang="en-US" altLang="ru-RU" sz="1600" dirty="0" smtClean="0">
                <a:sym typeface="Symbol" panose="05050102010706020507" pitchFamily="18" charset="2"/>
              </a:rPr>
              <a:t>m </a:t>
            </a:r>
            <a:r>
              <a:rPr lang="en-US" altLang="ru-RU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!</a:t>
            </a:r>
            <a:endParaRPr lang="ru-RU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FFBEE-4D45-4B95-BB9D-062AC076731C}" type="slidenum">
              <a:rPr lang="ru-RU" smtClean="0"/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04800" y="228601"/>
            <a:ext cx="8458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/>
              <a:t>Данные предыдущего слайда получены на основе предположения, что метод разрешения конфликтов равномерно рассеивает ключи на оставшемся пространстве.</a:t>
            </a:r>
            <a:endParaRPr lang="en-US" sz="2200" dirty="0" smtClean="0"/>
          </a:p>
          <a:p>
            <a:pPr algn="just"/>
            <a:r>
              <a:rPr lang="ru-RU" sz="2200" dirty="0" smtClean="0"/>
              <a:t>На практике применяются менее эффективные методы.</a:t>
            </a:r>
            <a:endParaRPr lang="ru-RU" sz="2200" dirty="0" smtClean="0"/>
          </a:p>
          <a:p>
            <a:pPr algn="just"/>
            <a:r>
              <a:rPr lang="ru-RU" sz="2200" dirty="0" smtClean="0"/>
              <a:t>Анализ метода линейных проб (худшего из методов разрешения конфликтов) даёт среднее значение числа проб  Е = (1-</a:t>
            </a:r>
            <a:r>
              <a:rPr lang="el-GR" sz="2200" dirty="0" smtClean="0"/>
              <a:t>α</a:t>
            </a:r>
            <a:r>
              <a:rPr lang="ru-RU" sz="2200" dirty="0" smtClean="0"/>
              <a:t>/2)/(1-</a:t>
            </a:r>
            <a:r>
              <a:rPr lang="el-GR" sz="2200" dirty="0" smtClean="0"/>
              <a:t>α</a:t>
            </a:r>
            <a:r>
              <a:rPr lang="ru-RU" sz="2200" dirty="0" smtClean="0"/>
              <a:t>)</a:t>
            </a:r>
            <a:endParaRPr lang="ru-RU" sz="22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81000" y="2895600"/>
          <a:ext cx="6333256" cy="892176"/>
        </p:xfrm>
        <a:graphic>
          <a:graphicData uri="http://schemas.openxmlformats.org/drawingml/2006/table">
            <a:tbl>
              <a:tblPr/>
              <a:tblGrid>
                <a:gridCol w="905743"/>
                <a:gridCol w="904354"/>
                <a:gridCol w="904354"/>
                <a:gridCol w="905743"/>
                <a:gridCol w="902965"/>
                <a:gridCol w="905743"/>
                <a:gridCol w="904354"/>
              </a:tblGrid>
              <a:tr h="434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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Е</a:t>
                      </a:r>
                      <a:endParaRPr kumimoji="0" lang="ru-RU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1.17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4191000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/>
              <a:t>Эффективность метода выше, чем при использовании любых методов организации деревьев, если сравнивать количество шагов, необходимых для поиска и включения, но </a:t>
            </a:r>
            <a:r>
              <a:rPr lang="ru-RU" sz="2200" dirty="0" err="1" smtClean="0"/>
              <a:t>хеш-метод</a:t>
            </a:r>
            <a:r>
              <a:rPr lang="ru-RU" sz="2200" dirty="0" smtClean="0"/>
              <a:t> не свободен от недостатков.</a:t>
            </a:r>
            <a:endParaRPr lang="ru-RU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ru-RU" altLang="ru-RU"/>
              <a:t>18.11.2014</a:t>
            </a:r>
            <a:endParaRPr lang="ru-RU" altLang="ru-RU"/>
          </a:p>
        </p:txBody>
      </p:sp>
      <p:sp>
        <p:nvSpPr>
          <p:cNvPr id="29699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Хеширование</a:t>
            </a:r>
            <a:endParaRPr lang="ru-RU" altLang="ru-RU" smtClean="0"/>
          </a:p>
        </p:txBody>
      </p:sp>
      <p:sp>
        <p:nvSpPr>
          <p:cNvPr id="2970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D770E7-E07D-4580-A550-E0476CDAA9C7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839200" cy="5181600"/>
          </a:xfrm>
          <a:ln>
            <a:solidFill>
              <a:srgbClr val="0000FF"/>
            </a:solidFill>
          </a:ln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ru-RU" altLang="ru-RU" u="sng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Недостатки</a:t>
            </a:r>
            <a:endParaRPr lang="ru-RU" altLang="ru-RU" u="sng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ru-RU" altLang="ru-RU" i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Фиксированный размер хеш-таблицы. </a:t>
            </a:r>
            <a:r>
              <a:rPr lang="ru-RU" altLang="ru-RU" sz="2000" i="1" dirty="0" smtClean="0">
                <a:latin typeface="Comic Sans MS" panose="030F0702030302020204" pitchFamily="66" charset="0"/>
              </a:rPr>
              <a:t>Требуется заранее знать количество классифицируемых элементов данных. Для получения хорошей эффективности требуется, чтобы размер таблицы был ≈ на 10% больше</a:t>
            </a:r>
            <a:endParaRPr lang="ru-RU" altLang="ru-RU" sz="2000" i="1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ru-RU" altLang="ru-RU" i="1" dirty="0" smtClean="0">
                <a:latin typeface="Comic Sans MS" panose="030F0702030302020204" pitchFamily="66" charset="0"/>
              </a:rPr>
              <a:t>Проблемы</a:t>
            </a:r>
            <a:r>
              <a:rPr lang="ru-RU" altLang="ru-RU" i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удаления элемента</a:t>
            </a:r>
            <a:r>
              <a:rPr lang="ru-RU" altLang="ru-RU" dirty="0" smtClean="0">
                <a:latin typeface="Comic Sans MS" panose="030F0702030302020204" pitchFamily="66" charset="0"/>
              </a:rPr>
              <a:t> </a:t>
            </a:r>
            <a:r>
              <a:rPr lang="ru-RU" altLang="ru-RU" i="1" dirty="0" smtClean="0">
                <a:latin typeface="Comic Sans MS" panose="030F0702030302020204" pitchFamily="66" charset="0"/>
              </a:rPr>
              <a:t>из хеш-таблицы</a:t>
            </a:r>
            <a:r>
              <a:rPr lang="ru-RU" altLang="ru-RU" i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.</a:t>
            </a:r>
            <a:r>
              <a:rPr lang="ru-RU" altLang="ru-RU" dirty="0" smtClean="0">
                <a:latin typeface="Comic Sans MS" panose="030F0702030302020204" pitchFamily="66" charset="0"/>
              </a:rPr>
              <a:t> </a:t>
            </a:r>
            <a:endParaRPr lang="ru-RU" altLang="ru-RU" dirty="0" smtClean="0">
              <a:latin typeface="Comic Sans MS" panose="030F0702030302020204" pitchFamily="66" charset="0"/>
            </a:endParaRPr>
          </a:p>
          <a:p>
            <a:pPr marL="609600" indent="-609600" eaLnBrk="1" hangingPunct="1">
              <a:buNone/>
            </a:pPr>
            <a:r>
              <a:rPr lang="ru-RU" altLang="ru-RU" sz="2000" i="1" dirty="0" smtClean="0">
                <a:latin typeface="Comic Sans MS" panose="030F0702030302020204" pitchFamily="66" charset="0"/>
              </a:rPr>
              <a:t>	нельзя помечать как свободный. Специальный код «исключено» - при поиске как «занято».</a:t>
            </a:r>
            <a:endParaRPr lang="ru-RU" altLang="ru-RU" sz="2000" i="1" dirty="0" smtClean="0">
              <a:latin typeface="Comic Sans MS" panose="030F0702030302020204" pitchFamily="66" charset="0"/>
            </a:endParaRPr>
          </a:p>
          <a:p>
            <a:pPr marL="609600" indent="-609600" eaLnBrk="1" hangingPunct="1">
              <a:buFont typeface="+mj-lt"/>
              <a:buAutoNum type="arabicPeriod" startAt="3"/>
            </a:pPr>
            <a:r>
              <a:rPr lang="ru-RU" altLang="ru-RU" dirty="0" smtClean="0">
                <a:latin typeface="Comic Sans MS" panose="030F0702030302020204" pitchFamily="66" charset="0"/>
              </a:rPr>
              <a:t>Извлечение </a:t>
            </a:r>
            <a:r>
              <a:rPr lang="ru-RU" altLang="ru-RU" i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порядка</a:t>
            </a:r>
            <a:r>
              <a:rPr lang="ru-RU" altLang="ru-RU" dirty="0" smtClean="0">
                <a:latin typeface="Comic Sans MS" panose="030F0702030302020204" pitchFamily="66" charset="0"/>
              </a:rPr>
              <a:t> из хеш-таблицы невозможно!</a:t>
            </a:r>
            <a:endParaRPr lang="ru-RU" altLang="ru-RU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53415"/>
          </a:xfrm>
        </p:spPr>
        <p:txBody>
          <a:bodyPr/>
          <a:p>
            <a:pPr marL="609600" indent="-609600" algn="ctr" eaLnBrk="1" hangingPunct="1">
              <a:spcBef>
                <a:spcPct val="20000"/>
              </a:spcBef>
              <a:buFontTx/>
            </a:pPr>
            <a:r>
              <a:rPr lang="ru-RU" altLang="ru-RU" sz="3200" u="sng" dirty="0" smtClean="0">
                <a:solidFill>
                  <a:srgbClr val="0000FF"/>
                </a:solidFill>
                <a:latin typeface="Comic Sans MS" panose="030F0702030302020204" pitchFamily="66" charset="0"/>
                <a:ea typeface="+mn-ea"/>
                <a:cs typeface="+mn-cs"/>
              </a:rPr>
              <a:t>Проблема удаления</a:t>
            </a:r>
            <a:endParaRPr lang="ru-RU" altLang="ru-RU" sz="3200" u="sng" dirty="0" smtClean="0">
              <a:solidFill>
                <a:srgbClr val="0000FF"/>
              </a:solidFill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3BD6CA01-88CE-4A79-AF9D-BE39FAD4795A}" type="slidenum">
              <a:rPr lang="ru-RU"/>
            </a:fld>
            <a:endParaRPr lang="ru-RU"/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544830" y="1300480"/>
            <a:ext cx="79724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Ф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ункция хеширования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 равная сумме номеров символов в алфавите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для ключей 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Баня (2+1+15+33), Галя (4+1+13+33), Ваня (3+1+15+33) 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создает хеш-значения: 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51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51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и 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52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. Их добавление в хеш-таблицу 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даёт:</a:t>
            </a:r>
            <a:endParaRPr lang="ru-RU" b="0" u="none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12775" y="2251710"/>
            <a:ext cx="223520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/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Элемент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50:</a:t>
            </a:r>
            <a:r>
              <a:rPr lang="en-US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&lt;</a:t>
            </a:r>
            <a:r>
              <a:rPr lang="ru-RU" altLang="en-US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пусто</a:t>
            </a:r>
            <a:r>
              <a:rPr lang="en-US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&gt;</a:t>
            </a:r>
            <a:endParaRPr lang="ru-RU" altLang="en-US" b="0" u="none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/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Элемент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51</a:t>
            </a:r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Баня</a:t>
            </a:r>
            <a:endParaRPr lang="ru-RU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/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Элемент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52</a:t>
            </a:r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Галя</a:t>
            </a:r>
            <a:endParaRPr lang="ru-RU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/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Элемент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53</a:t>
            </a:r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Ваня</a:t>
            </a:r>
            <a:endParaRPr lang="ru-RU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/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Элемент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54</a:t>
            </a:r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: &lt;пусто&gt;</a:t>
            </a:r>
            <a:endParaRPr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ru-RU" altLang="en-US" b="0" u="none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3081655" y="2589530"/>
            <a:ext cx="18459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Удалим «Галя</a:t>
            </a:r>
            <a:r>
              <a:rPr lang="ru-RU" altLang="en-US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»</a:t>
            </a:r>
            <a:endParaRPr lang="ru-RU" altLang="en-US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5341620" y="2179955"/>
            <a:ext cx="223520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/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Элемент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50:</a:t>
            </a:r>
            <a:r>
              <a:rPr lang="en-US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&lt;</a:t>
            </a:r>
            <a:r>
              <a:rPr lang="ru-RU" altLang="en-US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пусто</a:t>
            </a:r>
            <a:r>
              <a:rPr lang="en-US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&gt;</a:t>
            </a:r>
            <a:endParaRPr lang="ru-RU" altLang="en-US" b="0" u="none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/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Элемент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51</a:t>
            </a:r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Баня</a:t>
            </a:r>
            <a:endParaRPr lang="ru-RU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/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Элемент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52</a:t>
            </a:r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&lt;</a:t>
            </a:r>
            <a:r>
              <a:rPr lang="ru-RU" altLang="en-US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пусто</a:t>
            </a:r>
            <a:r>
              <a:rPr lang="en-US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&gt;</a:t>
            </a:r>
            <a:endParaRPr lang="ru-RU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/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Элемент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53</a:t>
            </a:r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Ваня</a:t>
            </a:r>
            <a:endParaRPr lang="ru-RU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/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Элемент </a:t>
            </a:r>
            <a:r>
              <a:rPr lang="ru-RU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54</a:t>
            </a:r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: &lt;пусто&gt;</a:t>
            </a:r>
            <a:endParaRPr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ru-RU" altLang="en-US" b="0" u="none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691515" y="3702685"/>
            <a:ext cx="76790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П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опыта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емся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найти элемент 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Ваня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. Ему соответствует индекс 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52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Я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чейк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а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52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оказывается пустой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ч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то означает 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отсутствие элемента, а это не так.</a:t>
            </a:r>
            <a:endParaRPr lang="ru-RU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457200" y="4281170"/>
            <a:ext cx="861949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ru-RU" altLang="ru-RU" sz="1400" b="0" i="1" kern="0" dirty="0" smtClean="0">
                <a:solidFill>
                  <a:srgbClr val="0000FF"/>
                </a:solidFill>
                <a:uFillTx/>
                <a:latin typeface="Comic Sans MS" panose="030F0702030302020204" pitchFamily="66" charset="0"/>
                <a:ea typeface="+Основной текст (восточно-азиат" charset="0"/>
                <a:cs typeface="+mn-cs"/>
              </a:rPr>
              <a:t>При удалении элемента из хеш-таблицы, в которой применяется линейное апробирование, ячейку нельзя помечать как «пустую», а надо пометить как "удаленную" и слегка изменить алгоритм поиска, чтобы он продолжался при обнаружении удаленной ячейки!</a:t>
            </a:r>
            <a:endParaRPr lang="ru-RU" altLang="ru-RU" sz="1400" b="0" i="1" kern="0" dirty="0" smtClean="0">
              <a:solidFill>
                <a:srgbClr val="0000FF"/>
              </a:solidFill>
              <a:uFillTx/>
              <a:latin typeface="Comic Sans MS" panose="030F0702030302020204" pitchFamily="66" charset="0"/>
              <a:ea typeface="+Основной текст (восточно-азиат" charset="0"/>
              <a:cs typeface="+mn-cs"/>
            </a:endParaRPr>
          </a:p>
          <a:p>
            <a:pPr marL="0" indent="0"/>
            <a:endParaRPr lang="ru-RU" altLang="ru-RU" sz="1400" b="0" i="1" kern="0" dirty="0" smtClean="0">
              <a:solidFill>
                <a:srgbClr val="0000FF"/>
              </a:solidFill>
              <a:uFillTx/>
              <a:latin typeface="Comic Sans MS" panose="030F0702030302020204" pitchFamily="66" charset="0"/>
              <a:ea typeface="+Основной текст (восточно-азиат" charset="0"/>
              <a:cs typeface="+mn-cs"/>
            </a:endParaRPr>
          </a:p>
          <a:p>
            <a:pPr marL="0" indent="0"/>
            <a:r>
              <a:rPr lang="ru-RU" altLang="ru-RU" sz="1400" b="0" i="1" kern="0" dirty="0" smtClean="0">
                <a:solidFill>
                  <a:srgbClr val="0000FF"/>
                </a:solidFill>
                <a:uFillTx/>
                <a:latin typeface="Comic Sans MS" panose="030F0702030302020204" pitchFamily="66" charset="0"/>
                <a:ea typeface="+Основной текст (восточно-азиат" charset="0"/>
                <a:cs typeface="+mn-cs"/>
              </a:rPr>
              <a:t>Надо изменить и алгоритм вставки. Пометить первую удаленную ячейку, встретившуюся в ходе выполнения апробирования. Наличие пустой ячейки свидетельствует об отсутствии элемента. Но мы не вставим элемент в нее, а возвратимся назад и вставляем элемент в первую пропущенную удаленную ячейку.</a:t>
            </a:r>
            <a:endParaRPr lang="ru-RU" altLang="ru-RU" sz="1400" b="0" i="1" kern="0" dirty="0" smtClean="0">
              <a:solidFill>
                <a:srgbClr val="0000FF"/>
              </a:solidFill>
              <a:uFillTx/>
              <a:latin typeface="Comic Sans MS" panose="030F0702030302020204" pitchFamily="66" charset="0"/>
              <a:ea typeface="+Основной текст (восточно-азиат" charset="0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Дата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r>
              <a:rPr lang="ru-RU" altLang="ru-RU" sz="1400" dirty="0"/>
              <a:t>18.11.2014</a:t>
            </a:r>
            <a:endParaRPr lang="ru-RU" altLang="ru-RU" sz="1400" dirty="0"/>
          </a:p>
        </p:txBody>
      </p:sp>
      <p:sp>
        <p:nvSpPr>
          <p:cNvPr id="4099" name="Нижний колонтитул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None/>
            </a:pPr>
            <a:r>
              <a:rPr lang="ru-RU" altLang="ru-RU" sz="1400" dirty="0"/>
              <a:t>Хеширование</a:t>
            </a:r>
            <a:endParaRPr lang="ru-RU" altLang="ru-RU" sz="1400" dirty="0"/>
          </a:p>
        </p:txBody>
      </p:sp>
      <p:sp>
        <p:nvSpPr>
          <p:cNvPr id="4100" name="Номер слайда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ru-RU" altLang="ru-RU" sz="1400" dirty="0"/>
            </a:fld>
            <a:endParaRPr lang="ru-RU" altLang="ru-RU" sz="1400" dirty="0"/>
          </a:p>
        </p:txBody>
      </p:sp>
      <p:sp>
        <p:nvSpPr>
          <p:cNvPr id="4101" name="Rectangle 3"/>
          <p:cNvSpPr>
            <a:spLocks noGrp="1"/>
          </p:cNvSpPr>
          <p:nvPr>
            <p:ph idx="1"/>
          </p:nvPr>
        </p:nvSpPr>
        <p:spPr>
          <a:xfrm>
            <a:off x="171450" y="990600"/>
            <a:ext cx="8801100" cy="5181600"/>
          </a:xfrm>
          <a:ln>
            <a:solidFill>
              <a:srgbClr val="0000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marL="533400" indent="-533400" algn="ctr" eaLnBrk="1" hangingPunct="1">
              <a:lnSpc>
                <a:spcPct val="80000"/>
              </a:lnSpc>
              <a:buNone/>
            </a:pPr>
            <a:r>
              <a:rPr lang="ru-RU" altLang="ru-RU" dirty="0">
                <a:latin typeface="Comic Sans MS" panose="030F0702030302020204" pitchFamily="66" charset="0"/>
              </a:rPr>
              <a:t>Синонимы: </a:t>
            </a:r>
            <a:endParaRPr lang="ru-RU" altLang="ru-RU" dirty="0">
              <a:latin typeface="Comic Sans MS" panose="030F0702030302020204" pitchFamily="66" charset="0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ru-RU" altLang="ru-RU" dirty="0">
                <a:solidFill>
                  <a:srgbClr val="0000FF"/>
                </a:solidFill>
                <a:latin typeface="Comic Sans MS" panose="030F0702030302020204" pitchFamily="66" charset="0"/>
              </a:rPr>
              <a:t>Хеширование</a:t>
            </a:r>
            <a:endParaRPr lang="ru-RU" altLang="ru-RU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ru-RU" altLang="ru-RU" dirty="0">
                <a:solidFill>
                  <a:srgbClr val="0000FF"/>
                </a:solidFill>
                <a:latin typeface="Comic Sans MS" panose="030F0702030302020204" pitchFamily="66" charset="0"/>
              </a:rPr>
              <a:t>Преобразование ключа</a:t>
            </a:r>
            <a:endParaRPr lang="ru-RU" altLang="ru-RU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ru-RU" dirty="0">
                <a:solidFill>
                  <a:srgbClr val="0000FF"/>
                </a:solidFill>
                <a:latin typeface="Comic Sans MS" panose="030F0702030302020204" pitchFamily="66" charset="0"/>
              </a:rPr>
              <a:t>Расстановка</a:t>
            </a:r>
            <a:endParaRPr lang="en-US" altLang="ru-RU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533400" indent="-533400" algn="ctr" eaLnBrk="1" hangingPunct="1">
              <a:lnSpc>
                <a:spcPct val="80000"/>
              </a:lnSpc>
              <a:buNone/>
            </a:pPr>
            <a:r>
              <a:rPr lang="ru-RU" altLang="ru-RU" dirty="0">
                <a:latin typeface="Comic Sans MS" panose="030F0702030302020204" pitchFamily="66" charset="0"/>
              </a:rPr>
              <a:t>Содержание:</a:t>
            </a:r>
            <a:endParaRPr lang="ru-RU" altLang="ru-RU" dirty="0">
              <a:latin typeface="Comic Sans MS" panose="030F0702030302020204" pitchFamily="66" charset="0"/>
            </a:endParaRPr>
          </a:p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ru-RU" altLang="ru-RU" dirty="0">
                <a:solidFill>
                  <a:srgbClr val="0000FF"/>
                </a:solidFill>
                <a:latin typeface="Comic Sans MS" panose="030F0702030302020204" pitchFamily="66" charset="0"/>
              </a:rPr>
              <a:t>Основные идеи преобразования ключей</a:t>
            </a:r>
            <a:endParaRPr lang="ru-RU" altLang="ru-RU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ru-RU" altLang="ru-RU" dirty="0">
                <a:solidFill>
                  <a:srgbClr val="0000FF"/>
                </a:solidFill>
                <a:latin typeface="Comic Sans MS" panose="030F0702030302020204" pitchFamily="66" charset="0"/>
              </a:rPr>
              <a:t>Разрешение коллизий</a:t>
            </a:r>
            <a:endParaRPr lang="ru-RU" altLang="ru-RU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ru-RU" altLang="ru-RU" dirty="0">
                <a:solidFill>
                  <a:srgbClr val="0000FF"/>
                </a:solidFill>
                <a:latin typeface="Comic Sans MS" panose="030F0702030302020204" pitchFamily="66" charset="0"/>
              </a:rPr>
              <a:t>Выбор функции расстановки</a:t>
            </a:r>
            <a:endParaRPr lang="ru-RU" altLang="ru-RU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ru-RU" altLang="ru-RU" dirty="0">
                <a:solidFill>
                  <a:srgbClr val="0000FF"/>
                </a:solidFill>
                <a:latin typeface="Comic Sans MS" panose="030F0702030302020204" pitchFamily="66" charset="0"/>
              </a:rPr>
              <a:t>Анализ</a:t>
            </a:r>
            <a:endParaRPr lang="ru-RU" altLang="ru-RU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102" name="Text Box 5"/>
          <p:cNvSpPr txBox="1"/>
          <p:nvPr/>
        </p:nvSpPr>
        <p:spPr>
          <a:xfrm>
            <a:off x="990600" y="152400"/>
            <a:ext cx="716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ru-RU" altLang="ru-RU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ХЕШИРОВАНИЕ</a:t>
            </a:r>
            <a:endParaRPr lang="ru-RU" altLang="ru-RU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ru-RU"/>
              <a:t>18.11.2014</a:t>
            </a:r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ru-RU"/>
              <a:t>Хеширование</a:t>
            </a:r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3BD6CA01-88CE-4A79-AF9D-BE39FAD4795A}" type="slidenum">
              <a:rPr lang="ru-RU"/>
            </a:fld>
            <a:endParaRPr lang="ru-RU"/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752475" y="1417955"/>
            <a:ext cx="79336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sz="2000" b="0" i="1">
                <a:solidFill>
                  <a:srgbClr val="0000FF"/>
                </a:solidFill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Если количество удаленных ячеек стновится слишком большим, желательно выделить новую хеш-таблицу и скопировать все элементы в нее.</a:t>
            </a:r>
            <a:endParaRPr lang="ru-RU" altLang="en-US" sz="2000" b="0" i="1">
              <a:solidFill>
                <a:srgbClr val="0000FF"/>
              </a:solidFill>
              <a:uFillTx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71830" y="2846705"/>
            <a:ext cx="7800340" cy="1920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/>
            <a:r>
              <a:rPr sz="2000" i="1">
                <a:solidFill>
                  <a:srgbClr val="0000FF"/>
                </a:solidFill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Если коэффициент загрузки становится слишком большим, выделяем новую хеш-таблицу, которая больше старой (например, в два раза, но размер д.б. простым числом), переносим элементы исходной хеш-таблицы в новую (обратите внимание, что хеш-значения изменятся ), поскольку новая хеш-таблица больше) и освобождаем старую хеш-таблицу. </a:t>
            </a:r>
            <a:endParaRPr sz="2000" i="1">
              <a:solidFill>
                <a:srgbClr val="0000FF"/>
              </a:solidFill>
              <a:uFillTx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ru-RU" altLang="ru-RU"/>
              <a:t>18.11.2014</a:t>
            </a:r>
            <a:endParaRPr lang="ru-RU" altLang="ru-RU"/>
          </a:p>
        </p:txBody>
      </p:sp>
      <p:sp>
        <p:nvSpPr>
          <p:cNvPr id="3277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Хеширование</a:t>
            </a:r>
            <a:endParaRPr lang="ru-RU" altLang="ru-RU" smtClean="0"/>
          </a:p>
        </p:txBody>
      </p:sp>
      <p:sp>
        <p:nvSpPr>
          <p:cNvPr id="3277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17F4EC-F4CD-46AF-ACDB-500760A369C3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229600" cy="1143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altLang="ru-RU" sz="6600" smtClean="0">
                <a:solidFill>
                  <a:srgbClr val="FF0000"/>
                </a:solidFill>
              </a:rPr>
              <a:t>КОНЕЦ   ЛЕКЦИИ</a:t>
            </a:r>
            <a:endParaRPr lang="ru-RU" altLang="ru-RU" sz="6600" smtClean="0">
              <a:solidFill>
                <a:srgbClr val="FF0000"/>
              </a:solidFill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57200" y="38100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altLang="ru-RU" sz="5400">
                <a:solidFill>
                  <a:srgbClr val="FF0000"/>
                </a:solidFill>
              </a:rPr>
              <a:t>КОНЕЦ   ЛЕКЦИИ</a:t>
            </a:r>
            <a:endParaRPr lang="ru-RU" altLang="ru-RU" sz="5400">
              <a:solidFill>
                <a:srgbClr val="FF0000"/>
              </a:solidFill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57200" y="2895600"/>
            <a:ext cx="822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altLang="ru-RU" sz="4000">
                <a:solidFill>
                  <a:srgbClr val="FF0000"/>
                </a:solidFill>
              </a:rPr>
              <a:t>КОНЕЦ   ЛЕКЦИИ</a:t>
            </a:r>
            <a:endParaRPr lang="ru-RU" altLang="ru-RU" sz="4000">
              <a:solidFill>
                <a:srgbClr val="FF0000"/>
              </a:solidFill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33400" y="2209800"/>
            <a:ext cx="8229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altLang="ru-RU" sz="3200">
                <a:solidFill>
                  <a:srgbClr val="FF0000"/>
                </a:solidFill>
              </a:rPr>
              <a:t>КОНЕЦ   ЛЕКЦИИ</a:t>
            </a:r>
            <a:endParaRPr lang="ru-RU" altLang="ru-RU" sz="3200">
              <a:solidFill>
                <a:srgbClr val="FF0000"/>
              </a:solidFill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533400" y="1600200"/>
            <a:ext cx="8229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altLang="ru-RU" sz="2400">
                <a:solidFill>
                  <a:srgbClr val="FF0000"/>
                </a:solidFill>
              </a:rPr>
              <a:t>КОНЕЦ   ЛЕКЦИИ</a:t>
            </a:r>
            <a:endParaRPr lang="ru-RU" altLang="ru-RU" sz="2400">
              <a:solidFill>
                <a:srgbClr val="FF0000"/>
              </a:solidFill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533400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altLang="ru-RU">
                <a:solidFill>
                  <a:srgbClr val="FF0000"/>
                </a:solidFill>
              </a:rPr>
              <a:t>КОНЕЦ   ЛЕКЦИИ</a:t>
            </a:r>
            <a:endParaRPr lang="ru-RU" altLang="ru-RU">
              <a:solidFill>
                <a:srgbClr val="FF0000"/>
              </a:solidFill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533400" y="685800"/>
            <a:ext cx="82296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altLang="ru-RU" sz="1400">
                <a:solidFill>
                  <a:srgbClr val="FF0000"/>
                </a:solidFill>
              </a:rPr>
              <a:t>КОНЕЦ   ЛЕКЦИИ</a:t>
            </a:r>
            <a:endParaRPr lang="ru-RU" altLang="ru-RU" sz="1400">
              <a:solidFill>
                <a:srgbClr val="FF0000"/>
              </a:solidFill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533400" y="381000"/>
            <a:ext cx="82296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altLang="ru-RU" sz="1000">
                <a:solidFill>
                  <a:srgbClr val="FF0000"/>
                </a:solidFill>
              </a:rPr>
              <a:t>КОНЕЦ   ЛЕКЦИИ</a:t>
            </a:r>
            <a:endParaRPr lang="ru-RU" altLang="ru-RU"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  <p:bldP spid="49154" grpId="1" build="p"/>
      <p:bldP spid="49155" grpId="0"/>
      <p:bldP spid="49155" grpId="1"/>
      <p:bldP spid="49156" grpId="0"/>
      <p:bldP spid="49156" grpId="1"/>
      <p:bldP spid="49157" grpId="0"/>
      <p:bldP spid="49157" grpId="1"/>
      <p:bldP spid="49158" grpId="0"/>
      <p:bldP spid="49158" grpId="1"/>
      <p:bldP spid="49159" grpId="0"/>
      <p:bldP spid="49159" grpId="1"/>
      <p:bldP spid="49160" grpId="0"/>
      <p:bldP spid="49160" grpId="1"/>
      <p:bldP spid="49161" grpId="0"/>
      <p:bldP spid="4916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ru-RU" altLang="ru-RU" sz="3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ХЕШИРОВАНИЕ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72440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latin typeface="Comic Sans MS" panose="030F0702030302020204" pitchFamily="66" charset="0"/>
              </a:rPr>
              <a:t>Чтобы затраты на поиск были минимальны, множество элементов д.б. удачно организовано</a:t>
            </a:r>
            <a:r>
              <a:rPr lang="en-US" sz="2400" dirty="0" smtClean="0">
                <a:latin typeface="Comic Sans MS" panose="030F0702030302020204" pitchFamily="66" charset="0"/>
              </a:rPr>
              <a:t> (</a:t>
            </a:r>
            <a:r>
              <a:rPr lang="ru-RU" sz="2400" dirty="0" smtClean="0">
                <a:latin typeface="Comic Sans MS" panose="030F0702030302020204" pitchFamily="66" charset="0"/>
              </a:rPr>
              <a:t>массив, список, дерево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r>
              <a:rPr lang="ru-RU" sz="2400" dirty="0" smtClean="0">
                <a:latin typeface="Comic Sans MS" panose="030F0702030302020204" pitchFamily="66" charset="0"/>
              </a:rPr>
              <a:t>. В любом случае каждому элементу множества соответствует адрес. Требуется найти удачное отображение </a:t>
            </a:r>
            <a:r>
              <a:rPr lang="en-US" sz="2400" dirty="0" smtClean="0">
                <a:latin typeface="Comic Sans MS" panose="030F0702030302020204" pitchFamily="66" charset="0"/>
              </a:rPr>
              <a:t>H</a:t>
            </a:r>
            <a:r>
              <a:rPr lang="ru-RU" sz="2400" dirty="0" smtClean="0">
                <a:latin typeface="Comic Sans MS" panose="030F0702030302020204" pitchFamily="66" charset="0"/>
              </a:rPr>
              <a:t> ключей </a:t>
            </a:r>
            <a:r>
              <a:rPr lang="en-US" sz="2400" dirty="0" smtClean="0">
                <a:latin typeface="Comic Sans MS" panose="030F0702030302020204" pitchFamily="66" charset="0"/>
              </a:rPr>
              <a:t>k </a:t>
            </a:r>
            <a:r>
              <a:rPr lang="ru-RU" sz="2400" dirty="0" smtClean="0">
                <a:latin typeface="Comic Sans MS" panose="030F0702030302020204" pitchFamily="66" charset="0"/>
              </a:rPr>
              <a:t> в адреса: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H: K</a:t>
            </a:r>
            <a:r>
              <a:rPr lang="ru-RU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</a:rPr>
              <a:t>→ A</a:t>
            </a:r>
            <a:r>
              <a:rPr lang="ru-RU" sz="2400" dirty="0" smtClean="0">
                <a:latin typeface="Comic Sans MS" panose="030F0702030302020204" pitchFamily="66" charset="0"/>
              </a:rPr>
              <a:t> 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>
                <a:latin typeface="Comic Sans MS" panose="030F0702030302020204" pitchFamily="66" charset="0"/>
              </a:rPr>
              <a:t>Ранее такое отображение было реализовано в виде алгоритмов поиска с использованием динамических или статических структур данных. Рассмотрим другой способ отображения: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2400" i="1" dirty="0" smtClean="0">
                <a:latin typeface="Comic Sans MS" panose="030F0702030302020204" pitchFamily="66" charset="0"/>
              </a:rPr>
              <a:t>Данные организованы в виде массива.</a:t>
            </a:r>
            <a:endParaRPr lang="ru-RU" sz="2400" i="1" dirty="0" smtClean="0">
              <a:latin typeface="Comic Sans MS" panose="030F0702030302020204" pitchFamily="66" charset="0"/>
            </a:endParaRP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2400" i="1" dirty="0" smtClean="0">
                <a:latin typeface="Comic Sans MS" panose="030F0702030302020204" pitchFamily="66" charset="0"/>
              </a:rPr>
              <a:t>Функция отображения </a:t>
            </a:r>
            <a:r>
              <a:rPr lang="en-US" sz="2400" i="1" dirty="0" smtClean="0">
                <a:latin typeface="Comic Sans MS" panose="030F0702030302020204" pitchFamily="66" charset="0"/>
              </a:rPr>
              <a:t>H</a:t>
            </a:r>
            <a:r>
              <a:rPr lang="ru-RU" sz="2400" i="1" dirty="0" smtClean="0">
                <a:latin typeface="Comic Sans MS" panose="030F0702030302020204" pitchFamily="66" charset="0"/>
              </a:rPr>
              <a:t> преобразует ключи в индексы массива.</a:t>
            </a:r>
            <a:endParaRPr lang="ru-RU" sz="2400" i="1" dirty="0" smtClean="0">
              <a:latin typeface="Comic Sans MS" panose="030F0702030302020204" pitchFamily="66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6CA01-88CE-4A79-AF9D-BE39FAD4795A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ru-RU" altLang="ru-RU"/>
              <a:t>18.11.2014</a:t>
            </a:r>
            <a:endParaRPr lang="ru-RU" altLang="ru-RU"/>
          </a:p>
        </p:txBody>
      </p:sp>
      <p:sp>
        <p:nvSpPr>
          <p:cNvPr id="5123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Хеширование</a:t>
            </a:r>
            <a:endParaRPr lang="ru-RU" altLang="ru-RU" smtClean="0"/>
          </a:p>
        </p:txBody>
      </p:sp>
      <p:sp>
        <p:nvSpPr>
          <p:cNvPr id="512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C7FC4E-7100-48A9-8A14-B1EBAEF61908}" type="slidenum">
              <a:rPr lang="ru-RU" altLang="ru-RU" smtClean="0"/>
            </a:fld>
            <a:endParaRPr lang="ru-RU" altLang="ru-RU" smtClean="0"/>
          </a:p>
        </p:txBody>
      </p:sp>
      <p:grpSp>
        <p:nvGrpSpPr>
          <p:cNvPr id="5126" name="Group 19"/>
          <p:cNvGrpSpPr/>
          <p:nvPr/>
        </p:nvGrpSpPr>
        <p:grpSpPr bwMode="auto">
          <a:xfrm>
            <a:off x="152400" y="4038600"/>
            <a:ext cx="8991600" cy="2057400"/>
            <a:chOff x="96" y="2592"/>
            <a:chExt cx="5664" cy="1296"/>
          </a:xfrm>
        </p:grpSpPr>
        <p:sp>
          <p:nvSpPr>
            <p:cNvPr id="5129" name="Oval 5"/>
            <p:cNvSpPr>
              <a:spLocks noChangeArrowheads="1"/>
            </p:cNvSpPr>
            <p:nvPr/>
          </p:nvSpPr>
          <p:spPr bwMode="auto">
            <a:xfrm>
              <a:off x="1104" y="2640"/>
              <a:ext cx="864" cy="124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5130" name="Oval 6"/>
            <p:cNvSpPr>
              <a:spLocks noChangeArrowheads="1"/>
            </p:cNvSpPr>
            <p:nvPr/>
          </p:nvSpPr>
          <p:spPr bwMode="auto">
            <a:xfrm>
              <a:off x="3840" y="2592"/>
              <a:ext cx="864" cy="124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5131" name="Text Box 7"/>
            <p:cNvSpPr txBox="1">
              <a:spLocks noChangeArrowheads="1"/>
            </p:cNvSpPr>
            <p:nvPr/>
          </p:nvSpPr>
          <p:spPr bwMode="auto">
            <a:xfrm>
              <a:off x="96" y="2736"/>
              <a:ext cx="105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>
                  <a:solidFill>
                    <a:srgbClr val="0000FF"/>
                  </a:solidFill>
                </a:rPr>
                <a:t>Пространство ключей</a:t>
              </a:r>
              <a:endParaRPr lang="ru-RU" altLang="ru-RU">
                <a:solidFill>
                  <a:srgbClr val="0000FF"/>
                </a:solidFill>
              </a:endParaRPr>
            </a:p>
          </p:txBody>
        </p:sp>
        <p:sp>
          <p:nvSpPr>
            <p:cNvPr id="5132" name="Text Box 8"/>
            <p:cNvSpPr txBox="1">
              <a:spLocks noChangeArrowheads="1"/>
            </p:cNvSpPr>
            <p:nvPr/>
          </p:nvSpPr>
          <p:spPr bwMode="auto">
            <a:xfrm>
              <a:off x="4704" y="2736"/>
              <a:ext cx="105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>
                  <a:solidFill>
                    <a:srgbClr val="0000FF"/>
                  </a:solidFill>
                </a:rPr>
                <a:t>Пространство адресов</a:t>
              </a:r>
              <a:endParaRPr lang="ru-RU" altLang="ru-RU">
                <a:solidFill>
                  <a:srgbClr val="0000FF"/>
                </a:solidFill>
              </a:endParaRPr>
            </a:p>
          </p:txBody>
        </p:sp>
        <p:sp>
          <p:nvSpPr>
            <p:cNvPr id="5133" name="Freeform 9"/>
            <p:cNvSpPr/>
            <p:nvPr/>
          </p:nvSpPr>
          <p:spPr bwMode="auto">
            <a:xfrm>
              <a:off x="1632" y="2832"/>
              <a:ext cx="2736" cy="344"/>
            </a:xfrm>
            <a:custGeom>
              <a:avLst/>
              <a:gdLst>
                <a:gd name="T0" fmla="*/ 0 w 2736"/>
                <a:gd name="T1" fmla="*/ 296 h 344"/>
                <a:gd name="T2" fmla="*/ 1248 w 2736"/>
                <a:gd name="T3" fmla="*/ 8 h 344"/>
                <a:gd name="T4" fmla="*/ 2736 w 2736"/>
                <a:gd name="T5" fmla="*/ 344 h 344"/>
                <a:gd name="T6" fmla="*/ 0 60000 65536"/>
                <a:gd name="T7" fmla="*/ 0 60000 65536"/>
                <a:gd name="T8" fmla="*/ 0 60000 65536"/>
                <a:gd name="T9" fmla="*/ 0 w 2736"/>
                <a:gd name="T10" fmla="*/ 0 h 344"/>
                <a:gd name="T11" fmla="*/ 2736 w 2736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344">
                  <a:moveTo>
                    <a:pt x="0" y="296"/>
                  </a:moveTo>
                  <a:cubicBezTo>
                    <a:pt x="396" y="148"/>
                    <a:pt x="792" y="0"/>
                    <a:pt x="1248" y="8"/>
                  </a:cubicBezTo>
                  <a:cubicBezTo>
                    <a:pt x="1704" y="16"/>
                    <a:pt x="2220" y="180"/>
                    <a:pt x="2736" y="34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34" name="Freeform 10"/>
            <p:cNvSpPr/>
            <p:nvPr/>
          </p:nvSpPr>
          <p:spPr bwMode="auto">
            <a:xfrm>
              <a:off x="1392" y="3328"/>
              <a:ext cx="3024" cy="368"/>
            </a:xfrm>
            <a:custGeom>
              <a:avLst/>
              <a:gdLst>
                <a:gd name="T0" fmla="*/ 0 w 3024"/>
                <a:gd name="T1" fmla="*/ 176 h 368"/>
                <a:gd name="T2" fmla="*/ 1392 w 3024"/>
                <a:gd name="T3" fmla="*/ 32 h 368"/>
                <a:gd name="T4" fmla="*/ 3024 w 3024"/>
                <a:gd name="T5" fmla="*/ 368 h 368"/>
                <a:gd name="T6" fmla="*/ 0 60000 65536"/>
                <a:gd name="T7" fmla="*/ 0 60000 65536"/>
                <a:gd name="T8" fmla="*/ 0 60000 65536"/>
                <a:gd name="T9" fmla="*/ 0 w 3024"/>
                <a:gd name="T10" fmla="*/ 0 h 368"/>
                <a:gd name="T11" fmla="*/ 3024 w 3024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4" h="368">
                  <a:moveTo>
                    <a:pt x="0" y="176"/>
                  </a:moveTo>
                  <a:cubicBezTo>
                    <a:pt x="444" y="88"/>
                    <a:pt x="888" y="0"/>
                    <a:pt x="1392" y="32"/>
                  </a:cubicBezTo>
                  <a:cubicBezTo>
                    <a:pt x="1896" y="64"/>
                    <a:pt x="2744" y="312"/>
                    <a:pt x="3024" y="36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1344" y="360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/>
                <a:t>k</a:t>
              </a:r>
              <a:r>
                <a:rPr lang="en-US" altLang="ru-RU" baseline="-25000"/>
                <a:t>2</a:t>
              </a:r>
              <a:endParaRPr lang="ru-RU" altLang="ru-RU"/>
            </a:p>
          </p:txBody>
        </p:sp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1296" y="29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/>
                <a:t>k</a:t>
              </a:r>
              <a:r>
                <a:rPr lang="en-US" altLang="ru-RU" baseline="-25000"/>
                <a:t>1</a:t>
              </a:r>
              <a:endParaRPr lang="ru-RU" altLang="ru-RU"/>
            </a:p>
          </p:txBody>
        </p:sp>
        <p:sp>
          <p:nvSpPr>
            <p:cNvPr id="5137" name="Text Box 13"/>
            <p:cNvSpPr txBox="1">
              <a:spLocks noChangeArrowheads="1"/>
            </p:cNvSpPr>
            <p:nvPr/>
          </p:nvSpPr>
          <p:spPr bwMode="auto">
            <a:xfrm>
              <a:off x="4320" y="340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/>
                <a:t>a</a:t>
              </a:r>
              <a:r>
                <a:rPr lang="en-US" altLang="ru-RU" baseline="-25000"/>
                <a:t>2</a:t>
              </a:r>
              <a:endParaRPr lang="ru-RU" altLang="ru-RU"/>
            </a:p>
          </p:txBody>
        </p:sp>
        <p:sp>
          <p:nvSpPr>
            <p:cNvPr id="5138" name="Text Box 14"/>
            <p:cNvSpPr txBox="1">
              <a:spLocks noChangeArrowheads="1"/>
            </p:cNvSpPr>
            <p:nvPr/>
          </p:nvSpPr>
          <p:spPr bwMode="auto">
            <a:xfrm>
              <a:off x="4224" y="283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/>
                <a:t>a</a:t>
              </a:r>
              <a:r>
                <a:rPr lang="en-US" altLang="ru-RU" baseline="-25000"/>
                <a:t>1</a:t>
              </a:r>
              <a:endParaRPr lang="ru-RU" altLang="ru-RU"/>
            </a:p>
          </p:txBody>
        </p:sp>
      </p:grpSp>
      <p:sp>
        <p:nvSpPr>
          <p:cNvPr id="5127" name="Text Box 16"/>
          <p:cNvSpPr txBox="1">
            <a:spLocks noChangeArrowheads="1"/>
          </p:cNvSpPr>
          <p:nvPr/>
        </p:nvSpPr>
        <p:spPr bwMode="auto">
          <a:xfrm>
            <a:off x="304800" y="6324600"/>
            <a:ext cx="87630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19" name="TextBox 18"/>
          <p:cNvSpPr txBox="1"/>
          <p:nvPr/>
        </p:nvSpPr>
        <p:spPr>
          <a:xfrm>
            <a:off x="228600" y="1524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Comic Sans MS" panose="030F0702030302020204" pitchFamily="66" charset="0"/>
                <a:cs typeface="+mn-cs"/>
              </a:rPr>
              <a:t>Множество значений ключей </a:t>
            </a: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значительно </a:t>
            </a:r>
            <a:r>
              <a:rPr lang="ru-RU" sz="2400" dirty="0">
                <a:latin typeface="Comic Sans MS" panose="030F0702030302020204" pitchFamily="66" charset="0"/>
                <a:cs typeface="+mn-cs"/>
              </a:rPr>
              <a:t>превышает количество индексов массива.  </a:t>
            </a:r>
            <a:endParaRPr lang="ru-RU" sz="2400" dirty="0">
              <a:latin typeface="Comic Sans MS" panose="030F0702030302020204" pitchFamily="66" charset="0"/>
              <a:cs typeface="+mn-cs"/>
            </a:endParaRPr>
          </a:p>
          <a:p>
            <a:pPr algn="just"/>
            <a:r>
              <a:rPr lang="ru-RU" sz="2400" b="1" dirty="0">
                <a:latin typeface="Comic Sans MS" panose="030F0702030302020204" pitchFamily="66" charset="0"/>
                <a:cs typeface="+mn-cs"/>
              </a:rPr>
              <a:t>Например</a:t>
            </a:r>
            <a:r>
              <a:rPr lang="ru-RU" sz="2400" dirty="0">
                <a:latin typeface="Comic Sans MS" panose="030F0702030302020204" pitchFamily="66" charset="0"/>
                <a:cs typeface="+mn-cs"/>
              </a:rPr>
              <a:t>, имеем множество людей (до 1000 человек). Каждый идентифицируется десятью буквами </a:t>
            </a: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33-х </a:t>
            </a:r>
            <a:r>
              <a:rPr lang="ru-RU" sz="2400" dirty="0">
                <a:latin typeface="Comic Sans MS" panose="030F0702030302020204" pitchFamily="66" charset="0"/>
                <a:cs typeface="+mn-cs"/>
              </a:rPr>
              <a:t>буквенного алфавита. Количество возможных значений ключей идентификаторов </a:t>
            </a: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33</a:t>
            </a:r>
            <a:r>
              <a:rPr lang="ru-RU" sz="2400" baseline="30000" dirty="0" smtClean="0">
                <a:latin typeface="Comic Sans MS" panose="030F0702030302020204" pitchFamily="66" charset="0"/>
                <a:cs typeface="+mn-cs"/>
              </a:rPr>
              <a:t>10</a:t>
            </a:r>
            <a:r>
              <a:rPr lang="ru-RU" sz="2400" dirty="0">
                <a:latin typeface="Comic Sans MS" panose="030F0702030302020204" pitchFamily="66" charset="0"/>
                <a:cs typeface="+mn-cs"/>
              </a:rPr>
              <a:t>. </a:t>
            </a:r>
            <a:r>
              <a:rPr lang="ru-RU" altLang="ru-RU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Хотя </a:t>
            </a:r>
            <a:r>
              <a:rPr lang="en-US" altLang="ru-RU" sz="2400" b="1" dirty="0" smtClean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r>
              <a:rPr lang="ru-RU" altLang="ru-RU" sz="2400" b="1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ru-RU" altLang="ru-RU"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очень велико, но не все значения ключей имеются в конкретном наборе данных. </a:t>
            </a: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Количество </a:t>
            </a:r>
            <a:r>
              <a:rPr lang="ru-RU" sz="2400" dirty="0">
                <a:latin typeface="Comic Sans MS" panose="030F0702030302020204" pitchFamily="66" charset="0"/>
                <a:cs typeface="+mn-cs"/>
              </a:rPr>
              <a:t>индексов 10</a:t>
            </a:r>
            <a:r>
              <a:rPr lang="ru-RU" sz="2400" baseline="30000" dirty="0">
                <a:latin typeface="Comic Sans MS" panose="030F0702030302020204" pitchFamily="66" charset="0"/>
                <a:cs typeface="+mn-cs"/>
              </a:rPr>
              <a:t>3</a:t>
            </a:r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.</a:t>
            </a:r>
            <a:endParaRPr lang="ru-RU" sz="2400" dirty="0" smtClean="0">
              <a:latin typeface="Comic Sans MS" panose="030F0702030302020204" pitchFamily="66" charset="0"/>
              <a:cs typeface="+mn-cs"/>
            </a:endParaRPr>
          </a:p>
          <a:p>
            <a:pPr algn="just"/>
            <a:r>
              <a:rPr lang="ru-RU" sz="2400" dirty="0" smtClean="0">
                <a:latin typeface="Comic Sans MS" panose="030F0702030302020204" pitchFamily="66" charset="0"/>
                <a:cs typeface="+mn-cs"/>
              </a:rPr>
              <a:t>Т.о</a:t>
            </a:r>
            <a:r>
              <a:rPr lang="ru-RU" sz="2400" dirty="0">
                <a:latin typeface="Comic Sans MS" panose="030F0702030302020204" pitchFamily="66" charset="0"/>
                <a:cs typeface="+mn-cs"/>
              </a:rPr>
              <a:t>. функция отображения </a:t>
            </a:r>
            <a:r>
              <a:rPr lang="en-US" altLang="ru-RU" sz="2400" b="1" dirty="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H </a:t>
            </a:r>
            <a:r>
              <a:rPr lang="ru-RU" sz="2400" dirty="0">
                <a:latin typeface="Comic Sans MS" panose="030F0702030302020204" pitchFamily="66" charset="0"/>
                <a:cs typeface="+mn-cs"/>
              </a:rPr>
              <a:t>должна отобразить «много в один»</a:t>
            </a:r>
            <a:endParaRPr lang="ru-RU" sz="2400" dirty="0">
              <a:latin typeface="Comic Sans MS" panose="030F0702030302020204" pitchFamily="66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6CA01-88CE-4A79-AF9D-BE39FAD4795A}" type="slidenum">
              <a:rPr lang="ru-RU" smtClean="0"/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33400" y="304800"/>
            <a:ext cx="80010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pPr>
              <a:spcAft>
                <a:spcPts val="600"/>
              </a:spcAft>
            </a:pPr>
            <a:r>
              <a:rPr lang="ru-RU" sz="2800" dirty="0" smtClean="0">
                <a:latin typeface="Comic Sans MS" panose="030F0702030302020204" pitchFamily="66" charset="0"/>
                <a:cs typeface="+mn-cs"/>
              </a:rPr>
              <a:t>При поиске:</a:t>
            </a:r>
            <a:endParaRPr lang="ru-RU" sz="2800" dirty="0" smtClean="0">
              <a:latin typeface="Comic Sans MS" panose="030F0702030302020204" pitchFamily="66" charset="0"/>
              <a:cs typeface="+mn-cs"/>
            </a:endParaRPr>
          </a:p>
          <a:p>
            <a:r>
              <a:rPr lang="ru-RU" sz="2800" dirty="0" smtClean="0">
                <a:latin typeface="Comic Sans MS" panose="030F0702030302020204" pitchFamily="66" charset="0"/>
                <a:cs typeface="+mn-cs"/>
              </a:rPr>
              <a:t>Этап 1– вычисление индекса </a:t>
            </a:r>
            <a:r>
              <a:rPr lang="en-US" sz="2800" dirty="0" smtClean="0">
                <a:latin typeface="Comic Sans MS" panose="030F0702030302020204" pitchFamily="66" charset="0"/>
                <a:cs typeface="+mn-cs"/>
              </a:rPr>
              <a:t>h=H(k)</a:t>
            </a:r>
            <a:r>
              <a:rPr lang="ru-RU" sz="2800" dirty="0" smtClean="0">
                <a:latin typeface="Comic Sans MS" panose="030F0702030302020204" pitchFamily="66" charset="0"/>
                <a:cs typeface="+mn-cs"/>
              </a:rPr>
              <a:t>, </a:t>
            </a:r>
            <a:endParaRPr lang="ru-RU" sz="2800" dirty="0" smtClean="0">
              <a:latin typeface="Comic Sans MS" panose="030F0702030302020204" pitchFamily="66" charset="0"/>
              <a:cs typeface="+mn-cs"/>
            </a:endParaRPr>
          </a:p>
          <a:p>
            <a:r>
              <a:rPr lang="ru-RU" sz="2800" dirty="0" smtClean="0">
                <a:latin typeface="Comic Sans MS" panose="030F0702030302020204" pitchFamily="66" charset="0"/>
                <a:cs typeface="+mn-cs"/>
              </a:rPr>
              <a:t>Этап 2 – проверка нахождения элемента с ключом </a:t>
            </a:r>
            <a:r>
              <a:rPr lang="en-US" sz="2800" dirty="0" smtClean="0">
                <a:latin typeface="Comic Sans MS" panose="030F0702030302020204" pitchFamily="66" charset="0"/>
                <a:cs typeface="+mn-cs"/>
              </a:rPr>
              <a:t>k</a:t>
            </a:r>
            <a:r>
              <a:rPr lang="ru-RU" sz="2800" dirty="0" smtClean="0">
                <a:latin typeface="Comic Sans MS" panose="030F0702030302020204" pitchFamily="66" charset="0"/>
                <a:cs typeface="+mn-cs"/>
              </a:rPr>
              <a:t> в таблице </a:t>
            </a:r>
            <a:r>
              <a:rPr lang="en-US" sz="2800" dirty="0" smtClean="0">
                <a:latin typeface="Comic Sans MS" panose="030F0702030302020204" pitchFamily="66" charset="0"/>
                <a:cs typeface="+mn-cs"/>
              </a:rPr>
              <a:t>T </a:t>
            </a:r>
            <a:r>
              <a:rPr lang="ru-RU" sz="2800" dirty="0" smtClean="0">
                <a:latin typeface="Comic Sans MS" panose="030F0702030302020204" pitchFamily="66" charset="0"/>
                <a:cs typeface="+mn-cs"/>
              </a:rPr>
              <a:t>по адресу </a:t>
            </a:r>
            <a:r>
              <a:rPr lang="en-US" sz="2800" dirty="0" smtClean="0">
                <a:latin typeface="Comic Sans MS" panose="030F0702030302020204" pitchFamily="66" charset="0"/>
                <a:cs typeface="+mn-cs"/>
              </a:rPr>
              <a:t>h</a:t>
            </a:r>
            <a:r>
              <a:rPr lang="ru-RU" sz="2800" dirty="0" smtClean="0">
                <a:latin typeface="Comic Sans MS" panose="030F0702030302020204" pitchFamily="66" charset="0"/>
                <a:cs typeface="+mn-cs"/>
              </a:rPr>
              <a:t>.</a:t>
            </a:r>
            <a:endParaRPr lang="ru-RU" sz="2800" dirty="0" smtClean="0">
              <a:latin typeface="Comic Sans MS" panose="030F0702030302020204" pitchFamily="66" charset="0"/>
              <a:cs typeface="+mn-cs"/>
            </a:endParaRPr>
          </a:p>
          <a:p>
            <a:endParaRPr lang="ru-RU" sz="2800" dirty="0" smtClean="0">
              <a:latin typeface="Comic Sans MS" panose="030F0702030302020204" pitchFamily="66" charset="0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ru-RU" sz="2800" dirty="0" smtClean="0">
                <a:latin typeface="Comic Sans MS" panose="030F0702030302020204" pitchFamily="66" charset="0"/>
                <a:cs typeface="+mn-cs"/>
              </a:rPr>
              <a:t>Возникают 2 вопроса:</a:t>
            </a:r>
            <a:endParaRPr lang="ru-RU" sz="2800" dirty="0" smtClean="0">
              <a:latin typeface="Comic Sans MS" panose="030F0702030302020204" pitchFamily="66" charset="0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>
                <a:latin typeface="Comic Sans MS" panose="030F0702030302020204" pitchFamily="66" charset="0"/>
                <a:cs typeface="+mn-cs"/>
              </a:rPr>
              <a:t>Какую функцию </a:t>
            </a:r>
            <a:r>
              <a:rPr lang="en-US" sz="2800" dirty="0" smtClean="0">
                <a:latin typeface="Comic Sans MS" panose="030F0702030302020204" pitchFamily="66" charset="0"/>
                <a:cs typeface="+mn-cs"/>
              </a:rPr>
              <a:t>H</a:t>
            </a:r>
            <a:r>
              <a:rPr lang="ru-RU" sz="2800" dirty="0" smtClean="0">
                <a:latin typeface="Comic Sans MS" panose="030F0702030302020204" pitchFamily="66" charset="0"/>
                <a:cs typeface="+mn-cs"/>
              </a:rPr>
              <a:t> следует использовать?</a:t>
            </a:r>
            <a:endParaRPr lang="ru-RU" sz="2800" dirty="0" smtClean="0">
              <a:latin typeface="Comic Sans MS" panose="030F0702030302020204" pitchFamily="66" charset="0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>
                <a:latin typeface="Comic Sans MS" panose="030F0702030302020204" pitchFamily="66" charset="0"/>
                <a:cs typeface="+mn-cs"/>
              </a:rPr>
              <a:t>Что делать в ситуации, когда </a:t>
            </a:r>
            <a:r>
              <a:rPr lang="en-US" sz="2800" dirty="0" smtClean="0">
                <a:latin typeface="Comic Sans MS" panose="030F0702030302020204" pitchFamily="66" charset="0"/>
                <a:cs typeface="+mn-cs"/>
              </a:rPr>
              <a:t>H </a:t>
            </a:r>
            <a:r>
              <a:rPr lang="ru-RU" sz="2800" dirty="0" smtClean="0">
                <a:latin typeface="Comic Sans MS" panose="030F0702030302020204" pitchFamily="66" charset="0"/>
                <a:cs typeface="+mn-cs"/>
              </a:rPr>
              <a:t>не даёт местонахождения нужного элемента?</a:t>
            </a:r>
            <a:endParaRPr lang="ru-RU" sz="2800" dirty="0" smtClean="0">
              <a:latin typeface="Comic Sans MS" panose="030F0702030302020204" pitchFamily="66" charset="0"/>
              <a:cs typeface="+mn-cs"/>
            </a:endParaRPr>
          </a:p>
          <a:p>
            <a:pPr marL="457200" indent="-457200"/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altLang="ru-RU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Выбор функции преобразования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>
                <a:latin typeface="Comic Sans MS" panose="030F0702030302020204" pitchFamily="66" charset="0"/>
              </a:rPr>
              <a:t>Первое</a:t>
            </a:r>
            <a:r>
              <a:rPr lang="ru-RU" sz="2400" dirty="0" smtClean="0">
                <a:latin typeface="Comic Sans MS" panose="030F0702030302020204" pitchFamily="66" charset="0"/>
              </a:rPr>
              <a:t> требование – как можно более </a:t>
            </a:r>
            <a:r>
              <a:rPr lang="ru-RU" sz="2400" b="1" dirty="0" smtClean="0">
                <a:latin typeface="Comic Sans MS" panose="030F0702030302020204" pitchFamily="66" charset="0"/>
              </a:rPr>
              <a:t>равномерное распределение ключей по шкале индексов.</a:t>
            </a:r>
            <a:endParaRPr lang="ru-RU" sz="2400" b="1" dirty="0" smtClean="0"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Comic Sans MS" panose="030F0702030302020204" pitchFamily="66" charset="0"/>
              </a:rPr>
              <a:t>Обусловлено необходимостью уменьшить количество коллизий.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b="1" i="1" dirty="0" smtClean="0">
                <a:latin typeface="Comic Sans MS" panose="030F0702030302020204" pitchFamily="66" charset="0"/>
              </a:rPr>
              <a:t>Коллизия</a:t>
            </a:r>
            <a:r>
              <a:rPr lang="en-US" sz="2400" b="1" i="1" dirty="0" smtClean="0">
                <a:latin typeface="Comic Sans MS" panose="030F0702030302020204" pitchFamily="66" charset="0"/>
              </a:rPr>
              <a:t> (</a:t>
            </a:r>
            <a:r>
              <a:rPr lang="ru-RU" sz="2400" b="1" i="1" dirty="0" smtClean="0">
                <a:latin typeface="Comic Sans MS" panose="030F0702030302020204" pitchFamily="66" charset="0"/>
              </a:rPr>
              <a:t>конфликт)</a:t>
            </a:r>
            <a:r>
              <a:rPr lang="ru-RU" sz="2400" dirty="0" smtClean="0">
                <a:latin typeface="Comic Sans MS" panose="030F0702030302020204" pitchFamily="66" charset="0"/>
              </a:rPr>
              <a:t> – событие, когда для разных ключей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K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/>
              </a:rPr>
              <a:t>≠</a:t>
            </a:r>
            <a:r>
              <a:rPr lang="en-US" sz="2400" b="1" dirty="0" err="1" smtClean="0">
                <a:latin typeface="Comic Sans MS" panose="030F0702030302020204" pitchFamily="66" charset="0"/>
              </a:rPr>
              <a:t>K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j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2400" dirty="0" smtClean="0">
                <a:latin typeface="Comic Sans MS" panose="030F0702030302020204" pitchFamily="66" charset="0"/>
              </a:rPr>
              <a:t>функция расстановки </a:t>
            </a:r>
            <a:r>
              <a:rPr lang="en-US" sz="2400" dirty="0" smtClean="0">
                <a:latin typeface="Comic Sans MS" panose="030F0702030302020204" pitchFamily="66" charset="0"/>
              </a:rPr>
              <a:t>H</a:t>
            </a:r>
            <a:r>
              <a:rPr lang="ru-RU" sz="2400" dirty="0" smtClean="0">
                <a:latin typeface="Comic Sans MS" panose="030F0702030302020204" pitchFamily="66" charset="0"/>
              </a:rPr>
              <a:t>  даёт один и тот же адрес </a:t>
            </a:r>
            <a:r>
              <a:rPr lang="en-US" sz="2400" b="1" dirty="0" smtClean="0">
                <a:latin typeface="Comic Sans MS" panose="030F0702030302020204" pitchFamily="66" charset="0"/>
              </a:rPr>
              <a:t>H 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K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)</a:t>
            </a:r>
            <a:r>
              <a:rPr lang="ru-RU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= H (</a:t>
            </a:r>
            <a:r>
              <a:rPr lang="en-US" sz="2400" b="1" dirty="0" err="1" smtClean="0">
                <a:latin typeface="Comic Sans MS" panose="030F0702030302020204" pitchFamily="66" charset="0"/>
              </a:rPr>
              <a:t>K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j</a:t>
            </a:r>
            <a:r>
              <a:rPr lang="en-US" sz="2400" b="1" dirty="0" smtClean="0">
                <a:latin typeface="Comic Sans MS" panose="030F0702030302020204" pitchFamily="66" charset="0"/>
              </a:rPr>
              <a:t>)</a:t>
            </a:r>
            <a:r>
              <a:rPr lang="ru-RU" sz="2400" b="1" dirty="0" smtClean="0">
                <a:latin typeface="Comic Sans MS" panose="030F0702030302020204" pitchFamily="66" charset="0"/>
              </a:rPr>
              <a:t>.</a:t>
            </a:r>
            <a:endParaRPr lang="ru-RU" sz="2400" b="1" dirty="0" smtClean="0"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>
                <a:latin typeface="Comic Sans MS" panose="030F0702030302020204" pitchFamily="66" charset="0"/>
              </a:rPr>
              <a:t>Второе </a:t>
            </a:r>
            <a:r>
              <a:rPr lang="ru-RU" sz="2400" dirty="0" smtClean="0">
                <a:latin typeface="Comic Sans MS" panose="030F0702030302020204" pitchFamily="66" charset="0"/>
              </a:rPr>
              <a:t>требование – простота функции расстановки (хеш-функции).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Comic Sans MS" panose="030F0702030302020204" pitchFamily="66" charset="0"/>
              </a:rPr>
              <a:t>Существуют несколько широко используемых  хеш-функций, например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H (K)</a:t>
            </a:r>
            <a:r>
              <a:rPr lang="ru-RU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=</a:t>
            </a:r>
            <a:r>
              <a:rPr lang="ru-RU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ord</a:t>
            </a:r>
            <a:r>
              <a:rPr lang="en-US" sz="2400" b="1" dirty="0" smtClean="0">
                <a:latin typeface="Comic Sans MS" panose="030F0702030302020204" pitchFamily="66" charset="0"/>
              </a:rPr>
              <a:t>(K) mod N</a:t>
            </a:r>
            <a:r>
              <a:rPr lang="ru-RU" sz="2400" b="1" dirty="0" smtClean="0">
                <a:latin typeface="Comic Sans MS" panose="030F0702030302020204" pitchFamily="66" charset="0"/>
              </a:rPr>
              <a:t>, </a:t>
            </a:r>
            <a:r>
              <a:rPr lang="ru-RU" sz="2400" dirty="0" smtClean="0">
                <a:latin typeface="Comic Sans MS" panose="030F0702030302020204" pitchFamily="66" charset="0"/>
              </a:rPr>
              <a:t>где</a:t>
            </a:r>
            <a:r>
              <a:rPr lang="ru-RU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ord</a:t>
            </a:r>
            <a:r>
              <a:rPr lang="en-US" sz="2400" b="1" dirty="0" smtClean="0">
                <a:latin typeface="Comic Sans MS" panose="030F0702030302020204" pitchFamily="66" charset="0"/>
              </a:rPr>
              <a:t>(K) </a:t>
            </a:r>
            <a:r>
              <a:rPr lang="ru-RU" sz="2400" b="1" dirty="0" smtClean="0">
                <a:latin typeface="Comic Sans MS" panose="030F0702030302020204" pitchFamily="66" charset="0"/>
              </a:rPr>
              <a:t>- </a:t>
            </a:r>
            <a:r>
              <a:rPr lang="ru-RU" sz="2400" dirty="0" smtClean="0">
                <a:latin typeface="Comic Sans MS" panose="030F0702030302020204" pitchFamily="66" charset="0"/>
              </a:rPr>
              <a:t>порядковый номер ключа в множестве возможных значений,</a:t>
            </a:r>
            <a:endParaRPr lang="ru-RU" sz="2400" dirty="0" smtClean="0"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mic Sans MS" panose="030F0702030302020204" pitchFamily="66" charset="0"/>
              </a:rPr>
              <a:t>N </a:t>
            </a:r>
            <a:r>
              <a:rPr lang="ru-RU" sz="2400" dirty="0" smtClean="0">
                <a:latin typeface="Comic Sans MS" panose="030F0702030302020204" pitchFamily="66" charset="0"/>
              </a:rPr>
              <a:t>– размер массива, д.б. простым числом.</a:t>
            </a:r>
            <a:endParaRPr lang="ru-RU" sz="2400" b="1" dirty="0" smtClean="0">
              <a:latin typeface="Comic Sans MS" panose="030F0702030302020204" pitchFamily="66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6CA01-88CE-4A79-AF9D-BE39FAD4795A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5562600"/>
          </a:xfrm>
        </p:spPr>
        <p:txBody>
          <a:bodyPr/>
          <a:lstStyle/>
          <a:p>
            <a:pPr>
              <a:buNone/>
            </a:pPr>
            <a:r>
              <a:rPr lang="ru-RU" sz="2800" dirty="0" smtClean="0">
                <a:latin typeface="Comic Sans MS" panose="030F0702030302020204" pitchFamily="66" charset="0"/>
              </a:rPr>
              <a:t>Кроме функции расстановки предполагается наличие таблицы расстановки (хеш-таблицы) и таблицы данных.</a:t>
            </a:r>
            <a:endParaRPr lang="ru-RU" sz="28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ru-RU" sz="2800" dirty="0" smtClean="0">
                <a:latin typeface="Comic Sans MS" panose="030F0702030302020204" pitchFamily="66" charset="0"/>
              </a:rPr>
              <a:t>Каждый из </a:t>
            </a:r>
            <a:r>
              <a:rPr lang="en-US" sz="2800" dirty="0" smtClean="0">
                <a:latin typeface="Comic Sans MS" panose="030F0702030302020204" pitchFamily="66" charset="0"/>
              </a:rPr>
              <a:t>N </a:t>
            </a:r>
            <a:r>
              <a:rPr lang="ru-RU" sz="2800" dirty="0" smtClean="0">
                <a:latin typeface="Comic Sans MS" panose="030F0702030302020204" pitchFamily="66" charset="0"/>
              </a:rPr>
              <a:t>элементов хеш-таблицы имеет 2 поля:</a:t>
            </a:r>
            <a:endParaRPr lang="ru-RU" sz="2800" dirty="0" smtClean="0">
              <a:latin typeface="Comic Sans MS" panose="030F0702030302020204" pitchFamily="66" charset="0"/>
            </a:endParaRPr>
          </a:p>
          <a:p>
            <a:r>
              <a:rPr lang="ru-RU" sz="2800" b="1" dirty="0" smtClean="0">
                <a:latin typeface="Comic Sans MS" panose="030F0702030302020204" pitchFamily="66" charset="0"/>
              </a:rPr>
              <a:t>Поле имени</a:t>
            </a:r>
            <a:r>
              <a:rPr lang="ru-RU" sz="2800" dirty="0" smtClean="0">
                <a:latin typeface="Comic Sans MS" panose="030F0702030302020204" pitchFamily="66" charset="0"/>
              </a:rPr>
              <a:t>. Может содержать </a:t>
            </a:r>
            <a:r>
              <a:rPr lang="el-GR" sz="2800" dirty="0" smtClean="0">
                <a:latin typeface="Comic Sans MS" panose="030F0702030302020204" pitchFamily="66" charset="0"/>
              </a:rPr>
              <a:t>α</a:t>
            </a:r>
            <a:r>
              <a:rPr lang="ru-RU" sz="2800" dirty="0" smtClean="0">
                <a:latin typeface="Comic Sans MS" panose="030F0702030302020204" pitchFamily="66" charset="0"/>
              </a:rPr>
              <a:t> – значение ключа или ссылку на таблицу имён</a:t>
            </a:r>
            <a:endParaRPr lang="ru-RU" sz="2800" dirty="0" smtClean="0">
              <a:latin typeface="Comic Sans MS" panose="030F0702030302020204" pitchFamily="66" charset="0"/>
            </a:endParaRPr>
          </a:p>
          <a:p>
            <a:r>
              <a:rPr lang="ru-RU" sz="2800" b="1" dirty="0" smtClean="0">
                <a:latin typeface="Comic Sans MS" panose="030F0702030302020204" pitchFamily="66" charset="0"/>
              </a:rPr>
              <a:t>Поле указателя</a:t>
            </a:r>
            <a:r>
              <a:rPr lang="ru-RU" sz="2800" dirty="0" smtClean="0">
                <a:latin typeface="Comic Sans MS" panose="030F0702030302020204" pitchFamily="66" charset="0"/>
              </a:rPr>
              <a:t>. Содержит ссылку на элемент таблицы данных, содержащий информацию, связанную с </a:t>
            </a:r>
            <a:r>
              <a:rPr lang="el-GR" sz="2800" dirty="0" smtClean="0">
                <a:latin typeface="Comic Sans MS" panose="030F0702030302020204" pitchFamily="66" charset="0"/>
              </a:rPr>
              <a:t>α</a:t>
            </a:r>
            <a:r>
              <a:rPr lang="ru-RU" sz="2800" dirty="0" smtClean="0">
                <a:latin typeface="Comic Sans MS" panose="030F0702030302020204" pitchFamily="66" charset="0"/>
              </a:rPr>
              <a:t>.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ru-RU" sz="2800" dirty="0" smtClean="0">
                <a:latin typeface="Comic Sans MS" panose="030F0702030302020204" pitchFamily="66" charset="0"/>
              </a:rPr>
              <a:t>Вначале хеш-таблица (массив) пуста. </a:t>
            </a:r>
            <a:endParaRPr lang="ru-RU" sz="28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ru-RU" sz="2000" dirty="0" smtClean="0">
              <a:latin typeface="Comic Sans MS" panose="030F0702030302020204" pitchFamily="66" charset="0"/>
            </a:endParaRPr>
          </a:p>
          <a:p>
            <a:endParaRPr lang="ru-RU" sz="2000" dirty="0" smtClean="0">
              <a:latin typeface="Comic Sans MS" panose="030F0702030302020204" pitchFamily="66" charset="0"/>
            </a:endParaRPr>
          </a:p>
          <a:p>
            <a:endParaRPr lang="ru-RU" sz="24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ru-RU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6CA01-88CE-4A79-AF9D-BE39FAD4795A}" type="slidenum">
              <a:rPr lang="ru-RU" smtClean="0"/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ru-RU" altLang="ru-RU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Механизм хеширования (начало)</a:t>
            </a:r>
            <a:endParaRPr lang="ru-RU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18.11.2014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Хеширование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6CA01-88CE-4A79-AF9D-BE39FAD4795A}" type="slidenum">
              <a:rPr lang="ru-RU" smtClean="0"/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ru-RU" altLang="ru-RU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Механизм хеширования (продолжение)</a:t>
            </a:r>
            <a:endParaRPr lang="ru-RU" altLang="ru-RU" sz="28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5562600"/>
          </a:xfrm>
        </p:spPr>
        <p:txBody>
          <a:bodyPr/>
          <a:lstStyle/>
          <a:p>
            <a:pPr>
              <a:buNone/>
            </a:pPr>
            <a:r>
              <a:rPr lang="ru-RU" sz="2400" dirty="0" smtClean="0">
                <a:latin typeface="Comic Sans MS" panose="030F0702030302020204" pitchFamily="66" charset="0"/>
              </a:rPr>
              <a:t> </a:t>
            </a:r>
            <a:r>
              <a:rPr lang="ru-RU" sz="2200" dirty="0" smtClean="0">
                <a:latin typeface="Comic Sans MS" panose="030F0702030302020204" pitchFamily="66" charset="0"/>
              </a:rPr>
              <a:t>Для каждого очередного элемента </a:t>
            </a:r>
            <a:r>
              <a:rPr lang="el-GR" sz="2200" dirty="0" smtClean="0">
                <a:latin typeface="Comic Sans MS" panose="030F0702030302020204" pitchFamily="66" charset="0"/>
              </a:rPr>
              <a:t>α</a:t>
            </a:r>
            <a:r>
              <a:rPr lang="ru-RU" sz="2200" dirty="0" smtClean="0">
                <a:latin typeface="Comic Sans MS" panose="030F0702030302020204" pitchFamily="66" charset="0"/>
              </a:rPr>
              <a:t> вычисляется </a:t>
            </a:r>
            <a:r>
              <a:rPr lang="en-US" sz="2200" dirty="0" smtClean="0">
                <a:latin typeface="Comic Sans MS" panose="030F0702030302020204" pitchFamily="66" charset="0"/>
              </a:rPr>
              <a:t>H(</a:t>
            </a:r>
            <a:r>
              <a:rPr lang="el-GR" sz="2200" dirty="0" smtClean="0">
                <a:latin typeface="Comic Sans MS" panose="030F0702030302020204" pitchFamily="66" charset="0"/>
              </a:rPr>
              <a:t>α</a:t>
            </a:r>
            <a:r>
              <a:rPr lang="ru-RU" sz="2200" dirty="0" smtClean="0">
                <a:latin typeface="Comic Sans MS" panose="030F0702030302020204" pitchFamily="66" charset="0"/>
              </a:rPr>
              <a:t>).</a:t>
            </a:r>
            <a:endParaRPr lang="ru-RU" sz="22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ru-RU" sz="2200" dirty="0" smtClean="0">
                <a:latin typeface="Comic Sans MS" panose="030F0702030302020204" pitchFamily="66" charset="0"/>
              </a:rPr>
              <a:t>1.Если по адресу </a:t>
            </a:r>
            <a:r>
              <a:rPr lang="en-US" sz="2200" dirty="0" smtClean="0">
                <a:latin typeface="Comic Sans MS" panose="030F0702030302020204" pitchFamily="66" charset="0"/>
              </a:rPr>
              <a:t>H(</a:t>
            </a:r>
            <a:r>
              <a:rPr lang="el-GR" sz="2200" dirty="0" smtClean="0">
                <a:latin typeface="Comic Sans MS" panose="030F0702030302020204" pitchFamily="66" charset="0"/>
              </a:rPr>
              <a:t>α</a:t>
            </a:r>
            <a:r>
              <a:rPr lang="ru-RU" sz="2200" dirty="0" smtClean="0">
                <a:latin typeface="Comic Sans MS" panose="030F0702030302020204" pitchFamily="66" charset="0"/>
              </a:rPr>
              <a:t>) в таблице уже есть объект </a:t>
            </a:r>
            <a:r>
              <a:rPr lang="el-GR" sz="2200" dirty="0" smtClean="0">
                <a:latin typeface="Comic Sans MS" panose="030F0702030302020204" pitchFamily="66" charset="0"/>
              </a:rPr>
              <a:t>α</a:t>
            </a:r>
            <a:r>
              <a:rPr lang="ru-RU" sz="2200" dirty="0" smtClean="0">
                <a:latin typeface="Comic Sans MS" panose="030F0702030302020204" pitchFamily="66" charset="0"/>
              </a:rPr>
              <a:t>, то перейти к следующему элементу.</a:t>
            </a:r>
            <a:endParaRPr lang="ru-RU" sz="22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ru-RU" sz="2200" dirty="0" smtClean="0">
                <a:latin typeface="Comic Sans MS" panose="030F0702030302020204" pitchFamily="66" charset="0"/>
              </a:rPr>
              <a:t>2.Если по адресу </a:t>
            </a:r>
            <a:r>
              <a:rPr lang="en-US" sz="2200" dirty="0" smtClean="0">
                <a:latin typeface="Comic Sans MS" panose="030F0702030302020204" pitchFamily="66" charset="0"/>
              </a:rPr>
              <a:t>H(</a:t>
            </a:r>
            <a:r>
              <a:rPr lang="el-GR" sz="2200" dirty="0" smtClean="0">
                <a:latin typeface="Comic Sans MS" panose="030F0702030302020204" pitchFamily="66" charset="0"/>
              </a:rPr>
              <a:t>α</a:t>
            </a:r>
            <a:r>
              <a:rPr lang="ru-RU" sz="2200" dirty="0" smtClean="0">
                <a:latin typeface="Comic Sans MS" panose="030F0702030302020204" pitchFamily="66" charset="0"/>
              </a:rPr>
              <a:t>) в таблице ещё нет объекта, то:</a:t>
            </a:r>
            <a:endParaRPr lang="ru-RU" sz="2200" dirty="0" smtClean="0">
              <a:latin typeface="Comic Sans MS" panose="030F0702030302020204" pitchFamily="66" charset="0"/>
            </a:endParaRPr>
          </a:p>
          <a:p>
            <a:r>
              <a:rPr lang="ru-RU" sz="2000" dirty="0" smtClean="0">
                <a:latin typeface="Comic Sans MS" panose="030F0702030302020204" pitchFamily="66" charset="0"/>
              </a:rPr>
              <a:t>его имя запоминается в соответствующем поле имени,</a:t>
            </a:r>
            <a:endParaRPr lang="ru-RU" sz="2000" dirty="0" smtClean="0">
              <a:latin typeface="Comic Sans MS" panose="030F0702030302020204" pitchFamily="66" charset="0"/>
            </a:endParaRPr>
          </a:p>
          <a:p>
            <a:r>
              <a:rPr lang="ru-RU" sz="2000" dirty="0" smtClean="0">
                <a:latin typeface="Comic Sans MS" panose="030F0702030302020204" pitchFamily="66" charset="0"/>
              </a:rPr>
              <a:t>в таблице данных выделяется участок памяти, куда записываются данные объекта </a:t>
            </a:r>
            <a:r>
              <a:rPr lang="el-GR" sz="2000" dirty="0" smtClean="0">
                <a:latin typeface="Comic Sans MS" panose="030F0702030302020204" pitchFamily="66" charset="0"/>
              </a:rPr>
              <a:t>α</a:t>
            </a:r>
            <a:endParaRPr lang="ru-RU" sz="2000" dirty="0" smtClean="0">
              <a:latin typeface="Comic Sans MS" panose="030F0702030302020204" pitchFamily="66" charset="0"/>
            </a:endParaRPr>
          </a:p>
          <a:p>
            <a:r>
              <a:rPr lang="ru-RU" sz="2000" dirty="0" smtClean="0">
                <a:latin typeface="Comic Sans MS" panose="030F0702030302020204" pitchFamily="66" charset="0"/>
              </a:rPr>
              <a:t>указатель на этот участок записывается в поле указателя ячейки </a:t>
            </a:r>
            <a:r>
              <a:rPr lang="en-US" sz="2000" dirty="0" smtClean="0">
                <a:latin typeface="Comic Sans MS" panose="030F0702030302020204" pitchFamily="66" charset="0"/>
              </a:rPr>
              <a:t>H(</a:t>
            </a:r>
            <a:r>
              <a:rPr lang="el-GR" sz="2000" dirty="0" smtClean="0">
                <a:latin typeface="Comic Sans MS" panose="030F0702030302020204" pitchFamily="66" charset="0"/>
              </a:rPr>
              <a:t>α</a:t>
            </a:r>
            <a:r>
              <a:rPr lang="ru-RU" sz="2000" dirty="0" smtClean="0">
                <a:latin typeface="Comic Sans MS" panose="030F0702030302020204" pitchFamily="66" charset="0"/>
              </a:rPr>
              <a:t>)</a:t>
            </a:r>
            <a:endParaRPr lang="ru-RU" sz="2000" dirty="0" smtClean="0">
              <a:latin typeface="Comic Sans MS" panose="030F0702030302020204" pitchFamily="66" charset="0"/>
            </a:endParaRPr>
          </a:p>
          <a:p>
            <a:r>
              <a:rPr lang="ru-RU" sz="2000" dirty="0" smtClean="0">
                <a:latin typeface="Comic Sans MS" panose="030F0702030302020204" pitchFamily="66" charset="0"/>
              </a:rPr>
              <a:t>Перейти к следующему элементу.</a:t>
            </a:r>
            <a:endParaRPr lang="ru-RU" sz="20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ru-RU" sz="2200" dirty="0" smtClean="0">
                <a:latin typeface="Comic Sans MS" panose="030F0702030302020204" pitchFamily="66" charset="0"/>
              </a:rPr>
              <a:t>3.Если по адресу </a:t>
            </a:r>
            <a:r>
              <a:rPr lang="en-US" sz="2200" dirty="0" smtClean="0">
                <a:latin typeface="Comic Sans MS" panose="030F0702030302020204" pitchFamily="66" charset="0"/>
              </a:rPr>
              <a:t>H(</a:t>
            </a:r>
            <a:r>
              <a:rPr lang="el-GR" sz="2200" dirty="0" smtClean="0">
                <a:latin typeface="Comic Sans MS" panose="030F0702030302020204" pitchFamily="66" charset="0"/>
              </a:rPr>
              <a:t>α</a:t>
            </a:r>
            <a:r>
              <a:rPr lang="ru-RU" sz="2200" dirty="0" smtClean="0">
                <a:latin typeface="Comic Sans MS" panose="030F0702030302020204" pitchFamily="66" charset="0"/>
              </a:rPr>
              <a:t>) в таблице уже есть объект, но поле имени содержит не </a:t>
            </a:r>
            <a:r>
              <a:rPr lang="el-GR" sz="2200" dirty="0" smtClean="0">
                <a:latin typeface="Comic Sans MS" panose="030F0702030302020204" pitchFamily="66" charset="0"/>
              </a:rPr>
              <a:t>α</a:t>
            </a:r>
            <a:r>
              <a:rPr lang="ru-RU" sz="2200" dirty="0" smtClean="0">
                <a:latin typeface="Comic Sans MS" panose="030F0702030302020204" pitchFamily="66" charset="0"/>
              </a:rPr>
              <a:t>, то это </a:t>
            </a:r>
            <a:r>
              <a:rPr lang="ru-RU" sz="2200" b="1" dirty="0" smtClean="0">
                <a:latin typeface="Comic Sans MS" panose="030F0702030302020204" pitchFamily="66" charset="0"/>
              </a:rPr>
              <a:t>конфликт</a:t>
            </a:r>
            <a:r>
              <a:rPr lang="ru-RU" sz="2200" dirty="0" smtClean="0">
                <a:latin typeface="Comic Sans MS" panose="030F0702030302020204" pitchFamily="66" charset="0"/>
              </a:rPr>
              <a:t>, и следует использовать (возможно многократно) </a:t>
            </a:r>
            <a:r>
              <a:rPr lang="ru-RU" sz="2200" b="1" dirty="0" smtClean="0">
                <a:latin typeface="Comic Sans MS" panose="030F0702030302020204" pitchFamily="66" charset="0"/>
              </a:rPr>
              <a:t>вторичную функцию расстановки</a:t>
            </a:r>
            <a:r>
              <a:rPr lang="ru-RU" sz="2200" dirty="0" smtClean="0">
                <a:latin typeface="Comic Sans MS" panose="030F0702030302020204" pitchFamily="66" charset="0"/>
              </a:rPr>
              <a:t>, после чего перейти к следующему элементу.</a:t>
            </a:r>
            <a:endParaRPr lang="ru-RU" sz="22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ru-RU" sz="2000" dirty="0" smtClean="0">
              <a:latin typeface="Comic Sans MS" panose="030F0702030302020204" pitchFamily="66" charset="0"/>
            </a:endParaRPr>
          </a:p>
          <a:p>
            <a:endParaRPr lang="ru-RU" sz="2000" dirty="0" smtClean="0">
              <a:latin typeface="Comic Sans MS" panose="030F0702030302020204" pitchFamily="66" charset="0"/>
            </a:endParaRPr>
          </a:p>
          <a:p>
            <a:endParaRPr lang="ru-RU" sz="24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endParaRPr lang="ru-RU" sz="2400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14657</Words>
  <Application>WPS Presentation</Application>
  <PresentationFormat>Экран (4:3)</PresentationFormat>
  <Paragraphs>992</Paragraphs>
  <Slides>31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SimSun</vt:lpstr>
      <vt:lpstr>Wingdings</vt:lpstr>
      <vt:lpstr>Comic Sans MS</vt:lpstr>
      <vt:lpstr>Symbol</vt:lpstr>
      <vt:lpstr>Adobe Caslon Pro Bold</vt:lpstr>
      <vt:lpstr>Liberation Mono</vt:lpstr>
      <vt:lpstr>Microsoft YaHei</vt:lpstr>
      <vt:lpstr/>
      <vt:lpstr>Arial Unicode MS</vt:lpstr>
      <vt:lpstr>Times New Roman</vt:lpstr>
      <vt:lpstr>+Основной текст (восточно-азиат</vt:lpstr>
      <vt:lpstr>Оформление по умолчанию</vt:lpstr>
      <vt:lpstr>Equation.3</vt:lpstr>
      <vt:lpstr>Equation.3</vt:lpstr>
      <vt:lpstr>Equation.3</vt:lpstr>
      <vt:lpstr>Equation.3</vt:lpstr>
      <vt:lpstr>Алгоритмы и структуры данных</vt:lpstr>
      <vt:lpstr>Основные характеристики операций с БДП*</vt:lpstr>
      <vt:lpstr>PowerPoint 演示文稿</vt:lpstr>
      <vt:lpstr>ХЕШИРОВАНИЕ</vt:lpstr>
      <vt:lpstr>PowerPoint 演示文稿</vt:lpstr>
      <vt:lpstr>PowerPoint 演示文稿</vt:lpstr>
      <vt:lpstr>Выбор функции преобразования</vt:lpstr>
      <vt:lpstr>Механизм хеширования (начало)</vt:lpstr>
      <vt:lpstr>Механизм хеширования (продолжение)</vt:lpstr>
      <vt:lpstr>Вторичная функция расстановки</vt:lpstr>
      <vt:lpstr>PowerPoint 演示文稿</vt:lpstr>
      <vt:lpstr>PowerPoint 演示文稿</vt:lpstr>
      <vt:lpstr>PowerPoint 演示文稿</vt:lpstr>
      <vt:lpstr>Пример</vt:lpstr>
      <vt:lpstr>PowerPoint 演示文稿</vt:lpstr>
      <vt:lpstr>PowerPoint 演示文稿</vt:lpstr>
      <vt:lpstr>PowerPoint 演示文稿</vt:lpstr>
      <vt:lpstr>Метод цепочек</vt:lpstr>
      <vt:lpstr>Прямой метод цепочек</vt:lpstr>
      <vt:lpstr>Пример</vt:lpstr>
      <vt:lpstr>PowerPoint 演示文稿</vt:lpstr>
      <vt:lpstr>PowerPoint 演示文稿</vt:lpstr>
      <vt:lpstr>Метод цепочек, использующий таблицу индексов </vt:lpstr>
      <vt:lpstr>Преимущества метода цепочек, использующего таблицу индексов</vt:lpstr>
      <vt:lpstr>PowerPoint 演示文稿</vt:lpstr>
      <vt:lpstr>PowerPoint 演示文稿</vt:lpstr>
      <vt:lpstr>PowerPoint 演示文稿</vt:lpstr>
      <vt:lpstr>PowerPoint 演示文稿</vt:lpstr>
      <vt:lpstr>Проблема удаления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215</cp:revision>
  <cp:lastPrinted>2113-01-01T00:00:00Z</cp:lastPrinted>
  <dcterms:created xsi:type="dcterms:W3CDTF">2113-01-01T00:00:00Z</dcterms:created>
  <dcterms:modified xsi:type="dcterms:W3CDTF">2019-11-26T14:49:23Z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1049-11.2.0.9052</vt:lpwstr>
  </property>
</Properties>
</file>