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3" r:id="rId15"/>
    <p:sldId id="277" r:id="rId16"/>
    <p:sldId id="278" r:id="rId17"/>
    <p:sldId id="279" r:id="rId18"/>
    <p:sldId id="281" r:id="rId19"/>
    <p:sldId id="283" r:id="rId20"/>
    <p:sldId id="282" r:id="rId21"/>
    <p:sldId id="301" r:id="rId22"/>
    <p:sldId id="280" r:id="rId23"/>
    <p:sldId id="299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4" r:id="rId34"/>
    <p:sldId id="296" r:id="rId35"/>
    <p:sldId id="297" r:id="rId36"/>
    <p:sldId id="298" r:id="rId37"/>
    <p:sldId id="295" r:id="rId38"/>
    <p:sldId id="312" r:id="rId39"/>
    <p:sldId id="276" r:id="rId40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e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6600"/>
    <a:srgbClr val="FF9900"/>
    <a:srgbClr val="CCFFFF"/>
    <a:srgbClr val="FF0000"/>
    <a:srgbClr val="0000FF"/>
    <a:srgbClr val="77777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84113" autoAdjust="0"/>
  </p:normalViewPr>
  <p:slideViewPr>
    <p:cSldViewPr snapToGrid="0">
      <p:cViewPr varScale="1">
        <p:scale>
          <a:sx n="97" d="100"/>
          <a:sy n="97" d="100"/>
        </p:scale>
        <p:origin x="-11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09-30T22:57:25.671" idx="2">
    <p:pos x="5734" y="1361"/>
    <p:text>Опечатка, в условии продолжения д.б.  w[k+1], а не w[k].
Исправлено и в пояснениях в следующем слайде </p:text>
  </p:cm>
</p:cmLst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/>
            <a:r>
              <a:rPr lang="ru-RU" noProof="0" smtClean="0"/>
              <a:t>Пятый уровень</a:t>
            </a:r>
            <a:endParaRPr lang="ru-RU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DFC479-157C-4BBF-8806-60D49A2B2F04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BF4A3B-FAC6-43F9-9D4F-264C146B96DE}" type="slidenum">
              <a:rPr lang="ru-RU" altLang="ru-RU" smtClean="0"/>
            </a:fld>
            <a:endParaRPr lang="ru-RU" altLang="ru-RU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FC479-157C-4BBF-8806-60D49A2B2F0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FC479-157C-4BBF-8806-60D49A2B2F0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altLang="ru-RU" sz="1200" dirty="0" smtClean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ru-RU" sz="1200" dirty="0" smtClean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altLang="ru-RU" sz="1200" dirty="0" smtClean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ru-RU" altLang="ru-RU" sz="1200" dirty="0" smtClean="0">
                <a:cs typeface="Times New Roman" panose="02020603050405020304" pitchFamily="18" charset="0"/>
              </a:rPr>
              <a:t> </a:t>
            </a:r>
            <a:r>
              <a:rPr lang="en-US" altLang="ru-RU" sz="1200" dirty="0" smtClean="0">
                <a:cs typeface="Times New Roman" panose="02020603050405020304" pitchFamily="18" charset="0"/>
              </a:rPr>
              <a:t> - </a:t>
            </a:r>
            <a:r>
              <a:rPr lang="ru-RU" altLang="ru-RU" sz="1200" dirty="0" smtClean="0">
                <a:cs typeface="Times New Roman" panose="02020603050405020304" pitchFamily="18" charset="0"/>
              </a:rPr>
              <a:t>функция</a:t>
            </a:r>
            <a:r>
              <a:rPr lang="ru-RU" altLang="ru-RU" sz="1200" baseline="0" dirty="0" smtClean="0">
                <a:cs typeface="Times New Roman" panose="02020603050405020304" pitchFamily="18" charset="0"/>
              </a:rPr>
              <a:t> потолок: наименьшее целое, не меньшее </a:t>
            </a:r>
            <a:r>
              <a:rPr lang="en-US" altLang="ru-RU" sz="1200" dirty="0" smtClean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altLang="ru-RU" sz="1200" dirty="0" smtClean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FC479-157C-4BBF-8806-60D49A2B2F0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ru-RU" smtClean="0"/>
              <a:t>Третий способ приводит к коду меньшей длины, чем первый и второй способы, поскольку при этом чаще встречающиеся символы кодируются более короткими кодовыми словами. Однако в этом случае неясно, как при декодировании выделять коды отдельных символов, если длина кодов разная. Использование специальных разделяющих кодов (как, например, в азбуке Морзе) удлинило бы закодированное сообщение.</a:t>
            </a: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41F9DA-D2B4-4935-AE44-10E63EF31CD5}" type="slidenum">
              <a:rPr lang="ru-RU" smtClean="0"/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 кодовом дереве, соответствующем префиксному коду, символами помечаются только листья, и их ровно столько, сколько символов в алфавите. Длина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lang="en-US" sz="1200" i="1" kern="12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lang="ru-RU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кодового слова </a:t>
            </a:r>
            <a:r>
              <a:rPr lang="ru-RU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</a:t>
            </a:r>
            <a:r>
              <a:rPr lang="en-US" sz="1200" i="1" kern="1200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lang="ru-RU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есть длина пути от корня до листа 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/>
              </a:rPr>
              <a:t>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lang="ru-RU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или номер уровня этого листа (номер уровня корня равен нулю).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FC479-157C-4BBF-8806-60D49A2B2F0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является оптимальным кодом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FC479-157C-4BBF-8806-60D49A2B2F0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Оптимальный префиксный код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FC479-157C-4BBF-8806-60D49A2B2F0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Сравнивая варианты 1 и 2, видим, что полная длина кода 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lang="ru-RU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в них одинакова, но коды разные. Более того, максимальная длина кодового слова для варианта 1 равна 4, а для варианта 2 равна 3. Неоднозначность возникает при наличии нескольких кандидатов с равным весом для объединения узлов. Если в случае равных весов для объединения узлов в первую очередь  использовать те из них, которые были получены раньше других (в частности, листья), то, оказывается, что получим дерево (код) с </a:t>
            </a:r>
            <a:r>
              <a:rPr lang="ru-RU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минимальным значением высоты.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FC479-157C-4BBF-8806-60D49A2B2F0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Рекурсивные типы данных, представляющие такие деревья, используют структуру </a:t>
            </a:r>
            <a:r>
              <a:rPr lang="ru-RU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размеченного объединения</a:t>
            </a:r>
            <a:r>
              <a:rPr lang="ru-RU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(записи с вариантами в языке Паскаль или структуру 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Union</a:t>
            </a:r>
            <a:r>
              <a:rPr lang="ru-RU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в языках 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и 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++)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FC479-157C-4BBF-8806-60D49A2B2F0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FC479-157C-4BBF-8806-60D49A2B2F0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ru-RU" i="1" dirty="0" smtClean="0">
                <a:solidFill>
                  <a:srgbClr val="000099"/>
                </a:solidFill>
              </a:rPr>
              <a:t>S</a:t>
            </a:r>
            <a:r>
              <a:rPr lang="ru-RU" altLang="ru-RU" i="1" dirty="0" smtClean="0">
                <a:solidFill>
                  <a:srgbClr val="000099"/>
                </a:solidFill>
              </a:rPr>
              <a:t> – сумма весов сегмента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FC479-157C-4BBF-8806-60D49A2B2F0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EECFA-D296-448C-96C4-BB5E69111CA8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AA0C6-3282-47F2-B76A-20315186F02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886BF-FB0E-4805-81B0-C2DA4D2969AB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E6A26-0156-463A-A2C0-6A19FC4D9F5E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1DA46-B720-4967-851C-7D06697BFC82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B993-55F8-4715-BD70-F36BFC68977D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CEF65-E603-460D-B6FE-F2AB077F0090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2B7AF-55B1-4BA9-AF40-BFCB76C574EA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11F89-CCA6-4EE6-83B0-075500ADE2B1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5ABAF-2179-4E9F-A613-98EFDD7BD96C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8839-CEDB-4DCD-9369-C54FBEFD834C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D0B96-9D02-4C84-8EBF-C2860600516A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32E8C-F81A-4850-844B-4158B2814C2D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altLang="ru-RU" smtClean="0"/>
              <a:t>Образец заголовка</a:t>
            </a:r>
            <a:endParaRPr lang="ru-RU" altLang="ru-RU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ru-RU" smtClean="0"/>
              <a:t>Образец текста</a:t>
            </a:r>
            <a:endParaRPr lang="ru-RU" altLang="ru-RU" smtClean="0"/>
          </a:p>
          <a:p>
            <a:pPr lvl="1"/>
            <a:r>
              <a:rPr lang="ru-RU" altLang="ru-RU" smtClean="0"/>
              <a:t>Второй уровень</a:t>
            </a:r>
            <a:endParaRPr lang="ru-RU" altLang="ru-RU" smtClean="0"/>
          </a:p>
          <a:p>
            <a:pPr lvl="2"/>
            <a:r>
              <a:rPr lang="ru-RU" altLang="ru-RU" smtClean="0"/>
              <a:t>Третий уровень</a:t>
            </a:r>
            <a:endParaRPr lang="ru-RU" altLang="ru-RU" smtClean="0"/>
          </a:p>
          <a:p>
            <a:pPr lvl="3"/>
            <a:r>
              <a:rPr lang="ru-RU" altLang="ru-RU" smtClean="0"/>
              <a:t>Четвертый уровень</a:t>
            </a:r>
            <a:endParaRPr lang="ru-RU" altLang="ru-RU" smtClean="0"/>
          </a:p>
          <a:p>
            <a:pPr lvl="4"/>
            <a:r>
              <a:rPr lang="ru-RU" altLang="ru-RU" smtClean="0"/>
              <a:t>Пятый уровень</a:t>
            </a:r>
            <a:endParaRPr lang="ru-RU" altLang="ru-RU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CE22A7DE-2E50-47B1-AF1E-9CA49EAFB851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10.bin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3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0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.emf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C4849"/>
            </a:gs>
            <a:gs pos="50000">
              <a:schemeClr val="accent1"/>
            </a:gs>
            <a:gs pos="100000">
              <a:srgbClr val="3C484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D7487E-4EB9-478D-A38D-03A928F7CB4D}" type="slidenum">
              <a:rPr lang="ru-RU"/>
            </a:fld>
            <a:endParaRPr lang="ru-RU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63000" cy="563562"/>
          </a:xfrm>
        </p:spPr>
        <p:txBody>
          <a:bodyPr/>
          <a:lstStyle/>
          <a:p>
            <a:pPr eaLnBrk="1" hangingPunct="1"/>
            <a:r>
              <a:rPr lang="ru-RU" altLang="ru-RU" sz="2800" b="1" smtClean="0">
                <a:solidFill>
                  <a:srgbClr val="FF0000"/>
                </a:solidFill>
              </a:rPr>
              <a:t>Алгоритмы и структуры данных</a:t>
            </a:r>
            <a:endParaRPr lang="ru-RU" altLang="ru-RU" sz="2800" b="1" smtClean="0">
              <a:solidFill>
                <a:srgbClr val="FF0000"/>
              </a:solidFill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54050"/>
            <a:ext cx="9144000" cy="5021263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ru-RU" altLang="ru-RU" sz="6000" b="1" smtClean="0">
                <a:solidFill>
                  <a:srgbClr val="0000FF"/>
                </a:solidFill>
              </a:rPr>
              <a:t>Лекция 7</a:t>
            </a:r>
            <a:endParaRPr lang="en-US" altLang="ru-RU" sz="6000" b="1" smtClean="0">
              <a:solidFill>
                <a:srgbClr val="0000FF"/>
              </a:solidFill>
            </a:endParaRPr>
          </a:p>
          <a:p>
            <a:pPr marL="609600" indent="-609600" algn="ctr" eaLnBrk="1" hangingPunct="1">
              <a:buFontTx/>
              <a:buNone/>
            </a:pPr>
            <a:r>
              <a:rPr lang="ru-RU" altLang="ru-RU" sz="4800" b="1" smtClean="0">
                <a:solidFill>
                  <a:srgbClr val="FF0000"/>
                </a:solidFill>
              </a:rPr>
              <a:t>ДЕРЕВЬЯ КОДИРОВАНИЯ</a:t>
            </a:r>
            <a:endParaRPr lang="ru-RU" altLang="ru-RU" sz="4800" b="1" smtClean="0">
              <a:solidFill>
                <a:srgbClr val="FF0000"/>
              </a:solidFill>
            </a:endParaRPr>
          </a:p>
          <a:p>
            <a:pPr marL="609600" indent="-609600" algn="ctr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ru-RU" altLang="ru-RU" smtClean="0"/>
              <a:t>(см.пособие «Деревья кодирования и поиска»)</a:t>
            </a:r>
            <a:endParaRPr lang="ru-RU" altLang="ru-RU" smtClean="0"/>
          </a:p>
          <a:p>
            <a:pPr marL="609600" indent="-609600" eaLnBrk="1" hangingPunct="1">
              <a:buFontTx/>
              <a:buAutoNum type="arabicPeriod"/>
            </a:pPr>
            <a:r>
              <a:rPr lang="ru-RU" altLang="ru-RU" b="1" smtClean="0"/>
              <a:t>Задача кодирования сообщений</a:t>
            </a:r>
            <a:endParaRPr lang="en-US" altLang="ru-RU" b="1" smtClean="0"/>
          </a:p>
          <a:p>
            <a:pPr marL="609600" indent="-609600" eaLnBrk="1" hangingPunct="1">
              <a:buFontTx/>
              <a:buAutoNum type="arabicPeriod"/>
            </a:pPr>
            <a:r>
              <a:rPr lang="ru-RU" altLang="ru-RU" b="1" smtClean="0"/>
              <a:t>Метод Хаффмана</a:t>
            </a:r>
            <a:endParaRPr lang="ru-RU" altLang="ru-RU" smtClean="0">
              <a:solidFill>
                <a:srgbClr val="00FF00"/>
              </a:solidFill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ru-RU" altLang="ru-RU" b="1" smtClean="0"/>
              <a:t>Реализация алгоритмов кодирования</a:t>
            </a:r>
            <a:r>
              <a:rPr lang="ru-RU" altLang="ru-RU" smtClean="0"/>
              <a:t> </a:t>
            </a:r>
            <a:endParaRPr lang="ru-RU" altLang="ru-RU" sz="3600" smtClean="0">
              <a:solidFill>
                <a:srgbClr val="00FF00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ru-RU" altLang="ru-RU" sz="3600" smtClean="0">
              <a:solidFill>
                <a:srgbClr val="00FF00"/>
              </a:solidFill>
            </a:endParaRPr>
          </a:p>
          <a:p>
            <a:pPr marL="609600" indent="-609600" eaLnBrk="1" hangingPunct="1">
              <a:buFontTx/>
              <a:buAutoNum type="arabicPeriod"/>
            </a:pPr>
            <a:endParaRPr lang="ru-RU" altLang="ru-RU" smtClean="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5876" cy="839459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</a:rPr>
              <a:t>Процессы </a:t>
            </a:r>
            <a:r>
              <a:rPr lang="ru-RU" sz="3200" i="1" dirty="0" smtClean="0">
                <a:solidFill>
                  <a:srgbClr val="FF0000"/>
                </a:solidFill>
              </a:rPr>
              <a:t>кодирования</a:t>
            </a:r>
            <a:r>
              <a:rPr lang="ru-RU" sz="3200" dirty="0" smtClean="0">
                <a:solidFill>
                  <a:srgbClr val="FF0000"/>
                </a:solidFill>
              </a:rPr>
              <a:t> и </a:t>
            </a:r>
            <a:r>
              <a:rPr lang="ru-RU" sz="3200" i="1" dirty="0" smtClean="0">
                <a:solidFill>
                  <a:srgbClr val="FF0000"/>
                </a:solidFill>
              </a:rPr>
              <a:t>декодирования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3628" y="1085194"/>
            <a:ext cx="8581696" cy="4525963"/>
          </a:xfrm>
        </p:spPr>
        <p:txBody>
          <a:bodyPr/>
          <a:lstStyle/>
          <a:p>
            <a:pPr>
              <a:buNone/>
            </a:pPr>
            <a:r>
              <a:rPr lang="ru-RU" sz="2800" dirty="0" smtClean="0"/>
              <a:t>Построено  кодовое дерево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sz="2800" i="1" dirty="0" smtClean="0"/>
              <a:t>Кодирование:</a:t>
            </a:r>
            <a:endParaRPr lang="ru-RU" sz="2800" i="1" dirty="0" smtClean="0"/>
          </a:p>
          <a:p>
            <a:pPr marL="0">
              <a:buNone/>
            </a:pPr>
            <a:r>
              <a:rPr lang="ru-RU" sz="2000" dirty="0" smtClean="0"/>
              <a:t>Кодовое слово для символа </a:t>
            </a:r>
            <a:r>
              <a:rPr lang="en-US" sz="2000" dirty="0" smtClean="0">
                <a:sym typeface="Symbol" panose="05050102010706020507"/>
              </a:rPr>
              <a:t></a:t>
            </a:r>
            <a:r>
              <a:rPr lang="en-US" sz="2000" i="1" baseline="-25000" dirty="0" err="1" smtClean="0"/>
              <a:t>i</a:t>
            </a:r>
            <a:r>
              <a:rPr lang="ru-RU" sz="2000" dirty="0" smtClean="0"/>
              <a:t> получают, проходя по дереву от листа, соответствующего </a:t>
            </a:r>
            <a:r>
              <a:rPr lang="en-US" sz="2000" dirty="0" smtClean="0">
                <a:sym typeface="Symbol" panose="05050102010706020507"/>
              </a:rPr>
              <a:t></a:t>
            </a:r>
            <a:r>
              <a:rPr lang="en-US" sz="2000" i="1" baseline="-25000" dirty="0" err="1" smtClean="0"/>
              <a:t>i</a:t>
            </a:r>
            <a:r>
              <a:rPr lang="ru-RU" sz="2000" dirty="0" smtClean="0"/>
              <a:t> , к корню. Код выписывается справа налево. При подъеме по дереву от левого сына к отцу в начало кодового слова добавляется 0, а при подъеме от правого сына к отцу в начало кодового слова добавляется 1.</a:t>
            </a:r>
            <a:endParaRPr lang="ru-RU" sz="2000" dirty="0" smtClean="0"/>
          </a:p>
          <a:p>
            <a:pPr marL="0">
              <a:buNone/>
            </a:pPr>
            <a:r>
              <a:rPr lang="ru-RU" sz="2800" i="1" dirty="0" smtClean="0"/>
              <a:t>Декодирование:</a:t>
            </a:r>
            <a:endParaRPr lang="ru-RU" sz="2800" i="1" dirty="0" smtClean="0"/>
          </a:p>
          <a:p>
            <a:pPr marL="0">
              <a:buNone/>
            </a:pPr>
            <a:r>
              <a:rPr lang="ru-RU" sz="2000" dirty="0" smtClean="0"/>
              <a:t>Расшифровка очередного кодового слова получается последовательным чтением бит закодированного сообщения и синхронным движением по кодовому дереву от корня до листа так, что бит 0 вызывает переход к левому сыну, а бит 1 – к правому.</a:t>
            </a:r>
            <a:endParaRPr lang="ru-RU" sz="2000" i="1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19.10.2015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Деревья Хаффмана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3B993-55F8-4715-BD70-F36BFC68977D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03324" cy="681803"/>
          </a:xfrm>
        </p:spPr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</a:rPr>
              <a:t>Код </a:t>
            </a:r>
            <a:r>
              <a:rPr lang="ru-RU" sz="3200" dirty="0" err="1" smtClean="0">
                <a:solidFill>
                  <a:srgbClr val="FF0000"/>
                </a:solidFill>
              </a:rPr>
              <a:t>Фано-Шеннона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132580"/>
            <a:ext cx="8601710" cy="2286635"/>
          </a:xfrm>
        </p:spPr>
        <p:txBody>
          <a:bodyPr/>
          <a:lstStyle/>
          <a:p>
            <a:pPr marL="0">
              <a:buNone/>
            </a:pPr>
            <a:r>
              <a:rPr lang="ru-RU" sz="2400" kern="12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то  коды сообщений           оказываются в левом поддереве, а коды сообщений             -  в правом поддереве.</a:t>
            </a:r>
            <a:endParaRPr lang="ru-RU" sz="2400" kern="1200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>
              <a:buNone/>
            </a:pPr>
            <a:r>
              <a:rPr lang="ru-RU" sz="2400" kern="12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Эта процедура повторяется для поддеревьев до тех пор, пока не будет получен лист в качестве текущего поддерева.</a:t>
            </a:r>
            <a:endParaRPr lang="ru-RU" sz="2400" kern="1200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19.10.2015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Деревья Хаффмана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3B993-55F8-4715-BD70-F36BFC68977D}" type="slidenum">
              <a:rPr lang="ru-RU" smtClean="0"/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3476" y="1019502"/>
            <a:ext cx="8166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 smtClean="0"/>
              <a:t>Задача построения оптимального префиксного кода есть задача минимизации функции </a:t>
            </a:r>
            <a:r>
              <a:rPr lang="en-US" sz="2400" i="1" dirty="0" smtClean="0"/>
              <a:t>L </a:t>
            </a:r>
            <a:r>
              <a:rPr lang="ru-RU" sz="2400" dirty="0" smtClean="0"/>
              <a:t>=</a:t>
            </a:r>
            <a:r>
              <a:rPr lang="en-US" sz="2400" dirty="0" smtClean="0"/>
              <a:t> </a:t>
            </a:r>
            <a:r>
              <a:rPr lang="ru-RU" sz="2400" dirty="0" smtClean="0">
                <a:sym typeface="Symbol" panose="05050102010706020507"/>
              </a:rPr>
              <a:t></a:t>
            </a:r>
            <a:r>
              <a:rPr lang="en-US" sz="2400" i="1" baseline="-25000" dirty="0" err="1" smtClean="0"/>
              <a:t>i</a:t>
            </a:r>
            <a:r>
              <a:rPr lang="ru-RU" sz="2400" baseline="-25000" dirty="0" smtClean="0"/>
              <a:t>=1..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 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 </a:t>
            </a:r>
            <a:r>
              <a:rPr lang="en-US" sz="2400" i="1" dirty="0" err="1" smtClean="0"/>
              <a:t>l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 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r>
              <a:rPr lang="en-US" altLang="ru-RU" sz="2400" i="1" dirty="0" smtClean="0">
                <a:solidFill>
                  <a:schemeClr val="accent2"/>
                </a:solidFill>
              </a:rPr>
              <a:t> </a:t>
            </a:r>
            <a:r>
              <a:rPr lang="en-US" altLang="ru-RU" sz="2400" i="1" dirty="0" err="1" smtClean="0">
                <a:solidFill>
                  <a:schemeClr val="accent2"/>
                </a:solidFill>
              </a:rPr>
              <a:t>W</a:t>
            </a:r>
            <a:r>
              <a:rPr lang="en-US" altLang="ru-RU" sz="2400" i="1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altLang="ru-RU" sz="2400" dirty="0" smtClean="0">
                <a:solidFill>
                  <a:schemeClr val="accent2"/>
                </a:solidFill>
              </a:rPr>
              <a:t> </a:t>
            </a:r>
            <a:r>
              <a:rPr lang="ru-RU" altLang="ru-RU" sz="2400" dirty="0" smtClean="0">
                <a:solidFill>
                  <a:schemeClr val="accent2"/>
                </a:solidFill>
              </a:rPr>
              <a:t>=</a:t>
            </a:r>
            <a:r>
              <a:rPr lang="en-US" altLang="ru-RU" sz="2400" dirty="0" smtClean="0">
                <a:solidFill>
                  <a:schemeClr val="accent2"/>
                </a:solidFill>
              </a:rPr>
              <a:t> </a:t>
            </a:r>
            <a:r>
              <a:rPr lang="ru-RU" altLang="ru-RU" sz="2400" dirty="0" smtClean="0">
                <a:solidFill>
                  <a:schemeClr val="accent2"/>
                </a:solidFill>
              </a:rPr>
              <a:t>(</a:t>
            </a:r>
            <a:r>
              <a:rPr lang="en-US" altLang="ru-RU" sz="2400" i="1" dirty="0" err="1" smtClean="0">
                <a:solidFill>
                  <a:schemeClr val="accent2"/>
                </a:solidFill>
              </a:rPr>
              <a:t>w</a:t>
            </a:r>
            <a:r>
              <a:rPr lang="en-US" altLang="ru-RU" sz="2400" i="1" baseline="-25000" dirty="0" err="1" smtClean="0">
                <a:solidFill>
                  <a:schemeClr val="accent2"/>
                </a:solidFill>
              </a:rPr>
              <a:t>i</a:t>
            </a:r>
            <a:r>
              <a:rPr lang="ru-RU" altLang="ru-RU" sz="2400" dirty="0" smtClean="0">
                <a:solidFill>
                  <a:schemeClr val="accent2"/>
                </a:solidFill>
              </a:rPr>
              <a:t>)</a:t>
            </a:r>
            <a:r>
              <a:rPr lang="ru-RU" altLang="ru-RU" sz="2400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ru-RU" sz="2400" i="1" baseline="30000" dirty="0" smtClean="0">
                <a:solidFill>
                  <a:schemeClr val="accent2"/>
                </a:solidFill>
              </a:rPr>
              <a:t>n</a:t>
            </a:r>
            <a:r>
              <a:rPr lang="ru-RU" altLang="ru-RU" sz="2400" i="1" baseline="30000" dirty="0" smtClean="0">
                <a:solidFill>
                  <a:schemeClr val="accent2"/>
                </a:solidFill>
              </a:rPr>
              <a:t>  </a:t>
            </a:r>
            <a:r>
              <a:rPr lang="en-US" altLang="ru-RU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</a:t>
            </a:r>
            <a:r>
              <a:rPr lang="ru-RU" altLang="ru-RU" sz="2400" dirty="0" smtClean="0">
                <a:solidFill>
                  <a:schemeClr val="accent2"/>
                </a:solidFill>
              </a:rPr>
              <a:t>   </a:t>
            </a:r>
            <a:r>
              <a:rPr lang="en-US" altLang="ru-RU" sz="2400" i="1" dirty="0" smtClean="0">
                <a:solidFill>
                  <a:schemeClr val="accent2"/>
                </a:solidFill>
              </a:rPr>
              <a:t>w</a:t>
            </a:r>
            <a:r>
              <a:rPr lang="ru-RU" altLang="ru-RU" sz="2400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ru-RU" sz="2400" dirty="0" smtClean="0">
                <a:solidFill>
                  <a:schemeClr val="accent2"/>
                </a:solidFill>
              </a:rPr>
              <a:t> </a:t>
            </a:r>
            <a:r>
              <a:rPr lang="en-US" altLang="ru-RU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ru-RU" sz="2400" dirty="0" smtClean="0">
                <a:solidFill>
                  <a:schemeClr val="accent2"/>
                </a:solidFill>
              </a:rPr>
              <a:t> </a:t>
            </a:r>
            <a:r>
              <a:rPr lang="en-US" altLang="ru-RU" sz="2400" i="1" dirty="0" smtClean="0">
                <a:solidFill>
                  <a:schemeClr val="accent2"/>
                </a:solidFill>
              </a:rPr>
              <a:t>w</a:t>
            </a:r>
            <a:r>
              <a:rPr lang="ru-RU" altLang="ru-RU" sz="2400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ru-RU" sz="2400" dirty="0" smtClean="0">
                <a:solidFill>
                  <a:schemeClr val="accent2"/>
                </a:solidFill>
              </a:rPr>
              <a:t> </a:t>
            </a:r>
            <a:r>
              <a:rPr lang="en-US" altLang="ru-RU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ru-RU" sz="2400" dirty="0" smtClean="0">
                <a:solidFill>
                  <a:schemeClr val="accent2"/>
                </a:solidFill>
              </a:rPr>
              <a:t> </a:t>
            </a:r>
            <a:r>
              <a:rPr lang="ru-RU" altLang="ru-RU" sz="2400" dirty="0" smtClean="0">
                <a:solidFill>
                  <a:schemeClr val="accent2"/>
                </a:solidFill>
              </a:rPr>
              <a:t>…</a:t>
            </a:r>
            <a:r>
              <a:rPr lang="en-US" altLang="ru-RU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ru-RU" sz="2400" dirty="0" smtClean="0">
                <a:solidFill>
                  <a:schemeClr val="accent2"/>
                </a:solidFill>
              </a:rPr>
              <a:t> </a:t>
            </a:r>
            <a:r>
              <a:rPr lang="en-US" altLang="ru-RU" sz="2400" i="1" dirty="0" smtClean="0">
                <a:solidFill>
                  <a:schemeClr val="accent2"/>
                </a:solidFill>
              </a:rPr>
              <a:t>w</a:t>
            </a:r>
            <a:r>
              <a:rPr lang="ru-RU" altLang="ru-RU" sz="2400" i="1" dirty="0" smtClean="0">
                <a:solidFill>
                  <a:schemeClr val="accent2"/>
                </a:solidFill>
              </a:rPr>
              <a:t> </a:t>
            </a:r>
            <a:r>
              <a:rPr lang="en-US" altLang="ru-RU" sz="2400" i="1" baseline="-25000" dirty="0" smtClean="0">
                <a:solidFill>
                  <a:schemeClr val="accent2"/>
                </a:solidFill>
              </a:rPr>
              <a:t>n</a:t>
            </a:r>
            <a:r>
              <a:rPr lang="ru-RU" altLang="ru-RU" sz="2400" i="1" baseline="-25000" dirty="0" smtClean="0">
                <a:solidFill>
                  <a:schemeClr val="accent2"/>
                </a:solidFill>
              </a:rPr>
              <a:t> </a:t>
            </a:r>
            <a:r>
              <a:rPr lang="en-US" altLang="ru-RU" sz="2400" i="1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ru-RU" altLang="ru-RU" sz="2400" i="1" baseline="-25000" dirty="0" smtClean="0">
                <a:solidFill>
                  <a:schemeClr val="accent2"/>
                </a:solidFill>
              </a:rPr>
              <a:t> </a:t>
            </a:r>
            <a:r>
              <a:rPr lang="ru-RU" altLang="ru-RU" sz="2400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ru-RU" sz="2400" dirty="0" smtClean="0">
                <a:solidFill>
                  <a:schemeClr val="accent2"/>
                </a:solidFill>
              </a:rPr>
              <a:t> </a:t>
            </a:r>
            <a:r>
              <a:rPr lang="en-US" altLang="ru-RU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</a:t>
            </a:r>
            <a:r>
              <a:rPr lang="en-US" altLang="ru-RU" sz="2400" dirty="0" smtClean="0">
                <a:solidFill>
                  <a:schemeClr val="accent2"/>
                </a:solidFill>
              </a:rPr>
              <a:t> </a:t>
            </a:r>
            <a:r>
              <a:rPr lang="en-US" altLang="ru-RU" sz="2400" i="1" dirty="0" err="1" smtClean="0">
                <a:solidFill>
                  <a:schemeClr val="accent2"/>
                </a:solidFill>
              </a:rPr>
              <a:t>w</a:t>
            </a:r>
            <a:r>
              <a:rPr lang="en-US" altLang="ru-RU" sz="2400" i="1" baseline="-25000" dirty="0" err="1" smtClean="0">
                <a:solidFill>
                  <a:schemeClr val="accent2"/>
                </a:solidFill>
              </a:rPr>
              <a:t>n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3235" y="2219960"/>
            <a:ext cx="7698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 smtClean="0"/>
              <a:t>Набор (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)</a:t>
            </a:r>
            <a:r>
              <a:rPr lang="ru-RU" sz="2400" baseline="-25000" dirty="0" smtClean="0"/>
              <a:t>1</a:t>
            </a:r>
            <a:r>
              <a:rPr lang="en-US" sz="2400" i="1" baseline="30000" dirty="0" smtClean="0"/>
              <a:t>n</a:t>
            </a:r>
            <a:r>
              <a:rPr lang="ru-RU" sz="2400" dirty="0" smtClean="0"/>
              <a:t> разбивается на 2 поднабора             и            .</a:t>
            </a:r>
            <a:endParaRPr lang="ru-RU" sz="2400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5897135" y="2220268"/>
          <a:ext cx="656145" cy="51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Формула" r:id="rId1" imgW="10363200" imgH="7924800" progId="Equation.3">
                  <p:embed/>
                </p:oleObj>
              </mc:Choice>
              <mc:Fallback>
                <p:oleObj name="Формула" r:id="rId1" imgW="10363200" imgH="7924800" progId="Equation.3">
                  <p:embed/>
                  <p:pic>
                    <p:nvPicPr>
                      <p:cNvPr id="0" name="Изображение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97135" y="2220268"/>
                        <a:ext cx="656145" cy="5103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7428273" y="2201875"/>
          <a:ext cx="830317" cy="49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Формула" r:id="rId3" imgW="13411200" imgH="7924800" progId="Equation.3">
                  <p:embed/>
                </p:oleObj>
              </mc:Choice>
              <mc:Fallback>
                <p:oleObj name="Формула" r:id="rId3" imgW="13411200" imgH="7924800" progId="Equation.3">
                  <p:embed/>
                  <p:pic>
                    <p:nvPicPr>
                      <p:cNvPr id="0" name="Изображение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28273" y="2201875"/>
                        <a:ext cx="830317" cy="492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3125" y="2677137"/>
            <a:ext cx="8071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 smtClean="0"/>
              <a:t>В качестве корня дерева выбирается такой узел, что веса поддеревьев различаются минимально, т.е. если</a:t>
            </a:r>
            <a:endParaRPr lang="en-US" sz="2400" dirty="0" smtClean="0"/>
          </a:p>
          <a:p>
            <a:pPr algn="l"/>
            <a:r>
              <a:rPr lang="ru-RU" sz="2400" dirty="0" smtClean="0"/>
              <a:t> </a:t>
            </a:r>
            <a:r>
              <a:rPr lang="en-US" sz="3200" dirty="0" smtClean="0"/>
              <a:t>k =				,</a:t>
            </a:r>
            <a:r>
              <a:rPr lang="en-US" sz="2400" dirty="0" smtClean="0"/>
              <a:t> </a:t>
            </a:r>
            <a:r>
              <a:rPr lang="ru-RU" sz="2400" dirty="0" smtClean="0"/>
              <a:t>    </a:t>
            </a:r>
            <a:endParaRPr lang="ru-RU" sz="2400" dirty="0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1210223" y="3427349"/>
          <a:ext cx="3071650" cy="70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Формула" r:id="rId5" imgW="47853600" imgH="10972800" progId="Equation.3">
                  <p:embed/>
                </p:oleObj>
              </mc:Choice>
              <mc:Fallback>
                <p:oleObj name="Формула" r:id="rId5" imgW="47853600" imgH="10972800" progId="Equation.3">
                  <p:embed/>
                  <p:pic>
                    <p:nvPicPr>
                      <p:cNvPr id="0" name="Изображение 10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0223" y="3427349"/>
                        <a:ext cx="3071650" cy="7054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3199853" y="4132624"/>
          <a:ext cx="662151" cy="48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Формула" r:id="rId7" imgW="10363200" imgH="7924800" progId="Equation.3">
                  <p:embed/>
                </p:oleObj>
              </mc:Choice>
              <mc:Fallback>
                <p:oleObj name="Формула" r:id="rId7" imgW="10363200" imgH="7924800" progId="Equation.3">
                  <p:embed/>
                  <p:pic>
                    <p:nvPicPr>
                      <p:cNvPr id="0" name="Изображение 102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853" y="4132624"/>
                        <a:ext cx="662151" cy="48084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2926428" y="4499149"/>
          <a:ext cx="935422" cy="54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Формула" r:id="rId9" imgW="13716000" imgH="7924800" progId="Equation.3">
                  <p:embed/>
                </p:oleObj>
              </mc:Choice>
              <mc:Fallback>
                <p:oleObj name="Формула" r:id="rId9" imgW="13716000" imgH="7924800" progId="Equation.3">
                  <p:embed/>
                  <p:pic>
                    <p:nvPicPr>
                      <p:cNvPr id="0" name="Изображение 102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6428" y="4499149"/>
                        <a:ext cx="935422" cy="545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57535" cy="590601"/>
          </a:xfrm>
        </p:spPr>
        <p:txBody>
          <a:bodyPr/>
          <a:lstStyle/>
          <a:p>
            <a:r>
              <a:rPr lang="ru-RU" altLang="ru-RU" sz="2400" dirty="0" smtClean="0">
                <a:solidFill>
                  <a:srgbClr val="FF0000"/>
                </a:solidFill>
              </a:rPr>
              <a:t>Пример построения кода </a:t>
            </a:r>
            <a:r>
              <a:rPr lang="ru-RU" altLang="ru-RU" sz="2400" dirty="0" err="1" smtClean="0">
                <a:solidFill>
                  <a:srgbClr val="FF0000"/>
                </a:solidFill>
              </a:rPr>
              <a:t>Фано</a:t>
            </a:r>
            <a:r>
              <a:rPr lang="ru-RU" altLang="ru-RU" sz="2400" dirty="0" err="1" smtClean="0">
                <a:solidFill>
                  <a:srgbClr val="FF0000"/>
                </a:solidFill>
                <a:sym typeface="Symbol" panose="05050102010706020507"/>
              </a:rPr>
              <a:t></a:t>
            </a:r>
            <a:r>
              <a:rPr lang="ru-RU" altLang="ru-RU" sz="2400" dirty="0" err="1" smtClean="0">
                <a:solidFill>
                  <a:srgbClr val="FF0000"/>
                </a:solidFill>
              </a:rPr>
              <a:t>Шеннона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19.10.2015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Деревья Хаффмана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3B993-55F8-4715-BD70-F36BFC68977D}" type="slidenum">
              <a:rPr lang="ru-RU" smtClean="0"/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914399" y="943897"/>
          <a:ext cx="5014452" cy="609600"/>
        </p:xfrm>
        <a:graphic>
          <a:graphicData uri="http://schemas.openxmlformats.org/drawingml/2006/table">
            <a:tbl>
              <a:tblPr/>
              <a:tblGrid>
                <a:gridCol w="835742"/>
                <a:gridCol w="835742"/>
                <a:gridCol w="835742"/>
                <a:gridCol w="835742"/>
                <a:gridCol w="835742"/>
                <a:gridCol w="835742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1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lang="en-US" sz="1600" b="1" i="1" baseline="-25000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lang="ru-RU" sz="12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lang="ru-RU"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ru-RU"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ru-RU"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ru-RU"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ru-RU" sz="12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Symbol" panose="05050102010706020507"/>
                        </a:rPr>
                        <a:t></a:t>
                      </a:r>
                      <a:r>
                        <a:rPr lang="en-US" sz="1600" b="1" i="1" baseline="-25000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lang="ru-RU" sz="12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А</a:t>
                      </a:r>
                      <a:endParaRPr lang="ru-RU" sz="12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Б</a:t>
                      </a:r>
                      <a:endParaRPr lang="ru-RU" sz="12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В</a:t>
                      </a:r>
                      <a:endParaRPr lang="ru-RU" sz="12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Г</a:t>
                      </a:r>
                      <a:endParaRPr lang="ru-RU" sz="12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Д</a:t>
                      </a:r>
                      <a:endParaRPr lang="ru-RU" sz="12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pSp>
        <p:nvGrpSpPr>
          <p:cNvPr id="111617" name="Group 1"/>
          <p:cNvGrpSpPr>
            <a:grpSpLocks noChangeAspect="1"/>
          </p:cNvGrpSpPr>
          <p:nvPr/>
        </p:nvGrpSpPr>
        <p:grpSpPr bwMode="auto">
          <a:xfrm>
            <a:off x="255639" y="1661652"/>
            <a:ext cx="7216878" cy="1744867"/>
            <a:chOff x="2519" y="5615"/>
            <a:chExt cx="7182" cy="1748"/>
          </a:xfrm>
        </p:grpSpPr>
        <p:sp>
          <p:nvSpPr>
            <p:cNvPr id="111643" name="AutoShape 27"/>
            <p:cNvSpPr>
              <a:spLocks noChangeAspect="1" noChangeArrowheads="1" noTextEdit="1"/>
            </p:cNvSpPr>
            <p:nvPr/>
          </p:nvSpPr>
          <p:spPr bwMode="auto">
            <a:xfrm>
              <a:off x="2519" y="5615"/>
              <a:ext cx="7182" cy="174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42" name="Line 26"/>
            <p:cNvSpPr>
              <a:spLocks noChangeShapeType="1"/>
            </p:cNvSpPr>
            <p:nvPr/>
          </p:nvSpPr>
          <p:spPr bwMode="auto">
            <a:xfrm flipH="1">
              <a:off x="4621" y="5791"/>
              <a:ext cx="1489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41" name="Line 25"/>
            <p:cNvSpPr>
              <a:spLocks noChangeShapeType="1"/>
            </p:cNvSpPr>
            <p:nvPr/>
          </p:nvSpPr>
          <p:spPr bwMode="auto">
            <a:xfrm>
              <a:off x="6110" y="5791"/>
              <a:ext cx="1489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40" name="Line 24"/>
            <p:cNvSpPr>
              <a:spLocks noChangeShapeType="1"/>
            </p:cNvSpPr>
            <p:nvPr/>
          </p:nvSpPr>
          <p:spPr bwMode="auto">
            <a:xfrm flipH="1">
              <a:off x="4183" y="6232"/>
              <a:ext cx="438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39" name="Line 23"/>
            <p:cNvSpPr>
              <a:spLocks noChangeShapeType="1"/>
            </p:cNvSpPr>
            <p:nvPr/>
          </p:nvSpPr>
          <p:spPr bwMode="auto">
            <a:xfrm>
              <a:off x="4621" y="6232"/>
              <a:ext cx="438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38" name="Line 22"/>
            <p:cNvSpPr>
              <a:spLocks noChangeShapeType="1"/>
            </p:cNvSpPr>
            <p:nvPr/>
          </p:nvSpPr>
          <p:spPr bwMode="auto">
            <a:xfrm flipH="1">
              <a:off x="7073" y="6232"/>
              <a:ext cx="526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37" name="Line 21"/>
            <p:cNvSpPr>
              <a:spLocks noChangeShapeType="1"/>
            </p:cNvSpPr>
            <p:nvPr/>
          </p:nvSpPr>
          <p:spPr bwMode="auto">
            <a:xfrm>
              <a:off x="7599" y="6232"/>
              <a:ext cx="525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36" name="Line 20"/>
            <p:cNvSpPr>
              <a:spLocks noChangeShapeType="1"/>
            </p:cNvSpPr>
            <p:nvPr/>
          </p:nvSpPr>
          <p:spPr bwMode="auto">
            <a:xfrm flipH="1">
              <a:off x="7687" y="6584"/>
              <a:ext cx="437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35" name="Line 19"/>
            <p:cNvSpPr>
              <a:spLocks noChangeShapeType="1"/>
            </p:cNvSpPr>
            <p:nvPr/>
          </p:nvSpPr>
          <p:spPr bwMode="auto">
            <a:xfrm>
              <a:off x="8124" y="6584"/>
              <a:ext cx="438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34" name="Text Box 18"/>
            <p:cNvSpPr txBox="1">
              <a:spLocks noChangeArrowheads="1"/>
            </p:cNvSpPr>
            <p:nvPr/>
          </p:nvSpPr>
          <p:spPr bwMode="auto">
            <a:xfrm>
              <a:off x="3908" y="5965"/>
              <a:ext cx="612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11(АБ)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33" name="Text Box 17"/>
            <p:cNvSpPr txBox="1">
              <a:spLocks noChangeArrowheads="1"/>
            </p:cNvSpPr>
            <p:nvPr/>
          </p:nvSpPr>
          <p:spPr bwMode="auto">
            <a:xfrm>
              <a:off x="8249" y="6314"/>
              <a:ext cx="526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6(ГД)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32" name="Text Box 16"/>
            <p:cNvSpPr txBox="1">
              <a:spLocks noChangeArrowheads="1"/>
            </p:cNvSpPr>
            <p:nvPr/>
          </p:nvSpPr>
          <p:spPr bwMode="auto">
            <a:xfrm>
              <a:off x="3908" y="6673"/>
              <a:ext cx="434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8(А)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31" name="Text Box 15"/>
            <p:cNvSpPr txBox="1">
              <a:spLocks noChangeArrowheads="1"/>
            </p:cNvSpPr>
            <p:nvPr/>
          </p:nvSpPr>
          <p:spPr bwMode="auto">
            <a:xfrm>
              <a:off x="4928" y="6673"/>
              <a:ext cx="456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3(Б)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30" name="Text Box 14"/>
            <p:cNvSpPr txBox="1">
              <a:spLocks noChangeArrowheads="1"/>
            </p:cNvSpPr>
            <p:nvPr/>
          </p:nvSpPr>
          <p:spPr bwMode="auto">
            <a:xfrm>
              <a:off x="7641" y="5965"/>
              <a:ext cx="789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9(ВГД)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29" name="Text Box 13"/>
            <p:cNvSpPr txBox="1">
              <a:spLocks noChangeArrowheads="1"/>
            </p:cNvSpPr>
            <p:nvPr/>
          </p:nvSpPr>
          <p:spPr bwMode="auto">
            <a:xfrm>
              <a:off x="6773" y="6673"/>
              <a:ext cx="387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3(В)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28" name="Text Box 12"/>
            <p:cNvSpPr txBox="1">
              <a:spLocks noChangeArrowheads="1"/>
            </p:cNvSpPr>
            <p:nvPr/>
          </p:nvSpPr>
          <p:spPr bwMode="auto">
            <a:xfrm>
              <a:off x="7381" y="7025"/>
              <a:ext cx="392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3(Г)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27" name="Text Box 11"/>
            <p:cNvSpPr txBox="1">
              <a:spLocks noChangeArrowheads="1"/>
            </p:cNvSpPr>
            <p:nvPr/>
          </p:nvSpPr>
          <p:spPr bwMode="auto">
            <a:xfrm>
              <a:off x="8475" y="7025"/>
              <a:ext cx="468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3(Д)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26" name="Text Box 10"/>
            <p:cNvSpPr txBox="1">
              <a:spLocks noChangeArrowheads="1"/>
            </p:cNvSpPr>
            <p:nvPr/>
          </p:nvSpPr>
          <p:spPr bwMode="auto">
            <a:xfrm>
              <a:off x="7641" y="6576"/>
              <a:ext cx="174" cy="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25" name="Text Box 9"/>
            <p:cNvSpPr txBox="1">
              <a:spLocks noChangeArrowheads="1"/>
            </p:cNvSpPr>
            <p:nvPr/>
          </p:nvSpPr>
          <p:spPr bwMode="auto">
            <a:xfrm>
              <a:off x="7207" y="5790"/>
              <a:ext cx="175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24" name="Text Box 8"/>
            <p:cNvSpPr txBox="1">
              <a:spLocks noChangeArrowheads="1"/>
            </p:cNvSpPr>
            <p:nvPr/>
          </p:nvSpPr>
          <p:spPr bwMode="auto">
            <a:xfrm>
              <a:off x="4082" y="6227"/>
              <a:ext cx="173" cy="2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23" name="Text Box 7"/>
            <p:cNvSpPr txBox="1">
              <a:spLocks noChangeArrowheads="1"/>
            </p:cNvSpPr>
            <p:nvPr/>
          </p:nvSpPr>
          <p:spPr bwMode="auto">
            <a:xfrm>
              <a:off x="7033" y="6227"/>
              <a:ext cx="175" cy="2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21" name="Text Box 5"/>
            <p:cNvSpPr txBox="1">
              <a:spLocks noChangeArrowheads="1"/>
            </p:cNvSpPr>
            <p:nvPr/>
          </p:nvSpPr>
          <p:spPr bwMode="auto">
            <a:xfrm>
              <a:off x="5037" y="5790"/>
              <a:ext cx="175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20" name="Text Box 4"/>
            <p:cNvSpPr txBox="1">
              <a:spLocks noChangeArrowheads="1"/>
            </p:cNvSpPr>
            <p:nvPr/>
          </p:nvSpPr>
          <p:spPr bwMode="auto">
            <a:xfrm>
              <a:off x="4950" y="6227"/>
              <a:ext cx="174" cy="2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19" name="Text Box 3"/>
            <p:cNvSpPr txBox="1">
              <a:spLocks noChangeArrowheads="1"/>
            </p:cNvSpPr>
            <p:nvPr/>
          </p:nvSpPr>
          <p:spPr bwMode="auto">
            <a:xfrm>
              <a:off x="7988" y="6227"/>
              <a:ext cx="174" cy="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18" name="Text Box 2"/>
            <p:cNvSpPr txBox="1">
              <a:spLocks noChangeArrowheads="1"/>
            </p:cNvSpPr>
            <p:nvPr/>
          </p:nvSpPr>
          <p:spPr bwMode="auto">
            <a:xfrm>
              <a:off x="8509" y="6576"/>
              <a:ext cx="172" cy="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/>
        </p:nvGraphicFramePr>
        <p:xfrm>
          <a:off x="895964" y="3459676"/>
          <a:ext cx="5160708" cy="306079"/>
        </p:xfrm>
        <a:graphic>
          <a:graphicData uri="http://schemas.openxmlformats.org/drawingml/2006/table">
            <a:tbl>
              <a:tblPr/>
              <a:tblGrid>
                <a:gridCol w="860118"/>
                <a:gridCol w="860118"/>
                <a:gridCol w="860118"/>
                <a:gridCol w="860118"/>
                <a:gridCol w="860118"/>
                <a:gridCol w="860118"/>
              </a:tblGrid>
              <a:tr h="3060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1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lang="en-US" sz="1600" b="1" i="1" baseline="-25000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lang="ru-RU" sz="12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00</a:t>
                      </a:r>
                      <a:endParaRPr lang="ru-RU" sz="12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01</a:t>
                      </a:r>
                      <a:endParaRPr lang="ru-RU" sz="12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lang="ru-RU" sz="12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110</a:t>
                      </a:r>
                      <a:endParaRPr lang="ru-RU" sz="12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111</a:t>
                      </a:r>
                      <a:endParaRPr lang="ru-RU" sz="12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Прямоугольник 36"/>
          <p:cNvSpPr/>
          <p:nvPr/>
        </p:nvSpPr>
        <p:spPr>
          <a:xfrm>
            <a:off x="6302478" y="3277278"/>
            <a:ext cx="28415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длина кода </a:t>
            </a:r>
            <a:r>
              <a:rPr lang="en-US" sz="1400" b="1" i="1" dirty="0" smtClean="0"/>
              <a:t>L</a:t>
            </a:r>
            <a:r>
              <a:rPr lang="en-US" sz="1400" b="1" dirty="0" smtClean="0"/>
              <a:t> </a:t>
            </a:r>
            <a:r>
              <a:rPr lang="ru-RU" sz="1400" b="1" dirty="0" smtClean="0"/>
              <a:t>=</a:t>
            </a:r>
            <a:r>
              <a:rPr lang="en-US" sz="1400" b="1" dirty="0" smtClean="0"/>
              <a:t> </a:t>
            </a:r>
            <a:r>
              <a:rPr lang="ru-RU" sz="1400" b="1" dirty="0" smtClean="0"/>
              <a:t>2(8 + 3 + 3) + 3(3 + 3) = 46 бит</a:t>
            </a:r>
            <a:endParaRPr lang="ru-RU" sz="1400" b="1" dirty="0"/>
          </a:p>
        </p:txBody>
      </p:sp>
      <p:sp>
        <p:nvSpPr>
          <p:cNvPr id="111689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pSp>
        <p:nvGrpSpPr>
          <p:cNvPr id="111662" name="Group 46"/>
          <p:cNvGrpSpPr>
            <a:grpSpLocks noChangeAspect="1"/>
          </p:cNvGrpSpPr>
          <p:nvPr/>
        </p:nvGrpSpPr>
        <p:grpSpPr bwMode="auto">
          <a:xfrm>
            <a:off x="511277" y="4218039"/>
            <a:ext cx="5935663" cy="1519238"/>
            <a:chOff x="2519" y="5441"/>
            <a:chExt cx="7182" cy="1849"/>
          </a:xfrm>
        </p:grpSpPr>
        <p:sp>
          <p:nvSpPr>
            <p:cNvPr id="111688" name="AutoShape 72"/>
            <p:cNvSpPr>
              <a:spLocks noChangeAspect="1" noChangeArrowheads="1" noTextEdit="1"/>
            </p:cNvSpPr>
            <p:nvPr/>
          </p:nvSpPr>
          <p:spPr bwMode="auto">
            <a:xfrm>
              <a:off x="2519" y="5441"/>
              <a:ext cx="7182" cy="184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87" name="Line 71"/>
            <p:cNvSpPr>
              <a:spLocks noChangeShapeType="1"/>
            </p:cNvSpPr>
            <p:nvPr/>
          </p:nvSpPr>
          <p:spPr bwMode="auto">
            <a:xfrm flipH="1">
              <a:off x="4621" y="5791"/>
              <a:ext cx="1489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86" name="Line 70"/>
            <p:cNvSpPr>
              <a:spLocks noChangeShapeType="1"/>
            </p:cNvSpPr>
            <p:nvPr/>
          </p:nvSpPr>
          <p:spPr bwMode="auto">
            <a:xfrm>
              <a:off x="6110" y="5791"/>
              <a:ext cx="1489" cy="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85" name="Line 69"/>
            <p:cNvSpPr>
              <a:spLocks noChangeShapeType="1"/>
            </p:cNvSpPr>
            <p:nvPr/>
          </p:nvSpPr>
          <p:spPr bwMode="auto">
            <a:xfrm flipH="1">
              <a:off x="7161" y="6232"/>
              <a:ext cx="438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84" name="Line 68"/>
            <p:cNvSpPr>
              <a:spLocks noChangeShapeType="1"/>
            </p:cNvSpPr>
            <p:nvPr/>
          </p:nvSpPr>
          <p:spPr bwMode="auto">
            <a:xfrm>
              <a:off x="7599" y="6232"/>
              <a:ext cx="438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83" name="Text Box 67"/>
            <p:cNvSpPr txBox="1">
              <a:spLocks noChangeArrowheads="1"/>
            </p:cNvSpPr>
            <p:nvPr/>
          </p:nvSpPr>
          <p:spPr bwMode="auto">
            <a:xfrm>
              <a:off x="7641" y="5965"/>
              <a:ext cx="613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11(АБ)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82" name="Text Box 66"/>
            <p:cNvSpPr txBox="1">
              <a:spLocks noChangeArrowheads="1"/>
            </p:cNvSpPr>
            <p:nvPr/>
          </p:nvSpPr>
          <p:spPr bwMode="auto">
            <a:xfrm>
              <a:off x="7033" y="5790"/>
              <a:ext cx="175" cy="2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81" name="Text Box 65"/>
            <p:cNvSpPr txBox="1">
              <a:spLocks noChangeArrowheads="1"/>
            </p:cNvSpPr>
            <p:nvPr/>
          </p:nvSpPr>
          <p:spPr bwMode="auto">
            <a:xfrm>
              <a:off x="7902" y="6673"/>
              <a:ext cx="434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8(А)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80" name="Text Box 64"/>
            <p:cNvSpPr txBox="1">
              <a:spLocks noChangeArrowheads="1"/>
            </p:cNvSpPr>
            <p:nvPr/>
          </p:nvSpPr>
          <p:spPr bwMode="auto">
            <a:xfrm>
              <a:off x="6860" y="6673"/>
              <a:ext cx="418" cy="2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3(Б)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79" name="Line 63"/>
            <p:cNvSpPr>
              <a:spLocks noChangeShapeType="1"/>
            </p:cNvSpPr>
            <p:nvPr/>
          </p:nvSpPr>
          <p:spPr bwMode="auto">
            <a:xfrm flipH="1">
              <a:off x="4083" y="6228"/>
              <a:ext cx="527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78" name="Line 62"/>
            <p:cNvSpPr>
              <a:spLocks noChangeShapeType="1"/>
            </p:cNvSpPr>
            <p:nvPr/>
          </p:nvSpPr>
          <p:spPr bwMode="auto">
            <a:xfrm>
              <a:off x="4610" y="6228"/>
              <a:ext cx="524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77" name="Line 61"/>
            <p:cNvSpPr>
              <a:spLocks noChangeShapeType="1"/>
            </p:cNvSpPr>
            <p:nvPr/>
          </p:nvSpPr>
          <p:spPr bwMode="auto">
            <a:xfrm flipH="1">
              <a:off x="4698" y="6580"/>
              <a:ext cx="436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76" name="Line 60"/>
            <p:cNvSpPr>
              <a:spLocks noChangeShapeType="1"/>
            </p:cNvSpPr>
            <p:nvPr/>
          </p:nvSpPr>
          <p:spPr bwMode="auto">
            <a:xfrm>
              <a:off x="5134" y="6580"/>
              <a:ext cx="438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11675" name="Text Box 59"/>
            <p:cNvSpPr txBox="1">
              <a:spLocks noChangeArrowheads="1"/>
            </p:cNvSpPr>
            <p:nvPr/>
          </p:nvSpPr>
          <p:spPr bwMode="auto">
            <a:xfrm>
              <a:off x="5210" y="6314"/>
              <a:ext cx="526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6(ГД)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74" name="Text Box 58"/>
            <p:cNvSpPr txBox="1">
              <a:spLocks noChangeArrowheads="1"/>
            </p:cNvSpPr>
            <p:nvPr/>
          </p:nvSpPr>
          <p:spPr bwMode="auto">
            <a:xfrm>
              <a:off x="4082" y="6227"/>
              <a:ext cx="173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73" name="Text Box 57"/>
            <p:cNvSpPr txBox="1">
              <a:spLocks noChangeArrowheads="1"/>
            </p:cNvSpPr>
            <p:nvPr/>
          </p:nvSpPr>
          <p:spPr bwMode="auto">
            <a:xfrm>
              <a:off x="3821" y="5965"/>
              <a:ext cx="696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9(ВГД)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72" name="Text Box 56"/>
            <p:cNvSpPr txBox="1">
              <a:spLocks noChangeArrowheads="1"/>
            </p:cNvSpPr>
            <p:nvPr/>
          </p:nvSpPr>
          <p:spPr bwMode="auto">
            <a:xfrm>
              <a:off x="3734" y="6669"/>
              <a:ext cx="437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3(В)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71" name="Text Box 55"/>
            <p:cNvSpPr txBox="1">
              <a:spLocks noChangeArrowheads="1"/>
            </p:cNvSpPr>
            <p:nvPr/>
          </p:nvSpPr>
          <p:spPr bwMode="auto">
            <a:xfrm>
              <a:off x="4429" y="7021"/>
              <a:ext cx="434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3(Г)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70" name="Text Box 54"/>
            <p:cNvSpPr txBox="1">
              <a:spLocks noChangeArrowheads="1"/>
            </p:cNvSpPr>
            <p:nvPr/>
          </p:nvSpPr>
          <p:spPr bwMode="auto">
            <a:xfrm>
              <a:off x="5485" y="7021"/>
              <a:ext cx="420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3(Д)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69" name="Text Box 53"/>
            <p:cNvSpPr txBox="1">
              <a:spLocks noChangeArrowheads="1"/>
            </p:cNvSpPr>
            <p:nvPr/>
          </p:nvSpPr>
          <p:spPr bwMode="auto">
            <a:xfrm>
              <a:off x="6165" y="5487"/>
              <a:ext cx="1052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20(АБВГД)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68" name="Text Box 52"/>
            <p:cNvSpPr txBox="1">
              <a:spLocks noChangeArrowheads="1"/>
            </p:cNvSpPr>
            <p:nvPr/>
          </p:nvSpPr>
          <p:spPr bwMode="auto">
            <a:xfrm>
              <a:off x="5037" y="6227"/>
              <a:ext cx="174" cy="2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67" name="Text Box 51"/>
            <p:cNvSpPr txBox="1">
              <a:spLocks noChangeArrowheads="1"/>
            </p:cNvSpPr>
            <p:nvPr/>
          </p:nvSpPr>
          <p:spPr bwMode="auto">
            <a:xfrm>
              <a:off x="5471" y="6577"/>
              <a:ext cx="174" cy="2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66" name="Text Box 50"/>
            <p:cNvSpPr txBox="1">
              <a:spLocks noChangeArrowheads="1"/>
            </p:cNvSpPr>
            <p:nvPr/>
          </p:nvSpPr>
          <p:spPr bwMode="auto">
            <a:xfrm>
              <a:off x="7902" y="6227"/>
              <a:ext cx="175" cy="2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65" name="Text Box 49"/>
            <p:cNvSpPr txBox="1">
              <a:spLocks noChangeArrowheads="1"/>
            </p:cNvSpPr>
            <p:nvPr/>
          </p:nvSpPr>
          <p:spPr bwMode="auto">
            <a:xfrm>
              <a:off x="4603" y="6577"/>
              <a:ext cx="174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64" name="Text Box 48"/>
            <p:cNvSpPr txBox="1">
              <a:spLocks noChangeArrowheads="1"/>
            </p:cNvSpPr>
            <p:nvPr/>
          </p:nvSpPr>
          <p:spPr bwMode="auto">
            <a:xfrm>
              <a:off x="5124" y="5790"/>
              <a:ext cx="172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663" name="Text Box 47"/>
            <p:cNvSpPr txBox="1">
              <a:spLocks noChangeArrowheads="1"/>
            </p:cNvSpPr>
            <p:nvPr/>
          </p:nvSpPr>
          <p:spPr bwMode="auto">
            <a:xfrm>
              <a:off x="7120" y="6227"/>
              <a:ext cx="173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8000" tIns="10800" rIns="18000" bIns="1080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6" name="Прямоугольник 65"/>
          <p:cNvSpPr/>
          <p:nvPr/>
        </p:nvSpPr>
        <p:spPr>
          <a:xfrm>
            <a:off x="5614219" y="4456282"/>
            <a:ext cx="33921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Если левым поддеревом выбирать поддерево с меньшим весом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4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4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378C-BFB9-4D2C-A98F-C1C5B4F06182}" type="slidenum">
              <a:rPr lang="ru-RU"/>
            </a:fld>
            <a:endParaRPr lang="ru-RU"/>
          </a:p>
        </p:txBody>
      </p:sp>
      <p:sp>
        <p:nvSpPr>
          <p:cNvPr id="1034" name="Rectangle 27"/>
          <p:cNvSpPr>
            <a:spLocks noChangeArrowheads="1"/>
          </p:cNvSpPr>
          <p:nvPr/>
        </p:nvSpPr>
        <p:spPr bwMode="auto">
          <a:xfrm>
            <a:off x="288378" y="2715390"/>
            <a:ext cx="830908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361950" indent="-361950" algn="just" eaLnBrk="0" hangingPunct="0">
              <a:tabLst>
                <a:tab pos="180975" algn="l"/>
              </a:tabLst>
            </a:pPr>
            <a:r>
              <a:rPr lang="ru-RU" altLang="ru-RU" sz="2400" dirty="0"/>
              <a:t>2) </a:t>
            </a:r>
            <a:r>
              <a:rPr lang="ru-RU" altLang="ru-RU" sz="2400" dirty="0">
                <a:cs typeface="Times New Roman" panose="02020603050405020304" pitchFamily="18" charset="0"/>
              </a:rPr>
              <a:t>Из набора </a:t>
            </a:r>
            <a:r>
              <a:rPr lang="en-US" altLang="ru-RU" sz="2400" i="1" dirty="0" err="1">
                <a:cs typeface="Times New Roman" panose="02020603050405020304" pitchFamily="18" charset="0"/>
              </a:rPr>
              <a:t>W</a:t>
            </a:r>
            <a:r>
              <a:rPr lang="en-US" altLang="ru-RU" sz="2400" i="1" baseline="-30000" dirty="0" err="1">
                <a:cs typeface="Times New Roman" panose="02020603050405020304" pitchFamily="18" charset="0"/>
              </a:rPr>
              <a:t>n</a:t>
            </a:r>
            <a:r>
              <a:rPr lang="ru-RU" altLang="ru-RU" sz="2400" dirty="0">
                <a:cs typeface="Times New Roman" panose="02020603050405020304" pitchFamily="18" charset="0"/>
              </a:rPr>
              <a:t> исключаем </a:t>
            </a:r>
            <a:r>
              <a:rPr lang="en-US" altLang="ru-RU" sz="2400" i="1" dirty="0" err="1">
                <a:cs typeface="Times New Roman" panose="02020603050405020304" pitchFamily="18" charset="0"/>
              </a:rPr>
              <a:t>w</a:t>
            </a:r>
            <a:r>
              <a:rPr lang="en-US" altLang="ru-RU" sz="2400" i="1" baseline="-30000" dirty="0" err="1">
                <a:cs typeface="Times New Roman" panose="02020603050405020304" pitchFamily="18" charset="0"/>
              </a:rPr>
              <a:t>n</a:t>
            </a:r>
            <a:r>
              <a:rPr lang="ru-RU" altLang="ru-RU" sz="2400" i="1" baseline="-30000" dirty="0">
                <a:cs typeface="Times New Roman" panose="02020603050405020304" pitchFamily="18" charset="0"/>
              </a:rPr>
              <a:t> </a:t>
            </a:r>
            <a:r>
              <a:rPr lang="en-US" altLang="ru-RU" sz="2400" i="1" baseline="-30000" dirty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altLang="ru-RU" sz="2400" i="1" baseline="-30000" dirty="0">
                <a:cs typeface="Times New Roman" panose="02020603050405020304" pitchFamily="18" charset="0"/>
              </a:rPr>
              <a:t> </a:t>
            </a:r>
            <a:r>
              <a:rPr lang="ru-RU" altLang="ru-RU" sz="2400" baseline="-30000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ru-RU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ru-RU" altLang="ru-RU" sz="2400" i="1" baseline="-300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dirty="0">
                <a:cs typeface="Times New Roman" panose="02020603050405020304" pitchFamily="18" charset="0"/>
                <a:sym typeface="Symbol" panose="05050102010706020507" pitchFamily="18" charset="2"/>
              </a:rPr>
              <a:t>и</a:t>
            </a:r>
            <a:r>
              <a:rPr lang="ru-RU" altLang="ru-RU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  </a:t>
            </a:r>
            <a:r>
              <a:rPr lang="en-US" altLang="ru-RU" sz="2400" i="1" dirty="0" err="1">
                <a:cs typeface="Times New Roman" panose="02020603050405020304" pitchFamily="18" charset="0"/>
              </a:rPr>
              <a:t>w</a:t>
            </a:r>
            <a:r>
              <a:rPr lang="en-US" altLang="ru-RU" sz="2400" i="1" baseline="-30000" dirty="0" err="1">
                <a:cs typeface="Times New Roman" panose="02020603050405020304" pitchFamily="18" charset="0"/>
              </a:rPr>
              <a:t>n</a:t>
            </a:r>
            <a:r>
              <a:rPr lang="ru-RU" altLang="ru-RU" sz="2400" i="1" baseline="-30000" dirty="0">
                <a:cs typeface="Times New Roman" panose="02020603050405020304" pitchFamily="18" charset="0"/>
              </a:rPr>
              <a:t> </a:t>
            </a:r>
            <a:r>
              <a:rPr lang="ru-RU" altLang="ru-RU" sz="2400" dirty="0">
                <a:sym typeface="Symbol" panose="05050102010706020507" pitchFamily="18" charset="2"/>
              </a:rPr>
              <a:t> </a:t>
            </a:r>
            <a:r>
              <a:rPr lang="ru-RU" altLang="ru-RU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и добавляем </a:t>
            </a:r>
            <a:r>
              <a:rPr lang="ru-RU" altLang="ru-RU" sz="2400" dirty="0">
                <a:cs typeface="Times New Roman" panose="02020603050405020304" pitchFamily="18" charset="0"/>
                <a:sym typeface="Symbol" panose="05050102010706020507" pitchFamily="18" charset="2"/>
              </a:rPr>
              <a:t>в него новый элемент </a:t>
            </a:r>
            <a:r>
              <a:rPr lang="ru-RU" altLang="ru-RU" sz="2400" dirty="0">
                <a:sym typeface="Symbol" panose="05050102010706020507" pitchFamily="18" charset="2"/>
              </a:rPr>
              <a:t>         </a:t>
            </a:r>
            <a:r>
              <a:rPr lang="ru-RU" altLang="ru-RU" sz="2400" dirty="0" smtClean="0">
                <a:sym typeface="Symbol" panose="05050102010706020507" pitchFamily="18" charset="2"/>
              </a:rPr>
              <a:t>.</a:t>
            </a:r>
            <a:r>
              <a:rPr lang="ru-RU" altLang="ru-RU" sz="24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smtClean="0">
                <a:cs typeface="Times New Roman" panose="02020603050405020304" pitchFamily="18" charset="0"/>
              </a:rPr>
              <a:t>Полученный набор обозначим </a:t>
            </a:r>
            <a:endParaRPr lang="ru-RU" altLang="ru-RU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75429" y="147146"/>
            <a:ext cx="8069482" cy="504495"/>
          </a:xfrm>
        </p:spPr>
        <p:txBody>
          <a:bodyPr/>
          <a:lstStyle/>
          <a:p>
            <a:pPr eaLnBrk="1" hangingPunct="1"/>
            <a:br>
              <a:rPr lang="ru-RU" altLang="ru-RU" sz="2400" i="1" dirty="0" smtClean="0"/>
            </a:br>
            <a:br>
              <a:rPr lang="ru-RU" altLang="ru-RU" sz="2400" i="1" dirty="0" smtClean="0"/>
            </a:br>
            <a:br>
              <a:rPr lang="ru-RU" altLang="ru-RU" sz="2400" i="1" dirty="0" smtClean="0"/>
            </a:br>
            <a:br>
              <a:rPr lang="ru-RU" altLang="ru-RU" sz="2400" i="1" dirty="0" smtClean="0"/>
            </a:br>
            <a:r>
              <a:rPr lang="ru-RU" altLang="ru-RU" sz="2400" dirty="0" smtClean="0">
                <a:solidFill>
                  <a:srgbClr val="FF0000"/>
                </a:solidFill>
              </a:rPr>
              <a:t>Метод Хаффмана </a:t>
            </a:r>
            <a:br>
              <a:rPr lang="ru-RU" altLang="ru-RU" sz="2400" i="1" dirty="0" smtClean="0"/>
            </a:br>
            <a:br>
              <a:rPr lang="ru-RU" altLang="ru-RU" sz="2400" i="1" dirty="0" smtClean="0"/>
            </a:br>
            <a:br>
              <a:rPr lang="ru-RU" altLang="ru-RU" sz="2400" i="1" dirty="0" smtClean="0"/>
            </a:br>
            <a:br>
              <a:rPr lang="ru-RU" altLang="ru-RU" sz="2400" i="1" dirty="0" smtClean="0"/>
            </a:br>
            <a:endParaRPr lang="ru-RU" altLang="ru-RU" sz="2400" i="1" baseline="-25000" dirty="0" smtClean="0">
              <a:solidFill>
                <a:schemeClr val="accent2"/>
              </a:solidFill>
            </a:endParaRPr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523" y="977736"/>
            <a:ext cx="3348586" cy="45167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2400" dirty="0" smtClean="0"/>
              <a:t>Если </a:t>
            </a:r>
            <a:r>
              <a:rPr lang="en-US" altLang="ru-RU" sz="2400" i="1" dirty="0" smtClean="0">
                <a:solidFill>
                  <a:schemeClr val="accent2"/>
                </a:solidFill>
              </a:rPr>
              <a:t>n</a:t>
            </a:r>
            <a:r>
              <a:rPr lang="en-US" altLang="ru-RU" sz="2400" dirty="0" smtClean="0">
                <a:solidFill>
                  <a:schemeClr val="accent2"/>
                </a:solidFill>
              </a:rPr>
              <a:t> </a:t>
            </a:r>
            <a:r>
              <a:rPr lang="ru-RU" altLang="ru-RU" sz="2400" dirty="0" smtClean="0">
                <a:solidFill>
                  <a:schemeClr val="accent2"/>
                </a:solidFill>
              </a:rPr>
              <a:t>=</a:t>
            </a:r>
            <a:r>
              <a:rPr lang="en-US" altLang="ru-RU" sz="2400" dirty="0" smtClean="0">
                <a:solidFill>
                  <a:schemeClr val="accent2"/>
                </a:solidFill>
              </a:rPr>
              <a:t> </a:t>
            </a:r>
            <a:r>
              <a:rPr lang="ru-RU" altLang="ru-RU" sz="2400" dirty="0" smtClean="0">
                <a:solidFill>
                  <a:schemeClr val="accent2"/>
                </a:solidFill>
              </a:rPr>
              <a:t>2</a:t>
            </a:r>
            <a:r>
              <a:rPr lang="ru-RU" altLang="ru-RU" sz="2400" dirty="0" smtClean="0"/>
              <a:t>, то   </a:t>
            </a:r>
            <a:r>
              <a:rPr lang="en-US" altLang="ru-RU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</a:t>
            </a:r>
            <a:endParaRPr lang="ru-RU" altLang="ru-RU" sz="2400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grpSp>
        <p:nvGrpSpPr>
          <p:cNvPr id="1037" name="Group 19"/>
          <p:cNvGrpSpPr/>
          <p:nvPr/>
        </p:nvGrpSpPr>
        <p:grpSpPr bwMode="auto">
          <a:xfrm>
            <a:off x="3133999" y="896172"/>
            <a:ext cx="1164731" cy="932628"/>
            <a:chOff x="2104" y="824"/>
            <a:chExt cx="1012" cy="731"/>
          </a:xfrm>
        </p:grpSpPr>
        <p:grpSp>
          <p:nvGrpSpPr>
            <p:cNvPr id="1061" name="Group 13"/>
            <p:cNvGrpSpPr/>
            <p:nvPr/>
          </p:nvGrpSpPr>
          <p:grpSpPr bwMode="auto">
            <a:xfrm>
              <a:off x="2298" y="824"/>
              <a:ext cx="568" cy="447"/>
              <a:chOff x="2430" y="924"/>
              <a:chExt cx="568" cy="447"/>
            </a:xfrm>
          </p:grpSpPr>
          <p:cxnSp>
            <p:nvCxnSpPr>
              <p:cNvPr id="1066" name="AutoShape 5"/>
              <p:cNvCxnSpPr>
                <a:cxnSpLocks noChangeShapeType="1"/>
                <a:endCxn id="1068" idx="7"/>
              </p:cNvCxnSpPr>
              <p:nvPr/>
            </p:nvCxnSpPr>
            <p:spPr bwMode="auto">
              <a:xfrm flipH="1">
                <a:off x="2485" y="988"/>
                <a:ext cx="209" cy="32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</p:cxnSp>
          <p:sp>
            <p:nvSpPr>
              <p:cNvPr id="1067" name="Oval 7"/>
              <p:cNvSpPr>
                <a:spLocks noChangeArrowheads="1"/>
              </p:cNvSpPr>
              <p:nvPr/>
            </p:nvSpPr>
            <p:spPr bwMode="auto">
              <a:xfrm>
                <a:off x="2682" y="924"/>
                <a:ext cx="64" cy="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1068" name="Oval 8"/>
              <p:cNvSpPr>
                <a:spLocks noChangeArrowheads="1"/>
              </p:cNvSpPr>
              <p:nvPr/>
            </p:nvSpPr>
            <p:spPr bwMode="auto">
              <a:xfrm>
                <a:off x="2430" y="1300"/>
                <a:ext cx="64" cy="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sp>
            <p:nvSpPr>
              <p:cNvPr id="1069" name="Oval 9"/>
              <p:cNvSpPr>
                <a:spLocks noChangeArrowheads="1"/>
              </p:cNvSpPr>
              <p:nvPr/>
            </p:nvSpPr>
            <p:spPr bwMode="auto">
              <a:xfrm>
                <a:off x="2934" y="1300"/>
                <a:ext cx="64" cy="7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ru-RU" altLang="ru-RU"/>
              </a:p>
            </p:txBody>
          </p:sp>
          <p:cxnSp>
            <p:nvCxnSpPr>
              <p:cNvPr id="1070" name="AutoShape 10"/>
              <p:cNvCxnSpPr>
                <a:cxnSpLocks noChangeShapeType="1"/>
                <a:stCxn id="1067" idx="5"/>
                <a:endCxn id="1069" idx="1"/>
              </p:cNvCxnSpPr>
              <p:nvPr/>
            </p:nvCxnSpPr>
            <p:spPr bwMode="auto">
              <a:xfrm>
                <a:off x="2737" y="985"/>
                <a:ext cx="206" cy="32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</p:cxnSp>
        </p:grpSp>
        <p:sp>
          <p:nvSpPr>
            <p:cNvPr id="1062" name="Text Box 14"/>
            <p:cNvSpPr txBox="1">
              <a:spLocks noChangeArrowheads="1"/>
            </p:cNvSpPr>
            <p:nvPr/>
          </p:nvSpPr>
          <p:spPr bwMode="auto">
            <a:xfrm>
              <a:off x="2292" y="872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1400" dirty="0">
                  <a:latin typeface="Arial" panose="020B0604020202020204" pitchFamily="34" charset="0"/>
                </a:rPr>
                <a:t>0</a:t>
              </a:r>
              <a:endParaRPr lang="ru-RU" altLang="ru-RU" sz="1400" dirty="0">
                <a:latin typeface="Arial" panose="020B0604020202020204" pitchFamily="34" charset="0"/>
              </a:endParaRPr>
            </a:p>
          </p:txBody>
        </p:sp>
        <p:sp>
          <p:nvSpPr>
            <p:cNvPr id="1063" name="Text Box 15"/>
            <p:cNvSpPr txBox="1">
              <a:spLocks noChangeArrowheads="1"/>
            </p:cNvSpPr>
            <p:nvPr/>
          </p:nvSpPr>
          <p:spPr bwMode="auto">
            <a:xfrm>
              <a:off x="2656" y="868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altLang="ru-RU" sz="1400" dirty="0">
                  <a:latin typeface="Arial" panose="020B0604020202020204" pitchFamily="34" charset="0"/>
                </a:rPr>
                <a:t>1</a:t>
              </a:r>
              <a:endParaRPr lang="ru-RU" altLang="ru-RU" sz="1400" dirty="0">
                <a:latin typeface="Arial" panose="020B0604020202020204" pitchFamily="34" charset="0"/>
              </a:endParaRPr>
            </a:p>
          </p:txBody>
        </p:sp>
        <p:sp>
          <p:nvSpPr>
            <p:cNvPr id="1064" name="Text Box 17"/>
            <p:cNvSpPr txBox="1">
              <a:spLocks noChangeArrowheads="1"/>
            </p:cNvSpPr>
            <p:nvPr/>
          </p:nvSpPr>
          <p:spPr bwMode="auto">
            <a:xfrm>
              <a:off x="2656" y="1288"/>
              <a:ext cx="460" cy="2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2000" i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w</a:t>
              </a:r>
              <a:r>
                <a:rPr lang="ru-RU" altLang="ru-RU" sz="2000" baseline="-250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1</a:t>
              </a:r>
              <a:endParaRPr lang="ru-RU" altLang="ru-RU" sz="2000" baseline="-25000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5" name="Text Box 18"/>
            <p:cNvSpPr txBox="1">
              <a:spLocks noChangeArrowheads="1"/>
            </p:cNvSpPr>
            <p:nvPr/>
          </p:nvSpPr>
          <p:spPr bwMode="auto">
            <a:xfrm>
              <a:off x="2104" y="1276"/>
              <a:ext cx="460" cy="2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2000" i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w</a:t>
              </a:r>
              <a:r>
                <a:rPr lang="ru-RU" altLang="ru-RU" sz="2000" baseline="-250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2</a:t>
              </a:r>
              <a:endParaRPr lang="ru-RU" altLang="ru-RU" sz="2000" baseline="-25000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026" name="Object 25"/>
          <p:cNvGraphicFramePr>
            <a:graphicFrameLocks noChangeAspect="1"/>
          </p:cNvGraphicFramePr>
          <p:nvPr/>
        </p:nvGraphicFramePr>
        <p:xfrm>
          <a:off x="794079" y="2198250"/>
          <a:ext cx="21494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Формула" r:id="rId1" imgW="24384000" imgH="5486400" progId="Equation.3">
                  <p:embed/>
                </p:oleObj>
              </mc:Choice>
              <mc:Fallback>
                <p:oleObj name="Формула" r:id="rId1" imgW="24384000" imgH="5486400" progId="Equation.3">
                  <p:embed/>
                  <p:pic>
                    <p:nvPicPr>
                      <p:cNvPr id="0" name="Object 2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4079" y="2198250"/>
                        <a:ext cx="2149475" cy="477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4"/>
          <p:cNvGraphicFramePr>
            <a:graphicFrameLocks noChangeAspect="1"/>
          </p:cNvGraphicFramePr>
          <p:nvPr/>
        </p:nvGraphicFramePr>
        <p:xfrm>
          <a:off x="2694537" y="3141225"/>
          <a:ext cx="6810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Формула" r:id="rId3" imgW="9144000" imgH="5791200" progId="Equation.3">
                  <p:embed/>
                </p:oleObj>
              </mc:Choice>
              <mc:Fallback>
                <p:oleObj name="Формула" r:id="rId3" imgW="9144000" imgH="5791200" progId="Equation.3">
                  <p:embed/>
                  <p:pic>
                    <p:nvPicPr>
                      <p:cNvPr id="0" name="Object 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4537" y="3141225"/>
                        <a:ext cx="681037" cy="425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3"/>
          <p:cNvGraphicFramePr>
            <a:graphicFrameLocks noChangeAspect="1"/>
          </p:cNvGraphicFramePr>
          <p:nvPr/>
        </p:nvGraphicFramePr>
        <p:xfrm>
          <a:off x="7697460" y="3165584"/>
          <a:ext cx="733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Формула" r:id="rId5" imgW="9448800" imgH="5791200" progId="Equation.3">
                  <p:embed/>
                </p:oleObj>
              </mc:Choice>
              <mc:Fallback>
                <p:oleObj name="Формула" r:id="rId5" imgW="9448800" imgH="5791200" progId="Equation.3">
                  <p:embed/>
                  <p:pic>
                    <p:nvPicPr>
                      <p:cNvPr id="0" name="Object 2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7460" y="3165584"/>
                        <a:ext cx="733425" cy="447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26"/>
          <p:cNvSpPr>
            <a:spLocks noChangeArrowheads="1"/>
          </p:cNvSpPr>
          <p:nvPr/>
        </p:nvSpPr>
        <p:spPr bwMode="auto">
          <a:xfrm>
            <a:off x="315309" y="1648316"/>
            <a:ext cx="136634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just"/>
            <a:r>
              <a:rPr lang="ru-RU" altLang="ru-RU" sz="2400" dirty="0">
                <a:latin typeface="Arial" panose="020B0604020202020204" pitchFamily="34" charset="0"/>
                <a:cs typeface="Times New Roman" panose="02020603050405020304" pitchFamily="18" charset="0"/>
              </a:rPr>
              <a:t>Иначе </a:t>
            </a:r>
            <a:r>
              <a:rPr lang="ru-RU" altLang="ru-RU" sz="2400" dirty="0"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ru-RU" altLang="ru-RU" sz="2400" dirty="0">
                <a:sym typeface="Symbol" panose="05050102010706020507" pitchFamily="18" charset="2"/>
              </a:rPr>
              <a:t> </a:t>
            </a:r>
            <a:endParaRPr lang="ru-RU" altLang="ru-RU" sz="1600" i="1" baseline="-30000" dirty="0">
              <a:sym typeface="Symbol" panose="05050102010706020507" pitchFamily="18" charset="2"/>
            </a:endParaRPr>
          </a:p>
        </p:txBody>
      </p:sp>
      <p:sp>
        <p:nvSpPr>
          <p:cNvPr id="1040" name="Rectangle 29"/>
          <p:cNvSpPr>
            <a:spLocks noChangeArrowheads="1"/>
          </p:cNvSpPr>
          <p:nvPr/>
        </p:nvSpPr>
        <p:spPr bwMode="auto">
          <a:xfrm>
            <a:off x="325821" y="3541055"/>
            <a:ext cx="85659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 eaLnBrk="0" hangingPunct="0">
              <a:tabLst>
                <a:tab pos="579120" algn="l"/>
              </a:tabLst>
            </a:pPr>
            <a:r>
              <a:rPr lang="ru-RU" altLang="ru-RU" sz="2400" dirty="0"/>
              <a:t>3) </a:t>
            </a:r>
            <a:r>
              <a:rPr lang="ru-RU" altLang="ru-RU" sz="2400" dirty="0">
                <a:cs typeface="Times New Roman" panose="02020603050405020304" pitchFamily="18" charset="0"/>
              </a:rPr>
              <a:t>Решаем таким же способом задачу с набором весов</a:t>
            </a:r>
            <a:r>
              <a:rPr lang="ru-RU" altLang="ru-RU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  <p:graphicFrame>
        <p:nvGraphicFramePr>
          <p:cNvPr id="1029" name="Object 54"/>
          <p:cNvGraphicFramePr>
            <a:graphicFrameLocks noChangeAspect="1"/>
          </p:cNvGraphicFramePr>
          <p:nvPr/>
        </p:nvGraphicFramePr>
        <p:xfrm>
          <a:off x="7617208" y="3648130"/>
          <a:ext cx="733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Формула" r:id="rId7" imgW="9448800" imgH="5791200" progId="Equation.3">
                  <p:embed/>
                </p:oleObj>
              </mc:Choice>
              <mc:Fallback>
                <p:oleObj name="Формула" r:id="rId7" imgW="9448800" imgH="5791200" progId="Equation.3">
                  <p:embed/>
                  <p:pic>
                    <p:nvPicPr>
                      <p:cNvPr id="0" name="Object 5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17208" y="3648130"/>
                        <a:ext cx="733425" cy="447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Text Box 57"/>
          <p:cNvSpPr txBox="1">
            <a:spLocks noChangeArrowheads="1"/>
          </p:cNvSpPr>
          <p:nvPr/>
        </p:nvSpPr>
        <p:spPr bwMode="auto">
          <a:xfrm>
            <a:off x="420413" y="4303329"/>
            <a:ext cx="14859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dirty="0"/>
              <a:t>А затем</a:t>
            </a:r>
            <a:endParaRPr lang="ru-RU" altLang="ru-RU" sz="2400" dirty="0"/>
          </a:p>
        </p:txBody>
      </p:sp>
      <p:grpSp>
        <p:nvGrpSpPr>
          <p:cNvPr id="1042" name="Group 86"/>
          <p:cNvGrpSpPr/>
          <p:nvPr/>
        </p:nvGrpSpPr>
        <p:grpSpPr bwMode="auto">
          <a:xfrm>
            <a:off x="2159823" y="4269172"/>
            <a:ext cx="681037" cy="798513"/>
            <a:chOff x="1579" y="3060"/>
            <a:chExt cx="429" cy="503"/>
          </a:xfrm>
        </p:grpSpPr>
        <p:sp>
          <p:nvSpPr>
            <p:cNvPr id="1059" name="Oval 11"/>
            <p:cNvSpPr>
              <a:spLocks noChangeArrowheads="1"/>
            </p:cNvSpPr>
            <p:nvPr/>
          </p:nvSpPr>
          <p:spPr bwMode="auto">
            <a:xfrm>
              <a:off x="1789" y="3192"/>
              <a:ext cx="64" cy="7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graphicFrame>
          <p:nvGraphicFramePr>
            <p:cNvPr id="1030" name="Object 81"/>
            <p:cNvGraphicFramePr>
              <a:graphicFrameLocks noChangeAspect="1"/>
            </p:cNvGraphicFramePr>
            <p:nvPr/>
          </p:nvGraphicFramePr>
          <p:xfrm>
            <a:off x="1579" y="3295"/>
            <a:ext cx="42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Формула" r:id="rId8" imgW="9144000" imgH="5791200" progId="Equation.3">
                    <p:embed/>
                  </p:oleObj>
                </mc:Choice>
                <mc:Fallback>
                  <p:oleObj name="Формула" r:id="rId8" imgW="9144000" imgH="5791200" progId="Equation.3">
                    <p:embed/>
                    <p:pic>
                      <p:nvPicPr>
                        <p:cNvPr id="0" name="Object 8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79" y="3295"/>
                          <a:ext cx="429" cy="26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0" name="Line 84"/>
            <p:cNvSpPr>
              <a:spLocks noChangeShapeType="1"/>
            </p:cNvSpPr>
            <p:nvPr/>
          </p:nvSpPr>
          <p:spPr bwMode="auto">
            <a:xfrm flipH="1">
              <a:off x="1818" y="306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43" name="Group 88"/>
          <p:cNvGrpSpPr/>
          <p:nvPr/>
        </p:nvGrpSpPr>
        <p:grpSpPr bwMode="auto">
          <a:xfrm>
            <a:off x="4787409" y="4256690"/>
            <a:ext cx="1493077" cy="1144702"/>
            <a:chOff x="2539" y="3036"/>
            <a:chExt cx="1193" cy="912"/>
          </a:xfrm>
        </p:grpSpPr>
        <p:grpSp>
          <p:nvGrpSpPr>
            <p:cNvPr id="1045" name="Group 87"/>
            <p:cNvGrpSpPr/>
            <p:nvPr/>
          </p:nvGrpSpPr>
          <p:grpSpPr bwMode="auto">
            <a:xfrm>
              <a:off x="2539" y="3159"/>
              <a:ext cx="1193" cy="789"/>
              <a:chOff x="2419" y="3183"/>
              <a:chExt cx="1193" cy="789"/>
            </a:xfrm>
          </p:grpSpPr>
          <p:grpSp>
            <p:nvGrpSpPr>
              <p:cNvPr id="1047" name="Group 58"/>
              <p:cNvGrpSpPr/>
              <p:nvPr/>
            </p:nvGrpSpPr>
            <p:grpSpPr bwMode="auto">
              <a:xfrm>
                <a:off x="2419" y="3183"/>
                <a:ext cx="1012" cy="764"/>
                <a:chOff x="2104" y="824"/>
                <a:chExt cx="1012" cy="764"/>
              </a:xfrm>
            </p:grpSpPr>
            <p:grpSp>
              <p:nvGrpSpPr>
                <p:cNvPr id="1049" name="Group 59"/>
                <p:cNvGrpSpPr/>
                <p:nvPr/>
              </p:nvGrpSpPr>
              <p:grpSpPr bwMode="auto">
                <a:xfrm>
                  <a:off x="2298" y="824"/>
                  <a:ext cx="568" cy="447"/>
                  <a:chOff x="2430" y="924"/>
                  <a:chExt cx="568" cy="447"/>
                </a:xfrm>
              </p:grpSpPr>
              <p:cxnSp>
                <p:nvCxnSpPr>
                  <p:cNvPr id="1054" name="AutoShape 60"/>
                  <p:cNvCxnSpPr>
                    <a:cxnSpLocks noChangeShapeType="1"/>
                    <a:endCxn id="1056" idx="7"/>
                  </p:cNvCxnSpPr>
                  <p:nvPr/>
                </p:nvCxnSpPr>
                <p:spPr bwMode="auto">
                  <a:xfrm flipH="1">
                    <a:off x="2485" y="988"/>
                    <a:ext cx="209" cy="322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</p:cxnSp>
              <p:sp>
                <p:nvSpPr>
                  <p:cNvPr id="1055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682" y="924"/>
                    <a:ext cx="64" cy="71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ru-RU" altLang="ru-RU"/>
                  </a:p>
                </p:txBody>
              </p:sp>
              <p:sp>
                <p:nvSpPr>
                  <p:cNvPr id="1056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1300"/>
                    <a:ext cx="64" cy="71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ru-RU" altLang="ru-RU"/>
                  </a:p>
                </p:txBody>
              </p:sp>
              <p:sp>
                <p:nvSpPr>
                  <p:cNvPr id="1057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2934" y="1300"/>
                    <a:ext cx="64" cy="71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ru-RU" altLang="ru-RU"/>
                  </a:p>
                </p:txBody>
              </p:sp>
              <p:cxnSp>
                <p:nvCxnSpPr>
                  <p:cNvPr id="1058" name="AutoShape 64"/>
                  <p:cNvCxnSpPr>
                    <a:cxnSpLocks noChangeShapeType="1"/>
                    <a:stCxn id="1055" idx="5"/>
                    <a:endCxn id="1057" idx="1"/>
                  </p:cNvCxnSpPr>
                  <p:nvPr/>
                </p:nvCxnSpPr>
                <p:spPr bwMode="auto">
                  <a:xfrm>
                    <a:off x="2737" y="985"/>
                    <a:ext cx="206" cy="325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</a:ln>
                </p:spPr>
              </p:cxnSp>
            </p:grpSp>
            <p:sp>
              <p:nvSpPr>
                <p:cNvPr id="105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292" y="872"/>
                  <a:ext cx="184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8000" tIns="10800" rIns="18000" bIns="10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ru-RU" altLang="ru-RU" sz="1400" dirty="0">
                      <a:latin typeface="Arial" panose="020B0604020202020204" pitchFamily="34" charset="0"/>
                    </a:rPr>
                    <a:t>0</a:t>
                  </a:r>
                  <a:endParaRPr lang="ru-RU" altLang="ru-RU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51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656" y="868"/>
                  <a:ext cx="184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8000" tIns="10800" rIns="18000" bIns="10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ru-RU" altLang="ru-RU" sz="1400" dirty="0">
                      <a:latin typeface="Arial" panose="020B0604020202020204" pitchFamily="34" charset="0"/>
                    </a:rPr>
                    <a:t>1</a:t>
                  </a:r>
                  <a:endParaRPr lang="ru-RU" altLang="ru-RU" sz="1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5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656" y="1288"/>
                  <a:ext cx="460" cy="1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8000" tIns="10800" rIns="18000" bIns="10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ru-RU" altLang="ru-RU" baseline="-25000">
                    <a:solidFill>
                      <a:schemeClr val="accent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5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104" y="1276"/>
                  <a:ext cx="460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18000" tIns="10800" rIns="18000" bIns="10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ru-RU" sz="2400" i="1" dirty="0" err="1">
                      <a:cs typeface="Times New Roman" panose="02020603050405020304" pitchFamily="18" charset="0"/>
                    </a:rPr>
                    <a:t>w</a:t>
                  </a:r>
                  <a:r>
                    <a:rPr lang="en-US" altLang="ru-RU" sz="2400" i="1" baseline="-30000" dirty="0" err="1">
                      <a:cs typeface="Times New Roman" panose="02020603050405020304" pitchFamily="18" charset="0"/>
                    </a:rPr>
                    <a:t>n</a:t>
                  </a:r>
                  <a:r>
                    <a:rPr lang="ru-RU" altLang="ru-RU" sz="2400" i="1" baseline="-30000" dirty="0">
                      <a:cs typeface="Times New Roman" panose="02020603050405020304" pitchFamily="18" charset="0"/>
                    </a:rPr>
                    <a:t> </a:t>
                  </a:r>
                  <a:endParaRPr lang="ru-RU" altLang="ru-RU" sz="2400" i="1" baseline="-30000" dirty="0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48" name="Rectangle 82"/>
              <p:cNvSpPr>
                <a:spLocks noChangeArrowheads="1"/>
              </p:cNvSpPr>
              <p:nvPr/>
            </p:nvSpPr>
            <p:spPr bwMode="auto">
              <a:xfrm>
                <a:off x="2965" y="3604"/>
                <a:ext cx="647" cy="3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ru-RU" sz="2400" i="1" dirty="0" err="1">
                    <a:cs typeface="Times New Roman" panose="02020603050405020304" pitchFamily="18" charset="0"/>
                  </a:rPr>
                  <a:t>w</a:t>
                </a:r>
                <a:r>
                  <a:rPr lang="en-US" altLang="ru-RU" sz="2400" i="1" baseline="-30000" dirty="0" err="1">
                    <a:cs typeface="Times New Roman" panose="02020603050405020304" pitchFamily="18" charset="0"/>
                  </a:rPr>
                  <a:t>n</a:t>
                </a:r>
                <a:r>
                  <a:rPr lang="ru-RU" altLang="ru-RU" sz="2400" i="1" baseline="-30000" dirty="0">
                    <a:cs typeface="Times New Roman" panose="02020603050405020304" pitchFamily="18" charset="0"/>
                  </a:rPr>
                  <a:t> </a:t>
                </a:r>
                <a:r>
                  <a:rPr lang="en-US" altLang="ru-RU" sz="2400" i="1" baseline="-300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ru-RU" altLang="ru-RU" sz="2400" i="1" baseline="-30000" dirty="0">
                    <a:cs typeface="Times New Roman" panose="02020603050405020304" pitchFamily="18" charset="0"/>
                  </a:rPr>
                  <a:t> </a:t>
                </a:r>
                <a:r>
                  <a:rPr lang="ru-RU" altLang="ru-RU" sz="2400" baseline="-300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ru-RU" altLang="ru-RU" sz="2400" baseline="-30000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046" name="Line 85"/>
            <p:cNvSpPr>
              <a:spLocks noChangeShapeType="1"/>
            </p:cNvSpPr>
            <p:nvPr/>
          </p:nvSpPr>
          <p:spPr bwMode="auto">
            <a:xfrm flipH="1">
              <a:off x="3018" y="30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44" name="Line 89"/>
          <p:cNvSpPr>
            <a:spLocks noChangeShapeType="1"/>
          </p:cNvSpPr>
          <p:nvPr/>
        </p:nvSpPr>
        <p:spPr bwMode="auto">
          <a:xfrm>
            <a:off x="3237186" y="4750676"/>
            <a:ext cx="762000" cy="9525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78233" y="2157084"/>
            <a:ext cx="530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1)</a:t>
            </a:r>
            <a:r>
              <a:rPr lang="ru-RU" altLang="ru-RU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82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8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DAA1E-314E-45A9-AFBB-BB22E2D2DC75}" type="slidenum">
              <a:rPr lang="ru-RU"/>
            </a:fld>
            <a:endParaRPr lang="ru-RU"/>
          </a:p>
        </p:txBody>
      </p:sp>
      <p:graphicFrame>
        <p:nvGraphicFramePr>
          <p:cNvPr id="201864" name="Group 136"/>
          <p:cNvGraphicFramePr>
            <a:graphicFrameLocks noGrp="1"/>
          </p:cNvGraphicFramePr>
          <p:nvPr>
            <p:ph/>
          </p:nvPr>
        </p:nvGraphicFramePr>
        <p:xfrm>
          <a:off x="952500" y="227013"/>
          <a:ext cx="6764338" cy="1017587"/>
        </p:xfrm>
        <a:graphic>
          <a:graphicData uri="http://schemas.openxmlformats.org/drawingml/2006/table">
            <a:tbl>
              <a:tblPr/>
              <a:tblGrid>
                <a:gridCol w="1127125"/>
                <a:gridCol w="1127125"/>
                <a:gridCol w="1128713"/>
                <a:gridCol w="1127125"/>
                <a:gridCol w="1127125"/>
                <a:gridCol w="1127125"/>
              </a:tblGrid>
              <a:tr h="50958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4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4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pSp>
        <p:nvGrpSpPr>
          <p:cNvPr id="15388" name="Group 80"/>
          <p:cNvGrpSpPr>
            <a:grpSpLocks noChangeAspect="1"/>
          </p:cNvGrpSpPr>
          <p:nvPr/>
        </p:nvGrpSpPr>
        <p:grpSpPr bwMode="auto">
          <a:xfrm>
            <a:off x="3175822" y="1458967"/>
            <a:ext cx="4524375" cy="1828800"/>
            <a:chOff x="3942" y="5110"/>
            <a:chExt cx="5474" cy="2227"/>
          </a:xfrm>
        </p:grpSpPr>
        <p:sp>
          <p:nvSpPr>
            <p:cNvPr id="15417" name="AutoShape 81"/>
            <p:cNvSpPr>
              <a:spLocks noChangeAspect="1" noChangeArrowheads="1"/>
            </p:cNvSpPr>
            <p:nvPr/>
          </p:nvSpPr>
          <p:spPr bwMode="auto">
            <a:xfrm>
              <a:off x="3942" y="5110"/>
              <a:ext cx="5474" cy="22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ru-RU" altLang="ru-RU"/>
            </a:p>
          </p:txBody>
        </p:sp>
        <p:sp>
          <p:nvSpPr>
            <p:cNvPr id="15418" name="Text Box 82"/>
            <p:cNvSpPr txBox="1">
              <a:spLocks noChangeArrowheads="1"/>
            </p:cNvSpPr>
            <p:nvPr/>
          </p:nvSpPr>
          <p:spPr bwMode="auto">
            <a:xfrm>
              <a:off x="7952" y="6224"/>
              <a:ext cx="139" cy="27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1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19" name="Text Box 83"/>
            <p:cNvSpPr txBox="1">
              <a:spLocks noChangeArrowheads="1"/>
            </p:cNvSpPr>
            <p:nvPr/>
          </p:nvSpPr>
          <p:spPr bwMode="auto">
            <a:xfrm>
              <a:off x="6846" y="6224"/>
              <a:ext cx="139" cy="27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0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20" name="Text Box 84"/>
            <p:cNvSpPr txBox="1">
              <a:spLocks noChangeArrowheads="1"/>
            </p:cNvSpPr>
            <p:nvPr/>
          </p:nvSpPr>
          <p:spPr bwMode="auto">
            <a:xfrm>
              <a:off x="7399" y="5945"/>
              <a:ext cx="692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6(ВГД)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21" name="Line 85"/>
            <p:cNvSpPr>
              <a:spLocks noChangeShapeType="1"/>
            </p:cNvSpPr>
            <p:nvPr/>
          </p:nvSpPr>
          <p:spPr bwMode="auto">
            <a:xfrm flipH="1">
              <a:off x="5037" y="5791"/>
              <a:ext cx="788" cy="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22" name="Line 86"/>
            <p:cNvSpPr>
              <a:spLocks noChangeShapeType="1"/>
            </p:cNvSpPr>
            <p:nvPr/>
          </p:nvSpPr>
          <p:spPr bwMode="auto">
            <a:xfrm>
              <a:off x="6613" y="6056"/>
              <a:ext cx="789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23" name="Line 87"/>
            <p:cNvSpPr>
              <a:spLocks noChangeShapeType="1"/>
            </p:cNvSpPr>
            <p:nvPr/>
          </p:nvSpPr>
          <p:spPr bwMode="auto">
            <a:xfrm>
              <a:off x="8190" y="6584"/>
              <a:ext cx="788" cy="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24" name="Line 88"/>
            <p:cNvSpPr>
              <a:spLocks noChangeShapeType="1"/>
            </p:cNvSpPr>
            <p:nvPr/>
          </p:nvSpPr>
          <p:spPr bwMode="auto">
            <a:xfrm flipH="1">
              <a:off x="5913" y="6056"/>
              <a:ext cx="70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25" name="Line 89"/>
            <p:cNvSpPr>
              <a:spLocks noChangeShapeType="1"/>
            </p:cNvSpPr>
            <p:nvPr/>
          </p:nvSpPr>
          <p:spPr bwMode="auto">
            <a:xfrm flipH="1">
              <a:off x="6701" y="6320"/>
              <a:ext cx="701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26" name="Line 90"/>
            <p:cNvSpPr>
              <a:spLocks noChangeShapeType="1"/>
            </p:cNvSpPr>
            <p:nvPr/>
          </p:nvSpPr>
          <p:spPr bwMode="auto">
            <a:xfrm flipH="1">
              <a:off x="7489" y="6584"/>
              <a:ext cx="701" cy="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427" name="Text Box 91"/>
            <p:cNvSpPr txBox="1">
              <a:spLocks noChangeArrowheads="1"/>
            </p:cNvSpPr>
            <p:nvPr/>
          </p:nvSpPr>
          <p:spPr bwMode="auto">
            <a:xfrm>
              <a:off x="5475" y="6408"/>
              <a:ext cx="394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4(Б)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28" name="Text Box 92"/>
            <p:cNvSpPr txBox="1">
              <a:spLocks noChangeArrowheads="1"/>
            </p:cNvSpPr>
            <p:nvPr/>
          </p:nvSpPr>
          <p:spPr bwMode="auto">
            <a:xfrm>
              <a:off x="4511" y="6059"/>
              <a:ext cx="438" cy="2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6(А)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29" name="Text Box 93"/>
            <p:cNvSpPr txBox="1">
              <a:spLocks noChangeArrowheads="1"/>
            </p:cNvSpPr>
            <p:nvPr/>
          </p:nvSpPr>
          <p:spPr bwMode="auto">
            <a:xfrm>
              <a:off x="6613" y="5747"/>
              <a:ext cx="1007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 dirty="0">
                  <a:latin typeface="Arial" panose="020B0604020202020204" pitchFamily="34" charset="0"/>
                </a:rPr>
                <a:t>10(БВГД)</a:t>
              </a:r>
              <a:endParaRPr lang="ru-RU" altLang="ru-RU" dirty="0">
                <a:latin typeface="Arial" panose="020B0604020202020204" pitchFamily="34" charset="0"/>
              </a:endParaRPr>
            </a:p>
          </p:txBody>
        </p:sp>
        <p:sp>
          <p:nvSpPr>
            <p:cNvPr id="15430" name="Text Box 94"/>
            <p:cNvSpPr txBox="1">
              <a:spLocks noChangeArrowheads="1"/>
            </p:cNvSpPr>
            <p:nvPr/>
          </p:nvSpPr>
          <p:spPr bwMode="auto">
            <a:xfrm>
              <a:off x="8229" y="6363"/>
              <a:ext cx="701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3(ГД)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31" name="Text Box 95"/>
            <p:cNvSpPr txBox="1">
              <a:spLocks noChangeArrowheads="1"/>
            </p:cNvSpPr>
            <p:nvPr/>
          </p:nvSpPr>
          <p:spPr bwMode="auto">
            <a:xfrm>
              <a:off x="6438" y="6673"/>
              <a:ext cx="394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3(В)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32" name="Text Box 96"/>
            <p:cNvSpPr txBox="1">
              <a:spLocks noChangeArrowheads="1"/>
            </p:cNvSpPr>
            <p:nvPr/>
          </p:nvSpPr>
          <p:spPr bwMode="auto">
            <a:xfrm>
              <a:off x="7314" y="6937"/>
              <a:ext cx="396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1(Д)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33" name="Text Box 97"/>
            <p:cNvSpPr txBox="1">
              <a:spLocks noChangeArrowheads="1"/>
            </p:cNvSpPr>
            <p:nvPr/>
          </p:nvSpPr>
          <p:spPr bwMode="auto">
            <a:xfrm>
              <a:off x="8803" y="6937"/>
              <a:ext cx="394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2(Г)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grpSp>
          <p:nvGrpSpPr>
            <p:cNvPr id="15434" name="Group 98"/>
            <p:cNvGrpSpPr/>
            <p:nvPr/>
          </p:nvGrpSpPr>
          <p:grpSpPr bwMode="auto">
            <a:xfrm>
              <a:off x="5463" y="5383"/>
              <a:ext cx="1150" cy="673"/>
              <a:chOff x="5463" y="5383"/>
              <a:chExt cx="1150" cy="673"/>
            </a:xfrm>
          </p:grpSpPr>
          <p:sp>
            <p:nvSpPr>
              <p:cNvPr id="15442" name="Line 99"/>
              <p:cNvSpPr>
                <a:spLocks noChangeShapeType="1"/>
              </p:cNvSpPr>
              <p:nvPr/>
            </p:nvSpPr>
            <p:spPr bwMode="auto">
              <a:xfrm>
                <a:off x="5825" y="5791"/>
                <a:ext cx="788" cy="2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443" name="Text Box 100"/>
              <p:cNvSpPr txBox="1">
                <a:spLocks noChangeArrowheads="1"/>
              </p:cNvSpPr>
              <p:nvPr/>
            </p:nvSpPr>
            <p:spPr bwMode="auto">
              <a:xfrm>
                <a:off x="5463" y="5383"/>
                <a:ext cx="963" cy="22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</p:spPr>
            <p:txBody>
              <a:bodyPr lIns="18000" tIns="10800" rIns="18000" bIns="10800"/>
              <a:lstStyle/>
              <a:p>
                <a:pPr algn="l"/>
                <a:r>
                  <a:rPr lang="ru-RU" altLang="ru-RU" sz="1200">
                    <a:latin typeface="Arial" panose="020B0604020202020204" pitchFamily="34" charset="0"/>
                  </a:rPr>
                  <a:t>16(АБВГД)</a:t>
                </a:r>
                <a:endParaRPr lang="ru-RU" altLang="ru-RU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435" name="Text Box 101"/>
            <p:cNvSpPr txBox="1">
              <a:spLocks noChangeArrowheads="1"/>
            </p:cNvSpPr>
            <p:nvPr/>
          </p:nvSpPr>
          <p:spPr bwMode="auto">
            <a:xfrm>
              <a:off x="7123" y="5945"/>
              <a:ext cx="137" cy="27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1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36" name="Text Box 102"/>
            <p:cNvSpPr txBox="1">
              <a:spLocks noChangeArrowheads="1"/>
            </p:cNvSpPr>
            <p:nvPr/>
          </p:nvSpPr>
          <p:spPr bwMode="auto">
            <a:xfrm>
              <a:off x="6016" y="5945"/>
              <a:ext cx="139" cy="2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0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37" name="Text Box 103"/>
            <p:cNvSpPr txBox="1">
              <a:spLocks noChangeArrowheads="1"/>
            </p:cNvSpPr>
            <p:nvPr/>
          </p:nvSpPr>
          <p:spPr bwMode="auto">
            <a:xfrm>
              <a:off x="5187" y="5667"/>
              <a:ext cx="139" cy="2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0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38" name="Text Box 104"/>
            <p:cNvSpPr txBox="1">
              <a:spLocks noChangeArrowheads="1"/>
            </p:cNvSpPr>
            <p:nvPr/>
          </p:nvSpPr>
          <p:spPr bwMode="auto">
            <a:xfrm>
              <a:off x="7538" y="6502"/>
              <a:ext cx="139" cy="27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0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39" name="Text Box 105"/>
            <p:cNvSpPr txBox="1">
              <a:spLocks noChangeArrowheads="1"/>
            </p:cNvSpPr>
            <p:nvPr/>
          </p:nvSpPr>
          <p:spPr bwMode="auto">
            <a:xfrm>
              <a:off x="8782" y="6502"/>
              <a:ext cx="138" cy="27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1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40" name="Text Box 106"/>
            <p:cNvSpPr txBox="1">
              <a:spLocks noChangeArrowheads="1"/>
            </p:cNvSpPr>
            <p:nvPr/>
          </p:nvSpPr>
          <p:spPr bwMode="auto">
            <a:xfrm>
              <a:off x="6293" y="5667"/>
              <a:ext cx="137" cy="27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1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41" name="Line 107"/>
            <p:cNvSpPr>
              <a:spLocks noChangeShapeType="1"/>
            </p:cNvSpPr>
            <p:nvPr/>
          </p:nvSpPr>
          <p:spPr bwMode="auto">
            <a:xfrm>
              <a:off x="7402" y="6320"/>
              <a:ext cx="788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5389" name="Group 108"/>
          <p:cNvGrpSpPr>
            <a:grpSpLocks noChangeAspect="1"/>
          </p:cNvGrpSpPr>
          <p:nvPr/>
        </p:nvGrpSpPr>
        <p:grpSpPr bwMode="auto">
          <a:xfrm>
            <a:off x="2732690" y="3937672"/>
            <a:ext cx="8908918" cy="1969142"/>
            <a:chOff x="2870" y="12213"/>
            <a:chExt cx="7182" cy="2076"/>
          </a:xfrm>
        </p:grpSpPr>
        <p:sp>
          <p:nvSpPr>
            <p:cNvPr id="15390" name="AutoShape 109"/>
            <p:cNvSpPr>
              <a:spLocks noChangeAspect="1" noChangeArrowheads="1"/>
            </p:cNvSpPr>
            <p:nvPr/>
          </p:nvSpPr>
          <p:spPr bwMode="auto">
            <a:xfrm>
              <a:off x="2870" y="12618"/>
              <a:ext cx="7182" cy="16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l"/>
              <a:endParaRPr lang="ru-RU" altLang="ru-RU"/>
            </a:p>
          </p:txBody>
        </p:sp>
        <p:sp>
          <p:nvSpPr>
            <p:cNvPr id="15391" name="Text Box 110"/>
            <p:cNvSpPr txBox="1">
              <a:spLocks noChangeArrowheads="1"/>
            </p:cNvSpPr>
            <p:nvPr/>
          </p:nvSpPr>
          <p:spPr bwMode="auto">
            <a:xfrm>
              <a:off x="5566" y="12799"/>
              <a:ext cx="553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3(ГД)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392" name="Text Box 111"/>
            <p:cNvSpPr txBox="1">
              <a:spLocks noChangeArrowheads="1"/>
            </p:cNvSpPr>
            <p:nvPr/>
          </p:nvSpPr>
          <p:spPr bwMode="auto">
            <a:xfrm>
              <a:off x="5831" y="13147"/>
              <a:ext cx="139" cy="2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1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393" name="Text Box 112"/>
            <p:cNvSpPr txBox="1">
              <a:spLocks noChangeArrowheads="1"/>
            </p:cNvSpPr>
            <p:nvPr/>
          </p:nvSpPr>
          <p:spPr bwMode="auto">
            <a:xfrm>
              <a:off x="5416" y="12868"/>
              <a:ext cx="141" cy="27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1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394" name="Text Box 113"/>
            <p:cNvSpPr txBox="1">
              <a:spLocks noChangeArrowheads="1"/>
            </p:cNvSpPr>
            <p:nvPr/>
          </p:nvSpPr>
          <p:spPr bwMode="auto">
            <a:xfrm>
              <a:off x="6937" y="12868"/>
              <a:ext cx="139" cy="27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1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395" name="Text Box 114"/>
            <p:cNvSpPr txBox="1">
              <a:spLocks noChangeArrowheads="1"/>
            </p:cNvSpPr>
            <p:nvPr/>
          </p:nvSpPr>
          <p:spPr bwMode="auto">
            <a:xfrm>
              <a:off x="6384" y="12590"/>
              <a:ext cx="140" cy="2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1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396" name="Text Box 115"/>
            <p:cNvSpPr txBox="1">
              <a:spLocks noChangeArrowheads="1"/>
            </p:cNvSpPr>
            <p:nvPr/>
          </p:nvSpPr>
          <p:spPr bwMode="auto">
            <a:xfrm>
              <a:off x="6107" y="12868"/>
              <a:ext cx="139" cy="2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0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397" name="Text Box 116"/>
            <p:cNvSpPr txBox="1">
              <a:spLocks noChangeArrowheads="1"/>
            </p:cNvSpPr>
            <p:nvPr/>
          </p:nvSpPr>
          <p:spPr bwMode="auto">
            <a:xfrm>
              <a:off x="4448" y="12868"/>
              <a:ext cx="140" cy="2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0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398" name="Text Box 117"/>
            <p:cNvSpPr txBox="1">
              <a:spLocks noChangeArrowheads="1"/>
            </p:cNvSpPr>
            <p:nvPr/>
          </p:nvSpPr>
          <p:spPr bwMode="auto">
            <a:xfrm>
              <a:off x="5139" y="12590"/>
              <a:ext cx="141" cy="2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0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399" name="Line 118"/>
            <p:cNvSpPr>
              <a:spLocks noChangeShapeType="1"/>
            </p:cNvSpPr>
            <p:nvPr/>
          </p:nvSpPr>
          <p:spPr bwMode="auto">
            <a:xfrm flipH="1">
              <a:off x="5038" y="12606"/>
              <a:ext cx="788" cy="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algn="l"/>
              <a:endParaRPr lang="ru-RU"/>
            </a:p>
          </p:txBody>
        </p:sp>
        <p:sp>
          <p:nvSpPr>
            <p:cNvPr id="15400" name="Line 119"/>
            <p:cNvSpPr>
              <a:spLocks noChangeShapeType="1"/>
            </p:cNvSpPr>
            <p:nvPr/>
          </p:nvSpPr>
          <p:spPr bwMode="auto">
            <a:xfrm flipH="1">
              <a:off x="4337" y="12871"/>
              <a:ext cx="701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algn="l"/>
              <a:endParaRPr lang="ru-RU"/>
            </a:p>
          </p:txBody>
        </p:sp>
        <p:sp>
          <p:nvSpPr>
            <p:cNvPr id="15401" name="Line 120"/>
            <p:cNvSpPr>
              <a:spLocks noChangeShapeType="1"/>
            </p:cNvSpPr>
            <p:nvPr/>
          </p:nvSpPr>
          <p:spPr bwMode="auto">
            <a:xfrm>
              <a:off x="5038" y="12871"/>
              <a:ext cx="613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algn="l"/>
              <a:endParaRPr lang="ru-RU"/>
            </a:p>
          </p:txBody>
        </p:sp>
        <p:sp>
          <p:nvSpPr>
            <p:cNvPr id="15402" name="Line 121"/>
            <p:cNvSpPr>
              <a:spLocks noChangeShapeType="1"/>
            </p:cNvSpPr>
            <p:nvPr/>
          </p:nvSpPr>
          <p:spPr bwMode="auto">
            <a:xfrm flipH="1">
              <a:off x="5388" y="13135"/>
              <a:ext cx="263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diamond" w="med" len="med"/>
              <a:tailEnd type="diamond" w="med" len="med"/>
            </a:ln>
          </p:spPr>
          <p:txBody>
            <a:bodyPr/>
            <a:lstStyle/>
            <a:p>
              <a:pPr algn="l"/>
              <a:endParaRPr lang="ru-RU"/>
            </a:p>
          </p:txBody>
        </p:sp>
        <p:sp>
          <p:nvSpPr>
            <p:cNvPr id="15403" name="Line 122"/>
            <p:cNvSpPr>
              <a:spLocks noChangeShapeType="1"/>
            </p:cNvSpPr>
            <p:nvPr/>
          </p:nvSpPr>
          <p:spPr bwMode="auto">
            <a:xfrm>
              <a:off x="5651" y="13135"/>
              <a:ext cx="263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algn="l"/>
              <a:endParaRPr lang="ru-RU"/>
            </a:p>
          </p:txBody>
        </p:sp>
        <p:sp>
          <p:nvSpPr>
            <p:cNvPr id="15404" name="Line 123"/>
            <p:cNvSpPr>
              <a:spLocks noChangeShapeType="1"/>
            </p:cNvSpPr>
            <p:nvPr/>
          </p:nvSpPr>
          <p:spPr bwMode="auto">
            <a:xfrm flipH="1">
              <a:off x="6089" y="12871"/>
              <a:ext cx="525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algn="l"/>
              <a:endParaRPr lang="ru-RU"/>
            </a:p>
          </p:txBody>
        </p:sp>
        <p:sp>
          <p:nvSpPr>
            <p:cNvPr id="15405" name="Line 124"/>
            <p:cNvSpPr>
              <a:spLocks noChangeShapeType="1"/>
            </p:cNvSpPr>
            <p:nvPr/>
          </p:nvSpPr>
          <p:spPr bwMode="auto">
            <a:xfrm>
              <a:off x="6614" y="12871"/>
              <a:ext cx="526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algn="l"/>
              <a:endParaRPr lang="ru-RU"/>
            </a:p>
          </p:txBody>
        </p:sp>
        <p:sp>
          <p:nvSpPr>
            <p:cNvPr id="15406" name="Text Box 125"/>
            <p:cNvSpPr txBox="1">
              <a:spLocks noChangeArrowheads="1"/>
            </p:cNvSpPr>
            <p:nvPr/>
          </p:nvSpPr>
          <p:spPr bwMode="auto">
            <a:xfrm>
              <a:off x="6660" y="12590"/>
              <a:ext cx="657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 dirty="0">
                  <a:latin typeface="Arial" panose="020B0604020202020204" pitchFamily="34" charset="0"/>
                </a:rPr>
                <a:t>10(АБ)</a:t>
              </a:r>
              <a:endParaRPr lang="ru-RU" altLang="ru-RU" dirty="0">
                <a:latin typeface="Arial" panose="020B0604020202020204" pitchFamily="34" charset="0"/>
              </a:endParaRPr>
            </a:p>
          </p:txBody>
        </p:sp>
        <p:sp>
          <p:nvSpPr>
            <p:cNvPr id="15407" name="Text Box 126"/>
            <p:cNvSpPr txBox="1">
              <a:spLocks noChangeArrowheads="1"/>
            </p:cNvSpPr>
            <p:nvPr/>
          </p:nvSpPr>
          <p:spPr bwMode="auto">
            <a:xfrm>
              <a:off x="4309" y="12590"/>
              <a:ext cx="657" cy="22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6(ВГД)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08" name="Text Box 127"/>
            <p:cNvSpPr txBox="1">
              <a:spLocks noChangeArrowheads="1"/>
            </p:cNvSpPr>
            <p:nvPr/>
          </p:nvSpPr>
          <p:spPr bwMode="auto">
            <a:xfrm>
              <a:off x="3899" y="13179"/>
              <a:ext cx="482" cy="22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3(В)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09" name="Text Box 128"/>
            <p:cNvSpPr txBox="1">
              <a:spLocks noChangeArrowheads="1"/>
            </p:cNvSpPr>
            <p:nvPr/>
          </p:nvSpPr>
          <p:spPr bwMode="auto">
            <a:xfrm>
              <a:off x="6045" y="13223"/>
              <a:ext cx="481" cy="22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4(Б)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10" name="Text Box 129"/>
            <p:cNvSpPr txBox="1">
              <a:spLocks noChangeArrowheads="1"/>
            </p:cNvSpPr>
            <p:nvPr/>
          </p:nvSpPr>
          <p:spPr bwMode="auto">
            <a:xfrm>
              <a:off x="5125" y="13576"/>
              <a:ext cx="482" cy="22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1(Д)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11" name="Text Box 130"/>
            <p:cNvSpPr txBox="1">
              <a:spLocks noChangeArrowheads="1"/>
            </p:cNvSpPr>
            <p:nvPr/>
          </p:nvSpPr>
          <p:spPr bwMode="auto">
            <a:xfrm>
              <a:off x="5695" y="13576"/>
              <a:ext cx="481" cy="22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2(Г)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5412" name="Text Box 131"/>
            <p:cNvSpPr txBox="1">
              <a:spLocks noChangeArrowheads="1"/>
            </p:cNvSpPr>
            <p:nvPr/>
          </p:nvSpPr>
          <p:spPr bwMode="auto">
            <a:xfrm>
              <a:off x="7052" y="13223"/>
              <a:ext cx="481" cy="22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6(А)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  <p:grpSp>
          <p:nvGrpSpPr>
            <p:cNvPr id="15413" name="Group 132"/>
            <p:cNvGrpSpPr/>
            <p:nvPr/>
          </p:nvGrpSpPr>
          <p:grpSpPr bwMode="auto">
            <a:xfrm>
              <a:off x="5692" y="12213"/>
              <a:ext cx="963" cy="658"/>
              <a:chOff x="5692" y="12213"/>
              <a:chExt cx="963" cy="658"/>
            </a:xfrm>
          </p:grpSpPr>
          <p:sp>
            <p:nvSpPr>
              <p:cNvPr id="15415" name="Line 133"/>
              <p:cNvSpPr>
                <a:spLocks noChangeShapeType="1"/>
              </p:cNvSpPr>
              <p:nvPr/>
            </p:nvSpPr>
            <p:spPr bwMode="auto">
              <a:xfrm>
                <a:off x="5826" y="12606"/>
                <a:ext cx="788" cy="2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pPr algn="l"/>
                <a:endParaRPr lang="ru-RU"/>
              </a:p>
            </p:txBody>
          </p:sp>
          <p:sp>
            <p:nvSpPr>
              <p:cNvPr id="15416" name="Text Box 134"/>
              <p:cNvSpPr txBox="1">
                <a:spLocks noChangeArrowheads="1"/>
              </p:cNvSpPr>
              <p:nvPr/>
            </p:nvSpPr>
            <p:spPr bwMode="auto">
              <a:xfrm>
                <a:off x="5692" y="12213"/>
                <a:ext cx="963" cy="22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</p:spPr>
            <p:txBody>
              <a:bodyPr lIns="18000" tIns="10800" rIns="18000" bIns="10800"/>
              <a:lstStyle/>
              <a:p>
                <a:pPr algn="l"/>
                <a:r>
                  <a:rPr lang="ru-RU" altLang="ru-RU" sz="1200" dirty="0">
                    <a:latin typeface="Arial" panose="020B0604020202020204" pitchFamily="34" charset="0"/>
                  </a:rPr>
                  <a:t>16(АБВГД)</a:t>
                </a:r>
                <a:endParaRPr lang="ru-RU" altLang="ru-RU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414" name="Text Box 135"/>
            <p:cNvSpPr txBox="1">
              <a:spLocks noChangeArrowheads="1"/>
            </p:cNvSpPr>
            <p:nvPr/>
          </p:nvSpPr>
          <p:spPr bwMode="auto">
            <a:xfrm>
              <a:off x="5277" y="13147"/>
              <a:ext cx="141" cy="2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algn="l"/>
              <a:r>
                <a:rPr lang="ru-RU" altLang="ru-RU" sz="1200">
                  <a:latin typeface="Arial" panose="020B0604020202020204" pitchFamily="34" charset="0"/>
                </a:rPr>
                <a:t>0</a:t>
              </a:r>
              <a:endParaRPr lang="ru-RU" altLang="ru-RU">
                <a:latin typeface="Arial" panose="020B0604020202020204" pitchFamily="34" charset="0"/>
              </a:endParaRPr>
            </a:p>
          </p:txBody>
        </p:sp>
      </p:grpSp>
      <p:sp>
        <p:nvSpPr>
          <p:cNvPr id="63" name="Прямоугольник 62"/>
          <p:cNvSpPr/>
          <p:nvPr/>
        </p:nvSpPr>
        <p:spPr>
          <a:xfrm>
            <a:off x="198766" y="1567337"/>
            <a:ext cx="3164543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361950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6(А), 4(Б), 3(В), </a:t>
            </a:r>
            <a:r>
              <a:rPr lang="ru-RU" sz="2000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2(Г), 1(Д)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algn="just" eaLnBrk="0" hangingPunct="0">
              <a:tabLst>
                <a:tab pos="361950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6(А),4(Б),</a:t>
            </a:r>
            <a:r>
              <a:rPr lang="ru-RU" sz="2000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3(В)</a:t>
            </a:r>
            <a:r>
              <a:rPr lang="ru-RU" sz="2000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,3(ГД)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algn="just" eaLnBrk="0" hangingPunct="0">
              <a:tabLst>
                <a:tab pos="361950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6(А), </a:t>
            </a:r>
            <a:r>
              <a:rPr lang="ru-RU" sz="2000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6(ВГД), 4(Б)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algn="just" eaLnBrk="0" hangingPunct="0">
              <a:tabLst>
                <a:tab pos="361950" algn="l"/>
              </a:tabLst>
            </a:pPr>
            <a:r>
              <a:rPr lang="ru-RU" sz="2000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10(БВГД), 6(А)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algn="just" eaLnBrk="0" hangingPunct="0">
              <a:tabLst>
                <a:tab pos="361950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16(АБВГД)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146214" y="3932163"/>
            <a:ext cx="3164543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361950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6(А), 4(Б), 3(В), </a:t>
            </a:r>
            <a:r>
              <a:rPr lang="ru-RU" sz="2000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2(Г), 1(Д)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algn="just" eaLnBrk="0" hangingPunct="0">
              <a:tabLst>
                <a:tab pos="361950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6(А), 4(Б), </a:t>
            </a:r>
            <a:r>
              <a:rPr lang="ru-RU" sz="2000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sym typeface="+mn-ea"/>
              </a:rPr>
              <a:t>3(ГД), </a:t>
            </a:r>
            <a:r>
              <a:rPr lang="ru-RU" sz="2000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3(В)  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algn="just" eaLnBrk="0" hangingPunct="0">
              <a:tabLst>
                <a:tab pos="361950" algn="l"/>
              </a:tabLst>
            </a:pPr>
            <a:r>
              <a:rPr lang="ru-RU" sz="2000" dirty="0" smtClean="0">
                <a:solidFill>
                  <a:srgbClr val="000000"/>
                </a:solidFill>
                <a:uFillTx/>
                <a:latin typeface="Arial" panose="020B0604020202020204" pitchFamily="34" charset="0"/>
                <a:ea typeface="Times New Roman" panose="02020603050405020304" pitchFamily="18" charset="0"/>
              </a:rPr>
              <a:t>6(ВГД), </a:t>
            </a:r>
            <a:r>
              <a:rPr lang="ru-RU" sz="2000" u="sng" dirty="0" smtClean="0">
                <a:solidFill>
                  <a:srgbClr val="000000"/>
                </a:solidFill>
                <a:uFillTx/>
                <a:latin typeface="Arial" panose="020B0604020202020204" pitchFamily="34" charset="0"/>
                <a:ea typeface="Times New Roman" panose="02020603050405020304" pitchFamily="18" charset="0"/>
              </a:rPr>
              <a:t>6(А), </a:t>
            </a:r>
            <a:r>
              <a:rPr lang="ru-RU" sz="2000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4(Б)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algn="just" eaLnBrk="0" hangingPunct="0">
              <a:tabLst>
                <a:tab pos="361950" algn="l"/>
              </a:tabLst>
            </a:pPr>
            <a:r>
              <a:rPr lang="ru-RU" sz="2000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10(АБ), 6(ВГД)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algn="just" eaLnBrk="0" hangingPunct="0">
              <a:tabLst>
                <a:tab pos="361950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16(АБВГД)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73269" y="3230489"/>
            <a:ext cx="766204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 smtClean="0"/>
              <a:t>Полная длина кода  </a:t>
            </a:r>
            <a:r>
              <a:rPr lang="en-US" sz="2400" i="1" dirty="0" smtClean="0"/>
              <a:t>L</a:t>
            </a:r>
            <a:r>
              <a:rPr lang="en-US" sz="2400" dirty="0" smtClean="0"/>
              <a:t> </a:t>
            </a:r>
            <a:r>
              <a:rPr lang="ru-RU" sz="2400" dirty="0" smtClean="0"/>
              <a:t>=</a:t>
            </a:r>
            <a:r>
              <a:rPr lang="en-US" sz="2400" dirty="0" smtClean="0"/>
              <a:t> </a:t>
            </a:r>
            <a:r>
              <a:rPr lang="ru-RU" sz="2400" dirty="0" smtClean="0"/>
              <a:t>6</a:t>
            </a:r>
            <a:r>
              <a:rPr lang="ru-RU" sz="2400" dirty="0" smtClean="0">
                <a:sym typeface="Symbol" panose="05050102010706020507"/>
              </a:rPr>
              <a:t></a:t>
            </a:r>
            <a:r>
              <a:rPr lang="ru-RU" sz="2400" dirty="0" smtClean="0"/>
              <a:t>1 + 4</a:t>
            </a:r>
            <a:r>
              <a:rPr lang="ru-RU" sz="2400" dirty="0" smtClean="0">
                <a:sym typeface="Symbol" panose="05050102010706020507"/>
              </a:rPr>
              <a:t></a:t>
            </a:r>
            <a:r>
              <a:rPr lang="ru-RU" sz="2400" dirty="0" smtClean="0"/>
              <a:t>2 + 3</a:t>
            </a:r>
            <a:r>
              <a:rPr lang="ru-RU" sz="2400" dirty="0" smtClean="0">
                <a:sym typeface="Symbol" panose="05050102010706020507"/>
              </a:rPr>
              <a:t></a:t>
            </a:r>
            <a:r>
              <a:rPr lang="ru-RU" sz="2400" dirty="0" smtClean="0"/>
              <a:t>3 + </a:t>
            </a:r>
            <a:r>
              <a:rPr lang="ru-RU" sz="2400" dirty="0" smtClean="0">
                <a:sym typeface="+mn-ea"/>
              </a:rPr>
              <a:t>(2 + 1)</a:t>
            </a:r>
            <a:r>
              <a:rPr lang="ru-RU" sz="2400" dirty="0" smtClean="0">
                <a:sym typeface="Symbol" panose="05050102010706020507"/>
              </a:rPr>
              <a:t></a:t>
            </a:r>
            <a:r>
              <a:rPr lang="ru-RU" sz="2400" dirty="0" smtClean="0"/>
              <a:t>4 = 35 бит</a:t>
            </a:r>
            <a:endParaRPr lang="ru-RU" sz="2400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57503" y="5605827"/>
            <a:ext cx="82558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2400" dirty="0" smtClean="0"/>
              <a:t>Полная длина кода </a:t>
            </a:r>
            <a:r>
              <a:rPr lang="en-US" sz="2400" i="1" dirty="0" smtClean="0"/>
              <a:t>L</a:t>
            </a:r>
            <a:r>
              <a:rPr lang="en-US" sz="2400" dirty="0" smtClean="0"/>
              <a:t> </a:t>
            </a:r>
            <a:r>
              <a:rPr lang="ru-RU" sz="2400" dirty="0" smtClean="0"/>
              <a:t>=</a:t>
            </a:r>
            <a:r>
              <a:rPr lang="en-US" sz="2400" dirty="0" smtClean="0"/>
              <a:t> </a:t>
            </a:r>
            <a:r>
              <a:rPr lang="ru-RU" sz="2400" dirty="0" smtClean="0"/>
              <a:t>(6 + 4 + 3) </a:t>
            </a:r>
            <a:r>
              <a:rPr lang="ru-RU" sz="2400" dirty="0" smtClean="0">
                <a:sym typeface="Symbol" panose="05050102010706020507"/>
              </a:rPr>
              <a:t></a:t>
            </a:r>
            <a:r>
              <a:rPr lang="ru-RU" sz="2400" dirty="0" smtClean="0">
                <a:sym typeface="+mn-ea"/>
              </a:rPr>
              <a:t>2</a:t>
            </a:r>
            <a:r>
              <a:rPr lang="ru-RU" sz="2400" dirty="0" smtClean="0"/>
              <a:t>+ (2 + 1)</a:t>
            </a:r>
            <a:r>
              <a:rPr lang="ru-RU" sz="2400" dirty="0" smtClean="0">
                <a:sym typeface="Symbol" panose="05050102010706020507"/>
              </a:rPr>
              <a:t></a:t>
            </a:r>
            <a:r>
              <a:rPr lang="ru-RU" sz="2400" dirty="0" smtClean="0">
                <a:sym typeface="+mn-ea"/>
              </a:rPr>
              <a:t>3</a:t>
            </a:r>
            <a:r>
              <a:rPr lang="ru-RU" sz="2400" dirty="0" smtClean="0"/>
              <a:t> = 35 бит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8BD466-9E3F-4812-AB53-04870448DA95}" type="slidenum">
              <a:rPr lang="ru-RU"/>
            </a:fld>
            <a:endParaRPr lang="ru-RU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15888"/>
            <a:ext cx="8229600" cy="481012"/>
          </a:xfrm>
        </p:spPr>
        <p:txBody>
          <a:bodyPr/>
          <a:lstStyle/>
          <a:p>
            <a:pPr eaLnBrk="1" hangingPunct="1"/>
            <a:r>
              <a:rPr lang="ru-RU" altLang="ru-RU" sz="2800" smtClean="0">
                <a:solidFill>
                  <a:srgbClr val="FF0000"/>
                </a:solidFill>
              </a:rPr>
              <a:t>Реализация алгоритмов кодирования</a:t>
            </a:r>
            <a:endParaRPr lang="ru-RU" altLang="ru-RU" sz="2800" smtClean="0">
              <a:solidFill>
                <a:srgbClr val="FF0000"/>
              </a:solidFill>
            </a:endParaRP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285750" y="731838"/>
            <a:ext cx="8583613" cy="3185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altLang="ru-RU" dirty="0"/>
              <a:t>Бинарное дерево с размеченными листьями</a:t>
            </a:r>
            <a:endParaRPr lang="ru-RU" altLang="ru-RU" dirty="0"/>
          </a:p>
          <a:p>
            <a:pPr algn="l"/>
            <a:r>
              <a:rPr lang="en-US" altLang="ru-RU" b="1" dirty="0">
                <a:solidFill>
                  <a:schemeClr val="accent2"/>
                </a:solidFill>
              </a:rPr>
              <a:t>type</a:t>
            </a:r>
            <a:r>
              <a:rPr lang="en-US" altLang="ru-RU" dirty="0">
                <a:solidFill>
                  <a:schemeClr val="accent2"/>
                </a:solidFill>
              </a:rPr>
              <a:t> 	</a:t>
            </a:r>
            <a:r>
              <a:rPr lang="en-US" altLang="ru-RU" i="1" dirty="0">
                <a:solidFill>
                  <a:schemeClr val="accent2"/>
                </a:solidFill>
              </a:rPr>
              <a:t>TBT</a:t>
            </a:r>
            <a:r>
              <a:rPr lang="en-US" altLang="ru-RU" dirty="0">
                <a:solidFill>
                  <a:schemeClr val="accent2"/>
                </a:solidFill>
              </a:rPr>
              <a:t> = </a:t>
            </a:r>
            <a:r>
              <a:rPr lang="ru-RU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</a:t>
            </a:r>
            <a:r>
              <a:rPr lang="en-US" altLang="ru-RU" i="1" dirty="0">
                <a:solidFill>
                  <a:schemeClr val="accent2"/>
                </a:solidFill>
              </a:rPr>
              <a:t>Node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;</a:t>
            </a:r>
            <a:endParaRPr lang="ru-RU" altLang="ru-RU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l"/>
            <a:r>
              <a:rPr lang="ru-RU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	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Node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 = </a:t>
            </a:r>
            <a:r>
              <a:rPr lang="en-US" altLang="ru-RU" b="1" dirty="0">
                <a:solidFill>
                  <a:schemeClr val="accent2"/>
                </a:solidFill>
                <a:sym typeface="Symbol" panose="05050102010706020507" pitchFamily="18" charset="2"/>
              </a:rPr>
              <a:t>record </a:t>
            </a:r>
            <a:endParaRPr lang="ru-RU" altLang="ru-RU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l"/>
            <a:r>
              <a:rPr lang="ru-RU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			</a:t>
            </a:r>
            <a:r>
              <a:rPr lang="en-US" altLang="ru-RU" b="1" dirty="0">
                <a:solidFill>
                  <a:schemeClr val="accent2"/>
                </a:solidFill>
                <a:sym typeface="Symbol" panose="05050102010706020507" pitchFamily="18" charset="2"/>
              </a:rPr>
              <a:t>case 	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Tag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: (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Inter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Leaf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) </a:t>
            </a:r>
            <a:r>
              <a:rPr lang="en-US" altLang="ru-RU" b="1" dirty="0">
                <a:solidFill>
                  <a:schemeClr val="accent2"/>
                </a:solidFill>
                <a:sym typeface="Symbol" panose="05050102010706020507" pitchFamily="18" charset="2"/>
              </a:rPr>
              <a:t>of</a:t>
            </a:r>
            <a:endParaRPr lang="ru-RU" altLang="ru-RU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l"/>
            <a:r>
              <a:rPr lang="ru-RU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				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Inter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: (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Left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Right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: 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TBT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);</a:t>
            </a:r>
            <a:endParaRPr lang="ru-RU" altLang="ru-RU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l"/>
            <a:r>
              <a:rPr lang="ru-RU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				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Leaf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: (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Info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: 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Num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ru-RU" altLang="ru-RU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l"/>
            <a:r>
              <a:rPr lang="ru-RU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			</a:t>
            </a:r>
            <a:r>
              <a:rPr lang="en-US" altLang="ru-RU" b="1" dirty="0">
                <a:solidFill>
                  <a:schemeClr val="accent2"/>
                </a:solidFill>
                <a:sym typeface="Symbol" panose="05050102010706020507" pitchFamily="18" charset="2"/>
              </a:rPr>
              <a:t>end</a:t>
            </a:r>
            <a:r>
              <a:rPr lang="ru-RU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 {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Node</a:t>
            </a:r>
            <a:r>
              <a:rPr lang="ru-RU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};</a:t>
            </a:r>
            <a:endParaRPr lang="ru-RU" altLang="ru-RU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241300" y="4106863"/>
            <a:ext cx="8628063" cy="180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en-US" altLang="ru-RU" i="1" dirty="0" smtClean="0">
                <a:solidFill>
                  <a:schemeClr val="accent2"/>
                </a:solidFill>
              </a:rPr>
              <a:t>Null</a:t>
            </a:r>
            <a:r>
              <a:rPr lang="en-US" altLang="ru-RU" dirty="0">
                <a:solidFill>
                  <a:schemeClr val="accent2"/>
                </a:solidFill>
              </a:rPr>
              <a:t>, </a:t>
            </a:r>
            <a:r>
              <a:rPr lang="en-US" altLang="ru-RU" i="1" dirty="0">
                <a:solidFill>
                  <a:schemeClr val="accent2"/>
                </a:solidFill>
              </a:rPr>
              <a:t>Create</a:t>
            </a:r>
            <a:r>
              <a:rPr lang="en-US" altLang="ru-RU" dirty="0">
                <a:solidFill>
                  <a:schemeClr val="accent2"/>
                </a:solidFill>
              </a:rPr>
              <a:t>, </a:t>
            </a:r>
            <a:r>
              <a:rPr lang="en-US" altLang="ru-RU" i="1" dirty="0" err="1">
                <a:solidFill>
                  <a:schemeClr val="accent2"/>
                </a:solidFill>
              </a:rPr>
              <a:t>ConsTBT</a:t>
            </a:r>
            <a:r>
              <a:rPr lang="en-US" altLang="ru-RU" dirty="0">
                <a:solidFill>
                  <a:schemeClr val="accent2"/>
                </a:solidFill>
              </a:rPr>
              <a:t>, </a:t>
            </a:r>
            <a:r>
              <a:rPr lang="en-US" altLang="ru-RU" i="1" dirty="0" err="1">
                <a:solidFill>
                  <a:schemeClr val="accent2"/>
                </a:solidFill>
              </a:rPr>
              <a:t>LeftTBT</a:t>
            </a:r>
            <a:r>
              <a:rPr lang="en-US" altLang="ru-RU" dirty="0">
                <a:solidFill>
                  <a:schemeClr val="accent2"/>
                </a:solidFill>
              </a:rPr>
              <a:t>, </a:t>
            </a:r>
            <a:r>
              <a:rPr lang="en-US" altLang="ru-RU" i="1" dirty="0" err="1">
                <a:solidFill>
                  <a:schemeClr val="accent2"/>
                </a:solidFill>
              </a:rPr>
              <a:t>RightTBT</a:t>
            </a:r>
            <a:r>
              <a:rPr lang="en-US" altLang="ru-RU" dirty="0">
                <a:solidFill>
                  <a:schemeClr val="accent2"/>
                </a:solidFill>
              </a:rPr>
              <a:t>, </a:t>
            </a:r>
            <a:r>
              <a:rPr lang="en-US" altLang="ru-RU" i="1" dirty="0" err="1">
                <a:solidFill>
                  <a:schemeClr val="accent2"/>
                </a:solidFill>
              </a:rPr>
              <a:t>MakeLeaf</a:t>
            </a:r>
            <a:endParaRPr lang="ru-RU" altLang="ru-RU" i="1" dirty="0">
              <a:solidFill>
                <a:schemeClr val="accent2"/>
              </a:solidFill>
            </a:endParaRPr>
          </a:p>
          <a:p>
            <a:r>
              <a:rPr lang="en-US" altLang="ru-RU" dirty="0"/>
              <a:t> </a:t>
            </a:r>
            <a:endParaRPr lang="ru-RU" altLang="ru-RU" dirty="0"/>
          </a:p>
          <a:p>
            <a:r>
              <a:rPr lang="en-US" altLang="ru-RU" i="1" dirty="0" err="1">
                <a:solidFill>
                  <a:schemeClr val="accent2"/>
                </a:solidFill>
              </a:rPr>
              <a:t>ConsTBT</a:t>
            </a:r>
            <a:r>
              <a:rPr lang="en-US" altLang="ru-RU" dirty="0">
                <a:solidFill>
                  <a:schemeClr val="accent2"/>
                </a:solidFill>
              </a:rPr>
              <a:t>  </a:t>
            </a:r>
            <a:r>
              <a:rPr lang="ru-RU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ru-RU" dirty="0">
                <a:solidFill>
                  <a:schemeClr val="accent2"/>
                </a:solidFill>
              </a:rPr>
              <a:t> 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Node</a:t>
            </a:r>
            <a:r>
              <a:rPr lang="en-US" altLang="ru-RU" dirty="0">
                <a:sym typeface="Symbol" panose="05050102010706020507" pitchFamily="18" charset="2"/>
              </a:rPr>
              <a:t> </a:t>
            </a:r>
            <a:r>
              <a:rPr lang="ru-RU" altLang="ru-RU" dirty="0">
                <a:sym typeface="Symbol" panose="05050102010706020507" pitchFamily="18" charset="2"/>
              </a:rPr>
              <a:t>с</a:t>
            </a:r>
            <a:r>
              <a:rPr lang="en-US" altLang="ru-RU" dirty="0">
                <a:sym typeface="Symbol" panose="05050102010706020507" pitchFamily="18" charset="2"/>
              </a:rPr>
              <a:t> </a:t>
            </a:r>
            <a:r>
              <a:rPr lang="ru-RU" altLang="ru-RU" dirty="0">
                <a:sym typeface="Symbol" panose="05050102010706020507" pitchFamily="18" charset="2"/>
              </a:rPr>
              <a:t>полем</a:t>
            </a:r>
            <a:r>
              <a:rPr lang="en-US" altLang="ru-RU" dirty="0">
                <a:sym typeface="Symbol" panose="05050102010706020507" pitchFamily="18" charset="2"/>
              </a:rPr>
              <a:t> 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Tag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 = 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Inter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lang="en-US" altLang="ru-RU" dirty="0">
                <a:sym typeface="Symbol" panose="05050102010706020507" pitchFamily="18" charset="2"/>
              </a:rPr>
              <a:t> </a:t>
            </a:r>
            <a:endParaRPr lang="ru-RU" altLang="ru-RU" dirty="0">
              <a:sym typeface="Symbol" panose="05050102010706020507" pitchFamily="18" charset="2"/>
            </a:endParaRPr>
          </a:p>
          <a:p>
            <a:r>
              <a:rPr lang="en-US" altLang="ru-RU" i="1" dirty="0" err="1">
                <a:solidFill>
                  <a:schemeClr val="accent2"/>
                </a:solidFill>
                <a:sym typeface="Symbol" panose="05050102010706020507" pitchFamily="18" charset="2"/>
              </a:rPr>
              <a:t>MakeLeaf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ru-RU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ru-RU" dirty="0">
                <a:solidFill>
                  <a:schemeClr val="accent2"/>
                </a:solidFill>
              </a:rPr>
              <a:t> 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Node</a:t>
            </a:r>
            <a:r>
              <a:rPr lang="en-US" altLang="ru-RU" dirty="0">
                <a:sym typeface="Symbol" panose="05050102010706020507" pitchFamily="18" charset="2"/>
              </a:rPr>
              <a:t> </a:t>
            </a:r>
            <a:r>
              <a:rPr lang="ru-RU" altLang="ru-RU" dirty="0">
                <a:sym typeface="Symbol" panose="05050102010706020507" pitchFamily="18" charset="2"/>
              </a:rPr>
              <a:t>с</a:t>
            </a:r>
            <a:r>
              <a:rPr lang="en-US" altLang="ru-RU" dirty="0">
                <a:sym typeface="Symbol" panose="05050102010706020507" pitchFamily="18" charset="2"/>
              </a:rPr>
              <a:t> </a:t>
            </a:r>
            <a:r>
              <a:rPr lang="ru-RU" altLang="ru-RU" dirty="0">
                <a:sym typeface="Symbol" panose="05050102010706020507" pitchFamily="18" charset="2"/>
              </a:rPr>
              <a:t>полем</a:t>
            </a:r>
            <a:r>
              <a:rPr lang="en-US" altLang="ru-RU" dirty="0">
                <a:sym typeface="Symbol" panose="05050102010706020507" pitchFamily="18" charset="2"/>
              </a:rPr>
              <a:t> 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Tag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 = </a:t>
            </a:r>
            <a:r>
              <a:rPr lang="en-US" altLang="ru-RU" i="1" dirty="0">
                <a:solidFill>
                  <a:schemeClr val="accent2"/>
                </a:solidFill>
                <a:sym typeface="Symbol" panose="05050102010706020507" pitchFamily="18" charset="2"/>
              </a:rPr>
              <a:t>Leaf</a:t>
            </a:r>
            <a:r>
              <a:rPr lang="en-US" altLang="ru-RU" dirty="0">
                <a:solidFill>
                  <a:schemeClr val="accent2"/>
                </a:solidFill>
                <a:sym typeface="Symbol" panose="05050102010706020507" pitchFamily="18" charset="2"/>
              </a:rPr>
              <a:t>.</a:t>
            </a:r>
            <a:r>
              <a:rPr lang="en-US" altLang="ru-RU" dirty="0">
                <a:sym typeface="Symbol" panose="05050102010706020507" pitchFamily="18" charset="2"/>
              </a:rPr>
              <a:t> </a:t>
            </a:r>
            <a:endParaRPr lang="en-US" altLang="ru-RU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9B1B6-6BC7-4D26-A70C-E44E2F55CCD2}" type="slidenum">
              <a:rPr lang="ru-RU"/>
            </a:fld>
            <a:endParaRPr lang="ru-RU"/>
          </a:p>
        </p:txBody>
      </p:sp>
      <p:graphicFrame>
        <p:nvGraphicFramePr>
          <p:cNvPr id="207893" name="Group 21"/>
          <p:cNvGraphicFramePr>
            <a:graphicFrameLocks noGrp="1"/>
          </p:cNvGraphicFramePr>
          <p:nvPr>
            <p:ph idx="1"/>
          </p:nvPr>
        </p:nvGraphicFramePr>
        <p:xfrm>
          <a:off x="361643" y="659120"/>
          <a:ext cx="8229600" cy="35052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9670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Двоичный код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абстрактный тип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Sequence</a:t>
                      </a: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Базовые функции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том числе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Функция-конструктор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дописывает бит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конец последовательности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4D52B-5CC4-427D-AF0B-A255DE220581}" type="slidenum">
              <a:rPr lang="ru-RU"/>
            </a:fld>
            <a:endParaRPr lang="ru-RU"/>
          </a:p>
        </p:txBody>
      </p:sp>
      <p:graphicFrame>
        <p:nvGraphicFramePr>
          <p:cNvPr id="210005" name="Group 85"/>
          <p:cNvGraphicFramePr>
            <a:graphicFrameLocks noGrp="1"/>
          </p:cNvGraphicFramePr>
          <p:nvPr/>
        </p:nvGraphicFramePr>
        <p:xfrm>
          <a:off x="146050" y="2238888"/>
          <a:ext cx="8997950" cy="3961485"/>
        </p:xfrm>
        <a:graphic>
          <a:graphicData uri="http://schemas.openxmlformats.org/drawingml/2006/table">
            <a:tbl>
              <a:tblPr/>
              <a:tblGrid>
                <a:gridCol w="8997950"/>
              </a:tblGrid>
              <a:tr h="108441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Процедура </a:t>
                      </a:r>
                      <a:r>
                        <a:rPr kumimoji="0" 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</a:t>
                      </a: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разделяет набор символов (с учетом их весов) на две части, которым далее будут соответствовать левое и правое поддеревья. </a:t>
                      </a:r>
                      <a:r>
                        <a:rPr kumimoji="0" lang="ru-RU" sz="2400" b="0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Входными параметрами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процедуры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являются: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57">
                <a:tc>
                  <a:txBody>
                    <a:bodyPr/>
                    <a:lstStyle/>
                    <a:p>
                      <a:pPr marL="0" marR="0" lvl="0" indent="857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 упорядоченный по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невозрастанию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массив весов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[1..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имеющий тип 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57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85725" algn="l"/>
                        </a:tabLst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 индекс начала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сегмента массива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[1..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соответствующего поддереву для группы символов от 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4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до 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4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обозначает индекс конца сегмента);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11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  <a:tab pos="800100" algn="l"/>
                        </a:tabLst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 сумма весов сегмента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" name="Object 39"/>
          <p:cNvGraphicFramePr>
            <a:graphicFrameLocks noChangeAspect="1"/>
          </p:cNvGraphicFramePr>
          <p:nvPr/>
        </p:nvGraphicFramePr>
        <p:xfrm>
          <a:off x="4161145" y="5385108"/>
          <a:ext cx="18399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Формула" r:id="rId1" imgW="1308100" imgH="406400" progId="Equation.3">
                  <p:embed/>
                </p:oleObj>
              </mc:Choice>
              <mc:Fallback>
                <p:oleObj name="Формула" r:id="rId1" imgW="1308100" imgH="406400" progId="Equation.3">
                  <p:embed/>
                  <p:pic>
                    <p:nvPicPr>
                      <p:cNvPr id="0" name="Object 3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61145" y="5385108"/>
                        <a:ext cx="1839912" cy="595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81"/>
          <p:cNvSpPr>
            <a:spLocks noChangeArrowheads="1"/>
          </p:cNvSpPr>
          <p:nvPr/>
        </p:nvSpPr>
        <p:spPr bwMode="auto">
          <a:xfrm>
            <a:off x="196850" y="1159094"/>
            <a:ext cx="8748713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ru-RU" b="1" dirty="0">
                <a:solidFill>
                  <a:srgbClr val="000099"/>
                </a:solidFill>
              </a:rPr>
              <a:t>procedure</a:t>
            </a:r>
            <a:r>
              <a:rPr lang="en-US" altLang="ru-RU" i="1" dirty="0">
                <a:solidFill>
                  <a:srgbClr val="000099"/>
                </a:solidFill>
              </a:rPr>
              <a:t> Middle</a:t>
            </a:r>
            <a:r>
              <a:rPr lang="en-US" altLang="ru-RU" dirty="0">
                <a:solidFill>
                  <a:srgbClr val="000099"/>
                </a:solidFill>
              </a:rPr>
              <a:t> ({</a:t>
            </a:r>
            <a:r>
              <a:rPr lang="en-US" altLang="ru-RU" b="1" dirty="0">
                <a:solidFill>
                  <a:srgbClr val="000099"/>
                </a:solidFill>
              </a:rPr>
              <a:t>in</a:t>
            </a:r>
            <a:r>
              <a:rPr lang="en-US" altLang="ru-RU" dirty="0">
                <a:solidFill>
                  <a:srgbClr val="000099"/>
                </a:solidFill>
              </a:rPr>
              <a:t>:}</a:t>
            </a:r>
            <a:r>
              <a:rPr lang="en-US" altLang="ru-RU" i="1" dirty="0">
                <a:solidFill>
                  <a:srgbClr val="000099"/>
                </a:solidFill>
              </a:rPr>
              <a:t>w</a:t>
            </a:r>
            <a:r>
              <a:rPr lang="en-US" altLang="ru-RU" dirty="0">
                <a:solidFill>
                  <a:srgbClr val="000099"/>
                </a:solidFill>
              </a:rPr>
              <a:t>: </a:t>
            </a:r>
            <a:r>
              <a:rPr lang="en-US" altLang="ru-RU" i="1" dirty="0" err="1">
                <a:solidFill>
                  <a:srgbClr val="000099"/>
                </a:solidFill>
              </a:rPr>
              <a:t>w_vector</a:t>
            </a:r>
            <a:r>
              <a:rPr lang="en-US" altLang="ru-RU" dirty="0">
                <a:solidFill>
                  <a:srgbClr val="000099"/>
                </a:solidFill>
              </a:rPr>
              <a:t>; </a:t>
            </a:r>
            <a:r>
              <a:rPr lang="en-US" altLang="ru-RU" i="1" dirty="0">
                <a:solidFill>
                  <a:srgbClr val="000099"/>
                </a:solidFill>
              </a:rPr>
              <a:t>S</a:t>
            </a:r>
            <a:r>
              <a:rPr lang="en-US" altLang="ru-RU" dirty="0">
                <a:solidFill>
                  <a:srgbClr val="000099"/>
                </a:solidFill>
              </a:rPr>
              <a:t>: </a:t>
            </a:r>
            <a:r>
              <a:rPr lang="en-US" altLang="ru-RU" i="1" dirty="0">
                <a:solidFill>
                  <a:srgbClr val="000099"/>
                </a:solidFill>
              </a:rPr>
              <a:t>weight</a:t>
            </a:r>
            <a:r>
              <a:rPr lang="en-US" altLang="ru-RU" dirty="0">
                <a:solidFill>
                  <a:srgbClr val="000099"/>
                </a:solidFill>
              </a:rPr>
              <a:t>; </a:t>
            </a:r>
            <a:r>
              <a:rPr lang="en-US" altLang="ru-RU" i="1" dirty="0">
                <a:solidFill>
                  <a:srgbClr val="000099"/>
                </a:solidFill>
              </a:rPr>
              <a:t>B</a:t>
            </a:r>
            <a:r>
              <a:rPr lang="en-US" altLang="ru-RU" dirty="0">
                <a:solidFill>
                  <a:srgbClr val="000099"/>
                </a:solidFill>
              </a:rPr>
              <a:t>: </a:t>
            </a:r>
            <a:r>
              <a:rPr lang="en-US" altLang="ru-RU" i="1" dirty="0">
                <a:solidFill>
                  <a:srgbClr val="000099"/>
                </a:solidFill>
              </a:rPr>
              <a:t>Num</a:t>
            </a:r>
            <a:r>
              <a:rPr lang="en-US" altLang="ru-RU" dirty="0">
                <a:solidFill>
                  <a:srgbClr val="000099"/>
                </a:solidFill>
              </a:rPr>
              <a:t>;</a:t>
            </a:r>
            <a:endParaRPr lang="en-US" altLang="ru-RU" dirty="0">
              <a:solidFill>
                <a:srgbClr val="000099"/>
              </a:solidFill>
            </a:endParaRPr>
          </a:p>
          <a:p>
            <a:pPr algn="l"/>
            <a:r>
              <a:rPr lang="en-US" altLang="ru-RU" dirty="0">
                <a:solidFill>
                  <a:srgbClr val="000099"/>
                </a:solidFill>
              </a:rPr>
              <a:t>			{</a:t>
            </a:r>
            <a:r>
              <a:rPr lang="en-US" altLang="ru-RU" b="1" dirty="0">
                <a:solidFill>
                  <a:srgbClr val="000099"/>
                </a:solidFill>
              </a:rPr>
              <a:t>out</a:t>
            </a:r>
            <a:r>
              <a:rPr lang="en-US" altLang="ru-RU" dirty="0">
                <a:solidFill>
                  <a:srgbClr val="000099"/>
                </a:solidFill>
              </a:rPr>
              <a:t>:} </a:t>
            </a:r>
            <a:r>
              <a:rPr lang="en-US" altLang="ru-RU" b="1" dirty="0" err="1">
                <a:solidFill>
                  <a:srgbClr val="000099"/>
                </a:solidFill>
              </a:rPr>
              <a:t>var</a:t>
            </a:r>
            <a:r>
              <a:rPr lang="en-US" altLang="ru-RU" dirty="0">
                <a:solidFill>
                  <a:srgbClr val="000099"/>
                </a:solidFill>
              </a:rPr>
              <a:t> </a:t>
            </a:r>
            <a:r>
              <a:rPr lang="en-US" altLang="ru-RU" i="1" dirty="0">
                <a:solidFill>
                  <a:srgbClr val="000099"/>
                </a:solidFill>
              </a:rPr>
              <a:t>k</a:t>
            </a:r>
            <a:r>
              <a:rPr lang="en-US" altLang="ru-RU" dirty="0">
                <a:solidFill>
                  <a:srgbClr val="000099"/>
                </a:solidFill>
              </a:rPr>
              <a:t>: </a:t>
            </a:r>
            <a:r>
              <a:rPr lang="en-US" altLang="ru-RU" i="1" dirty="0">
                <a:solidFill>
                  <a:srgbClr val="000099"/>
                </a:solidFill>
              </a:rPr>
              <a:t>Num</a:t>
            </a:r>
            <a:r>
              <a:rPr lang="en-US" altLang="ru-RU" dirty="0">
                <a:solidFill>
                  <a:srgbClr val="000099"/>
                </a:solidFill>
              </a:rPr>
              <a:t>; </a:t>
            </a:r>
            <a:r>
              <a:rPr lang="en-US" altLang="ru-RU" b="1" dirty="0" err="1">
                <a:solidFill>
                  <a:srgbClr val="000099"/>
                </a:solidFill>
              </a:rPr>
              <a:t>var</a:t>
            </a:r>
            <a:r>
              <a:rPr lang="en-US" altLang="ru-RU" i="1" dirty="0">
                <a:solidFill>
                  <a:srgbClr val="000099"/>
                </a:solidFill>
              </a:rPr>
              <a:t> SL</a:t>
            </a:r>
            <a:r>
              <a:rPr lang="en-US" altLang="ru-RU" dirty="0">
                <a:solidFill>
                  <a:srgbClr val="000099"/>
                </a:solidFill>
              </a:rPr>
              <a:t>, </a:t>
            </a:r>
            <a:r>
              <a:rPr lang="en-US" altLang="ru-RU" i="1" dirty="0">
                <a:solidFill>
                  <a:srgbClr val="000099"/>
                </a:solidFill>
              </a:rPr>
              <a:t>SR</a:t>
            </a:r>
            <a:r>
              <a:rPr lang="en-US" altLang="ru-RU" dirty="0">
                <a:solidFill>
                  <a:srgbClr val="000099"/>
                </a:solidFill>
              </a:rPr>
              <a:t>: </a:t>
            </a:r>
            <a:r>
              <a:rPr lang="en-US" altLang="ru-RU" i="1" dirty="0">
                <a:solidFill>
                  <a:srgbClr val="000099"/>
                </a:solidFill>
              </a:rPr>
              <a:t>weight</a:t>
            </a:r>
            <a:r>
              <a:rPr lang="en-US" altLang="ru-RU" dirty="0">
                <a:solidFill>
                  <a:srgbClr val="000099"/>
                </a:solidFill>
              </a:rPr>
              <a:t>);</a:t>
            </a:r>
            <a:r>
              <a:rPr lang="ru-RU" altLang="ru-RU" dirty="0">
                <a:solidFill>
                  <a:srgbClr val="000099"/>
                </a:solidFill>
              </a:rPr>
              <a:t> </a:t>
            </a:r>
            <a:endParaRPr lang="ru-RU" altLang="ru-RU" dirty="0">
              <a:solidFill>
                <a:srgbClr val="000099"/>
              </a:solidFill>
            </a:endParaRPr>
          </a:p>
        </p:txBody>
      </p:sp>
      <p:sp>
        <p:nvSpPr>
          <p:cNvPr id="2060" name="Rectangle 83"/>
          <p:cNvSpPr>
            <a:spLocks noGrp="1" noChangeArrowheads="1"/>
          </p:cNvSpPr>
          <p:nvPr>
            <p:ph type="title"/>
          </p:nvPr>
        </p:nvSpPr>
        <p:spPr>
          <a:xfrm>
            <a:off x="294968" y="167148"/>
            <a:ext cx="8534400" cy="943897"/>
          </a:xfrm>
          <a:noFill/>
        </p:spPr>
        <p:txBody>
          <a:bodyPr/>
          <a:lstStyle/>
          <a:p>
            <a:pPr algn="l" eaLnBrk="1" hangingPunct="1">
              <a:spcBef>
                <a:spcPts val="600"/>
              </a:spcBef>
            </a:pPr>
            <a:r>
              <a:rPr lang="ru-RU" altLang="ru-RU" sz="2800" dirty="0" smtClean="0">
                <a:solidFill>
                  <a:srgbClr val="FF0000"/>
                </a:solidFill>
              </a:rPr>
              <a:t>Алгоритм построения кода </a:t>
            </a:r>
            <a:r>
              <a:rPr lang="ru-RU" altLang="ru-RU" sz="2800" dirty="0" err="1" smtClean="0">
                <a:solidFill>
                  <a:srgbClr val="FF0000"/>
                </a:solidFill>
              </a:rPr>
              <a:t>Фано</a:t>
            </a:r>
            <a:r>
              <a:rPr lang="ru-RU" altLang="ru-RU" sz="2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ru-RU" altLang="ru-RU" sz="2800" dirty="0" err="1" smtClean="0">
                <a:solidFill>
                  <a:srgbClr val="FF0000"/>
                </a:solidFill>
              </a:rPr>
              <a:t>Шеннона</a:t>
            </a:r>
            <a:br>
              <a:rPr lang="ru-RU" altLang="ru-RU" sz="2800" dirty="0" smtClean="0">
                <a:solidFill>
                  <a:srgbClr val="FF0000"/>
                </a:solidFill>
              </a:rPr>
            </a:br>
            <a:r>
              <a:rPr lang="ru-RU" altLang="ru-RU" sz="1200" dirty="0" smtClean="0">
                <a:solidFill>
                  <a:srgbClr val="FF0000"/>
                </a:solidFill>
              </a:rPr>
              <a:t> </a:t>
            </a:r>
            <a:br>
              <a:rPr lang="ru-RU" altLang="ru-RU" sz="2800" dirty="0" smtClean="0">
                <a:solidFill>
                  <a:srgbClr val="FF0000"/>
                </a:solidFill>
              </a:rPr>
            </a:br>
            <a:r>
              <a:rPr lang="ru-RU" altLang="ru-RU" sz="2000" dirty="0" smtClean="0">
                <a:solidFill>
                  <a:srgbClr val="FF0000"/>
                </a:solidFill>
              </a:rPr>
              <a:t>Вспомогательная процедура </a:t>
            </a:r>
            <a:r>
              <a:rPr lang="en-US" altLang="ru-RU" sz="2000" i="1" dirty="0" smtClean="0">
                <a:solidFill>
                  <a:srgbClr val="000099"/>
                </a:solidFill>
              </a:rPr>
              <a:t>Middle</a:t>
            </a:r>
            <a:r>
              <a:rPr lang="ru-RU" altLang="ru-RU" sz="2000" i="1" dirty="0" smtClean="0">
                <a:solidFill>
                  <a:srgbClr val="000099"/>
                </a:solidFill>
              </a:rPr>
              <a:t> (входные параметры)</a:t>
            </a:r>
            <a:endParaRPr lang="ru-RU" altLang="ru-RU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1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1236A-A362-442C-A864-5BBC27C90F3F}" type="slidenum">
              <a:rPr lang="ru-RU"/>
            </a:fld>
            <a:endParaRPr lang="ru-RU"/>
          </a:p>
        </p:txBody>
      </p:sp>
      <p:sp>
        <p:nvSpPr>
          <p:cNvPr id="308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3074" name="Object 15"/>
          <p:cNvGraphicFramePr>
            <a:graphicFrameLocks noChangeAspect="1"/>
          </p:cNvGraphicFramePr>
          <p:nvPr/>
        </p:nvGraphicFramePr>
        <p:xfrm>
          <a:off x="1021748" y="897267"/>
          <a:ext cx="710723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Формула" r:id="rId1" imgW="3644900" imgH="406400" progId="Equation.3">
                  <p:embed/>
                </p:oleObj>
              </mc:Choice>
              <mc:Fallback>
                <p:oleObj name="Формула" r:id="rId1" imgW="3644900" imgH="406400" progId="Equation.3">
                  <p:embed/>
                  <p:pic>
                    <p:nvPicPr>
                      <p:cNvPr id="0" name="Object 1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1748" y="897267"/>
                        <a:ext cx="7107237" cy="814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4" name="Group 27"/>
          <p:cNvGrpSpPr/>
          <p:nvPr/>
        </p:nvGrpSpPr>
        <p:grpSpPr bwMode="auto">
          <a:xfrm>
            <a:off x="126124" y="2453236"/>
            <a:ext cx="7978775" cy="1344612"/>
            <a:chOff x="194" y="1560"/>
            <a:chExt cx="5026" cy="847"/>
          </a:xfrm>
        </p:grpSpPr>
        <p:grpSp>
          <p:nvGrpSpPr>
            <p:cNvPr id="3089" name="Group 26"/>
            <p:cNvGrpSpPr/>
            <p:nvPr/>
          </p:nvGrpSpPr>
          <p:grpSpPr bwMode="auto">
            <a:xfrm>
              <a:off x="194" y="1560"/>
              <a:ext cx="5026" cy="847"/>
              <a:chOff x="194" y="1560"/>
              <a:chExt cx="5026" cy="847"/>
            </a:xfrm>
          </p:grpSpPr>
          <p:sp>
            <p:nvSpPr>
              <p:cNvPr id="3091" name="Rectangle 21"/>
              <p:cNvSpPr>
                <a:spLocks noChangeArrowheads="1"/>
              </p:cNvSpPr>
              <p:nvPr/>
            </p:nvSpPr>
            <p:spPr bwMode="auto">
              <a:xfrm>
                <a:off x="194" y="1560"/>
                <a:ext cx="5026" cy="5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just">
                  <a:tabLst>
                    <a:tab pos="685800" algn="l"/>
                    <a:tab pos="2409825" algn="l"/>
                  </a:tabLst>
                </a:pPr>
                <a:r>
                  <a:rPr lang="ru-RU" altLang="ru-RU" sz="14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4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имеет минимальное по абсолютной величине значение;</a:t>
                </a:r>
                <a:endParaRPr lang="ru-RU" altLang="ru-RU" sz="2400" dirty="0">
                  <a:latin typeface="Arial" panose="020B0604020202020204" pitchFamily="34" charset="0"/>
                </a:endParaRPr>
              </a:p>
              <a:p>
                <a:pPr lvl="1" algn="just" eaLnBrk="0" hangingPunct="0">
                  <a:tabLst>
                    <a:tab pos="685800" algn="l"/>
                    <a:tab pos="2409825" algn="l"/>
                  </a:tabLst>
                </a:pPr>
                <a:r>
                  <a:rPr lang="ru-RU" altLang="ru-RU" sz="2400" dirty="0">
                    <a:latin typeface="Arial" panose="020B0604020202020204" pitchFamily="34" charset="0"/>
                  </a:rPr>
                  <a:t>2) </a:t>
                </a:r>
                <a:r>
                  <a:rPr lang="ru-RU" altLang="ru-RU" sz="24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суммы весов </a:t>
                </a:r>
                <a:r>
                  <a:rPr lang="ru-RU" altLang="ru-RU" sz="2400" dirty="0">
                    <a:latin typeface="Arial" panose="020B0604020202020204" pitchFamily="34" charset="0"/>
                  </a:rPr>
                  <a:t>     , </a:t>
                </a:r>
                <a:endParaRPr lang="ru-RU" altLang="ru-RU" sz="2400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076" name="Object 18"/>
              <p:cNvGraphicFramePr>
                <a:graphicFrameLocks noChangeAspect="1"/>
              </p:cNvGraphicFramePr>
              <p:nvPr/>
            </p:nvGraphicFramePr>
            <p:xfrm>
              <a:off x="1934" y="1820"/>
              <a:ext cx="25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8" name="Формула" r:id="rId3" imgW="304800" imgH="304800" progId="Equation.3">
                      <p:embed/>
                    </p:oleObj>
                  </mc:Choice>
                  <mc:Fallback>
                    <p:oleObj name="Формула" r:id="rId3" imgW="304800" imgH="3048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4" y="1820"/>
                            <a:ext cx="258" cy="25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7" name="Object 17"/>
              <p:cNvGraphicFramePr>
                <a:graphicFrameLocks noChangeAspect="1"/>
              </p:cNvGraphicFramePr>
              <p:nvPr/>
            </p:nvGraphicFramePr>
            <p:xfrm>
              <a:off x="2316" y="1831"/>
              <a:ext cx="278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9" name="Формула" r:id="rId5" imgW="330200" imgH="304800" progId="Equation.3">
                      <p:embed/>
                    </p:oleObj>
                  </mc:Choice>
                  <mc:Fallback>
                    <p:oleObj name="Формула" r:id="rId5" imgW="330200" imgH="3048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316" y="1831"/>
                            <a:ext cx="278" cy="25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8" name="Object 24"/>
              <p:cNvGraphicFramePr>
                <a:graphicFrameLocks noChangeAspect="1"/>
              </p:cNvGraphicFramePr>
              <p:nvPr/>
            </p:nvGraphicFramePr>
            <p:xfrm>
              <a:off x="794" y="2100"/>
              <a:ext cx="109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0" name="Формула" r:id="rId7" imgW="1117600" imgH="304800" progId="Equation.3">
                      <p:embed/>
                    </p:oleObj>
                  </mc:Choice>
                  <mc:Fallback>
                    <p:oleObj name="Формула" r:id="rId7" imgW="1117600" imgH="3048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94" y="2100"/>
                            <a:ext cx="1094" cy="30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90" name="Rectangle 23"/>
            <p:cNvSpPr>
              <a:spLocks noChangeArrowheads="1"/>
            </p:cNvSpPr>
            <p:nvPr/>
          </p:nvSpPr>
          <p:spPr bwMode="auto">
            <a:xfrm>
              <a:off x="2616" y="1795"/>
              <a:ext cx="237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just">
                <a:tabLst>
                  <a:tab pos="685800" algn="l"/>
                  <a:tab pos="2409825" algn="l"/>
                </a:tabLst>
              </a:pPr>
              <a:r>
                <a:rPr lang="ru-RU" altLang="ru-RU" sz="2400">
                  <a:latin typeface="Arial" panose="020B0604020202020204" pitchFamily="34" charset="0"/>
                  <a:cs typeface="Times New Roman" panose="02020603050405020304" pitchFamily="18" charset="0"/>
                </a:rPr>
                <a:t> для выходного значения </a:t>
              </a:r>
              <a:r>
                <a:rPr lang="en-US" altLang="ru-RU" sz="2400" i="1">
                  <a:solidFill>
                    <a:srgbClr val="000099"/>
                  </a:solidFill>
                  <a:cs typeface="Times New Roman" panose="02020603050405020304" pitchFamily="18" charset="0"/>
                </a:rPr>
                <a:t>k</a:t>
              </a:r>
              <a:r>
                <a:rPr lang="ru-RU" altLang="ru-RU" sz="2400">
                  <a:latin typeface="Arial" panose="020B0604020202020204" pitchFamily="34" charset="0"/>
                  <a:cs typeface="Times New Roman" panose="02020603050405020304" pitchFamily="18" charset="0"/>
                </a:rPr>
                <a:t>.</a:t>
              </a:r>
              <a:endParaRPr lang="ru-RU" altLang="ru-RU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3085" name="Group 28"/>
          <p:cNvGrpSpPr/>
          <p:nvPr/>
        </p:nvGrpSpPr>
        <p:grpSpPr bwMode="auto">
          <a:xfrm>
            <a:off x="143861" y="1713679"/>
            <a:ext cx="8716963" cy="833438"/>
            <a:chOff x="117" y="1137"/>
            <a:chExt cx="5491" cy="525"/>
          </a:xfrm>
        </p:grpSpPr>
        <p:sp>
          <p:nvSpPr>
            <p:cNvPr id="3088" name="Rectangle 20"/>
            <p:cNvSpPr>
              <a:spLocks noChangeArrowheads="1"/>
            </p:cNvSpPr>
            <p:nvPr/>
          </p:nvSpPr>
          <p:spPr bwMode="auto">
            <a:xfrm>
              <a:off x="117" y="1137"/>
              <a:ext cx="5491" cy="5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indent="457200" algn="just"/>
              <a:r>
                <a:rPr lang="ru-RU" altLang="ru-RU" sz="2400" i="1" u="sng" dirty="0">
                  <a:latin typeface="Arial" panose="020B0604020202020204" pitchFamily="34" charset="0"/>
                  <a:cs typeface="Times New Roman" panose="02020603050405020304" pitchFamily="18" charset="0"/>
                </a:rPr>
                <a:t>Выходными параметрами</a:t>
              </a:r>
              <a:r>
                <a:rPr lang="ru-RU" altLang="ru-RU" sz="2400" dirty="0">
                  <a:latin typeface="Arial" panose="020B0604020202020204" pitchFamily="34" charset="0"/>
                  <a:cs typeface="Times New Roman" panose="02020603050405020304" pitchFamily="18" charset="0"/>
                </a:rPr>
                <a:t> процедуры </a:t>
              </a:r>
              <a:r>
                <a:rPr lang="en-US" altLang="ru-RU" sz="2400" i="1" dirty="0">
                  <a:solidFill>
                    <a:srgbClr val="000099"/>
                  </a:solidFill>
                  <a:cs typeface="Times New Roman" panose="02020603050405020304" pitchFamily="18" charset="0"/>
                </a:rPr>
                <a:t>Middle</a:t>
              </a:r>
              <a:r>
                <a:rPr lang="ru-RU" altLang="ru-RU" sz="2400" dirty="0">
                  <a:latin typeface="Arial" panose="020B0604020202020204" pitchFamily="34" charset="0"/>
                  <a:cs typeface="Times New Roman" panose="02020603050405020304" pitchFamily="18" charset="0"/>
                </a:rPr>
                <a:t> являются:</a:t>
              </a:r>
              <a:endParaRPr lang="ru-RU" altLang="ru-RU" sz="2400" dirty="0">
                <a:latin typeface="Arial" panose="020B0604020202020204" pitchFamily="34" charset="0"/>
              </a:endParaRPr>
            </a:p>
            <a:p>
              <a:pPr lvl="1" algn="just" eaLnBrk="0" hangingPunct="0">
                <a:buFontTx/>
                <a:buAutoNum type="arabicParenR"/>
              </a:pPr>
              <a:r>
                <a:rPr lang="en-US" altLang="ru-RU" sz="2400" dirty="0"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dirty="0">
                  <a:latin typeface="Arial" panose="020B0604020202020204" pitchFamily="34" charset="0"/>
                  <a:cs typeface="Times New Roman" panose="02020603050405020304" pitchFamily="18" charset="0"/>
                </a:rPr>
                <a:t>индекс </a:t>
              </a:r>
              <a:r>
                <a:rPr lang="en-US" altLang="ru-RU" sz="2400" i="1" dirty="0">
                  <a:solidFill>
                    <a:srgbClr val="000099"/>
                  </a:solidFill>
                  <a:cs typeface="Times New Roman" panose="02020603050405020304" pitchFamily="18" charset="0"/>
                </a:rPr>
                <a:t>k</a:t>
              </a:r>
              <a:r>
                <a:rPr lang="ru-RU" altLang="ru-RU" sz="2400" dirty="0">
                  <a:latin typeface="Arial" panose="020B0604020202020204" pitchFamily="34" charset="0"/>
                  <a:cs typeface="Times New Roman" panose="02020603050405020304" pitchFamily="18" charset="0"/>
                </a:rPr>
                <a:t>, такой, что разность </a:t>
              </a:r>
              <a:endParaRPr lang="ru-RU" altLang="ru-RU" sz="24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075" name="Object 19"/>
            <p:cNvGraphicFramePr>
              <a:graphicFrameLocks noChangeAspect="1"/>
            </p:cNvGraphicFramePr>
            <p:nvPr/>
          </p:nvGraphicFramePr>
          <p:xfrm>
            <a:off x="3443" y="1409"/>
            <a:ext cx="155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Формула" r:id="rId9" imgW="1905000" imgH="304800" progId="Equation.3">
                    <p:embed/>
                  </p:oleObj>
                </mc:Choice>
                <mc:Fallback>
                  <p:oleObj name="Формула" r:id="rId9" imgW="1905000" imgH="304800" progId="Equation.3">
                    <p:embed/>
                    <p:pic>
                      <p:nvPicPr>
                        <p:cNvPr id="0" name="Object 1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43" y="1409"/>
                          <a:ext cx="1558" cy="25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6" name="Rectangle 25"/>
          <p:cNvSpPr>
            <a:spLocks noChangeArrowheads="1"/>
          </p:cNvSpPr>
          <p:nvPr/>
        </p:nvSpPr>
        <p:spPr bwMode="auto">
          <a:xfrm>
            <a:off x="0" y="34036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3087" name="Text Box 29"/>
          <p:cNvSpPr txBox="1">
            <a:spLocks noChangeArrowheads="1"/>
          </p:cNvSpPr>
          <p:nvPr/>
        </p:nvSpPr>
        <p:spPr bwMode="auto">
          <a:xfrm>
            <a:off x="130175" y="4075880"/>
            <a:ext cx="8855075" cy="1169987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i="1" dirty="0">
                <a:solidFill>
                  <a:srgbClr val="000099"/>
                </a:solidFill>
              </a:rPr>
              <a:t>S</a:t>
            </a:r>
            <a:r>
              <a:rPr lang="en-US" altLang="ru-RU" i="1" baseline="-25000" dirty="0">
                <a:solidFill>
                  <a:srgbClr val="000099"/>
                </a:solidFill>
              </a:rPr>
              <a:t>L</a:t>
            </a:r>
            <a:r>
              <a:rPr lang="en-US" altLang="ru-RU" dirty="0">
                <a:solidFill>
                  <a:srgbClr val="000099"/>
                </a:solidFill>
              </a:rPr>
              <a:t>(</a:t>
            </a:r>
            <a:r>
              <a:rPr lang="en-US" altLang="ru-RU" i="1" dirty="0">
                <a:solidFill>
                  <a:srgbClr val="000099"/>
                </a:solidFill>
              </a:rPr>
              <a:t>k</a:t>
            </a:r>
            <a:r>
              <a:rPr lang="en-US" altLang="ru-RU" dirty="0">
                <a:solidFill>
                  <a:srgbClr val="000099"/>
                </a:solidFill>
              </a:rPr>
              <a:t>) = </a:t>
            </a:r>
            <a:r>
              <a:rPr lang="en-US" altLang="ru-RU" i="1" dirty="0">
                <a:solidFill>
                  <a:srgbClr val="000099"/>
                </a:solidFill>
              </a:rPr>
              <a:t>w</a:t>
            </a:r>
            <a:r>
              <a:rPr lang="en-US" altLang="ru-RU" dirty="0">
                <a:solidFill>
                  <a:srgbClr val="000099"/>
                </a:solidFill>
              </a:rPr>
              <a:t>[</a:t>
            </a:r>
            <a:r>
              <a:rPr lang="en-US" altLang="ru-RU" i="1" dirty="0">
                <a:solidFill>
                  <a:srgbClr val="000099"/>
                </a:solidFill>
              </a:rPr>
              <a:t>B</a:t>
            </a:r>
            <a:r>
              <a:rPr lang="en-US" altLang="ru-RU" dirty="0">
                <a:solidFill>
                  <a:srgbClr val="000099"/>
                </a:solidFill>
              </a:rPr>
              <a:t>] +…+ </a:t>
            </a:r>
            <a:r>
              <a:rPr lang="en-US" altLang="ru-RU" i="1" dirty="0">
                <a:solidFill>
                  <a:srgbClr val="000099"/>
                </a:solidFill>
              </a:rPr>
              <a:t>w</a:t>
            </a:r>
            <a:r>
              <a:rPr lang="en-US" altLang="ru-RU" dirty="0">
                <a:solidFill>
                  <a:srgbClr val="000099"/>
                </a:solidFill>
              </a:rPr>
              <a:t>[</a:t>
            </a:r>
            <a:r>
              <a:rPr lang="en-US" altLang="ru-RU" i="1" dirty="0">
                <a:solidFill>
                  <a:srgbClr val="000099"/>
                </a:solidFill>
              </a:rPr>
              <a:t>k</a:t>
            </a:r>
            <a:r>
              <a:rPr lang="en-US" altLang="ru-RU" dirty="0">
                <a:solidFill>
                  <a:srgbClr val="000099"/>
                </a:solidFill>
              </a:rPr>
              <a:t>],      </a:t>
            </a:r>
            <a:r>
              <a:rPr lang="en-US" altLang="ru-RU" i="1" dirty="0">
                <a:solidFill>
                  <a:srgbClr val="000099"/>
                </a:solidFill>
              </a:rPr>
              <a:t>S</a:t>
            </a:r>
            <a:r>
              <a:rPr lang="en-US" altLang="ru-RU" i="1" baseline="-25000" dirty="0">
                <a:solidFill>
                  <a:srgbClr val="000099"/>
                </a:solidFill>
              </a:rPr>
              <a:t>R</a:t>
            </a:r>
            <a:r>
              <a:rPr lang="en-US" altLang="ru-RU" dirty="0">
                <a:solidFill>
                  <a:srgbClr val="000099"/>
                </a:solidFill>
              </a:rPr>
              <a:t>(</a:t>
            </a:r>
            <a:r>
              <a:rPr lang="en-US" altLang="ru-RU" i="1" dirty="0">
                <a:solidFill>
                  <a:srgbClr val="000099"/>
                </a:solidFill>
              </a:rPr>
              <a:t>k</a:t>
            </a:r>
            <a:r>
              <a:rPr lang="en-US" altLang="ru-RU" dirty="0">
                <a:solidFill>
                  <a:srgbClr val="000099"/>
                </a:solidFill>
              </a:rPr>
              <a:t>) = </a:t>
            </a:r>
            <a:r>
              <a:rPr lang="en-US" altLang="ru-RU" i="1" dirty="0">
                <a:solidFill>
                  <a:srgbClr val="000099"/>
                </a:solidFill>
              </a:rPr>
              <a:t>w</a:t>
            </a:r>
            <a:r>
              <a:rPr lang="en-US" altLang="ru-RU" dirty="0">
                <a:solidFill>
                  <a:srgbClr val="000099"/>
                </a:solidFill>
              </a:rPr>
              <a:t>[</a:t>
            </a:r>
            <a:r>
              <a:rPr lang="en-US" altLang="ru-RU" i="1" dirty="0">
                <a:solidFill>
                  <a:srgbClr val="000099"/>
                </a:solidFill>
              </a:rPr>
              <a:t>k </a:t>
            </a:r>
            <a:r>
              <a:rPr lang="en-US" altLang="ru-RU" dirty="0">
                <a:solidFill>
                  <a:srgbClr val="000099"/>
                </a:solidFill>
              </a:rPr>
              <a:t>+1] +…+ </a:t>
            </a:r>
            <a:r>
              <a:rPr lang="en-US" altLang="ru-RU" i="1" dirty="0">
                <a:solidFill>
                  <a:srgbClr val="000099"/>
                </a:solidFill>
              </a:rPr>
              <a:t>w</a:t>
            </a:r>
            <a:r>
              <a:rPr lang="en-US" altLang="ru-RU" dirty="0">
                <a:solidFill>
                  <a:srgbClr val="000099"/>
                </a:solidFill>
              </a:rPr>
              <a:t>[</a:t>
            </a:r>
            <a:r>
              <a:rPr lang="en-US" altLang="ru-RU" i="1" dirty="0">
                <a:solidFill>
                  <a:srgbClr val="000099"/>
                </a:solidFill>
              </a:rPr>
              <a:t>E</a:t>
            </a:r>
            <a:r>
              <a:rPr lang="en-US" altLang="ru-RU" dirty="0">
                <a:solidFill>
                  <a:srgbClr val="000099"/>
                </a:solidFill>
              </a:rPr>
              <a:t>], </a:t>
            </a:r>
            <a:endParaRPr lang="en-US" altLang="ru-RU" dirty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ru-RU" i="1" dirty="0">
                <a:solidFill>
                  <a:srgbClr val="000099"/>
                </a:solidFill>
              </a:rPr>
              <a:t>D</a:t>
            </a:r>
            <a:r>
              <a:rPr lang="en-US" altLang="ru-RU" i="1" baseline="-25000" dirty="0">
                <a:solidFill>
                  <a:srgbClr val="000099"/>
                </a:solidFill>
              </a:rPr>
              <a:t>k</a:t>
            </a:r>
            <a:r>
              <a:rPr lang="en-US" altLang="ru-RU" baseline="-25000" dirty="0">
                <a:solidFill>
                  <a:srgbClr val="000099"/>
                </a:solidFill>
              </a:rPr>
              <a:t>+1</a:t>
            </a:r>
            <a:r>
              <a:rPr lang="en-US" altLang="ru-RU" dirty="0">
                <a:solidFill>
                  <a:srgbClr val="000099"/>
                </a:solidFill>
              </a:rPr>
              <a:t> =</a:t>
            </a:r>
            <a:r>
              <a:rPr lang="en-US" altLang="ru-RU" i="1" dirty="0">
                <a:solidFill>
                  <a:srgbClr val="000099"/>
                </a:solidFill>
              </a:rPr>
              <a:t> </a:t>
            </a:r>
            <a:r>
              <a:rPr lang="en-US" altLang="ru-RU" i="1" dirty="0" err="1">
                <a:solidFill>
                  <a:srgbClr val="000099"/>
                </a:solidFill>
              </a:rPr>
              <a:t>D</a:t>
            </a:r>
            <a:r>
              <a:rPr lang="en-US" altLang="ru-RU" i="1" baseline="-25000" dirty="0" err="1">
                <a:solidFill>
                  <a:srgbClr val="000099"/>
                </a:solidFill>
              </a:rPr>
              <a:t>k</a:t>
            </a:r>
            <a:r>
              <a:rPr lang="en-US" altLang="ru-RU" baseline="-25000" dirty="0">
                <a:solidFill>
                  <a:srgbClr val="000099"/>
                </a:solidFill>
              </a:rPr>
              <a:t> </a:t>
            </a:r>
            <a:r>
              <a:rPr lang="en-US" altLang="ru-RU" dirty="0">
                <a:solidFill>
                  <a:srgbClr val="000099"/>
                </a:solidFill>
              </a:rPr>
              <a:t>+ 2 </a:t>
            </a:r>
            <a:r>
              <a:rPr lang="en-US" altLang="ru-RU" i="1" dirty="0">
                <a:solidFill>
                  <a:srgbClr val="000099"/>
                </a:solidFill>
              </a:rPr>
              <a:t>w</a:t>
            </a:r>
            <a:r>
              <a:rPr lang="en-US" altLang="ru-RU" dirty="0">
                <a:solidFill>
                  <a:srgbClr val="000099"/>
                </a:solidFill>
              </a:rPr>
              <a:t>[</a:t>
            </a:r>
            <a:r>
              <a:rPr lang="en-US" altLang="ru-RU" i="1" dirty="0">
                <a:solidFill>
                  <a:srgbClr val="000099"/>
                </a:solidFill>
              </a:rPr>
              <a:t>k </a:t>
            </a:r>
            <a:r>
              <a:rPr lang="en-US" altLang="ru-RU" dirty="0">
                <a:solidFill>
                  <a:srgbClr val="000099"/>
                </a:solidFill>
              </a:rPr>
              <a:t>+1]</a:t>
            </a:r>
            <a:endParaRPr lang="ru-RU" altLang="ru-RU" dirty="0">
              <a:solidFill>
                <a:srgbClr val="000099"/>
              </a:solidFill>
            </a:endParaRPr>
          </a:p>
        </p:txBody>
      </p:sp>
      <p:sp>
        <p:nvSpPr>
          <p:cNvPr id="21" name="Rectangle 83"/>
          <p:cNvSpPr>
            <a:spLocks noGrp="1" noChangeArrowheads="1"/>
          </p:cNvSpPr>
          <p:nvPr>
            <p:ph type="title"/>
          </p:nvPr>
        </p:nvSpPr>
        <p:spPr>
          <a:xfrm>
            <a:off x="462950" y="269382"/>
            <a:ext cx="8229106" cy="529403"/>
          </a:xfrm>
          <a:noFill/>
        </p:spPr>
        <p:txBody>
          <a:bodyPr/>
          <a:lstStyle/>
          <a:p>
            <a:pPr eaLnBrk="1" hangingPunct="1"/>
            <a:r>
              <a:rPr lang="ru-RU" altLang="ru-RU" sz="2800" dirty="0" smtClean="0">
                <a:solidFill>
                  <a:srgbClr val="FF0000"/>
                </a:solidFill>
              </a:rPr>
              <a:t>Алгоритм построения кода </a:t>
            </a:r>
            <a:r>
              <a:rPr lang="ru-RU" altLang="ru-RU" sz="2800" dirty="0" err="1" smtClean="0">
                <a:solidFill>
                  <a:srgbClr val="FF0000"/>
                </a:solidFill>
              </a:rPr>
              <a:t>Фано</a:t>
            </a:r>
            <a:r>
              <a:rPr lang="ru-RU" altLang="ru-RU" sz="2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ru-RU" altLang="ru-RU" sz="2800" dirty="0" err="1" smtClean="0">
                <a:solidFill>
                  <a:srgbClr val="FF0000"/>
                </a:solidFill>
              </a:rPr>
              <a:t>Шеннона</a:t>
            </a:r>
            <a:r>
              <a:rPr lang="ru-RU" altLang="ru-RU" sz="2800" dirty="0" smtClean="0">
                <a:solidFill>
                  <a:srgbClr val="FF0000"/>
                </a:solidFill>
              </a:rPr>
              <a:t>. </a:t>
            </a:r>
            <a:r>
              <a:rPr lang="ru-RU" altLang="ru-RU" sz="2000" dirty="0" smtClean="0">
                <a:solidFill>
                  <a:srgbClr val="FF0000"/>
                </a:solidFill>
              </a:rPr>
              <a:t>Вспомогательная процедура </a:t>
            </a:r>
            <a:r>
              <a:rPr lang="en-US" altLang="ru-RU" sz="2000" i="1" dirty="0" smtClean="0">
                <a:solidFill>
                  <a:srgbClr val="000099"/>
                </a:solidFill>
              </a:rPr>
              <a:t>Middle</a:t>
            </a:r>
            <a:r>
              <a:rPr lang="ru-RU" altLang="ru-RU" sz="2000" i="1" dirty="0" smtClean="0">
                <a:solidFill>
                  <a:srgbClr val="000099"/>
                </a:solidFill>
              </a:rPr>
              <a:t> (выходные параметры)</a:t>
            </a:r>
            <a:endParaRPr lang="ru-RU" altLang="ru-RU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3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3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2D503-5EA8-4F20-9CB4-1AE9B07F4F92}" type="slidenum">
              <a:rPr lang="ru-RU"/>
            </a:fld>
            <a:endParaRPr lang="ru-RU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8229600" cy="490538"/>
          </a:xfrm>
        </p:spPr>
        <p:txBody>
          <a:bodyPr/>
          <a:lstStyle/>
          <a:p>
            <a:pPr eaLnBrk="1" hangingPunct="1"/>
            <a:r>
              <a:rPr lang="ru-RU" altLang="ru-RU" sz="3200" smtClean="0">
                <a:solidFill>
                  <a:srgbClr val="006600"/>
                </a:solidFill>
              </a:rPr>
              <a:t>Вход-выход процедуры</a:t>
            </a:r>
            <a:r>
              <a:rPr lang="ru-RU" altLang="ru-RU" sz="4000" smtClean="0"/>
              <a:t> </a:t>
            </a:r>
            <a:r>
              <a:rPr lang="en-US" altLang="ru-RU" sz="3600" i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endParaRPr lang="ru-RU" altLang="ru-RU" sz="3600" i="1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438" name="Group 18"/>
          <p:cNvGrpSpPr/>
          <p:nvPr/>
        </p:nvGrpSpPr>
        <p:grpSpPr bwMode="auto">
          <a:xfrm>
            <a:off x="0" y="2732088"/>
            <a:ext cx="9144000" cy="696912"/>
            <a:chOff x="0" y="1721"/>
            <a:chExt cx="5760" cy="439"/>
          </a:xfrm>
        </p:grpSpPr>
        <p:sp>
          <p:nvSpPr>
            <p:cNvPr id="18452" name="Rectangle 4"/>
            <p:cNvSpPr>
              <a:spLocks noChangeArrowheads="1"/>
            </p:cNvSpPr>
            <p:nvPr/>
          </p:nvSpPr>
          <p:spPr bwMode="auto">
            <a:xfrm>
              <a:off x="267" y="1728"/>
              <a:ext cx="439" cy="432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8453" name="Rectangle 5"/>
            <p:cNvSpPr>
              <a:spLocks noChangeArrowheads="1"/>
            </p:cNvSpPr>
            <p:nvPr/>
          </p:nvSpPr>
          <p:spPr bwMode="auto">
            <a:xfrm>
              <a:off x="706" y="1728"/>
              <a:ext cx="439" cy="432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8454" name="Rectangle 6"/>
            <p:cNvSpPr>
              <a:spLocks noChangeArrowheads="1"/>
            </p:cNvSpPr>
            <p:nvPr/>
          </p:nvSpPr>
          <p:spPr bwMode="auto">
            <a:xfrm>
              <a:off x="1145" y="1728"/>
              <a:ext cx="439" cy="432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8455" name="Rectangle 7"/>
            <p:cNvSpPr>
              <a:spLocks noChangeArrowheads="1"/>
            </p:cNvSpPr>
            <p:nvPr/>
          </p:nvSpPr>
          <p:spPr bwMode="auto">
            <a:xfrm>
              <a:off x="1577" y="1728"/>
              <a:ext cx="439" cy="432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8456" name="Rectangle 8"/>
            <p:cNvSpPr>
              <a:spLocks noChangeArrowheads="1"/>
            </p:cNvSpPr>
            <p:nvPr/>
          </p:nvSpPr>
          <p:spPr bwMode="auto">
            <a:xfrm>
              <a:off x="2016" y="1728"/>
              <a:ext cx="439" cy="432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8457" name="Rectangle 9"/>
            <p:cNvSpPr>
              <a:spLocks noChangeArrowheads="1"/>
            </p:cNvSpPr>
            <p:nvPr/>
          </p:nvSpPr>
          <p:spPr bwMode="auto">
            <a:xfrm>
              <a:off x="2441" y="1728"/>
              <a:ext cx="439" cy="4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8458" name="Rectangle 10"/>
            <p:cNvSpPr>
              <a:spLocks noChangeArrowheads="1"/>
            </p:cNvSpPr>
            <p:nvPr/>
          </p:nvSpPr>
          <p:spPr bwMode="auto">
            <a:xfrm>
              <a:off x="2880" y="1728"/>
              <a:ext cx="439" cy="4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8459" name="Rectangle 11"/>
            <p:cNvSpPr>
              <a:spLocks noChangeArrowheads="1"/>
            </p:cNvSpPr>
            <p:nvPr/>
          </p:nvSpPr>
          <p:spPr bwMode="auto">
            <a:xfrm>
              <a:off x="3312" y="1728"/>
              <a:ext cx="439" cy="4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8460" name="Rectangle 12"/>
            <p:cNvSpPr>
              <a:spLocks noChangeArrowheads="1"/>
            </p:cNvSpPr>
            <p:nvPr/>
          </p:nvSpPr>
          <p:spPr bwMode="auto">
            <a:xfrm>
              <a:off x="3737" y="1728"/>
              <a:ext cx="439" cy="4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8461" name="Rectangle 13"/>
            <p:cNvSpPr>
              <a:spLocks noChangeArrowheads="1"/>
            </p:cNvSpPr>
            <p:nvPr/>
          </p:nvSpPr>
          <p:spPr bwMode="auto">
            <a:xfrm>
              <a:off x="4176" y="1728"/>
              <a:ext cx="439" cy="4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8462" name="Rectangle 14"/>
            <p:cNvSpPr>
              <a:spLocks noChangeArrowheads="1"/>
            </p:cNvSpPr>
            <p:nvPr/>
          </p:nvSpPr>
          <p:spPr bwMode="auto">
            <a:xfrm>
              <a:off x="4608" y="1728"/>
              <a:ext cx="439" cy="4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8463" name="Rectangle 15"/>
            <p:cNvSpPr>
              <a:spLocks noChangeArrowheads="1"/>
            </p:cNvSpPr>
            <p:nvPr/>
          </p:nvSpPr>
          <p:spPr bwMode="auto">
            <a:xfrm>
              <a:off x="5040" y="1728"/>
              <a:ext cx="439" cy="4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8464" name="Rectangle 16"/>
            <p:cNvSpPr>
              <a:spLocks noChangeArrowheads="1"/>
            </p:cNvSpPr>
            <p:nvPr/>
          </p:nvSpPr>
          <p:spPr bwMode="auto">
            <a:xfrm>
              <a:off x="0" y="1721"/>
              <a:ext cx="274" cy="43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  <p:sp>
          <p:nvSpPr>
            <p:cNvPr id="18465" name="Rectangle 17"/>
            <p:cNvSpPr>
              <a:spLocks noChangeArrowheads="1"/>
            </p:cNvSpPr>
            <p:nvPr/>
          </p:nvSpPr>
          <p:spPr bwMode="auto">
            <a:xfrm>
              <a:off x="5472" y="1728"/>
              <a:ext cx="288" cy="4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endParaRPr lang="ru-RU" altLang="ru-RU"/>
            </a:p>
          </p:txBody>
        </p:sp>
      </p:grpSp>
      <p:sp>
        <p:nvSpPr>
          <p:cNvPr id="18439" name="Text Box 19"/>
          <p:cNvSpPr txBox="1">
            <a:spLocks noChangeArrowheads="1"/>
          </p:cNvSpPr>
          <p:nvPr/>
        </p:nvSpPr>
        <p:spPr bwMode="auto">
          <a:xfrm>
            <a:off x="606425" y="2160588"/>
            <a:ext cx="468313" cy="5286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i="1">
                <a:solidFill>
                  <a:srgbClr val="000099"/>
                </a:solidFill>
              </a:rPr>
              <a:t>B</a:t>
            </a:r>
            <a:endParaRPr lang="ru-RU" altLang="ru-RU" i="1">
              <a:solidFill>
                <a:srgbClr val="000099"/>
              </a:solidFill>
            </a:endParaRPr>
          </a:p>
        </p:txBody>
      </p:sp>
      <p:sp>
        <p:nvSpPr>
          <p:cNvPr id="18440" name="Text Box 20"/>
          <p:cNvSpPr txBox="1">
            <a:spLocks noChangeArrowheads="1"/>
          </p:cNvSpPr>
          <p:nvPr/>
        </p:nvSpPr>
        <p:spPr bwMode="auto">
          <a:xfrm>
            <a:off x="8001000" y="2068513"/>
            <a:ext cx="4683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i="1">
                <a:solidFill>
                  <a:srgbClr val="000099"/>
                </a:solidFill>
              </a:rPr>
              <a:t>E</a:t>
            </a:r>
            <a:endParaRPr lang="ru-RU" altLang="ru-RU" i="1">
              <a:solidFill>
                <a:srgbClr val="000099"/>
              </a:solidFill>
            </a:endParaRPr>
          </a:p>
        </p:txBody>
      </p:sp>
      <p:sp>
        <p:nvSpPr>
          <p:cNvPr id="18441" name="Text Box 21"/>
          <p:cNvSpPr txBox="1">
            <a:spLocks noChangeArrowheads="1"/>
          </p:cNvSpPr>
          <p:nvPr/>
        </p:nvSpPr>
        <p:spPr bwMode="auto">
          <a:xfrm>
            <a:off x="3200400" y="3589338"/>
            <a:ext cx="468313" cy="5286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i="1" dirty="0">
                <a:solidFill>
                  <a:srgbClr val="000099"/>
                </a:solidFill>
              </a:rPr>
              <a:t>k</a:t>
            </a:r>
            <a:endParaRPr lang="ru-RU" altLang="ru-RU" i="1" dirty="0">
              <a:solidFill>
                <a:srgbClr val="000099"/>
              </a:solidFill>
            </a:endParaRPr>
          </a:p>
        </p:txBody>
      </p:sp>
      <p:sp>
        <p:nvSpPr>
          <p:cNvPr id="18442" name="AutoShape 22"/>
          <p:cNvSpPr/>
          <p:nvPr/>
        </p:nvSpPr>
        <p:spPr bwMode="auto">
          <a:xfrm rot="-5400000">
            <a:off x="4320382" y="-2178844"/>
            <a:ext cx="501650" cy="8205787"/>
          </a:xfrm>
          <a:prstGeom prst="rightBrace">
            <a:avLst>
              <a:gd name="adj1" fmla="val 13631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8443" name="Text Box 23"/>
          <p:cNvSpPr txBox="1">
            <a:spLocks noChangeArrowheads="1"/>
          </p:cNvSpPr>
          <p:nvPr/>
        </p:nvSpPr>
        <p:spPr bwMode="auto">
          <a:xfrm>
            <a:off x="4337050" y="1017588"/>
            <a:ext cx="468313" cy="5286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i="1">
                <a:solidFill>
                  <a:srgbClr val="000099"/>
                </a:solidFill>
              </a:rPr>
              <a:t>S</a:t>
            </a:r>
            <a:endParaRPr lang="ru-RU" altLang="ru-RU" i="1">
              <a:solidFill>
                <a:srgbClr val="000099"/>
              </a:solidFill>
            </a:endParaRPr>
          </a:p>
        </p:txBody>
      </p:sp>
      <p:sp>
        <p:nvSpPr>
          <p:cNvPr id="18444" name="AutoShape 24"/>
          <p:cNvSpPr>
            <a:spLocks noChangeArrowheads="1"/>
          </p:cNvSpPr>
          <p:nvPr/>
        </p:nvSpPr>
        <p:spPr bwMode="auto">
          <a:xfrm>
            <a:off x="274638" y="1062038"/>
            <a:ext cx="765175" cy="515937"/>
          </a:xfrm>
          <a:prstGeom prst="wedgeRectCallout">
            <a:avLst>
              <a:gd name="adj1" fmla="val -66806"/>
              <a:gd name="adj2" fmla="val 25769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ru-RU" altLang="ru-RU"/>
          </a:p>
        </p:txBody>
      </p:sp>
      <p:sp>
        <p:nvSpPr>
          <p:cNvPr id="18445" name="Text Box 25"/>
          <p:cNvSpPr txBox="1">
            <a:spLocks noChangeArrowheads="1"/>
          </p:cNvSpPr>
          <p:nvPr/>
        </p:nvSpPr>
        <p:spPr bwMode="auto">
          <a:xfrm>
            <a:off x="390525" y="1063625"/>
            <a:ext cx="4683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i="1">
                <a:solidFill>
                  <a:srgbClr val="000099"/>
                </a:solidFill>
              </a:rPr>
              <a:t>w</a:t>
            </a:r>
            <a:endParaRPr lang="ru-RU" altLang="ru-RU" i="1">
              <a:solidFill>
                <a:srgbClr val="000099"/>
              </a:solidFill>
            </a:endParaRPr>
          </a:p>
        </p:txBody>
      </p:sp>
      <p:sp>
        <p:nvSpPr>
          <p:cNvPr id="18446" name="Text Box 26"/>
          <p:cNvSpPr txBox="1">
            <a:spLocks noChangeArrowheads="1"/>
          </p:cNvSpPr>
          <p:nvPr/>
        </p:nvSpPr>
        <p:spPr bwMode="auto">
          <a:xfrm>
            <a:off x="1833563" y="4525963"/>
            <a:ext cx="639762" cy="5286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i="1">
                <a:solidFill>
                  <a:srgbClr val="000099"/>
                </a:solidFill>
              </a:rPr>
              <a:t>S</a:t>
            </a:r>
            <a:r>
              <a:rPr lang="en-US" altLang="ru-RU" i="1" baseline="-25000">
                <a:solidFill>
                  <a:srgbClr val="000099"/>
                </a:solidFill>
              </a:rPr>
              <a:t>L</a:t>
            </a:r>
            <a:endParaRPr lang="ru-RU" altLang="ru-RU" i="1" baseline="-25000">
              <a:solidFill>
                <a:srgbClr val="000099"/>
              </a:solidFill>
            </a:endParaRPr>
          </a:p>
        </p:txBody>
      </p:sp>
      <p:sp>
        <p:nvSpPr>
          <p:cNvPr id="18447" name="Text Box 27"/>
          <p:cNvSpPr txBox="1">
            <a:spLocks noChangeArrowheads="1"/>
          </p:cNvSpPr>
          <p:nvPr/>
        </p:nvSpPr>
        <p:spPr bwMode="auto">
          <a:xfrm>
            <a:off x="5951538" y="4538663"/>
            <a:ext cx="639762" cy="5286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i="1">
                <a:solidFill>
                  <a:srgbClr val="000099"/>
                </a:solidFill>
              </a:rPr>
              <a:t>S</a:t>
            </a:r>
            <a:r>
              <a:rPr lang="en-US" altLang="ru-RU" i="1" baseline="-25000">
                <a:solidFill>
                  <a:srgbClr val="000099"/>
                </a:solidFill>
              </a:rPr>
              <a:t>R</a:t>
            </a:r>
            <a:endParaRPr lang="ru-RU" altLang="ru-RU" i="1" baseline="-25000">
              <a:solidFill>
                <a:srgbClr val="000099"/>
              </a:solidFill>
            </a:endParaRPr>
          </a:p>
        </p:txBody>
      </p:sp>
      <p:sp>
        <p:nvSpPr>
          <p:cNvPr id="18448" name="AutoShape 28"/>
          <p:cNvSpPr/>
          <p:nvPr/>
        </p:nvSpPr>
        <p:spPr bwMode="auto">
          <a:xfrm rot="5400000">
            <a:off x="6103144" y="1896269"/>
            <a:ext cx="342900" cy="4779962"/>
          </a:xfrm>
          <a:prstGeom prst="rightBrace">
            <a:avLst>
              <a:gd name="adj1" fmla="val 11616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8449" name="AutoShape 29"/>
          <p:cNvSpPr/>
          <p:nvPr/>
        </p:nvSpPr>
        <p:spPr bwMode="auto">
          <a:xfrm rot="5400000">
            <a:off x="1984376" y="2589212"/>
            <a:ext cx="342900" cy="3419475"/>
          </a:xfrm>
          <a:prstGeom prst="rightBrace">
            <a:avLst>
              <a:gd name="adj1" fmla="val 8310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8450" name="AutoShape 30"/>
          <p:cNvSpPr>
            <a:spLocks noChangeArrowheads="1"/>
          </p:cNvSpPr>
          <p:nvPr/>
        </p:nvSpPr>
        <p:spPr bwMode="auto">
          <a:xfrm>
            <a:off x="674688" y="171450"/>
            <a:ext cx="331787" cy="788988"/>
          </a:xfrm>
          <a:prstGeom prst="downArrow">
            <a:avLst>
              <a:gd name="adj1" fmla="val 50000"/>
              <a:gd name="adj2" fmla="val 59450"/>
            </a:avLst>
          </a:prstGeom>
          <a:solidFill>
            <a:srgbClr val="FF99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8451" name="AutoShape 31"/>
          <p:cNvSpPr>
            <a:spLocks noChangeArrowheads="1"/>
          </p:cNvSpPr>
          <p:nvPr/>
        </p:nvSpPr>
        <p:spPr bwMode="auto">
          <a:xfrm>
            <a:off x="492125" y="4721225"/>
            <a:ext cx="331788" cy="788988"/>
          </a:xfrm>
          <a:prstGeom prst="downArrow">
            <a:avLst>
              <a:gd name="adj1" fmla="val 50000"/>
              <a:gd name="adj2" fmla="val 59450"/>
            </a:avLst>
          </a:prstGeom>
          <a:solidFill>
            <a:srgbClr val="FF99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0225" cy="671512"/>
          </a:xfrm>
        </p:spPr>
        <p:txBody>
          <a:bodyPr/>
          <a:lstStyle/>
          <a:p>
            <a:r>
              <a:rPr lang="ru-RU" altLang="ru-RU" sz="2800" smtClean="0">
                <a:solidFill>
                  <a:srgbClr val="FF0000"/>
                </a:solidFill>
              </a:rPr>
              <a:t>Постановка задачи кодирования</a:t>
            </a:r>
            <a:endParaRPr lang="ru-RU" sz="280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9588" y="927100"/>
            <a:ext cx="8224837" cy="48958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ru-RU" sz="2000" dirty="0" smtClean="0"/>
              <a:t>Задан алфавит </a:t>
            </a:r>
            <a:r>
              <a:rPr lang="en-US" sz="2400" b="1" i="1" dirty="0" smtClean="0"/>
              <a:t>A</a:t>
            </a:r>
            <a:r>
              <a:rPr lang="en-US" sz="2400" i="1" dirty="0" smtClean="0"/>
              <a:t> </a:t>
            </a:r>
            <a:r>
              <a:rPr lang="ru-RU" sz="2400" i="1" dirty="0" smtClean="0"/>
              <a:t>=</a:t>
            </a:r>
            <a:r>
              <a:rPr lang="en-US" sz="2400" i="1" dirty="0" smtClean="0"/>
              <a:t> </a:t>
            </a:r>
            <a:r>
              <a:rPr lang="ru-RU" sz="2400" dirty="0" smtClean="0"/>
              <a:t>{</a:t>
            </a:r>
            <a:r>
              <a:rPr lang="en-US" sz="2400" dirty="0" smtClean="0">
                <a:sym typeface="Symbol" panose="05050102010706020507"/>
              </a:rPr>
              <a:t>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</a:t>
            </a:r>
            <a:r>
              <a:rPr lang="en-US" sz="2400" dirty="0" smtClean="0"/>
              <a:t> </a:t>
            </a:r>
            <a:r>
              <a:rPr lang="en-US" sz="2400" dirty="0" smtClean="0">
                <a:sym typeface="Symbol" panose="05050102010706020507"/>
              </a:rPr>
              <a:t>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,</a:t>
            </a:r>
            <a:r>
              <a:rPr lang="en-US" sz="2400" dirty="0" smtClean="0"/>
              <a:t> </a:t>
            </a:r>
            <a:r>
              <a:rPr lang="ru-RU" sz="2400" dirty="0" smtClean="0"/>
              <a:t>…,</a:t>
            </a:r>
            <a:r>
              <a:rPr lang="en-US" sz="2400" dirty="0" smtClean="0"/>
              <a:t> </a:t>
            </a:r>
            <a:r>
              <a:rPr lang="en-US" sz="2400" dirty="0" smtClean="0">
                <a:sym typeface="Symbol" panose="05050102010706020507"/>
              </a:rPr>
              <a:t></a:t>
            </a:r>
            <a:r>
              <a:rPr lang="en-US" sz="2400" i="1" baseline="-25000" dirty="0" smtClean="0"/>
              <a:t>n</a:t>
            </a:r>
            <a:r>
              <a:rPr lang="ru-RU" sz="2400" dirty="0" smtClean="0"/>
              <a:t>}, </a:t>
            </a:r>
            <a:endParaRPr lang="ru-RU" sz="2400" dirty="0" smtClean="0"/>
          </a:p>
          <a:p>
            <a:pPr>
              <a:buFontTx/>
              <a:buNone/>
              <a:defRPr/>
            </a:pPr>
            <a:r>
              <a:rPr lang="ru-RU" sz="2000" dirty="0" smtClean="0"/>
              <a:t>где </a:t>
            </a:r>
            <a:r>
              <a:rPr lang="en-US" sz="2000" dirty="0" smtClean="0">
                <a:sym typeface="Symbol" panose="05050102010706020507"/>
              </a:rPr>
              <a:t></a:t>
            </a:r>
            <a:r>
              <a:rPr lang="en-US" sz="2000" i="1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ru-RU" sz="2000" dirty="0" smtClean="0"/>
              <a:t>– символы алфавита или элементарные сообщения (</a:t>
            </a:r>
            <a:r>
              <a:rPr lang="en-US" sz="2000" i="1" dirty="0" err="1" smtClean="0"/>
              <a:t>i</a:t>
            </a:r>
            <a:r>
              <a:rPr lang="en-US" sz="2000" dirty="0" smtClean="0"/>
              <a:t> </a:t>
            </a:r>
            <a:r>
              <a:rPr lang="en-US" sz="2000" dirty="0" smtClean="0">
                <a:sym typeface="Symbol" panose="05050102010706020507"/>
              </a:rPr>
              <a:t></a:t>
            </a:r>
            <a:r>
              <a:rPr lang="ru-RU" sz="2000" dirty="0" smtClean="0"/>
              <a:t>1..</a:t>
            </a:r>
            <a:r>
              <a:rPr lang="en-US" sz="2000" i="1" dirty="0" smtClean="0"/>
              <a:t>n</a:t>
            </a:r>
            <a:r>
              <a:rPr lang="ru-RU" sz="2000" dirty="0" smtClean="0"/>
              <a:t>).</a:t>
            </a:r>
            <a:endParaRPr lang="ru-RU" sz="2000" dirty="0" smtClean="0"/>
          </a:p>
          <a:p>
            <a:pPr marL="0">
              <a:buFontTx/>
              <a:buNone/>
              <a:defRPr/>
            </a:pPr>
            <a:r>
              <a:rPr lang="ru-RU" sz="2000" dirty="0" smtClean="0"/>
              <a:t>Пусть имеется сообщение («текст» или последовательность </a:t>
            </a:r>
            <a:r>
              <a:rPr lang="en-US" sz="2000" i="1" dirty="0" smtClean="0"/>
              <a:t>m</a:t>
            </a:r>
            <a:r>
              <a:rPr lang="en-US" sz="2000" dirty="0" smtClean="0"/>
              <a:t> </a:t>
            </a:r>
            <a:r>
              <a:rPr lang="ru-RU" sz="2000" dirty="0" smtClean="0"/>
              <a:t>символов, т. е. элементарных сообщений): </a:t>
            </a:r>
            <a:endParaRPr lang="ru-RU" sz="2000" dirty="0" smtClean="0"/>
          </a:p>
          <a:p>
            <a:pPr>
              <a:buFontTx/>
              <a:buNone/>
              <a:defRPr/>
            </a:pPr>
            <a:r>
              <a:rPr lang="ru-RU" sz="2400" dirty="0" smtClean="0"/>
              <a:t>(</a:t>
            </a:r>
            <a:r>
              <a:rPr lang="en-US" sz="2400" i="1" dirty="0" smtClean="0"/>
              <a:t>a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 </a:t>
            </a:r>
            <a:r>
              <a:rPr lang="en-US" sz="2400" i="1" dirty="0" smtClean="0"/>
              <a:t>a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m</a:t>
            </a:r>
            <a:r>
              <a:rPr lang="ru-RU" sz="2400" dirty="0" smtClean="0"/>
              <a:t>),   </a:t>
            </a:r>
            <a:r>
              <a:rPr lang="en-US" sz="2400" dirty="0" smtClean="0">
                <a:sym typeface="Symbol" panose="05050102010706020507"/>
              </a:rPr>
              <a:t></a:t>
            </a:r>
            <a:r>
              <a:rPr lang="en-US" sz="2400" i="1" dirty="0" smtClean="0"/>
              <a:t>j</a:t>
            </a:r>
            <a:r>
              <a:rPr lang="en-US" sz="2400" dirty="0" smtClean="0"/>
              <a:t> </a:t>
            </a:r>
            <a:r>
              <a:rPr lang="en-US" sz="2400" dirty="0" smtClean="0">
                <a:sym typeface="Symbol" panose="05050102010706020507"/>
              </a:rPr>
              <a:t></a:t>
            </a:r>
            <a:r>
              <a:rPr lang="ru-RU" sz="2400" dirty="0" smtClean="0"/>
              <a:t>1..</a:t>
            </a:r>
            <a:r>
              <a:rPr lang="en-US" sz="2400" i="1" dirty="0" smtClean="0"/>
              <a:t>m</a:t>
            </a:r>
            <a:r>
              <a:rPr lang="ru-RU" sz="2400" dirty="0" smtClean="0"/>
              <a:t>:</a:t>
            </a:r>
            <a:r>
              <a:rPr lang="en-US" sz="2400" dirty="0" smtClean="0"/>
              <a:t> 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j</a:t>
            </a:r>
            <a:r>
              <a:rPr lang="en-US" sz="2400" i="1" dirty="0" smtClean="0"/>
              <a:t> </a:t>
            </a:r>
            <a:r>
              <a:rPr lang="en-US" sz="2400" dirty="0" smtClean="0">
                <a:sym typeface="Symbol" panose="05050102010706020507"/>
              </a:rPr>
              <a:t></a:t>
            </a:r>
            <a:r>
              <a:rPr lang="en-US" sz="2400" dirty="0" smtClean="0"/>
              <a:t> </a:t>
            </a:r>
            <a:r>
              <a:rPr lang="en-US" sz="2400" b="1" i="1" dirty="0" smtClean="0"/>
              <a:t>A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marL="0">
              <a:buFontTx/>
              <a:buNone/>
              <a:defRPr/>
            </a:pPr>
            <a:r>
              <a:rPr lang="ru-RU" sz="2000" dirty="0" smtClean="0"/>
              <a:t>В этом тексте каждый символ алфавита </a:t>
            </a:r>
            <a:r>
              <a:rPr lang="en-US" sz="2000" dirty="0" smtClean="0">
                <a:sym typeface="Symbol" panose="05050102010706020507"/>
              </a:rPr>
              <a:t></a:t>
            </a:r>
            <a:r>
              <a:rPr lang="en-US" sz="2000" dirty="0" err="1" smtClean="0"/>
              <a:t>i</a:t>
            </a:r>
            <a:r>
              <a:rPr lang="ru-RU" sz="2000" dirty="0" smtClean="0"/>
              <a:t> встречается </a:t>
            </a:r>
            <a:r>
              <a:rPr lang="en-US" sz="2000" dirty="0" err="1" smtClean="0"/>
              <a:t>wi</a:t>
            </a:r>
            <a:r>
              <a:rPr lang="ru-RU" sz="2000" dirty="0" smtClean="0"/>
              <a:t> раз.</a:t>
            </a:r>
            <a:endParaRPr lang="ru-RU" sz="2000" dirty="0" smtClean="0"/>
          </a:p>
          <a:p>
            <a:pPr marL="0">
              <a:buFontTx/>
              <a:buNone/>
              <a:defRPr/>
            </a:pPr>
            <a:r>
              <a:rPr lang="ru-RU" sz="2000" dirty="0" smtClean="0"/>
              <a:t>Требуется закодировать входное сообщение (</a:t>
            </a:r>
            <a:r>
              <a:rPr lang="en-US" sz="2000" dirty="0" smtClean="0"/>
              <a:t>a</a:t>
            </a:r>
            <a:r>
              <a:rPr lang="ru-RU" sz="2000" dirty="0" smtClean="0"/>
              <a:t>1, </a:t>
            </a:r>
            <a:r>
              <a:rPr lang="en-US" sz="2000" dirty="0" smtClean="0"/>
              <a:t>a</a:t>
            </a:r>
            <a:r>
              <a:rPr lang="ru-RU" sz="2000" dirty="0" smtClean="0"/>
              <a:t>2, …, </a:t>
            </a:r>
            <a:r>
              <a:rPr lang="en-US" sz="2000" dirty="0" smtClean="0"/>
              <a:t>am</a:t>
            </a:r>
            <a:r>
              <a:rPr lang="ru-RU" sz="2000" dirty="0" smtClean="0"/>
              <a:t>), т. е. для каждого символа алфавита </a:t>
            </a:r>
            <a:r>
              <a:rPr lang="en-US" sz="2000" dirty="0" smtClean="0">
                <a:sym typeface="Symbol" panose="05050102010706020507"/>
              </a:rPr>
              <a:t></a:t>
            </a:r>
            <a:r>
              <a:rPr lang="en-US" sz="2000" dirty="0" err="1" smtClean="0"/>
              <a:t>i</a:t>
            </a:r>
            <a:r>
              <a:rPr lang="ru-RU" sz="2000" dirty="0" smtClean="0"/>
              <a:t>  получить его кодовое слово с</a:t>
            </a:r>
            <a:r>
              <a:rPr lang="en-US" sz="2000" dirty="0" err="1" smtClean="0"/>
              <a:t>i</a:t>
            </a:r>
            <a:r>
              <a:rPr lang="ru-RU" sz="2000" dirty="0" smtClean="0"/>
              <a:t> , и породить выходную последовательность кодовых слов, заменив каждое вхождение символа во входной последовательности его кодом.</a:t>
            </a:r>
            <a:endParaRPr lang="ru-RU" sz="2000" dirty="0" smtClean="0"/>
          </a:p>
          <a:p>
            <a:pPr marL="0">
              <a:buFontTx/>
              <a:buNone/>
              <a:defRPr/>
            </a:pPr>
            <a:r>
              <a:rPr lang="ru-RU" sz="2000" dirty="0" smtClean="0"/>
              <a:t> При этом желательно получать закодированные сообщения возможно меньшей длины. Будем рассматривать только двоичные коды,</a:t>
            </a:r>
            <a:endParaRPr lang="ru-RU" sz="20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19.10.2015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Деревья Хаффмана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AE714-F0DF-4B15-B622-523208C9A432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DA420-8C19-4FF6-826A-D4ABA3127FB3}" type="slidenum">
              <a:rPr lang="ru-RU"/>
            </a:fld>
            <a:endParaRPr lang="ru-RU"/>
          </a:p>
        </p:txBody>
      </p:sp>
      <p:graphicFrame>
        <p:nvGraphicFramePr>
          <p:cNvPr id="203806" name="Group 30"/>
          <p:cNvGraphicFramePr>
            <a:graphicFrameLocks noGrp="1"/>
          </p:cNvGraphicFramePr>
          <p:nvPr>
            <p:ph/>
          </p:nvPr>
        </p:nvGraphicFramePr>
        <p:xfrm>
          <a:off x="0" y="379741"/>
          <a:ext cx="9144000" cy="5851525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5851525">
                <a:tc>
                  <a:txBody>
                    <a:bodyPr/>
                    <a:lstStyle/>
                    <a:p>
                      <a:pPr marL="342900" marR="0" lvl="0" indent="10668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Middle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({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:}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 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w_vector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0668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	  {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:}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0668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0668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0668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:= 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0668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:= 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 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:= 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;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:=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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;		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10668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while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+  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</a:t>
                      </a:r>
                      <a:r>
                        <a:rPr kumimoji="0" 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]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) &lt; 0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do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10668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begin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10668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	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:= 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+ 1;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10668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	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:= 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+ 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];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10668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	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:= 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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];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10668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	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:=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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SR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10668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{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while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10668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end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{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Middle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1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12C72-8165-4D37-B751-EEA9993C9046}" type="slidenum">
              <a:rPr lang="ru-RU"/>
            </a:fld>
            <a:endParaRPr lang="ru-RU"/>
          </a:p>
        </p:txBody>
      </p:sp>
      <p:graphicFrame>
        <p:nvGraphicFramePr>
          <p:cNvPr id="243714" name="Group 2"/>
          <p:cNvGraphicFramePr>
            <a:graphicFrameLocks noGrp="1"/>
          </p:cNvGraphicFramePr>
          <p:nvPr>
            <p:ph idx="1"/>
          </p:nvPr>
        </p:nvGraphicFramePr>
        <p:xfrm>
          <a:off x="152400" y="122238"/>
          <a:ext cx="8839200" cy="5356225"/>
        </p:xfrm>
        <a:graphic>
          <a:graphicData uri="http://schemas.openxmlformats.org/drawingml/2006/table">
            <a:tbl>
              <a:tblPr/>
              <a:tblGrid>
                <a:gridCol w="8839200"/>
              </a:tblGrid>
              <a:tr h="535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Условие продолжения цикла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+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k+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]) &lt;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получено из следующих соображений.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продвижении по отрезку массива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слева направо важно установить </a:t>
                      </a: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смены знака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величины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«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на «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».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Пусть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такое, что текущее значение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&lt;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а следующее значение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+ 2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w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1] &gt;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.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Поскольку середина интервала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+ 2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w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1]]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есть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w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k+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],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то при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w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k+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] &lt;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значение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не может быть искомым (т.к.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+ 2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w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1]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при этом ближе к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нулю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чем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), а при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w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k+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] &gt;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значение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+ 1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не может быть искомым.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293688" y="5961063"/>
            <a:ext cx="83883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962025" y="5292725"/>
            <a:ext cx="4413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ru-RU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endParaRPr lang="ru-RU" altLang="ru-RU" i="1">
              <a:solidFill>
                <a:srgbClr val="0000FF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6302375" y="5292725"/>
            <a:ext cx="2184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ru-RU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altLang="ru-RU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 + 2</a:t>
            </a:r>
            <a:r>
              <a:rPr lang="en-US" altLang="ru-RU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u-RU" altLang="ru-RU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ru-RU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ru-RU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ru-RU" altLang="ru-RU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ru-RU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ru-RU" altLang="ru-RU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1]</a:t>
            </a:r>
            <a:endParaRPr lang="ru-RU" altLang="ru-RU">
              <a:solidFill>
                <a:srgbClr val="0000FF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3287713" y="5278438"/>
            <a:ext cx="18684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ru-RU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ru-RU" altLang="ru-RU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ru-RU" altLang="ru-RU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 </a:t>
            </a:r>
            <a:r>
              <a:rPr lang="en-US" altLang="ru-RU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u-RU" altLang="ru-RU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ru-RU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k+</a:t>
            </a:r>
            <a:r>
              <a:rPr lang="en-US" altLang="ru-RU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ru-RU" altLang="ru-RU">
              <a:solidFill>
                <a:srgbClr val="0000FF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91" name="Oval 12"/>
          <p:cNvSpPr>
            <a:spLocks noChangeArrowheads="1"/>
          </p:cNvSpPr>
          <p:nvPr/>
        </p:nvSpPr>
        <p:spPr bwMode="auto">
          <a:xfrm>
            <a:off x="1047750" y="5853113"/>
            <a:ext cx="174625" cy="1873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2" name="Oval 13"/>
          <p:cNvSpPr>
            <a:spLocks noChangeArrowheads="1"/>
          </p:cNvSpPr>
          <p:nvPr/>
        </p:nvSpPr>
        <p:spPr bwMode="auto">
          <a:xfrm>
            <a:off x="7242175" y="5876925"/>
            <a:ext cx="174625" cy="1873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>
            <a:off x="5559425" y="5840413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/>
          <a:lstStyle/>
          <a:p>
            <a:endParaRPr lang="ru-RU"/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5340350" y="5291138"/>
            <a:ext cx="4016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0000FF"/>
                </a:solidFill>
              </a:rPr>
              <a:t>0</a:t>
            </a:r>
            <a:endParaRPr lang="ru-RU" altLang="ru-RU">
              <a:solidFill>
                <a:srgbClr val="0000FF"/>
              </a:solidFill>
            </a:endParaRPr>
          </a:p>
        </p:txBody>
      </p:sp>
      <p:sp>
        <p:nvSpPr>
          <p:cNvPr id="20495" name="Oval 16"/>
          <p:cNvSpPr>
            <a:spLocks noChangeArrowheads="1"/>
          </p:cNvSpPr>
          <p:nvPr/>
        </p:nvSpPr>
        <p:spPr bwMode="auto">
          <a:xfrm>
            <a:off x="4132263" y="5853113"/>
            <a:ext cx="174625" cy="1873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C29DD-5B1F-4868-BC6F-E69140C860D6}" type="slidenum">
              <a:rPr lang="ru-RU"/>
            </a:fld>
            <a:endParaRPr lang="ru-RU"/>
          </a:p>
        </p:txBody>
      </p:sp>
      <p:graphicFrame>
        <p:nvGraphicFramePr>
          <p:cNvPr id="213005" name="Group 13"/>
          <p:cNvGraphicFramePr>
            <a:graphicFrameLocks noGrp="1"/>
          </p:cNvGraphicFramePr>
          <p:nvPr>
            <p:ph idx="1"/>
          </p:nvPr>
        </p:nvGraphicFramePr>
        <p:xfrm>
          <a:off x="500829" y="2812777"/>
          <a:ext cx="8128164" cy="3409347"/>
        </p:xfrm>
        <a:graphic>
          <a:graphicData uri="http://schemas.openxmlformats.org/drawingml/2006/table">
            <a:tbl>
              <a:tblPr/>
              <a:tblGrid>
                <a:gridCol w="8128164"/>
              </a:tblGrid>
              <a:tr h="340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Рекурсивная процедура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кодовое дерево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коды </a:t>
                      </a: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Фано</a:t>
                      </a: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Шеннона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символов алфавита, размещаемые в глобальном массиве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CodeFS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.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Параметр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Code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в котором формируется код текущего узла дерева, используется как накапливающий.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1" name="Rectangle 16"/>
          <p:cNvSpPr>
            <a:spLocks noChangeArrowheads="1"/>
          </p:cNvSpPr>
          <p:nvPr/>
        </p:nvSpPr>
        <p:spPr bwMode="auto">
          <a:xfrm>
            <a:off x="0" y="717550"/>
            <a:ext cx="9144000" cy="2227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l"/>
            <a:r>
              <a:rPr lang="en-US" altLang="ru-RU" b="1" dirty="0">
                <a:solidFill>
                  <a:srgbClr val="0000FF"/>
                </a:solidFill>
              </a:rPr>
              <a:t>Procedure </a:t>
            </a:r>
            <a:r>
              <a:rPr lang="en-US" altLang="ru-RU" i="1" dirty="0" err="1">
                <a:solidFill>
                  <a:srgbClr val="0000FF"/>
                </a:solidFill>
              </a:rPr>
              <a:t>F_Sh</a:t>
            </a:r>
            <a:r>
              <a:rPr lang="en-US" altLang="ru-RU" dirty="0">
                <a:solidFill>
                  <a:srgbClr val="0000FF"/>
                </a:solidFill>
              </a:rPr>
              <a:t> ( {</a:t>
            </a:r>
            <a:r>
              <a:rPr lang="en-US" altLang="ru-RU" b="1" dirty="0">
                <a:solidFill>
                  <a:srgbClr val="0000FF"/>
                </a:solidFill>
              </a:rPr>
              <a:t>in</a:t>
            </a:r>
            <a:r>
              <a:rPr lang="en-US" altLang="ru-RU" dirty="0">
                <a:solidFill>
                  <a:srgbClr val="0000FF"/>
                </a:solidFill>
              </a:rPr>
              <a:t>:} </a:t>
            </a:r>
            <a:r>
              <a:rPr lang="en-US" altLang="ru-RU" i="1" dirty="0">
                <a:solidFill>
                  <a:srgbClr val="0000FF"/>
                </a:solidFill>
              </a:rPr>
              <a:t>w</a:t>
            </a:r>
            <a:r>
              <a:rPr lang="en-US" altLang="ru-RU" dirty="0">
                <a:solidFill>
                  <a:srgbClr val="0000FF"/>
                </a:solidFill>
              </a:rPr>
              <a:t>: </a:t>
            </a:r>
            <a:r>
              <a:rPr lang="en-US" altLang="ru-RU" i="1" dirty="0" err="1">
                <a:solidFill>
                  <a:srgbClr val="0000FF"/>
                </a:solidFill>
              </a:rPr>
              <a:t>w_vector</a:t>
            </a:r>
            <a:r>
              <a:rPr lang="en-US" altLang="ru-RU" dirty="0">
                <a:solidFill>
                  <a:srgbClr val="0000FF"/>
                </a:solidFill>
              </a:rPr>
              <a:t>;  </a:t>
            </a:r>
            <a:r>
              <a:rPr lang="en-US" altLang="ru-RU" i="1" dirty="0">
                <a:solidFill>
                  <a:srgbClr val="0000FF"/>
                </a:solidFill>
              </a:rPr>
              <a:t>S</a:t>
            </a:r>
            <a:r>
              <a:rPr lang="en-US" altLang="ru-RU" dirty="0">
                <a:solidFill>
                  <a:srgbClr val="0000FF"/>
                </a:solidFill>
              </a:rPr>
              <a:t>: </a:t>
            </a:r>
            <a:r>
              <a:rPr lang="en-US" altLang="ru-RU" i="1" dirty="0">
                <a:solidFill>
                  <a:srgbClr val="0000FF"/>
                </a:solidFill>
              </a:rPr>
              <a:t>weight</a:t>
            </a:r>
            <a:r>
              <a:rPr lang="en-US" altLang="ru-RU" dirty="0">
                <a:solidFill>
                  <a:srgbClr val="0000FF"/>
                </a:solidFill>
              </a:rPr>
              <a:t>;  </a:t>
            </a:r>
            <a:endParaRPr lang="ru-RU" altLang="ru-RU" dirty="0">
              <a:solidFill>
                <a:srgbClr val="0000FF"/>
              </a:solidFill>
            </a:endParaRPr>
          </a:p>
          <a:p>
            <a:pPr algn="l"/>
            <a:r>
              <a:rPr lang="en-US" altLang="ru-RU" dirty="0">
                <a:solidFill>
                  <a:srgbClr val="0000FF"/>
                </a:solidFill>
              </a:rPr>
              <a:t> </a:t>
            </a:r>
            <a:r>
              <a:rPr lang="ru-RU" altLang="ru-RU" dirty="0">
                <a:solidFill>
                  <a:srgbClr val="0000FF"/>
                </a:solidFill>
              </a:rPr>
              <a:t>				</a:t>
            </a:r>
            <a:r>
              <a:rPr lang="en-US" altLang="ru-RU" i="1" dirty="0">
                <a:solidFill>
                  <a:srgbClr val="0000FF"/>
                </a:solidFill>
              </a:rPr>
              <a:t>B</a:t>
            </a:r>
            <a:r>
              <a:rPr lang="en-US" altLang="ru-RU" dirty="0">
                <a:solidFill>
                  <a:srgbClr val="0000FF"/>
                </a:solidFill>
              </a:rPr>
              <a:t>, </a:t>
            </a:r>
            <a:r>
              <a:rPr lang="en-US" altLang="ru-RU" i="1" dirty="0">
                <a:solidFill>
                  <a:srgbClr val="0000FF"/>
                </a:solidFill>
              </a:rPr>
              <a:t>E</a:t>
            </a:r>
            <a:r>
              <a:rPr lang="en-US" altLang="ru-RU" dirty="0">
                <a:solidFill>
                  <a:srgbClr val="0000FF"/>
                </a:solidFill>
              </a:rPr>
              <a:t>: </a:t>
            </a:r>
            <a:r>
              <a:rPr lang="en-US" altLang="ru-RU" i="1" dirty="0">
                <a:solidFill>
                  <a:srgbClr val="0000FF"/>
                </a:solidFill>
              </a:rPr>
              <a:t>Num</a:t>
            </a:r>
            <a:r>
              <a:rPr lang="en-US" altLang="ru-RU" dirty="0">
                <a:solidFill>
                  <a:srgbClr val="0000FF"/>
                </a:solidFill>
              </a:rPr>
              <a:t>;  </a:t>
            </a:r>
            <a:r>
              <a:rPr lang="en-US" altLang="ru-RU" i="1" dirty="0">
                <a:solidFill>
                  <a:srgbClr val="0000FF"/>
                </a:solidFill>
              </a:rPr>
              <a:t>Code</a:t>
            </a:r>
            <a:r>
              <a:rPr lang="en-US" altLang="ru-RU" dirty="0">
                <a:solidFill>
                  <a:srgbClr val="0000FF"/>
                </a:solidFill>
              </a:rPr>
              <a:t>: </a:t>
            </a:r>
            <a:r>
              <a:rPr lang="en-US" altLang="ru-RU" i="1" dirty="0" err="1">
                <a:solidFill>
                  <a:srgbClr val="0000FF"/>
                </a:solidFill>
              </a:rPr>
              <a:t>SeqB</a:t>
            </a:r>
            <a:r>
              <a:rPr lang="en-US" altLang="ru-RU" dirty="0">
                <a:solidFill>
                  <a:srgbClr val="0000FF"/>
                </a:solidFill>
              </a:rPr>
              <a:t>; </a:t>
            </a:r>
            <a:endParaRPr lang="ru-RU" altLang="ru-RU" dirty="0">
              <a:solidFill>
                <a:srgbClr val="0000FF"/>
              </a:solidFill>
            </a:endParaRPr>
          </a:p>
          <a:p>
            <a:pPr algn="l"/>
            <a:r>
              <a:rPr lang="en-US" altLang="ru-RU" dirty="0">
                <a:solidFill>
                  <a:srgbClr val="0000FF"/>
                </a:solidFill>
              </a:rPr>
              <a:t> </a:t>
            </a:r>
            <a:r>
              <a:rPr lang="ru-RU" altLang="ru-RU" dirty="0">
                <a:solidFill>
                  <a:srgbClr val="0000FF"/>
                </a:solidFill>
              </a:rPr>
              <a:t>	     		</a:t>
            </a:r>
            <a:r>
              <a:rPr lang="en-US" altLang="ru-RU" dirty="0">
                <a:solidFill>
                  <a:srgbClr val="0000FF"/>
                </a:solidFill>
              </a:rPr>
              <a:t>{</a:t>
            </a:r>
            <a:r>
              <a:rPr lang="en-US" altLang="ru-RU" b="1" dirty="0">
                <a:solidFill>
                  <a:srgbClr val="0000FF"/>
                </a:solidFill>
              </a:rPr>
              <a:t>out</a:t>
            </a:r>
            <a:r>
              <a:rPr lang="en-US" altLang="ru-RU" dirty="0">
                <a:solidFill>
                  <a:srgbClr val="0000FF"/>
                </a:solidFill>
              </a:rPr>
              <a:t>:}</a:t>
            </a:r>
            <a:r>
              <a:rPr lang="en-US" altLang="ru-RU" b="1" dirty="0">
                <a:solidFill>
                  <a:srgbClr val="0000FF"/>
                </a:solidFill>
              </a:rPr>
              <a:t> </a:t>
            </a:r>
            <a:r>
              <a:rPr lang="en-US" altLang="ru-RU" b="1" dirty="0" err="1">
                <a:solidFill>
                  <a:srgbClr val="0000FF"/>
                </a:solidFill>
              </a:rPr>
              <a:t>var</a:t>
            </a:r>
            <a:r>
              <a:rPr lang="en-US" altLang="ru-RU" dirty="0">
                <a:solidFill>
                  <a:srgbClr val="0000FF"/>
                </a:solidFill>
              </a:rPr>
              <a:t> </a:t>
            </a:r>
            <a:r>
              <a:rPr lang="en-US" altLang="ru-RU" i="1" dirty="0">
                <a:solidFill>
                  <a:srgbClr val="0000FF"/>
                </a:solidFill>
              </a:rPr>
              <a:t>b</a:t>
            </a:r>
            <a:r>
              <a:rPr lang="en-US" altLang="ru-RU" dirty="0">
                <a:solidFill>
                  <a:srgbClr val="0000FF"/>
                </a:solidFill>
              </a:rPr>
              <a:t>: </a:t>
            </a:r>
            <a:r>
              <a:rPr lang="en-US" altLang="ru-RU" i="1" dirty="0">
                <a:solidFill>
                  <a:srgbClr val="0000FF"/>
                </a:solidFill>
              </a:rPr>
              <a:t>TBT</a:t>
            </a:r>
            <a:r>
              <a:rPr lang="en-US" altLang="ru-RU" dirty="0">
                <a:solidFill>
                  <a:srgbClr val="0000FF"/>
                </a:solidFill>
              </a:rPr>
              <a:t>);</a:t>
            </a:r>
            <a:endParaRPr lang="ru-RU" altLang="ru-RU" dirty="0">
              <a:solidFill>
                <a:srgbClr val="0000FF"/>
              </a:solidFill>
            </a:endParaRPr>
          </a:p>
          <a:p>
            <a:pPr algn="l"/>
            <a:r>
              <a:rPr lang="en-US" altLang="ru-RU" dirty="0">
                <a:solidFill>
                  <a:srgbClr val="0000FF"/>
                </a:solidFill>
              </a:rPr>
              <a:t>{</a:t>
            </a:r>
            <a:r>
              <a:rPr lang="en-US" altLang="ru-RU" b="1" dirty="0">
                <a:solidFill>
                  <a:srgbClr val="0000FF"/>
                </a:solidFill>
              </a:rPr>
              <a:t>Global</a:t>
            </a:r>
            <a:r>
              <a:rPr lang="en-US" altLang="ru-RU" dirty="0">
                <a:solidFill>
                  <a:srgbClr val="0000FF"/>
                </a:solidFill>
              </a:rPr>
              <a:t>: </a:t>
            </a:r>
            <a:r>
              <a:rPr lang="en-US" altLang="ru-RU" i="1" dirty="0" err="1">
                <a:solidFill>
                  <a:srgbClr val="0000FF"/>
                </a:solidFill>
              </a:rPr>
              <a:t>CodeFS</a:t>
            </a:r>
            <a:r>
              <a:rPr lang="en-US" altLang="ru-RU" dirty="0">
                <a:solidFill>
                  <a:srgbClr val="0000FF"/>
                </a:solidFill>
              </a:rPr>
              <a:t>: </a:t>
            </a:r>
            <a:r>
              <a:rPr lang="en-US" altLang="ru-RU" b="1" dirty="0">
                <a:solidFill>
                  <a:srgbClr val="0000FF"/>
                </a:solidFill>
              </a:rPr>
              <a:t>array</a:t>
            </a:r>
            <a:r>
              <a:rPr lang="en-US" altLang="ru-RU" dirty="0">
                <a:solidFill>
                  <a:srgbClr val="0000FF"/>
                </a:solidFill>
              </a:rPr>
              <a:t> [</a:t>
            </a:r>
            <a:r>
              <a:rPr lang="en-US" altLang="ru-RU" i="1" dirty="0">
                <a:solidFill>
                  <a:srgbClr val="0000FF"/>
                </a:solidFill>
              </a:rPr>
              <a:t>Num</a:t>
            </a:r>
            <a:r>
              <a:rPr lang="en-US" altLang="ru-RU" dirty="0">
                <a:solidFill>
                  <a:srgbClr val="0000FF"/>
                </a:solidFill>
              </a:rPr>
              <a:t>] </a:t>
            </a:r>
            <a:r>
              <a:rPr lang="en-US" altLang="ru-RU" b="1" dirty="0">
                <a:solidFill>
                  <a:srgbClr val="0000FF"/>
                </a:solidFill>
              </a:rPr>
              <a:t>of</a:t>
            </a:r>
            <a:r>
              <a:rPr lang="en-US" altLang="ru-RU" dirty="0">
                <a:solidFill>
                  <a:srgbClr val="0000FF"/>
                </a:solidFill>
              </a:rPr>
              <a:t> </a:t>
            </a:r>
            <a:r>
              <a:rPr lang="en-US" altLang="ru-RU" i="1" dirty="0" err="1">
                <a:solidFill>
                  <a:srgbClr val="0000FF"/>
                </a:solidFill>
              </a:rPr>
              <a:t>SeqB</a:t>
            </a:r>
            <a:r>
              <a:rPr lang="en-US" altLang="ru-RU" dirty="0">
                <a:solidFill>
                  <a:srgbClr val="0000FF"/>
                </a:solidFill>
              </a:rPr>
              <a:t>}</a:t>
            </a:r>
            <a:endParaRPr lang="ru-RU" altLang="ru-RU" dirty="0">
              <a:solidFill>
                <a:srgbClr val="0000FF"/>
              </a:solidFill>
            </a:endParaRPr>
          </a:p>
          <a:p>
            <a:pPr algn="l"/>
            <a:r>
              <a:rPr lang="en-US" altLang="ru-RU" dirty="0">
                <a:solidFill>
                  <a:srgbClr val="0000FF"/>
                </a:solidFill>
              </a:rPr>
              <a:t>  </a:t>
            </a:r>
            <a:endParaRPr lang="en-US" altLang="ru-RU" dirty="0"/>
          </a:p>
        </p:txBody>
      </p:sp>
      <p:sp>
        <p:nvSpPr>
          <p:cNvPr id="21512" name="Rectangle 17"/>
          <p:cNvSpPr>
            <a:spLocks noChangeArrowheads="1"/>
          </p:cNvSpPr>
          <p:nvPr/>
        </p:nvSpPr>
        <p:spPr bwMode="auto">
          <a:xfrm>
            <a:off x="141605" y="1878330"/>
            <a:ext cx="2609215" cy="482600"/>
          </a:xfrm>
          <a:prstGeom prst="rect">
            <a:avLst/>
          </a:prstGeom>
          <a:solidFill>
            <a:srgbClr val="CCFFFF">
              <a:alpha val="56078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483971" y="136634"/>
            <a:ext cx="8460332" cy="529403"/>
          </a:xfrm>
          <a:noFill/>
        </p:spPr>
        <p:txBody>
          <a:bodyPr/>
          <a:lstStyle/>
          <a:p>
            <a:pPr eaLnBrk="1" hangingPunct="1"/>
            <a:r>
              <a:rPr lang="ru-RU" altLang="ru-RU" sz="2800" dirty="0" smtClean="0">
                <a:solidFill>
                  <a:srgbClr val="FF0000"/>
                </a:solidFill>
              </a:rPr>
              <a:t>Процедура построения кода </a:t>
            </a:r>
            <a:r>
              <a:rPr lang="ru-RU" altLang="ru-RU" sz="2800" dirty="0" err="1" smtClean="0">
                <a:solidFill>
                  <a:srgbClr val="FF0000"/>
                </a:solidFill>
              </a:rPr>
              <a:t>Фано</a:t>
            </a:r>
            <a:r>
              <a:rPr lang="ru-RU" altLang="ru-RU" sz="2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ru-RU" altLang="ru-RU" sz="2800" dirty="0" err="1" smtClean="0">
                <a:solidFill>
                  <a:srgbClr val="FF0000"/>
                </a:solidFill>
              </a:rPr>
              <a:t>Шеннона</a:t>
            </a:r>
            <a:endParaRPr lang="ru-RU" altLang="ru-RU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99B21-432D-4857-8831-F0E7920484F4}" type="slidenum">
              <a:rPr lang="ru-RU"/>
            </a:fld>
            <a:endParaRPr lang="ru-RU"/>
          </a:p>
        </p:txBody>
      </p:sp>
      <p:graphicFrame>
        <p:nvGraphicFramePr>
          <p:cNvPr id="214039" name="Group 23"/>
          <p:cNvGraphicFramePr>
            <a:graphicFrameLocks noGrp="1"/>
          </p:cNvGraphicFramePr>
          <p:nvPr>
            <p:ph idx="1"/>
          </p:nvPr>
        </p:nvGraphicFramePr>
        <p:xfrm>
          <a:off x="461963" y="292100"/>
          <a:ext cx="8220075" cy="5702300"/>
        </p:xfrm>
        <a:graphic>
          <a:graphicData uri="http://schemas.openxmlformats.org/drawingml/2006/table">
            <a:tbl>
              <a:tblPr/>
              <a:tblGrid>
                <a:gridCol w="8220075"/>
              </a:tblGrid>
              <a:tr h="5702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 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:= 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MakeLeaf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 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CodeFS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 := 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 begin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  {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 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+ 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}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		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построить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левое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поддерево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:}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F_Sh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0), 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		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построить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правое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поддерево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:}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F_Sh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+ 1,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1), 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		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{построить новый узел:}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:=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ConsTBT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10F46-619F-47DA-A64C-FE7E7A49034C}" type="slidenum">
              <a:rPr lang="ru-RU"/>
            </a:fld>
            <a:endParaRPr lang="ru-RU"/>
          </a:p>
        </p:txBody>
      </p:sp>
      <p:graphicFrame>
        <p:nvGraphicFramePr>
          <p:cNvPr id="215053" name="Group 13"/>
          <p:cNvGraphicFramePr>
            <a:graphicFrameLocks noGrp="1"/>
          </p:cNvGraphicFramePr>
          <p:nvPr>
            <p:ph idx="1"/>
          </p:nvPr>
        </p:nvGraphicFramePr>
        <p:xfrm>
          <a:off x="457200" y="1492468"/>
          <a:ext cx="8229600" cy="3830419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8304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Code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:=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Create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:= 0;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for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:= 1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:=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+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];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F_Sh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1,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Code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В результате будет построено дерево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и заполнен массив кодовых слов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CodeFS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[1..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].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83"/>
          <p:cNvSpPr>
            <a:spLocks noGrp="1" noChangeArrowheads="1"/>
          </p:cNvSpPr>
          <p:nvPr>
            <p:ph type="title"/>
          </p:nvPr>
        </p:nvSpPr>
        <p:spPr>
          <a:xfrm>
            <a:off x="431419" y="304800"/>
            <a:ext cx="8218595" cy="819807"/>
          </a:xfrm>
          <a:noFill/>
        </p:spPr>
        <p:txBody>
          <a:bodyPr/>
          <a:lstStyle/>
          <a:p>
            <a:pPr eaLnBrk="1" hangingPunct="1"/>
            <a:r>
              <a:rPr lang="ru-RU" altLang="ru-RU" sz="2800" dirty="0" smtClean="0">
                <a:solidFill>
                  <a:srgbClr val="FF0000"/>
                </a:solidFill>
              </a:rPr>
              <a:t>Стартовый вызов процедуры построения кода </a:t>
            </a:r>
            <a:r>
              <a:rPr lang="ru-RU" altLang="ru-RU" sz="2800" dirty="0" err="1" smtClean="0">
                <a:solidFill>
                  <a:srgbClr val="FF0000"/>
                </a:solidFill>
              </a:rPr>
              <a:t>Фано</a:t>
            </a:r>
            <a:r>
              <a:rPr lang="ru-RU" altLang="ru-RU" sz="2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ru-RU" altLang="ru-RU" sz="2800" dirty="0" err="1" smtClean="0">
                <a:solidFill>
                  <a:srgbClr val="FF0000"/>
                </a:solidFill>
              </a:rPr>
              <a:t>Шеннона</a:t>
            </a:r>
            <a:r>
              <a:rPr lang="ru-RU" altLang="ru-RU" sz="2800" dirty="0" smtClean="0">
                <a:solidFill>
                  <a:srgbClr val="FF0000"/>
                </a:solidFill>
              </a:rPr>
              <a:t>.</a:t>
            </a:r>
            <a:endParaRPr lang="ru-RU" altLang="ru-RU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EF486-B153-4F30-A5B3-D9AC2C9EA495}" type="slidenum">
              <a:rPr lang="ru-RU"/>
            </a:fld>
            <a:endParaRPr lang="ru-RU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0237"/>
          </a:xfrm>
        </p:spPr>
        <p:txBody>
          <a:bodyPr/>
          <a:lstStyle/>
          <a:p>
            <a:pPr eaLnBrk="1" hangingPunct="1"/>
            <a:r>
              <a:rPr lang="ru-RU" altLang="ru-RU" sz="2800" smtClean="0">
                <a:solidFill>
                  <a:srgbClr val="FF0000"/>
                </a:solidFill>
              </a:rPr>
              <a:t>Реализация алгоритма Хаффмана</a:t>
            </a:r>
            <a:endParaRPr lang="ru-RU" altLang="ru-RU" sz="2800" smtClean="0">
              <a:solidFill>
                <a:srgbClr val="FF0000"/>
              </a:solidFill>
            </a:endParaRPr>
          </a:p>
        </p:txBody>
      </p:sp>
      <p:graphicFrame>
        <p:nvGraphicFramePr>
          <p:cNvPr id="219152" name="Group 16"/>
          <p:cNvGraphicFramePr>
            <a:graphicFrameLocks noGrp="1"/>
          </p:cNvGraphicFramePr>
          <p:nvPr>
            <p:ph idx="1"/>
          </p:nvPr>
        </p:nvGraphicFramePr>
        <p:xfrm>
          <a:off x="486696" y="1098755"/>
          <a:ext cx="8229600" cy="4358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705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организации действий с узлами дерева и их весами будем использовать </a:t>
                      </a: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специальную структуру данных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 которой для каждого узла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хранится запись с двумя полями: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ссылка на узел;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вес узла.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Веса используются на этапе построения дерева, но в само дерево не включаются.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Кодовое дерево представляется </a:t>
                      </a: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бинарным деревом с размеченными листьями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53DA2-B481-4CBF-9065-5CDB5AB3B213}" type="slidenum">
              <a:rPr lang="ru-RU"/>
            </a:fld>
            <a:endParaRPr lang="ru-RU"/>
          </a:p>
        </p:txBody>
      </p:sp>
      <p:graphicFrame>
        <p:nvGraphicFramePr>
          <p:cNvPr id="220176" name="Group 16"/>
          <p:cNvGraphicFramePr>
            <a:graphicFrameLocks noGrp="1"/>
          </p:cNvGraphicFramePr>
          <p:nvPr>
            <p:ph idx="1"/>
          </p:nvPr>
        </p:nvGraphicFramePr>
        <p:xfrm>
          <a:off x="130175" y="498475"/>
          <a:ext cx="9013825" cy="5068888"/>
        </p:xfrm>
        <a:graphic>
          <a:graphicData uri="http://schemas.openxmlformats.org/drawingml/2006/table">
            <a:tbl>
              <a:tblPr/>
              <a:tblGrid>
                <a:gridCol w="9013825"/>
              </a:tblGrid>
              <a:tr h="5068888">
                <a:tc>
                  <a:txBody>
                    <a:bodyPr/>
                    <a:lstStyle/>
                    <a:p>
                      <a:pPr marL="342900" marR="0" lvl="0" indent="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  <a:tab pos="8636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структуры данных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содержащей набор записей, определены следующие </a:t>
                      </a:r>
                      <a:r>
                        <a:rPr kumimoji="0" lang="ru-RU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операции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>
                          <a:tab pos="685800" algn="l"/>
                          <a:tab pos="8636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функция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порождающая пустой набор данных, и функция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мощность набора;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>
                          <a:tab pos="685800" algn="l"/>
                          <a:tab pos="8636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процедура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MinElem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выделяющая из набора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узел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минимальным значением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исключающая запись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 набора;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>
                          <a:tab pos="685800" algn="l"/>
                          <a:tab pos="863600" algn="l"/>
                        </a:tabLst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процедура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добавляющая запись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набор данных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так чтобы дальнейшее извлечение данных с помощью процедуры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MinElem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происходило корректно.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8CA91-1CAE-4D73-8DD9-BE42E26C45DC}" type="slidenum">
              <a:rPr lang="ru-RU"/>
            </a:fld>
            <a:endParaRPr lang="ru-RU"/>
          </a:p>
        </p:txBody>
      </p:sp>
      <p:graphicFrame>
        <p:nvGraphicFramePr>
          <p:cNvPr id="221202" name="Group 18"/>
          <p:cNvGraphicFramePr>
            <a:graphicFrameLocks noGrp="1"/>
          </p:cNvGraphicFramePr>
          <p:nvPr>
            <p:ph idx="1"/>
          </p:nvPr>
        </p:nvGraphicFramePr>
        <p:xfrm>
          <a:off x="612775" y="1025525"/>
          <a:ext cx="7916863" cy="4392613"/>
        </p:xfrm>
        <a:graphic>
          <a:graphicData uri="http://schemas.openxmlformats.org/drawingml/2006/table">
            <a:tbl>
              <a:tblPr/>
              <a:tblGrid>
                <a:gridCol w="7916863"/>
              </a:tblGrid>
              <a:tr h="4392613">
                <a:tc>
                  <a:txBody>
                    <a:bodyPr/>
                    <a:lstStyle/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:=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{инициализация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листьями дерева}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:= 1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:= 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MakeLeaf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:=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Insert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6635" name="Line 16"/>
          <p:cNvSpPr>
            <a:spLocks noChangeShapeType="1"/>
          </p:cNvSpPr>
          <p:nvPr/>
        </p:nvSpPr>
        <p:spPr bwMode="auto">
          <a:xfrm>
            <a:off x="4329113" y="4403725"/>
            <a:ext cx="0" cy="1595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6636" name="Rectangle 17"/>
          <p:cNvSpPr>
            <a:spLocks noChangeArrowheads="1"/>
          </p:cNvSpPr>
          <p:nvPr/>
        </p:nvSpPr>
        <p:spPr bwMode="auto">
          <a:xfrm>
            <a:off x="1106488" y="139700"/>
            <a:ext cx="72040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altLang="ru-RU">
                <a:solidFill>
                  <a:srgbClr val="006600"/>
                </a:solidFill>
              </a:rPr>
              <a:t>Алгоритм Хаффмана в итеративном виде:</a:t>
            </a:r>
            <a:endParaRPr lang="ru-RU" altLang="ru-RU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653D3-5C42-4699-AFA6-2A4B8548FF42}" type="slidenum">
              <a:rPr lang="ru-RU"/>
            </a:fld>
            <a:endParaRPr lang="ru-RU"/>
          </a:p>
        </p:txBody>
      </p:sp>
      <p:graphicFrame>
        <p:nvGraphicFramePr>
          <p:cNvPr id="222226" name="Group 18"/>
          <p:cNvGraphicFramePr>
            <a:graphicFrameLocks noGrp="1"/>
          </p:cNvGraphicFramePr>
          <p:nvPr>
            <p:ph idx="1"/>
          </p:nvPr>
        </p:nvGraphicFramePr>
        <p:xfrm>
          <a:off x="247650" y="954088"/>
          <a:ext cx="8694738" cy="4525962"/>
        </p:xfrm>
        <a:graphic>
          <a:graphicData uri="http://schemas.openxmlformats.org/drawingml/2006/table">
            <a:tbl>
              <a:tblPr/>
              <a:tblGrid>
                <a:gridCol w="8694738"/>
              </a:tblGrid>
              <a:tr h="4525962">
                <a:tc>
                  <a:txBody>
                    <a:bodyPr/>
                    <a:lstStyle/>
                    <a:p>
                      <a:pPr marL="342900" marR="0" lvl="0" indent="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построение дерева Хаффмана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 &gt; 1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MinElem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MinElem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:= 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ConsTBT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:=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+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Insert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 = 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корень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дерева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Хаффмана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7659" name="Line 16"/>
          <p:cNvSpPr>
            <a:spLocks noChangeShapeType="1"/>
          </p:cNvSpPr>
          <p:nvPr/>
        </p:nvSpPr>
        <p:spPr bwMode="auto">
          <a:xfrm>
            <a:off x="4497388" y="158750"/>
            <a:ext cx="0" cy="6254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8F89D-82C0-4120-A6CF-0935F5458A7F}" type="slidenum">
              <a:rPr lang="ru-RU"/>
            </a:fld>
            <a:endParaRPr lang="ru-RU"/>
          </a:p>
        </p:txBody>
      </p:sp>
      <p:graphicFrame>
        <p:nvGraphicFramePr>
          <p:cNvPr id="229396" name="Group 20"/>
          <p:cNvGraphicFramePr>
            <a:graphicFrameLocks noGrp="1"/>
          </p:cNvGraphicFramePr>
          <p:nvPr>
            <p:ph idx="1"/>
          </p:nvPr>
        </p:nvGraphicFramePr>
        <p:xfrm>
          <a:off x="457200" y="1739900"/>
          <a:ext cx="8229600" cy="44243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42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TBT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IsLeaf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Info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] :=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	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else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	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begin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		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Coder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(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LeftTBT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Postfix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0));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		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Coder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(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RightTBT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Postfix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1))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	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end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end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Coder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8683" name="Text Box 19"/>
          <p:cNvSpPr txBox="1">
            <a:spLocks noChangeArrowheads="1"/>
          </p:cNvSpPr>
          <p:nvPr/>
        </p:nvSpPr>
        <p:spPr bwMode="auto">
          <a:xfrm>
            <a:off x="215900" y="130175"/>
            <a:ext cx="8712200" cy="13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dirty="0"/>
              <a:t>По построенному  дереву Хаффмана </a:t>
            </a:r>
            <a:r>
              <a:rPr lang="ru-RU" altLang="ru-RU" b="1" i="1" dirty="0"/>
              <a:t>кодирование</a:t>
            </a:r>
            <a:r>
              <a:rPr lang="ru-RU" altLang="ru-RU" dirty="0"/>
              <a:t> можно </a:t>
            </a:r>
            <a:r>
              <a:rPr lang="ru-RU" altLang="ru-RU" dirty="0" smtClean="0"/>
              <a:t>осуществить </a:t>
            </a:r>
            <a:r>
              <a:rPr lang="ru-RU" altLang="ru-RU" dirty="0"/>
              <a:t>следующей рекурсивной процедурой: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 dirty="0" smtClean="0">
                <a:solidFill>
                  <a:srgbClr val="FF0000"/>
                </a:solidFill>
              </a:rPr>
              <a:t>Пример кодирования.</a:t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Способ 1: равномерный 3-битный код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468313" y="1452563"/>
            <a:ext cx="8234362" cy="922337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i="1" smtClean="0"/>
              <a:t>A</a:t>
            </a:r>
            <a:r>
              <a:rPr lang="en-US" sz="2400" i="1" smtClean="0"/>
              <a:t> </a:t>
            </a:r>
            <a:r>
              <a:rPr lang="ru-RU" sz="2400" i="1" smtClean="0"/>
              <a:t>=</a:t>
            </a:r>
            <a:r>
              <a:rPr lang="en-US" sz="2400" i="1" smtClean="0"/>
              <a:t> </a:t>
            </a:r>
            <a:r>
              <a:rPr lang="ru-RU" sz="2400" smtClean="0"/>
              <a:t>{А, Б, В, Г}. Здесь </a:t>
            </a:r>
            <a:r>
              <a:rPr lang="en-US" sz="2400" i="1" smtClean="0"/>
              <a:t>n</a:t>
            </a:r>
            <a:r>
              <a:rPr lang="en-US" sz="2400" smtClean="0"/>
              <a:t>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4, </a:t>
            </a:r>
            <a:r>
              <a:rPr lang="en-US" sz="2400" smtClean="0">
                <a:sym typeface="Symbol" panose="05050102010706020507" pitchFamily="18" charset="2"/>
              </a:rPr>
              <a:t></a:t>
            </a:r>
            <a:r>
              <a:rPr lang="ru-RU" sz="2400" baseline="-25000" smtClean="0"/>
              <a:t>1 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«А», </a:t>
            </a:r>
            <a:r>
              <a:rPr lang="en-US" sz="2400" smtClean="0">
                <a:sym typeface="Symbol" panose="05050102010706020507" pitchFamily="18" charset="2"/>
              </a:rPr>
              <a:t></a:t>
            </a:r>
            <a:r>
              <a:rPr lang="ru-RU" sz="2400" baseline="-25000" smtClean="0"/>
              <a:t>2 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«Б», </a:t>
            </a:r>
            <a:r>
              <a:rPr lang="en-US" sz="2400" smtClean="0">
                <a:sym typeface="Symbol" panose="05050102010706020507" pitchFamily="18" charset="2"/>
              </a:rPr>
              <a:t></a:t>
            </a:r>
            <a:r>
              <a:rPr lang="ru-RU" sz="2400" baseline="-25000" smtClean="0"/>
              <a:t>3 </a:t>
            </a:r>
            <a:r>
              <a:rPr lang="ru-RU" sz="2400" smtClean="0"/>
              <a:t>= «В», </a:t>
            </a:r>
            <a:r>
              <a:rPr lang="en-US" sz="2400" smtClean="0">
                <a:sym typeface="Symbol" panose="05050102010706020507" pitchFamily="18" charset="2"/>
              </a:rPr>
              <a:t></a:t>
            </a:r>
            <a:r>
              <a:rPr lang="ru-RU" sz="2400" baseline="-25000" smtClean="0"/>
              <a:t>4 </a:t>
            </a:r>
            <a:r>
              <a:rPr lang="ru-RU" sz="2400" smtClean="0"/>
              <a:t>= «Г».  Входной текст «АББАГАВ», т. е.  </a:t>
            </a:r>
            <a:r>
              <a:rPr lang="en-US" sz="2400" i="1" smtClean="0"/>
              <a:t>m</a:t>
            </a:r>
            <a:r>
              <a:rPr lang="en-US" sz="2400" smtClean="0"/>
              <a:t>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7 и </a:t>
            </a:r>
            <a:r>
              <a:rPr lang="en-US" sz="2400" i="1" smtClean="0"/>
              <a:t>W</a:t>
            </a:r>
            <a:r>
              <a:rPr lang="en-US" sz="2400" smtClean="0"/>
              <a:t>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(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ru-RU" sz="2400" smtClean="0"/>
              <a:t>)</a:t>
            </a:r>
            <a:r>
              <a:rPr lang="ru-RU" sz="2400" baseline="-25000" smtClean="0"/>
              <a:t>1</a:t>
            </a:r>
            <a:r>
              <a:rPr lang="en-US" sz="2400" i="1" baseline="30000" smtClean="0"/>
              <a:t>n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(3,</a:t>
            </a:r>
            <a:r>
              <a:rPr lang="en-US" sz="2400" smtClean="0"/>
              <a:t> </a:t>
            </a:r>
            <a:r>
              <a:rPr lang="ru-RU" sz="2400" smtClean="0"/>
              <a:t>2,</a:t>
            </a:r>
            <a:r>
              <a:rPr lang="en-US" sz="2400" smtClean="0"/>
              <a:t> </a:t>
            </a:r>
            <a:r>
              <a:rPr lang="ru-RU" sz="2400" smtClean="0"/>
              <a:t>1,</a:t>
            </a:r>
            <a:r>
              <a:rPr lang="en-US" sz="2400" smtClean="0"/>
              <a:t> </a:t>
            </a:r>
            <a:r>
              <a:rPr lang="ru-RU" sz="2400" smtClean="0"/>
              <a:t>1)</a:t>
            </a:r>
            <a:endParaRPr lang="ru-RU" sz="2400" smtClean="0"/>
          </a:p>
          <a:p>
            <a:pPr>
              <a:buFontTx/>
              <a:buNone/>
            </a:pPr>
            <a:endParaRPr lang="ru-RU" sz="2400" smtClean="0"/>
          </a:p>
          <a:p>
            <a:pPr>
              <a:buFontTx/>
              <a:buNone/>
            </a:pPr>
            <a:endParaRPr lang="ru-RU" sz="200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19.10.2015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Деревья Хаффмана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52C06-B33F-4F8A-B524-54826234B62E}" type="slidenum">
              <a:rPr lang="ru-RU" smtClean="0"/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90663" y="2738438"/>
          <a:ext cx="5267325" cy="1485900"/>
        </p:xfrm>
        <a:graphic>
          <a:graphicData uri="http://schemas.openxmlformats.org/drawingml/2006/table">
            <a:tbl>
              <a:tblPr/>
              <a:tblGrid>
                <a:gridCol w="1054100"/>
                <a:gridCol w="1052512"/>
                <a:gridCol w="1054100"/>
                <a:gridCol w="1052513"/>
                <a:gridCol w="10541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9" name="Прямоугольник 7"/>
          <p:cNvSpPr>
            <a:spLocks noChangeArrowheads="1"/>
          </p:cNvSpPr>
          <p:nvPr/>
        </p:nvSpPr>
        <p:spPr bwMode="auto">
          <a:xfrm>
            <a:off x="568325" y="4665663"/>
            <a:ext cx="7840663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i="1"/>
              <a:t>Код</a:t>
            </a:r>
            <a:r>
              <a:rPr lang="ru-RU"/>
              <a:t>(«АББАГАВ») = 001 010 010 001 100 001 011</a:t>
            </a:r>
            <a:endParaRPr lang="ru-RU"/>
          </a:p>
        </p:txBody>
      </p:sp>
      <p:sp>
        <p:nvSpPr>
          <p:cNvPr id="8220" name="Прямоугольник 8"/>
          <p:cNvSpPr>
            <a:spLocks noChangeArrowheads="1"/>
          </p:cNvSpPr>
          <p:nvPr/>
        </p:nvSpPr>
        <p:spPr bwMode="auto">
          <a:xfrm>
            <a:off x="709613" y="5232400"/>
            <a:ext cx="74152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sz="2400"/>
              <a:t>Длина закодированного текста 7</a:t>
            </a:r>
            <a:r>
              <a:rPr lang="ru-RU" sz="2400">
                <a:sym typeface="Symbol" panose="05050102010706020507" pitchFamily="18" charset="2"/>
              </a:rPr>
              <a:t></a:t>
            </a:r>
            <a:r>
              <a:rPr lang="ru-RU" sz="2400"/>
              <a:t>3 = 21 бит. </a:t>
            </a:r>
            <a:endParaRPr lang="ru-RU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27B56C-8FB2-4567-B484-397838C3945D}" type="slidenum">
              <a:rPr lang="ru-RU"/>
            </a:fld>
            <a:endParaRPr lang="ru-RU"/>
          </a:p>
        </p:txBody>
      </p:sp>
      <p:graphicFrame>
        <p:nvGraphicFramePr>
          <p:cNvPr id="230416" name="Group 16"/>
          <p:cNvGraphicFramePr>
            <a:graphicFrameLocks noGrp="1"/>
          </p:cNvGraphicFramePr>
          <p:nvPr>
            <p:ph idx="1"/>
          </p:nvPr>
        </p:nvGraphicFramePr>
        <p:xfrm>
          <a:off x="371475" y="1125538"/>
          <a:ext cx="8229600" cy="4525962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525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Стартовый вызов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:=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Coder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процедуре </a:t>
                      </a: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Coder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использована функция (предикат) </a:t>
                      </a: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IsLeaf 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определяющая, является ли узел дерева листом: 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Tag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Leaf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то </a:t>
                      </a:r>
                      <a:r>
                        <a:rPr kumimoji="0" 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«да».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08B5B-E268-4FD3-8DF2-7D5C079BC5E4}" type="slidenum">
              <a:rPr lang="ru-RU"/>
            </a:fld>
            <a:endParaRPr lang="ru-RU"/>
          </a:p>
        </p:txBody>
      </p:sp>
      <p:graphicFrame>
        <p:nvGraphicFramePr>
          <p:cNvPr id="231444" name="Group 20"/>
          <p:cNvGraphicFramePr>
            <a:graphicFrameLocks noGrp="1"/>
          </p:cNvGraphicFramePr>
          <p:nvPr>
            <p:ph idx="1"/>
          </p:nvPr>
        </p:nvGraphicFramePr>
        <p:xfrm>
          <a:off x="188913" y="328613"/>
          <a:ext cx="8955087" cy="5638800"/>
        </p:xfrm>
        <a:graphic>
          <a:graphicData uri="http://schemas.openxmlformats.org/drawingml/2006/table">
            <a:tbl>
              <a:tblPr/>
              <a:tblGrid>
                <a:gridCol w="8955087"/>
              </a:tblGrid>
              <a:tr h="538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Процедура </a:t>
                      </a:r>
                      <a:r>
                        <a:rPr kumimoji="0" lang="ru-RU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декодирования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полученного кода для восстановления входной последовательности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ru-RU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ru-RU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sz="2800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 кодовому дереву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Фано</a:t>
                      </a: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Шеннона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или Хаффмана).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Глобальный массив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Alpha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[1..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]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исходных кодов алфавита 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 </a:t>
                      </a:r>
                      <a:r>
                        <a:rPr kumimoji="0" lang="ru-RU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ru-RU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</a:t>
                      </a:r>
                      <a:r>
                        <a:rPr kumimoji="0" lang="ru-RU" sz="28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…,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</a:t>
                      </a:r>
                      <a:r>
                        <a:rPr kumimoji="0" lang="en-US" sz="2800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}.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procedure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DeCoder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 ({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in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:}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: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SeqB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;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: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TBT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;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			  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out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:}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var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: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SeqA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in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: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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закодированное сообщение;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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кодовое дерево}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out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: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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декодированная последовательность символов алфавита}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0648A-CD9E-4720-8C2C-FF529CC544DE}" type="slidenum">
              <a:rPr lang="ru-RU"/>
            </a:fld>
            <a:endParaRPr lang="ru-RU"/>
          </a:p>
        </p:txBody>
      </p:sp>
      <p:graphicFrame>
        <p:nvGraphicFramePr>
          <p:cNvPr id="236579" name="Group 35"/>
          <p:cNvGraphicFramePr>
            <a:graphicFrameLocks noGrp="1"/>
          </p:cNvGraphicFramePr>
          <p:nvPr>
            <p:ph idx="1"/>
          </p:nvPr>
        </p:nvGraphicFramePr>
        <p:xfrm>
          <a:off x="823913" y="160338"/>
          <a:ext cx="7496175" cy="6065837"/>
        </p:xfrm>
        <a:graphic>
          <a:graphicData uri="http://schemas.openxmlformats.org/drawingml/2006/table">
            <a:tbl>
              <a:tblPr/>
              <a:tblGrid>
                <a:gridCol w="7496175"/>
              </a:tblGrid>
              <a:tr h="6065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not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begin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{обработка (декодирование) кода}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:=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not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IsLeaf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begin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:=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 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:=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= 0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:= 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LeftTBT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       else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:= 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RightTBT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IsLeaf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}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:= 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DeCoder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96D00-E28A-403C-91C5-0059CD5F6237}" type="slidenum">
              <a:rPr lang="ru-RU"/>
            </a:fld>
            <a:endParaRPr lang="ru-RU"/>
          </a:p>
        </p:txBody>
      </p:sp>
      <p:sp>
        <p:nvSpPr>
          <p:cNvPr id="4102" name="Rectangle 67"/>
          <p:cNvSpPr>
            <a:spLocks noChangeArrowheads="1"/>
          </p:cNvSpPr>
          <p:nvPr/>
        </p:nvSpPr>
        <p:spPr bwMode="auto">
          <a:xfrm>
            <a:off x="323850" y="0"/>
            <a:ext cx="8626475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ru-RU" altLang="ru-RU" b="1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Сложность алгоритма Хаффмана</a:t>
            </a:r>
            <a:r>
              <a:rPr lang="ru-RU" altLang="ru-RU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altLang="ru-RU">
              <a:latin typeface="Arial" panose="020B0604020202020204" pitchFamily="34" charset="0"/>
            </a:endParaRPr>
          </a:p>
          <a:p>
            <a:r>
              <a:rPr lang="ru-RU" altLang="ru-RU" b="1">
                <a:solidFill>
                  <a:srgbClr val="0000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Реализация с массивом</a:t>
            </a:r>
            <a:endParaRPr lang="ru-RU" altLang="ru-RU"/>
          </a:p>
        </p:txBody>
      </p:sp>
      <p:graphicFrame>
        <p:nvGraphicFramePr>
          <p:cNvPr id="4098" name="Object 66"/>
          <p:cNvGraphicFramePr>
            <a:graphicFrameLocks noChangeAspect="1"/>
          </p:cNvGraphicFramePr>
          <p:nvPr/>
        </p:nvGraphicFramePr>
        <p:xfrm>
          <a:off x="-4283075" y="3203575"/>
          <a:ext cx="6096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Формула" r:id="rId1" imgW="14630400" imgH="5791200" progId="Equation.3">
                  <p:embed/>
                </p:oleObj>
              </mc:Choice>
              <mc:Fallback>
                <p:oleObj name="Формула" r:id="rId1" imgW="14630400" imgH="5791200" progId="Equation.3">
                  <p:embed/>
                  <p:pic>
                    <p:nvPicPr>
                      <p:cNvPr id="0" name="Object 6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4283075" y="3203575"/>
                        <a:ext cx="609600" cy="238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68"/>
          <p:cNvSpPr>
            <a:spLocks noChangeArrowheads="1"/>
          </p:cNvSpPr>
          <p:nvPr/>
        </p:nvSpPr>
        <p:spPr bwMode="auto">
          <a:xfrm>
            <a:off x="141288" y="1704975"/>
            <a:ext cx="9002712" cy="191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l"/>
            <a:r>
              <a:rPr lang="ru-RU" altLang="ru-RU" sz="2400" u="sng" dirty="0">
                <a:latin typeface="Arial" panose="020B0604020202020204" pitchFamily="34" charset="0"/>
                <a:cs typeface="Times New Roman" panose="02020603050405020304" pitchFamily="18" charset="0"/>
              </a:rPr>
              <a:t>Основные затраты связаны с операцией </a:t>
            </a:r>
            <a:r>
              <a:rPr lang="en-US" altLang="ru-RU" sz="2400" i="1" u="sng" dirty="0">
                <a:solidFill>
                  <a:srgbClr val="000099"/>
                </a:solidFill>
                <a:cs typeface="Times New Roman" panose="02020603050405020304" pitchFamily="18" charset="0"/>
              </a:rPr>
              <a:t>Insert</a:t>
            </a:r>
            <a:r>
              <a:rPr lang="ru-RU" altLang="ru-RU" sz="2400" u="sng" dirty="0">
                <a:cs typeface="Times New Roman" panose="02020603050405020304" pitchFamily="18" charset="0"/>
              </a:rPr>
              <a:t>.</a:t>
            </a:r>
            <a:r>
              <a:rPr lang="ru-RU" altLang="ru-RU" sz="2400" u="sng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altLang="ru-RU" sz="2400" u="sng" dirty="0">
              <a:latin typeface="Arial" panose="020B0604020202020204" pitchFamily="34" charset="0"/>
            </a:endParaRPr>
          </a:p>
          <a:p>
            <a:pPr algn="l"/>
            <a:r>
              <a:rPr lang="ru-RU" altLang="ru-RU" sz="2400" dirty="0">
                <a:latin typeface="Arial" panose="020B0604020202020204" pitchFamily="34" charset="0"/>
                <a:cs typeface="Times New Roman" panose="02020603050405020304" pitchFamily="18" charset="0"/>
              </a:rPr>
              <a:t>Бинарный </a:t>
            </a:r>
            <a:r>
              <a:rPr lang="ru-RU" altLang="ru-RU" sz="2400" i="1" dirty="0">
                <a:latin typeface="Arial" panose="020B0604020202020204" pitchFamily="34" charset="0"/>
                <a:cs typeface="Times New Roman" panose="02020603050405020304" pitchFamily="18" charset="0"/>
              </a:rPr>
              <a:t>поиск</a:t>
            </a:r>
            <a:r>
              <a:rPr lang="ru-RU" altLang="ru-RU" sz="2400" dirty="0">
                <a:latin typeface="Arial" panose="020B0604020202020204" pitchFamily="34" charset="0"/>
                <a:cs typeface="Times New Roman" panose="02020603050405020304" pitchFamily="18" charset="0"/>
              </a:rPr>
              <a:t> места вставки на </a:t>
            </a:r>
            <a:r>
              <a:rPr lang="en-US" altLang="ru-RU" sz="2400" i="1" dirty="0" err="1">
                <a:solidFill>
                  <a:srgbClr val="000099"/>
                </a:solidFill>
                <a:cs typeface="Times New Roman" panose="02020603050405020304" pitchFamily="18" charset="0"/>
              </a:rPr>
              <a:t>i</a:t>
            </a:r>
            <a:r>
              <a:rPr lang="ru-RU" altLang="ru-RU" sz="2400" dirty="0">
                <a:latin typeface="Arial" panose="020B0604020202020204" pitchFamily="34" charset="0"/>
                <a:cs typeface="Times New Roman" panose="02020603050405020304" pitchFamily="18" charset="0"/>
              </a:rPr>
              <a:t>-м шаге в массиве </a:t>
            </a:r>
            <a:endParaRPr lang="ru-RU" altLang="ru-RU" sz="2400" dirty="0">
              <a:latin typeface="Arial" panose="020B0604020202020204" pitchFamily="34" charset="0"/>
            </a:endParaRPr>
          </a:p>
          <a:p>
            <a:pPr algn="l"/>
            <a:r>
              <a:rPr lang="ru-RU" altLang="ru-RU" sz="2400" dirty="0">
                <a:latin typeface="Arial" panose="020B0604020202020204" pitchFamily="34" charset="0"/>
                <a:cs typeface="Times New Roman" panose="02020603050405020304" pitchFamily="18" charset="0"/>
              </a:rPr>
              <a:t>из </a:t>
            </a:r>
            <a:r>
              <a:rPr lang="en-US" altLang="ru-RU" sz="2400" i="1" dirty="0">
                <a:solidFill>
                  <a:srgbClr val="000099"/>
                </a:solidFill>
                <a:cs typeface="Times New Roman" panose="02020603050405020304" pitchFamily="18" charset="0"/>
              </a:rPr>
              <a:t>k</a:t>
            </a:r>
            <a:r>
              <a:rPr lang="en-US" altLang="ru-RU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 </a:t>
            </a:r>
            <a:r>
              <a:rPr lang="ru-RU" altLang="ru-RU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=</a:t>
            </a:r>
            <a:r>
              <a:rPr lang="en-US" altLang="ru-RU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 </a:t>
            </a:r>
            <a:r>
              <a:rPr lang="en-US" altLang="ru-RU" sz="2400" i="1" dirty="0">
                <a:solidFill>
                  <a:srgbClr val="000099"/>
                </a:solidFill>
                <a:cs typeface="Times New Roman" panose="02020603050405020304" pitchFamily="18" charset="0"/>
              </a:rPr>
              <a:t>n</a:t>
            </a:r>
            <a:r>
              <a:rPr lang="en-US" altLang="ru-RU" sz="2400" dirty="0">
                <a:solidFill>
                  <a:srgbClr val="0000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en-US" altLang="ru-RU" sz="24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ru-RU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 </a:t>
            </a:r>
            <a:r>
              <a:rPr lang="en-US" altLang="ru-RU" sz="2400" i="1" dirty="0" err="1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ru-RU" sz="24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 </a:t>
            </a:r>
            <a:r>
              <a:rPr lang="en-US" altLang="ru-RU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 </a:t>
            </a:r>
            <a:r>
              <a:rPr lang="ru-RU" altLang="ru-RU" sz="24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dirty="0">
                <a:cs typeface="Times New Roman" panose="02020603050405020304" pitchFamily="18" charset="0"/>
                <a:sym typeface="Symbol" panose="05050102010706020507" pitchFamily="18" charset="2"/>
              </a:rPr>
              <a:t> элементов требует не более </a:t>
            </a:r>
            <a:r>
              <a:rPr lang="ru-RU" altLang="ru-RU" sz="24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ru-RU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log</a:t>
            </a:r>
            <a:r>
              <a:rPr lang="ru-RU" altLang="ru-RU" sz="2400" baseline="-300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ru-RU" altLang="ru-RU" sz="24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ru-RU" sz="2400" i="1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ru-RU" sz="24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ru-RU" altLang="ru-RU" sz="24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ru-RU" sz="24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ru-RU" altLang="ru-RU" sz="24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1)</a:t>
            </a:r>
            <a:r>
              <a:rPr lang="ru-RU" altLang="ru-RU" sz="2400" dirty="0">
                <a:cs typeface="Times New Roman" panose="02020603050405020304" pitchFamily="18" charset="0"/>
              </a:rPr>
              <a:t> операций. </a:t>
            </a:r>
            <a:endParaRPr lang="ru-RU" altLang="ru-RU" sz="2400" dirty="0"/>
          </a:p>
          <a:p>
            <a:pPr algn="l"/>
            <a:r>
              <a:rPr lang="ru-RU" altLang="ru-RU" sz="2400" dirty="0">
                <a:cs typeface="Times New Roman" panose="02020603050405020304" pitchFamily="18" charset="0"/>
              </a:rPr>
              <a:t>Как легко показать, суммарно за все </a:t>
            </a:r>
            <a:r>
              <a:rPr lang="en-US" altLang="ru-RU" sz="2400" i="1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4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 </a:t>
            </a:r>
            <a:r>
              <a:rPr lang="en-US" altLang="ru-RU" sz="2400" dirty="0">
                <a:solidFill>
                  <a:srgbClr val="000099"/>
                </a:solidFill>
                <a:cs typeface="Times New Roman" panose="02020603050405020304" pitchFamily="18" charset="0"/>
              </a:rPr>
              <a:t> </a:t>
            </a:r>
            <a:r>
              <a:rPr lang="ru-RU" altLang="ru-RU" sz="24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dirty="0">
                <a:cs typeface="Times New Roman" panose="02020603050405020304" pitchFamily="18" charset="0"/>
                <a:sym typeface="Symbol" panose="05050102010706020507" pitchFamily="18" charset="2"/>
              </a:rPr>
              <a:t> шагов алгоритма это даст около  </a:t>
            </a:r>
            <a:r>
              <a:rPr lang="en-US" altLang="ru-RU" sz="2400" i="1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4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log</a:t>
            </a:r>
            <a:r>
              <a:rPr lang="ru-RU" altLang="ru-RU" sz="2400" baseline="-300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ru-RU" sz="2400" i="1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ru-RU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dirty="0">
                <a:cs typeface="Times New Roman" panose="02020603050405020304" pitchFamily="18" charset="0"/>
                <a:sym typeface="Symbol" panose="05050102010706020507" pitchFamily="18" charset="2"/>
              </a:rPr>
              <a:t>операций.</a:t>
            </a:r>
            <a:endParaRPr lang="ru-RU" altLang="ru-RU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04" name="Rectangle 70"/>
          <p:cNvSpPr>
            <a:spLocks noChangeArrowheads="1"/>
          </p:cNvSpPr>
          <p:nvPr/>
        </p:nvSpPr>
        <p:spPr bwMode="auto">
          <a:xfrm>
            <a:off x="315913" y="871538"/>
            <a:ext cx="531177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l"/>
            <a:r>
              <a:rPr lang="ru-RU" altLang="ru-RU" sz="2400">
                <a:latin typeface="Arial" panose="020B0604020202020204" pitchFamily="34" charset="0"/>
                <a:cs typeface="Times New Roman" panose="02020603050405020304" pitchFamily="18" charset="0"/>
              </a:rPr>
              <a:t>Структура данных </a:t>
            </a:r>
            <a:r>
              <a:rPr lang="en-US" altLang="ru-RU" sz="2400" i="1">
                <a:solidFill>
                  <a:srgbClr val="000099"/>
                </a:solidFill>
                <a:cs typeface="Times New Roman" panose="02020603050405020304" pitchFamily="18" charset="0"/>
              </a:rPr>
              <a:t>SW</a:t>
            </a:r>
            <a:r>
              <a:rPr lang="en-US" altLang="ru-RU" sz="24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latin typeface="Arial" panose="020B0604020202020204" pitchFamily="34" charset="0"/>
                <a:cs typeface="Times New Roman" panose="02020603050405020304" pitchFamily="18" charset="0"/>
              </a:rPr>
              <a:t>–  массив </a:t>
            </a:r>
            <a:r>
              <a:rPr lang="ru-RU" altLang="ru-RU" sz="2400">
                <a:latin typeface="Arial" panose="020B0604020202020204" pitchFamily="34" charset="0"/>
              </a:rPr>
              <a:t>	</a:t>
            </a:r>
            <a:r>
              <a:rPr lang="ru-RU" altLang="ru-RU" sz="2400">
                <a:latin typeface="Arial" panose="020B0604020202020204" pitchFamily="34" charset="0"/>
                <a:cs typeface="Times New Roman" panose="02020603050405020304" pitchFamily="18" charset="0"/>
              </a:rPr>
              <a:t>(сортировка: около </a:t>
            </a:r>
            <a:r>
              <a:rPr lang="en-US" altLang="ru-RU" sz="2400" i="1">
                <a:solidFill>
                  <a:srgbClr val="000099"/>
                </a:solidFill>
                <a:sym typeface="Symbol" panose="05050102010706020507" pitchFamily="18" charset="2"/>
              </a:rPr>
              <a:t>n</a:t>
            </a:r>
            <a:r>
              <a:rPr lang="en-US" altLang="ru-RU" sz="2400">
                <a:solidFill>
                  <a:srgbClr val="000099"/>
                </a:solidFill>
                <a:sym typeface="Symbol" panose="05050102010706020507" pitchFamily="18" charset="2"/>
              </a:rPr>
              <a:t> log</a:t>
            </a:r>
            <a:r>
              <a:rPr lang="ru-RU" altLang="ru-RU" sz="2400" baseline="-25000">
                <a:solidFill>
                  <a:srgbClr val="000099"/>
                </a:solidFill>
                <a:sym typeface="Symbol" panose="05050102010706020507" pitchFamily="18" charset="2"/>
              </a:rPr>
              <a:t>2</a:t>
            </a:r>
            <a:r>
              <a:rPr lang="ru-RU" altLang="ru-RU" sz="240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US" altLang="ru-RU" sz="2400" i="1">
                <a:solidFill>
                  <a:srgbClr val="000099"/>
                </a:solidFill>
                <a:sym typeface="Symbol" panose="05050102010706020507" pitchFamily="18" charset="2"/>
              </a:rPr>
              <a:t>n</a:t>
            </a:r>
            <a:r>
              <a:rPr lang="en-US" altLang="ru-RU" sz="2400">
                <a:sym typeface="Symbol" panose="05050102010706020507" pitchFamily="18" charset="2"/>
              </a:rPr>
              <a:t> </a:t>
            </a:r>
            <a:endParaRPr lang="ru-RU" altLang="ru-RU" sz="2400">
              <a:sym typeface="Symbol" panose="05050102010706020507" pitchFamily="18" charset="2"/>
            </a:endParaRPr>
          </a:p>
        </p:txBody>
      </p:sp>
      <p:sp>
        <p:nvSpPr>
          <p:cNvPr id="4105" name="Rectangle 71"/>
          <p:cNvSpPr>
            <a:spLocks noChangeArrowheads="1"/>
          </p:cNvSpPr>
          <p:nvPr/>
        </p:nvSpPr>
        <p:spPr bwMode="auto">
          <a:xfrm>
            <a:off x="5011738" y="1184275"/>
            <a:ext cx="1781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ru-RU" altLang="ru-RU" sz="2400">
                <a:latin typeface="Arial" panose="020B0604020202020204" pitchFamily="34" charset="0"/>
                <a:cs typeface="Times New Roman" panose="02020603050405020304" pitchFamily="18" charset="0"/>
              </a:rPr>
              <a:t> операций).</a:t>
            </a:r>
            <a:r>
              <a:rPr lang="ru-RU" altLang="ru-RU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altLang="ru-RU">
              <a:latin typeface="Arial" panose="020B0604020202020204" pitchFamily="34" charset="0"/>
            </a:endParaRPr>
          </a:p>
        </p:txBody>
      </p:sp>
      <p:graphicFrame>
        <p:nvGraphicFramePr>
          <p:cNvPr id="237648" name="Group 80"/>
          <p:cNvGraphicFramePr>
            <a:graphicFrameLocks noGrp="1"/>
          </p:cNvGraphicFramePr>
          <p:nvPr>
            <p:ph/>
          </p:nvPr>
        </p:nvGraphicFramePr>
        <p:xfrm>
          <a:off x="161925" y="3703638"/>
          <a:ext cx="8982075" cy="2286000"/>
        </p:xfrm>
        <a:graphic>
          <a:graphicData uri="http://schemas.openxmlformats.org/drawingml/2006/table">
            <a:tbl>
              <a:tblPr/>
              <a:tblGrid>
                <a:gridCol w="8982075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Вставка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элемента в найденное место в массиве из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элементов требует в среднем около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операций.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Суммарно по всем значениям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это даст около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ru-R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/4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операций. 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Итак, реализация алгоритма с использованием </a:t>
                      </a:r>
                      <a:r>
                        <a:rPr kumimoji="0" 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упорядоченного массива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имеет сложность порядка 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ru-RU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.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2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2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23D0F-4B55-4424-84BD-C9EDCCDAB6CD}" type="slidenum">
              <a:rPr lang="ru-RU"/>
            </a:fld>
            <a:endParaRPr lang="ru-RU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44512"/>
          </a:xfrm>
        </p:spPr>
        <p:txBody>
          <a:bodyPr/>
          <a:lstStyle/>
          <a:p>
            <a:pPr eaLnBrk="1" hangingPunct="1"/>
            <a:r>
              <a:rPr lang="ru-RU" altLang="ru-RU" sz="2800" b="1" smtClean="0">
                <a:solidFill>
                  <a:srgbClr val="000099"/>
                </a:solidFill>
              </a:rPr>
              <a:t>Реализация со списками</a:t>
            </a:r>
            <a:endParaRPr lang="ru-RU" altLang="ru-RU" sz="2800" b="1" smtClean="0">
              <a:solidFill>
                <a:srgbClr val="000099"/>
              </a:solidFill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831850"/>
            <a:ext cx="8955087" cy="107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2400" smtClean="0"/>
              <a:t>Сначала создается упорядоченный список весов (на это требуется около </a:t>
            </a:r>
            <a:r>
              <a:rPr lang="en-US" altLang="ru-RU" sz="2800" i="1" smtClean="0">
                <a:solidFill>
                  <a:srgbClr val="000099"/>
                </a:solidFill>
                <a:sym typeface="Symbol" panose="05050102010706020507" pitchFamily="18" charset="2"/>
              </a:rPr>
              <a:t>n</a:t>
            </a:r>
            <a:r>
              <a:rPr lang="en-US" altLang="ru-RU" sz="2800" smtClean="0">
                <a:solidFill>
                  <a:srgbClr val="000099"/>
                </a:solidFill>
                <a:sym typeface="Symbol" panose="05050102010706020507" pitchFamily="18" charset="2"/>
              </a:rPr>
              <a:t> log</a:t>
            </a:r>
            <a:r>
              <a:rPr lang="ru-RU" altLang="ru-RU" sz="2800" baseline="-25000" smtClean="0">
                <a:solidFill>
                  <a:srgbClr val="000099"/>
                </a:solidFill>
                <a:sym typeface="Symbol" panose="05050102010706020507" pitchFamily="18" charset="2"/>
              </a:rPr>
              <a:t>2</a:t>
            </a:r>
            <a:r>
              <a:rPr lang="ru-RU" altLang="ru-RU" sz="2800" smtClean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US" altLang="ru-RU" sz="2800" i="1" smtClean="0">
                <a:solidFill>
                  <a:srgbClr val="000099"/>
                </a:solidFill>
                <a:sym typeface="Symbol" panose="05050102010706020507" pitchFamily="18" charset="2"/>
              </a:rPr>
              <a:t>n</a:t>
            </a:r>
            <a:r>
              <a:rPr lang="ru-RU" altLang="ru-RU" sz="2400" smtClean="0"/>
              <a:t> операций).</a:t>
            </a:r>
            <a:r>
              <a:rPr lang="ru-RU" altLang="ru-RU" smtClean="0"/>
              <a:t> </a:t>
            </a:r>
            <a:endParaRPr lang="ru-RU" altLang="ru-RU" smtClean="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2498725" y="2487613"/>
            <a:ext cx="6243638" cy="2555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2511425" y="1901825"/>
            <a:ext cx="9636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min</a:t>
            </a:r>
            <a:endParaRPr lang="ru-RU" altLang="ru-RU"/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7974013" y="1865313"/>
            <a:ext cx="9636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max</a:t>
            </a:r>
            <a:endParaRPr lang="ru-RU" altLang="ru-RU"/>
          </a:p>
        </p:txBody>
      </p:sp>
      <p:sp>
        <p:nvSpPr>
          <p:cNvPr id="32778" name="Line 7"/>
          <p:cNvSpPr>
            <a:spLocks noChangeShapeType="1"/>
          </p:cNvSpPr>
          <p:nvPr/>
        </p:nvSpPr>
        <p:spPr bwMode="auto">
          <a:xfrm>
            <a:off x="3475038" y="2219325"/>
            <a:ext cx="4498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2779" name="Rectangle 8"/>
          <p:cNvSpPr>
            <a:spLocks noChangeArrowheads="1"/>
          </p:cNvSpPr>
          <p:nvPr/>
        </p:nvSpPr>
        <p:spPr bwMode="auto">
          <a:xfrm>
            <a:off x="2498725" y="3376613"/>
            <a:ext cx="4897438" cy="244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32780" name="Line 9"/>
          <p:cNvSpPr>
            <a:spLocks noChangeShapeType="1"/>
          </p:cNvSpPr>
          <p:nvPr/>
        </p:nvSpPr>
        <p:spPr bwMode="auto">
          <a:xfrm flipH="1">
            <a:off x="1560513" y="2609850"/>
            <a:ext cx="1023937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2781" name="Line 10"/>
          <p:cNvSpPr>
            <a:spLocks noChangeShapeType="1"/>
          </p:cNvSpPr>
          <p:nvPr/>
        </p:nvSpPr>
        <p:spPr bwMode="auto">
          <a:xfrm flipH="1" flipV="1">
            <a:off x="1573213" y="2987675"/>
            <a:ext cx="998537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2782" name="Text Box 11"/>
          <p:cNvSpPr txBox="1">
            <a:spLocks noChangeArrowheads="1"/>
          </p:cNvSpPr>
          <p:nvPr/>
        </p:nvSpPr>
        <p:spPr bwMode="auto">
          <a:xfrm>
            <a:off x="473075" y="2462213"/>
            <a:ext cx="11223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min ?</a:t>
            </a:r>
            <a:endParaRPr lang="ru-RU" altLang="ru-RU"/>
          </a:p>
        </p:txBody>
      </p:sp>
      <p:sp>
        <p:nvSpPr>
          <p:cNvPr id="32783" name="Text Box 13"/>
          <p:cNvSpPr txBox="1">
            <a:spLocks noChangeArrowheads="1"/>
          </p:cNvSpPr>
          <p:nvPr/>
        </p:nvSpPr>
        <p:spPr bwMode="auto">
          <a:xfrm>
            <a:off x="2487613" y="2816225"/>
            <a:ext cx="9636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min</a:t>
            </a:r>
            <a:endParaRPr lang="ru-RU" altLang="ru-RU"/>
          </a:p>
        </p:txBody>
      </p:sp>
      <p:sp>
        <p:nvSpPr>
          <p:cNvPr id="32784" name="Text Box 14"/>
          <p:cNvSpPr txBox="1">
            <a:spLocks noChangeArrowheads="1"/>
          </p:cNvSpPr>
          <p:nvPr/>
        </p:nvSpPr>
        <p:spPr bwMode="auto">
          <a:xfrm>
            <a:off x="5668963" y="2816225"/>
            <a:ext cx="9636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max</a:t>
            </a:r>
            <a:endParaRPr lang="ru-RU" altLang="ru-RU"/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>
            <a:off x="3328988" y="3170238"/>
            <a:ext cx="242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2786" name="Text Box 16"/>
          <p:cNvSpPr txBox="1">
            <a:spLocks noChangeArrowheads="1"/>
          </p:cNvSpPr>
          <p:nvPr/>
        </p:nvSpPr>
        <p:spPr bwMode="auto">
          <a:xfrm>
            <a:off x="841375" y="4400550"/>
            <a:ext cx="21574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w</a:t>
            </a:r>
            <a:r>
              <a:rPr lang="en-US" altLang="ru-RU">
                <a:sym typeface="Symbol" panose="05050102010706020507" pitchFamily="18" charset="2"/>
              </a:rPr>
              <a:t></a:t>
            </a:r>
            <a:r>
              <a:rPr lang="en-US" altLang="ru-RU"/>
              <a:t> + w</a:t>
            </a:r>
            <a:r>
              <a:rPr lang="en-US" altLang="ru-RU">
                <a:sym typeface="Symbol" panose="05050102010706020507" pitchFamily="18" charset="2"/>
              </a:rPr>
              <a:t></a:t>
            </a:r>
            <a:endParaRPr lang="en-US" altLang="ru-RU">
              <a:sym typeface="Symbol" panose="05050102010706020507" pitchFamily="18" charset="2"/>
            </a:endParaRPr>
          </a:p>
        </p:txBody>
      </p:sp>
      <p:sp>
        <p:nvSpPr>
          <p:cNvPr id="32787" name="Text Box 17"/>
          <p:cNvSpPr txBox="1">
            <a:spLocks noChangeArrowheads="1"/>
          </p:cNvSpPr>
          <p:nvPr/>
        </p:nvSpPr>
        <p:spPr bwMode="auto">
          <a:xfrm>
            <a:off x="460375" y="2925763"/>
            <a:ext cx="11223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/>
              <a:t>min ?</a:t>
            </a:r>
            <a:endParaRPr lang="ru-RU" altLang="ru-RU"/>
          </a:p>
        </p:txBody>
      </p:sp>
      <p:sp>
        <p:nvSpPr>
          <p:cNvPr id="32788" name="Freeform 18"/>
          <p:cNvSpPr/>
          <p:nvPr/>
        </p:nvSpPr>
        <p:spPr bwMode="auto">
          <a:xfrm>
            <a:off x="1025525" y="3597275"/>
            <a:ext cx="157163" cy="1011238"/>
          </a:xfrm>
          <a:custGeom>
            <a:avLst/>
            <a:gdLst>
              <a:gd name="T0" fmla="*/ 2147483647 w 99"/>
              <a:gd name="T1" fmla="*/ 0 h 637"/>
              <a:gd name="T2" fmla="*/ 2147483647 w 99"/>
              <a:gd name="T3" fmla="*/ 2147483647 h 637"/>
              <a:gd name="T4" fmla="*/ 2147483647 w 99"/>
              <a:gd name="T5" fmla="*/ 2147483647 h 637"/>
              <a:gd name="T6" fmla="*/ 0 60000 65536"/>
              <a:gd name="T7" fmla="*/ 0 60000 65536"/>
              <a:gd name="T8" fmla="*/ 0 60000 65536"/>
              <a:gd name="T9" fmla="*/ 0 w 99"/>
              <a:gd name="T10" fmla="*/ 0 h 637"/>
              <a:gd name="T11" fmla="*/ 99 w 99"/>
              <a:gd name="T12" fmla="*/ 637 h 6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" h="637">
                <a:moveTo>
                  <a:pt x="14" y="0"/>
                </a:moveTo>
                <a:cubicBezTo>
                  <a:pt x="7" y="181"/>
                  <a:pt x="0" y="362"/>
                  <a:pt x="14" y="468"/>
                </a:cubicBezTo>
                <a:cubicBezTo>
                  <a:pt x="28" y="574"/>
                  <a:pt x="85" y="609"/>
                  <a:pt x="99" y="63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2789" name="Freeform 20"/>
          <p:cNvSpPr/>
          <p:nvPr/>
        </p:nvSpPr>
        <p:spPr bwMode="auto">
          <a:xfrm>
            <a:off x="2706688" y="3694113"/>
            <a:ext cx="4059237" cy="1062037"/>
          </a:xfrm>
          <a:custGeom>
            <a:avLst/>
            <a:gdLst>
              <a:gd name="T0" fmla="*/ 0 w 2557"/>
              <a:gd name="T1" fmla="*/ 2147483647 h 669"/>
              <a:gd name="T2" fmla="*/ 2147483647 w 2557"/>
              <a:gd name="T3" fmla="*/ 2147483647 h 669"/>
              <a:gd name="T4" fmla="*/ 2147483647 w 2557"/>
              <a:gd name="T5" fmla="*/ 2147483647 h 669"/>
              <a:gd name="T6" fmla="*/ 2147483647 w 2557"/>
              <a:gd name="T7" fmla="*/ 0 h 669"/>
              <a:gd name="T8" fmla="*/ 0 60000 65536"/>
              <a:gd name="T9" fmla="*/ 0 60000 65536"/>
              <a:gd name="T10" fmla="*/ 0 60000 65536"/>
              <a:gd name="T11" fmla="*/ 0 60000 65536"/>
              <a:gd name="T12" fmla="*/ 0 w 2557"/>
              <a:gd name="T13" fmla="*/ 0 h 669"/>
              <a:gd name="T14" fmla="*/ 2557 w 2557"/>
              <a:gd name="T15" fmla="*/ 669 h 6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7" h="669">
                <a:moveTo>
                  <a:pt x="0" y="661"/>
                </a:moveTo>
                <a:cubicBezTo>
                  <a:pt x="93" y="665"/>
                  <a:pt x="186" y="669"/>
                  <a:pt x="538" y="637"/>
                </a:cubicBezTo>
                <a:cubicBezTo>
                  <a:pt x="890" y="605"/>
                  <a:pt x="1775" y="575"/>
                  <a:pt x="2112" y="469"/>
                </a:cubicBezTo>
                <a:cubicBezTo>
                  <a:pt x="2449" y="363"/>
                  <a:pt x="2503" y="181"/>
                  <a:pt x="2557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2790" name="Text Box 21"/>
          <p:cNvSpPr txBox="1">
            <a:spLocks noChangeArrowheads="1"/>
          </p:cNvSpPr>
          <p:nvPr/>
        </p:nvSpPr>
        <p:spPr bwMode="auto">
          <a:xfrm>
            <a:off x="4230688" y="2427288"/>
            <a:ext cx="23907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>
                <a:solidFill>
                  <a:srgbClr val="000099"/>
                </a:solidFill>
              </a:rPr>
              <a:t>Исходный список</a:t>
            </a:r>
            <a:endParaRPr lang="ru-RU" altLang="ru-RU" sz="2000">
              <a:solidFill>
                <a:srgbClr val="000099"/>
              </a:solidFill>
            </a:endParaRPr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2649538" y="3305175"/>
            <a:ext cx="46767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000">
                <a:solidFill>
                  <a:srgbClr val="000099"/>
                </a:solidFill>
              </a:rPr>
              <a:t>Список (очередь) объединений</a:t>
            </a:r>
            <a:endParaRPr lang="ru-RU" altLang="ru-RU" sz="2000">
              <a:solidFill>
                <a:srgbClr val="000099"/>
              </a:solidFill>
            </a:endParaRP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2238375" y="5265738"/>
            <a:ext cx="35750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altLang="ru-RU">
                <a:sym typeface="Symbol" panose="05050102010706020507" pitchFamily="18" charset="2"/>
              </a:rPr>
              <a:t>Всего около</a:t>
            </a:r>
            <a:r>
              <a:rPr lang="ru-RU" altLang="ru-RU" i="1">
                <a:solidFill>
                  <a:srgbClr val="00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ru-RU" i="1">
                <a:solidFill>
                  <a:srgbClr val="00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ru-RU">
                <a:solidFill>
                  <a:srgbClr val="00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log</a:t>
            </a:r>
            <a:r>
              <a:rPr lang="ru-RU" altLang="ru-RU" baseline="-25000">
                <a:solidFill>
                  <a:srgbClr val="00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ru-RU" altLang="ru-RU">
                <a:solidFill>
                  <a:srgbClr val="00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ru-RU" i="1">
                <a:solidFill>
                  <a:srgbClr val="00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endParaRPr lang="ru-RU" altLang="ru-RU" i="1">
              <a:solidFill>
                <a:srgbClr val="0000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9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D8348-7F7F-4349-B839-D417B4BD7DF8}" type="slidenum">
              <a:rPr lang="ru-RU"/>
            </a:fld>
            <a:endParaRPr lang="ru-RU"/>
          </a:p>
        </p:txBody>
      </p:sp>
      <p:graphicFrame>
        <p:nvGraphicFramePr>
          <p:cNvPr id="232486" name="Group 38"/>
          <p:cNvGraphicFramePr>
            <a:graphicFrameLocks noGrp="1"/>
          </p:cNvGraphicFramePr>
          <p:nvPr>
            <p:ph/>
          </p:nvPr>
        </p:nvGraphicFramePr>
        <p:xfrm>
          <a:off x="128588" y="165100"/>
          <a:ext cx="8948737" cy="6065838"/>
        </p:xfrm>
        <a:graphic>
          <a:graphicData uri="http://schemas.openxmlformats.org/drawingml/2006/table">
            <a:tbl>
              <a:tblPr/>
              <a:tblGrid>
                <a:gridCol w="8948737"/>
              </a:tblGrid>
              <a:tr h="6065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алгоритма Хаффмана с использованием </a:t>
                      </a:r>
                      <a:r>
                        <a:rPr kumimoji="0" 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пирамиды</a:t>
                      </a:r>
                      <a:endParaRPr kumimoji="0" 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 сложность порядка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 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ru-RU" sz="2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Использует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реализацию структуры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базе так называемой </a:t>
                      </a:r>
                      <a:r>
                        <a:rPr kumimoji="0" 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пирамиды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ru-RU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бинарного дерева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обладающего свойством пирамидальности и размещенного в массиве – рассмотрим </a:t>
                      </a:r>
                      <a:r>
                        <a:rPr kumimoji="0" lang="ru-RU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позднее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 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этом случае и операция извлечения минимального элемента, и операция вставки имеют сложность 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порядка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ru-RU" sz="2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Суммарно по всем шагам это дает сложность 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порядка 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 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ru-RU" sz="28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78220" y="294290"/>
            <a:ext cx="8171794" cy="3016469"/>
          </a:xfrm>
        </p:spPr>
        <p:txBody>
          <a:bodyPr/>
          <a:lstStyle/>
          <a:p>
            <a:pPr algn="just"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Есть в пособии «Деревья кодирования и поиска», но на лекции рассматривать не будем (самостоятельно):</a:t>
            </a:r>
            <a:endParaRPr lang="ru-RU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r>
              <a:rPr lang="ru-RU" sz="2400" dirty="0" smtClean="0"/>
              <a:t>1.6. Доказательство оптимальности кода Хаффмана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1.7. Неравенство </a:t>
            </a:r>
            <a:r>
              <a:rPr lang="ru-RU" sz="2400" dirty="0" err="1" smtClean="0"/>
              <a:t>Крафта</a:t>
            </a:r>
            <a:endParaRPr lang="ru-RU" sz="2400" dirty="0" smtClean="0"/>
          </a:p>
          <a:p>
            <a:pPr>
              <a:buNone/>
            </a:pPr>
            <a:r>
              <a:rPr lang="ru-RU" sz="2400" b="1" i="1" dirty="0" smtClean="0"/>
              <a:t>Утверждение</a:t>
            </a:r>
            <a:r>
              <a:rPr lang="ru-RU" sz="2400" dirty="0" smtClean="0"/>
              <a:t>  Для того чтобы существовал префиксный код с длинами кодовых слов </a:t>
            </a:r>
            <a:r>
              <a:rPr lang="en-US" sz="2400" i="1" dirty="0" smtClean="0"/>
              <a:t>l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,</a:t>
            </a:r>
            <a:r>
              <a:rPr lang="en-US" sz="2400" dirty="0" smtClean="0"/>
              <a:t> </a:t>
            </a:r>
            <a:r>
              <a:rPr lang="en-US" sz="2400" i="1" dirty="0" smtClean="0"/>
              <a:t>l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,</a:t>
            </a:r>
            <a:r>
              <a:rPr lang="en-US" sz="2400" dirty="0" smtClean="0"/>
              <a:t> </a:t>
            </a:r>
            <a:r>
              <a:rPr lang="ru-RU" sz="2400" dirty="0" smtClean="0"/>
              <a:t>…,</a:t>
            </a:r>
            <a:r>
              <a:rPr lang="en-US" sz="2400" dirty="0" smtClean="0"/>
              <a:t> </a:t>
            </a:r>
            <a:r>
              <a:rPr lang="en-US" sz="2400" i="1" dirty="0" err="1" smtClean="0"/>
              <a:t>l</a:t>
            </a:r>
            <a:r>
              <a:rPr lang="en-US" sz="2400" i="1" baseline="-25000" dirty="0" err="1" smtClean="0"/>
              <a:t>n</a:t>
            </a:r>
            <a:r>
              <a:rPr lang="ru-RU" sz="2400" dirty="0" smtClean="0"/>
              <a:t>, необходимо и достаточно выполнение неравенства</a:t>
            </a:r>
            <a:endParaRPr lang="ru-RU" sz="24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19.10.2015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Деревья Хаффмана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6A26-0156-463A-A2C0-6A19FC4D9F5E}" type="slidenum">
              <a:rPr lang="ru-RU" smtClean="0"/>
            </a:fld>
            <a:endParaRPr lang="ru-RU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882869" y="3428793"/>
          <a:ext cx="1944413" cy="104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Формула" r:id="rId1" imgW="20421600" imgH="10972800" progId="Equation.3">
                  <p:embed/>
                </p:oleObj>
              </mc:Choice>
              <mc:Fallback>
                <p:oleObj name="Формула" r:id="rId1" imgW="20421600" imgH="10972800" progId="Equation.3">
                  <p:embed/>
                  <p:pic>
                    <p:nvPicPr>
                      <p:cNvPr id="0" name="Изображение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869" y="3428793"/>
                        <a:ext cx="1944413" cy="10486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6165" y="3499944"/>
            <a:ext cx="4803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Доказательство см. в пособии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6028" y="4614042"/>
            <a:ext cx="8061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 smtClean="0"/>
              <a:t>1.8. </a:t>
            </a:r>
            <a:r>
              <a:rPr lang="ru-RU" dirty="0" err="1" smtClean="0"/>
              <a:t>Энтропийная</a:t>
            </a:r>
            <a:r>
              <a:rPr lang="ru-RU" dirty="0" smtClean="0"/>
              <a:t> оценка средней длины кода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19.10.2015</a:t>
            </a:r>
            <a:endParaRPr lang="ru-RU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Деревья Хаффмана</a:t>
            </a:r>
            <a:endParaRPr lang="ru-RU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BE2F4-E6FD-4901-86CC-F0C352582208}" type="slidenum">
              <a:rPr lang="ru-RU"/>
            </a:fld>
            <a:endParaRPr lang="ru-RU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229600" cy="1143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altLang="ru-RU" sz="6600" smtClean="0">
                <a:solidFill>
                  <a:srgbClr val="FF0000"/>
                </a:solidFill>
              </a:rPr>
              <a:t>КОНЕЦ   ЛЕКЦИИ</a:t>
            </a:r>
            <a:endParaRPr lang="ru-RU" altLang="ru-RU" sz="6600" smtClean="0">
              <a:solidFill>
                <a:srgbClr val="FF0000"/>
              </a:solidFill>
            </a:endParaRPr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457200" y="38100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altLang="ru-RU" sz="5400">
                <a:solidFill>
                  <a:srgbClr val="FF0000"/>
                </a:solidFill>
                <a:latin typeface="Arial" panose="020B0604020202020204" pitchFamily="34" charset="0"/>
              </a:rPr>
              <a:t>КОНЕЦ   ЛЕКЦИИ</a:t>
            </a:r>
            <a:endParaRPr lang="ru-RU" altLang="ru-RU" sz="5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457200" y="2895600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altLang="ru-RU" sz="4000">
                <a:solidFill>
                  <a:srgbClr val="FF0000"/>
                </a:solidFill>
                <a:latin typeface="Arial" panose="020B0604020202020204" pitchFamily="34" charset="0"/>
              </a:rPr>
              <a:t>КОНЕЦ   ЛЕКЦИИ</a:t>
            </a:r>
            <a:endParaRPr lang="ru-RU" altLang="ru-RU" sz="4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533400" y="2209800"/>
            <a:ext cx="8229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altLang="ru-RU" sz="3200">
                <a:solidFill>
                  <a:srgbClr val="FF0000"/>
                </a:solidFill>
                <a:latin typeface="Arial" panose="020B0604020202020204" pitchFamily="34" charset="0"/>
              </a:rPr>
              <a:t>КОНЕЦ   ЛЕКЦИИ</a:t>
            </a:r>
            <a:endParaRPr lang="ru-RU" altLang="ru-RU" sz="3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4825" name="Rectangle 6"/>
          <p:cNvSpPr>
            <a:spLocks noChangeArrowheads="1"/>
          </p:cNvSpPr>
          <p:nvPr/>
        </p:nvSpPr>
        <p:spPr bwMode="auto">
          <a:xfrm>
            <a:off x="533400" y="1600200"/>
            <a:ext cx="8229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altLang="ru-RU" sz="2400">
                <a:solidFill>
                  <a:srgbClr val="FF0000"/>
                </a:solidFill>
                <a:latin typeface="Arial" panose="020B0604020202020204" pitchFamily="34" charset="0"/>
              </a:rPr>
              <a:t>КОНЕЦ   ЛЕКЦИИ</a:t>
            </a:r>
            <a:endParaRPr lang="ru-RU" altLang="ru-RU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4826" name="Rectangle 7"/>
          <p:cNvSpPr>
            <a:spLocks noChangeArrowheads="1"/>
          </p:cNvSpPr>
          <p:nvPr/>
        </p:nvSpPr>
        <p:spPr bwMode="auto">
          <a:xfrm>
            <a:off x="533400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altLang="ru-RU" sz="1800">
                <a:solidFill>
                  <a:srgbClr val="FF0000"/>
                </a:solidFill>
                <a:latin typeface="Arial" panose="020B0604020202020204" pitchFamily="34" charset="0"/>
              </a:rPr>
              <a:t>КОНЕЦ   ЛЕКЦИИ</a:t>
            </a:r>
            <a:endParaRPr lang="ru-RU" altLang="ru-RU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4827" name="Rectangle 8"/>
          <p:cNvSpPr>
            <a:spLocks noChangeArrowheads="1"/>
          </p:cNvSpPr>
          <p:nvPr/>
        </p:nvSpPr>
        <p:spPr bwMode="auto">
          <a:xfrm>
            <a:off x="533400" y="685800"/>
            <a:ext cx="82296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altLang="ru-RU" sz="1400">
                <a:solidFill>
                  <a:srgbClr val="FF0000"/>
                </a:solidFill>
                <a:latin typeface="Arial" panose="020B0604020202020204" pitchFamily="34" charset="0"/>
              </a:rPr>
              <a:t>КОНЕЦ   ЛЕКЦИИ</a:t>
            </a:r>
            <a:endParaRPr lang="ru-RU" altLang="ru-RU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4828" name="Rectangle 9"/>
          <p:cNvSpPr>
            <a:spLocks noChangeArrowheads="1"/>
          </p:cNvSpPr>
          <p:nvPr/>
        </p:nvSpPr>
        <p:spPr bwMode="auto">
          <a:xfrm>
            <a:off x="533400" y="381000"/>
            <a:ext cx="82296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altLang="ru-RU" sz="1000">
                <a:solidFill>
                  <a:srgbClr val="FF0000"/>
                </a:solidFill>
                <a:latin typeface="Arial" panose="020B0604020202020204" pitchFamily="34" charset="0"/>
              </a:rPr>
              <a:t>КОНЕЦ   ЛЕКЦИИ</a:t>
            </a:r>
            <a:endParaRPr lang="ru-RU" altLang="ru-RU" sz="1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 dirty="0" smtClean="0">
                <a:solidFill>
                  <a:srgbClr val="FF0000"/>
                </a:solidFill>
              </a:rPr>
              <a:t>Пример кодирования.</a:t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Способ 2: равномерный 2-битный код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68313" y="1452563"/>
            <a:ext cx="8234362" cy="922337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i="1" smtClean="0"/>
              <a:t>A</a:t>
            </a:r>
            <a:r>
              <a:rPr lang="en-US" sz="2400" i="1" smtClean="0"/>
              <a:t> </a:t>
            </a:r>
            <a:r>
              <a:rPr lang="ru-RU" sz="2400" i="1" smtClean="0"/>
              <a:t>=</a:t>
            </a:r>
            <a:r>
              <a:rPr lang="en-US" sz="2400" i="1" smtClean="0"/>
              <a:t> </a:t>
            </a:r>
            <a:r>
              <a:rPr lang="ru-RU" sz="2400" smtClean="0"/>
              <a:t>{А, Б, В, Г}. Здесь </a:t>
            </a:r>
            <a:r>
              <a:rPr lang="en-US" sz="2400" i="1" smtClean="0"/>
              <a:t>n</a:t>
            </a:r>
            <a:r>
              <a:rPr lang="en-US" sz="2400" smtClean="0"/>
              <a:t>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4, </a:t>
            </a:r>
            <a:r>
              <a:rPr lang="en-US" sz="2400" smtClean="0">
                <a:sym typeface="Symbol" panose="05050102010706020507" pitchFamily="18" charset="2"/>
              </a:rPr>
              <a:t></a:t>
            </a:r>
            <a:r>
              <a:rPr lang="ru-RU" sz="2400" baseline="-25000" smtClean="0"/>
              <a:t>1 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«А», </a:t>
            </a:r>
            <a:r>
              <a:rPr lang="en-US" sz="2400" smtClean="0">
                <a:sym typeface="Symbol" panose="05050102010706020507" pitchFamily="18" charset="2"/>
              </a:rPr>
              <a:t></a:t>
            </a:r>
            <a:r>
              <a:rPr lang="ru-RU" sz="2400" baseline="-25000" smtClean="0"/>
              <a:t>2 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«Б», </a:t>
            </a:r>
            <a:r>
              <a:rPr lang="en-US" sz="2400" smtClean="0">
                <a:sym typeface="Symbol" panose="05050102010706020507" pitchFamily="18" charset="2"/>
              </a:rPr>
              <a:t></a:t>
            </a:r>
            <a:r>
              <a:rPr lang="ru-RU" sz="2400" baseline="-25000" smtClean="0"/>
              <a:t>3 </a:t>
            </a:r>
            <a:r>
              <a:rPr lang="ru-RU" sz="2400" smtClean="0"/>
              <a:t>= «В», </a:t>
            </a:r>
            <a:r>
              <a:rPr lang="en-US" sz="2400" smtClean="0">
                <a:sym typeface="Symbol" panose="05050102010706020507" pitchFamily="18" charset="2"/>
              </a:rPr>
              <a:t></a:t>
            </a:r>
            <a:r>
              <a:rPr lang="ru-RU" sz="2400" baseline="-25000" smtClean="0"/>
              <a:t>4 </a:t>
            </a:r>
            <a:r>
              <a:rPr lang="ru-RU" sz="2400" smtClean="0"/>
              <a:t>= «Г».  Входной текст «АББАГАВ», т. е.  </a:t>
            </a:r>
            <a:r>
              <a:rPr lang="en-US" sz="2400" i="1" smtClean="0"/>
              <a:t>m</a:t>
            </a:r>
            <a:r>
              <a:rPr lang="en-US" sz="2400" smtClean="0"/>
              <a:t>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7 и </a:t>
            </a:r>
            <a:r>
              <a:rPr lang="en-US" sz="2400" i="1" smtClean="0"/>
              <a:t>W</a:t>
            </a:r>
            <a:r>
              <a:rPr lang="en-US" sz="2400" smtClean="0"/>
              <a:t>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(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ru-RU" sz="2400" smtClean="0"/>
              <a:t>)</a:t>
            </a:r>
            <a:r>
              <a:rPr lang="ru-RU" sz="2400" baseline="-25000" smtClean="0"/>
              <a:t>1</a:t>
            </a:r>
            <a:r>
              <a:rPr lang="en-US" sz="2400" i="1" baseline="30000" smtClean="0"/>
              <a:t>n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(3,</a:t>
            </a:r>
            <a:r>
              <a:rPr lang="en-US" sz="2400" smtClean="0"/>
              <a:t> </a:t>
            </a:r>
            <a:r>
              <a:rPr lang="ru-RU" sz="2400" smtClean="0"/>
              <a:t>2,</a:t>
            </a:r>
            <a:r>
              <a:rPr lang="en-US" sz="2400" smtClean="0"/>
              <a:t> </a:t>
            </a:r>
            <a:r>
              <a:rPr lang="ru-RU" sz="2400" smtClean="0"/>
              <a:t>1,</a:t>
            </a:r>
            <a:r>
              <a:rPr lang="en-US" sz="2400" smtClean="0"/>
              <a:t> </a:t>
            </a:r>
            <a:r>
              <a:rPr lang="ru-RU" sz="2400" smtClean="0"/>
              <a:t>1)</a:t>
            </a:r>
            <a:endParaRPr lang="ru-RU" sz="2400" smtClean="0"/>
          </a:p>
          <a:p>
            <a:pPr>
              <a:buFontTx/>
              <a:buNone/>
            </a:pPr>
            <a:endParaRPr lang="ru-RU" sz="2400" smtClean="0"/>
          </a:p>
          <a:p>
            <a:pPr>
              <a:buFontTx/>
              <a:buNone/>
            </a:pPr>
            <a:endParaRPr lang="ru-RU" sz="200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19.10.2015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Деревья Хаффмана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19D49-3CA4-462F-9013-D9193814FC22}" type="slidenum">
              <a:rPr lang="ru-RU" smtClean="0"/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90663" y="2738438"/>
          <a:ext cx="5267325" cy="1485900"/>
        </p:xfrm>
        <a:graphic>
          <a:graphicData uri="http://schemas.openxmlformats.org/drawingml/2006/table">
            <a:tbl>
              <a:tblPr/>
              <a:tblGrid>
                <a:gridCol w="1054100"/>
                <a:gridCol w="1052512"/>
                <a:gridCol w="1054100"/>
                <a:gridCol w="1052513"/>
                <a:gridCol w="10541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3" name="Прямоугольник 7"/>
          <p:cNvSpPr>
            <a:spLocks noChangeArrowheads="1"/>
          </p:cNvSpPr>
          <p:nvPr/>
        </p:nvSpPr>
        <p:spPr bwMode="auto">
          <a:xfrm>
            <a:off x="568325" y="4665663"/>
            <a:ext cx="7840663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i="1"/>
              <a:t>Код</a:t>
            </a:r>
            <a:r>
              <a:rPr lang="ru-RU"/>
              <a:t>(«АББАГАВ») = 00 01 01 00 11 00 10</a:t>
            </a:r>
            <a:endParaRPr lang="ru-RU"/>
          </a:p>
        </p:txBody>
      </p:sp>
      <p:sp>
        <p:nvSpPr>
          <p:cNvPr id="9244" name="Прямоугольник 8"/>
          <p:cNvSpPr>
            <a:spLocks noChangeArrowheads="1"/>
          </p:cNvSpPr>
          <p:nvPr/>
        </p:nvSpPr>
        <p:spPr bwMode="auto">
          <a:xfrm>
            <a:off x="709613" y="5232400"/>
            <a:ext cx="74152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sz="2400"/>
              <a:t>Длина закодированного текста 7</a:t>
            </a:r>
            <a:r>
              <a:rPr lang="ru-RU" sz="2400">
                <a:sym typeface="Symbol" panose="05050102010706020507" pitchFamily="18" charset="2"/>
              </a:rPr>
              <a:t>2</a:t>
            </a:r>
            <a:r>
              <a:rPr lang="ru-RU" sz="2400"/>
              <a:t> = 14 бит. </a:t>
            </a:r>
            <a:endParaRPr lang="ru-RU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2800" dirty="0" smtClean="0">
                <a:solidFill>
                  <a:srgbClr val="FF0000"/>
                </a:solidFill>
              </a:rPr>
              <a:t>Пример кодирования.</a:t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Способ 3: неравномерный код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468313" y="1452563"/>
            <a:ext cx="8234362" cy="922337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i="1" smtClean="0"/>
              <a:t>A</a:t>
            </a:r>
            <a:r>
              <a:rPr lang="en-US" sz="2400" i="1" smtClean="0"/>
              <a:t> </a:t>
            </a:r>
            <a:r>
              <a:rPr lang="ru-RU" sz="2400" i="1" smtClean="0"/>
              <a:t>=</a:t>
            </a:r>
            <a:r>
              <a:rPr lang="en-US" sz="2400" i="1" smtClean="0"/>
              <a:t> </a:t>
            </a:r>
            <a:r>
              <a:rPr lang="ru-RU" sz="2400" smtClean="0"/>
              <a:t>{А, Б, В, Г}. Здесь </a:t>
            </a:r>
            <a:r>
              <a:rPr lang="en-US" sz="2400" i="1" smtClean="0"/>
              <a:t>n</a:t>
            </a:r>
            <a:r>
              <a:rPr lang="en-US" sz="2400" smtClean="0"/>
              <a:t>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4, </a:t>
            </a:r>
            <a:r>
              <a:rPr lang="en-US" sz="2400" smtClean="0">
                <a:sym typeface="Symbol" panose="05050102010706020507" pitchFamily="18" charset="2"/>
              </a:rPr>
              <a:t></a:t>
            </a:r>
            <a:r>
              <a:rPr lang="ru-RU" sz="2400" baseline="-25000" smtClean="0"/>
              <a:t>1 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«А», </a:t>
            </a:r>
            <a:r>
              <a:rPr lang="en-US" sz="2400" smtClean="0">
                <a:sym typeface="Symbol" panose="05050102010706020507" pitchFamily="18" charset="2"/>
              </a:rPr>
              <a:t></a:t>
            </a:r>
            <a:r>
              <a:rPr lang="ru-RU" sz="2400" baseline="-25000" smtClean="0"/>
              <a:t>2 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«Б», </a:t>
            </a:r>
            <a:r>
              <a:rPr lang="en-US" sz="2400" smtClean="0">
                <a:sym typeface="Symbol" panose="05050102010706020507" pitchFamily="18" charset="2"/>
              </a:rPr>
              <a:t></a:t>
            </a:r>
            <a:r>
              <a:rPr lang="ru-RU" sz="2400" baseline="-25000" smtClean="0"/>
              <a:t>3 </a:t>
            </a:r>
            <a:r>
              <a:rPr lang="ru-RU" sz="2400" smtClean="0"/>
              <a:t>= «В», </a:t>
            </a:r>
            <a:r>
              <a:rPr lang="en-US" sz="2400" smtClean="0">
                <a:sym typeface="Symbol" panose="05050102010706020507" pitchFamily="18" charset="2"/>
              </a:rPr>
              <a:t></a:t>
            </a:r>
            <a:r>
              <a:rPr lang="ru-RU" sz="2400" baseline="-25000" smtClean="0"/>
              <a:t>4 </a:t>
            </a:r>
            <a:r>
              <a:rPr lang="ru-RU" sz="2400" smtClean="0"/>
              <a:t>= «Г».  Входной текст «АББАГАВ», т. е.  </a:t>
            </a:r>
            <a:r>
              <a:rPr lang="en-US" sz="2400" i="1" smtClean="0"/>
              <a:t>m</a:t>
            </a:r>
            <a:r>
              <a:rPr lang="en-US" sz="2400" smtClean="0"/>
              <a:t>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7 и </a:t>
            </a:r>
            <a:r>
              <a:rPr lang="en-US" sz="2400" i="1" smtClean="0"/>
              <a:t>W</a:t>
            </a:r>
            <a:r>
              <a:rPr lang="en-US" sz="2400" smtClean="0"/>
              <a:t> 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(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ru-RU" sz="2400" smtClean="0"/>
              <a:t>)</a:t>
            </a:r>
            <a:r>
              <a:rPr lang="ru-RU" sz="2400" baseline="-25000" smtClean="0"/>
              <a:t>1</a:t>
            </a:r>
            <a:r>
              <a:rPr lang="en-US" sz="2400" i="1" baseline="30000" smtClean="0"/>
              <a:t>n</a:t>
            </a:r>
            <a:r>
              <a:rPr lang="ru-RU" sz="2400" smtClean="0"/>
              <a:t>=</a:t>
            </a:r>
            <a:r>
              <a:rPr lang="en-US" sz="2400" smtClean="0"/>
              <a:t> </a:t>
            </a:r>
            <a:r>
              <a:rPr lang="ru-RU" sz="2400" smtClean="0"/>
              <a:t>(3,</a:t>
            </a:r>
            <a:r>
              <a:rPr lang="en-US" sz="2400" smtClean="0"/>
              <a:t> </a:t>
            </a:r>
            <a:r>
              <a:rPr lang="ru-RU" sz="2400" smtClean="0"/>
              <a:t>2,</a:t>
            </a:r>
            <a:r>
              <a:rPr lang="en-US" sz="2400" smtClean="0"/>
              <a:t> </a:t>
            </a:r>
            <a:r>
              <a:rPr lang="ru-RU" sz="2400" smtClean="0"/>
              <a:t>1,</a:t>
            </a:r>
            <a:r>
              <a:rPr lang="en-US" sz="2400" smtClean="0"/>
              <a:t> </a:t>
            </a:r>
            <a:r>
              <a:rPr lang="ru-RU" sz="2400" smtClean="0"/>
              <a:t>1)</a:t>
            </a:r>
            <a:endParaRPr lang="ru-RU" sz="2400" smtClean="0"/>
          </a:p>
          <a:p>
            <a:pPr>
              <a:buFontTx/>
              <a:buNone/>
            </a:pPr>
            <a:endParaRPr lang="ru-RU" sz="2400" smtClean="0"/>
          </a:p>
          <a:p>
            <a:pPr>
              <a:buFontTx/>
              <a:buNone/>
            </a:pPr>
            <a:endParaRPr lang="ru-RU" sz="200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19.10.2015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Деревья Хаффмана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B341A-C3B7-457C-90A9-F9553AC3913B}" type="slidenum">
              <a:rPr lang="ru-RU" smtClean="0"/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490663" y="2738438"/>
          <a:ext cx="5267325" cy="1485900"/>
        </p:xfrm>
        <a:graphic>
          <a:graphicData uri="http://schemas.openxmlformats.org/drawingml/2006/table">
            <a:tbl>
              <a:tblPr/>
              <a:tblGrid>
                <a:gridCol w="1054100"/>
                <a:gridCol w="1052512"/>
                <a:gridCol w="1054100"/>
                <a:gridCol w="1052513"/>
                <a:gridCol w="10541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7" name="Прямоугольник 7"/>
          <p:cNvSpPr>
            <a:spLocks noChangeArrowheads="1"/>
          </p:cNvSpPr>
          <p:nvPr/>
        </p:nvSpPr>
        <p:spPr bwMode="auto">
          <a:xfrm>
            <a:off x="568325" y="4665663"/>
            <a:ext cx="7840663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i="1"/>
              <a:t>Код</a:t>
            </a:r>
            <a:r>
              <a:rPr lang="ru-RU"/>
              <a:t>(«АББАГАВ») = 0 10 10 0 111 0 110</a:t>
            </a:r>
            <a:endParaRPr lang="ru-RU"/>
          </a:p>
        </p:txBody>
      </p:sp>
      <p:sp>
        <p:nvSpPr>
          <p:cNvPr id="10268" name="Прямоугольник 8"/>
          <p:cNvSpPr>
            <a:spLocks noChangeArrowheads="1"/>
          </p:cNvSpPr>
          <p:nvPr/>
        </p:nvSpPr>
        <p:spPr bwMode="auto">
          <a:xfrm>
            <a:off x="709613" y="5232400"/>
            <a:ext cx="7415212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sz="2400"/>
              <a:t>Длина закодированного текста </a:t>
            </a:r>
            <a:r>
              <a:rPr lang="en-US" sz="2400"/>
              <a:t>3</a:t>
            </a:r>
            <a:r>
              <a:rPr lang="en-US" sz="2400">
                <a:sym typeface="Symbol" panose="05050102010706020507" pitchFamily="18" charset="2"/>
              </a:rPr>
              <a:t></a:t>
            </a:r>
            <a:r>
              <a:rPr lang="en-US" sz="2400"/>
              <a:t>1 + 2</a:t>
            </a:r>
            <a:r>
              <a:rPr lang="en-US" sz="2400">
                <a:sym typeface="Symbol" panose="05050102010706020507" pitchFamily="18" charset="2"/>
              </a:rPr>
              <a:t></a:t>
            </a:r>
            <a:r>
              <a:rPr lang="en-US" sz="2400"/>
              <a:t>2 + 1</a:t>
            </a:r>
            <a:r>
              <a:rPr lang="en-US" sz="2400">
                <a:sym typeface="Symbol" panose="05050102010706020507" pitchFamily="18" charset="2"/>
              </a:rPr>
              <a:t></a:t>
            </a:r>
            <a:r>
              <a:rPr lang="en-US" sz="2400"/>
              <a:t>3 + 1</a:t>
            </a:r>
            <a:r>
              <a:rPr lang="en-US" sz="2400">
                <a:sym typeface="Symbol" panose="05050102010706020507" pitchFamily="18" charset="2"/>
              </a:rPr>
              <a:t></a:t>
            </a:r>
            <a:r>
              <a:rPr lang="en-US" sz="2400"/>
              <a:t>3 = 13 </a:t>
            </a:r>
            <a:r>
              <a:rPr lang="ru-RU" sz="2400"/>
              <a:t>бит </a:t>
            </a:r>
            <a:endParaRPr lang="ru-RU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68313" y="179388"/>
            <a:ext cx="8129587" cy="882650"/>
          </a:xfrm>
        </p:spPr>
        <p:txBody>
          <a:bodyPr/>
          <a:lstStyle/>
          <a:p>
            <a:r>
              <a:rPr lang="ru-RU" sz="3200" smtClean="0">
                <a:solidFill>
                  <a:srgbClr val="FF0000"/>
                </a:solidFill>
              </a:rPr>
              <a:t>Префиксный код</a:t>
            </a:r>
            <a:endParaRPr lang="ru-RU" sz="3200" smtClean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530225" y="1274763"/>
            <a:ext cx="8045450" cy="2351087"/>
          </a:xfrm>
        </p:spPr>
        <p:txBody>
          <a:bodyPr/>
          <a:lstStyle/>
          <a:p>
            <a:pPr>
              <a:buFontTx/>
              <a:buNone/>
            </a:pPr>
            <a:r>
              <a:rPr lang="ru-RU" sz="2400" smtClean="0"/>
              <a:t>Достаточным условием однозначного декодирования неравномерного кода является свойство </a:t>
            </a:r>
            <a:r>
              <a:rPr lang="ru-RU" sz="2400" i="1" smtClean="0"/>
              <a:t>префиксности</a:t>
            </a:r>
            <a:r>
              <a:rPr lang="ru-RU" sz="2400" smtClean="0"/>
              <a:t> кода.</a:t>
            </a:r>
            <a:endParaRPr lang="ru-RU" sz="2400" smtClean="0"/>
          </a:p>
          <a:p>
            <a:pPr>
              <a:buFontTx/>
              <a:buNone/>
            </a:pPr>
            <a:r>
              <a:rPr lang="ru-RU" sz="2400" smtClean="0"/>
              <a:t> Код называется </a:t>
            </a:r>
            <a:r>
              <a:rPr lang="ru-RU" sz="2400" b="1" i="1" smtClean="0"/>
              <a:t>префиксным</a:t>
            </a:r>
            <a:r>
              <a:rPr lang="ru-RU" sz="2400" smtClean="0"/>
              <a:t>, если никакое кодовое слово не является началом (префиксом) другого кодового слова.</a:t>
            </a:r>
            <a:endParaRPr lang="ru-RU" sz="2400" smtClean="0"/>
          </a:p>
          <a:p>
            <a:pPr>
              <a:buFontTx/>
              <a:buNone/>
            </a:pPr>
            <a:endParaRPr lang="ru-RU" sz="240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19.10.2015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Деревья Хаффмана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D5735-5EDD-4D86-BA2A-BBFE9DED4BB9}" type="slidenum">
              <a:rPr lang="ru-RU" smtClean="0"/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77850" y="3789363"/>
          <a:ext cx="7915275" cy="2187194"/>
        </p:xfrm>
        <a:graphic>
          <a:graphicData uri="http://schemas.openxmlformats.org/drawingml/2006/table">
            <a:tbl>
              <a:tblPr/>
              <a:tblGrid>
                <a:gridCol w="1250950"/>
                <a:gridCol w="1249363"/>
                <a:gridCol w="1250950"/>
                <a:gridCol w="1108075"/>
                <a:gridCol w="1071562"/>
                <a:gridCol w="19843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префиксный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префиксный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endParaRPr kumimoji="0" lang="ru-RU" sz="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префиксный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префиксный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smtClean="0">
                <a:solidFill>
                  <a:srgbClr val="FF0000"/>
                </a:solidFill>
              </a:rPr>
              <a:t>Соответствие «код» </a:t>
            </a:r>
            <a:r>
              <a:rPr lang="ru-RU" sz="2800" smtClean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ru-RU" sz="2800" smtClean="0">
                <a:solidFill>
                  <a:srgbClr val="FF0000"/>
                </a:solidFill>
              </a:rPr>
              <a:t> «дерево»</a:t>
            </a:r>
            <a:endParaRPr lang="ru-RU" sz="2800" smtClean="0">
              <a:solidFill>
                <a:srgbClr val="FF0000"/>
              </a:solidFill>
            </a:endParaRP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457200" y="1316038"/>
            <a:ext cx="8434388" cy="2109787"/>
          </a:xfrm>
        </p:spPr>
        <p:txBody>
          <a:bodyPr/>
          <a:lstStyle/>
          <a:p>
            <a:pPr marL="0">
              <a:buFontTx/>
              <a:buNone/>
            </a:pPr>
            <a:r>
              <a:rPr lang="ru-RU" sz="2000" smtClean="0"/>
              <a:t>Пусть задан код, например </a:t>
            </a:r>
            <a:r>
              <a:rPr lang="en-US" sz="2000" i="1" smtClean="0"/>
              <a:t>c</a:t>
            </a:r>
            <a:r>
              <a:rPr lang="ru-RU" sz="2000" smtClean="0"/>
              <a:t>(А)</a:t>
            </a:r>
            <a:r>
              <a:rPr lang="en-US" sz="2000" smtClean="0"/>
              <a:t> </a:t>
            </a:r>
            <a:r>
              <a:rPr lang="ru-RU" sz="2000" smtClean="0"/>
              <a:t>= 0</a:t>
            </a:r>
            <a:r>
              <a:rPr lang="en-US" sz="2000" smtClean="0"/>
              <a:t> </a:t>
            </a:r>
            <a:r>
              <a:rPr lang="ru-RU" sz="2000" smtClean="0"/>
              <a:t>, </a:t>
            </a:r>
            <a:r>
              <a:rPr lang="en-US" sz="2000" i="1" smtClean="0"/>
              <a:t>c</a:t>
            </a:r>
            <a:r>
              <a:rPr lang="ru-RU" sz="2000" smtClean="0"/>
              <a:t>(Б)</a:t>
            </a:r>
            <a:r>
              <a:rPr lang="en-US" sz="2000" smtClean="0"/>
              <a:t> </a:t>
            </a:r>
            <a:r>
              <a:rPr lang="ru-RU" sz="2000" smtClean="0"/>
              <a:t>=</a:t>
            </a:r>
            <a:r>
              <a:rPr lang="en-US" sz="2000" smtClean="0"/>
              <a:t> </a:t>
            </a:r>
            <a:r>
              <a:rPr lang="ru-RU" sz="2000" smtClean="0"/>
              <a:t>10, </a:t>
            </a:r>
            <a:r>
              <a:rPr lang="en-US" sz="2000" smtClean="0"/>
              <a:t> </a:t>
            </a:r>
            <a:r>
              <a:rPr lang="en-US" sz="2000" i="1" smtClean="0"/>
              <a:t>c</a:t>
            </a:r>
            <a:r>
              <a:rPr lang="ru-RU" sz="2000" smtClean="0"/>
              <a:t>(В)</a:t>
            </a:r>
            <a:r>
              <a:rPr lang="en-US" sz="2000" smtClean="0"/>
              <a:t> </a:t>
            </a:r>
            <a:r>
              <a:rPr lang="ru-RU" sz="2000" smtClean="0"/>
              <a:t>=</a:t>
            </a:r>
            <a:r>
              <a:rPr lang="en-US" sz="2000" smtClean="0"/>
              <a:t> </a:t>
            </a:r>
            <a:r>
              <a:rPr lang="ru-RU" sz="2000" smtClean="0"/>
              <a:t>110, </a:t>
            </a:r>
            <a:r>
              <a:rPr lang="en-US" sz="2000" i="1" smtClean="0"/>
              <a:t>c</a:t>
            </a:r>
            <a:r>
              <a:rPr lang="ru-RU" sz="2000" smtClean="0"/>
              <a:t>(Г)</a:t>
            </a:r>
            <a:r>
              <a:rPr lang="en-US" sz="2000" smtClean="0"/>
              <a:t> </a:t>
            </a:r>
            <a:r>
              <a:rPr lang="ru-RU" sz="2000" smtClean="0"/>
              <a:t>=</a:t>
            </a:r>
            <a:r>
              <a:rPr lang="en-US" sz="2000" smtClean="0"/>
              <a:t> </a:t>
            </a:r>
            <a:r>
              <a:rPr lang="ru-RU" sz="2000" smtClean="0"/>
              <a:t>111. Последовательность нулей и единиц в кодовом слове задает путь от корня до узла дерева, если считать, что, например, 0 означает переход к левому сыну, а 1 – к правому сыну текущего узла дерева. Для префиксного кода коды символов сопоставляются  листьям в кодовом дереве.</a:t>
            </a:r>
            <a:endParaRPr lang="ru-RU" sz="200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19.10.2015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Деревья Хаффмана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D15F-8279-43EE-B626-B97D3AE9F7C1}" type="slidenum">
              <a:rPr lang="ru-RU" smtClean="0"/>
            </a:fld>
            <a:endParaRPr lang="ru-RU"/>
          </a:p>
        </p:txBody>
      </p:sp>
      <p:grpSp>
        <p:nvGrpSpPr>
          <p:cNvPr id="12295" name="Group 64"/>
          <p:cNvGrpSpPr>
            <a:grpSpLocks noChangeAspect="1"/>
          </p:cNvGrpSpPr>
          <p:nvPr/>
        </p:nvGrpSpPr>
        <p:grpSpPr bwMode="auto">
          <a:xfrm>
            <a:off x="636588" y="3517900"/>
            <a:ext cx="7551737" cy="2325688"/>
            <a:chOff x="3585" y="3279"/>
            <a:chExt cx="7200" cy="2217"/>
          </a:xfrm>
        </p:grpSpPr>
        <p:sp>
          <p:nvSpPr>
            <p:cNvPr id="12296" name="AutoShape 65"/>
            <p:cNvSpPr>
              <a:spLocks noChangeAspect="1" noChangeArrowheads="1"/>
            </p:cNvSpPr>
            <p:nvPr/>
          </p:nvSpPr>
          <p:spPr bwMode="auto">
            <a:xfrm>
              <a:off x="3585" y="3279"/>
              <a:ext cx="7200" cy="22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2297" name="Group 66"/>
            <p:cNvGrpSpPr/>
            <p:nvPr/>
          </p:nvGrpSpPr>
          <p:grpSpPr bwMode="auto">
            <a:xfrm>
              <a:off x="4287" y="3477"/>
              <a:ext cx="440" cy="911"/>
              <a:chOff x="4282" y="3542"/>
              <a:chExt cx="439" cy="913"/>
            </a:xfrm>
          </p:grpSpPr>
          <p:cxnSp>
            <p:nvCxnSpPr>
              <p:cNvPr id="12350" name="AutoShape 67"/>
              <p:cNvCxnSpPr>
                <a:cxnSpLocks noChangeShapeType="1"/>
              </p:cNvCxnSpPr>
              <p:nvPr/>
            </p:nvCxnSpPr>
            <p:spPr bwMode="auto">
              <a:xfrm flipH="1">
                <a:off x="4364" y="3542"/>
                <a:ext cx="357" cy="50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2351" name="Text Box 68"/>
              <p:cNvSpPr txBox="1">
                <a:spLocks noChangeArrowheads="1"/>
              </p:cNvSpPr>
              <p:nvPr/>
            </p:nvSpPr>
            <p:spPr bwMode="auto">
              <a:xfrm>
                <a:off x="4282" y="3563"/>
                <a:ext cx="220" cy="3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18000" tIns="10800" rIns="36000" bIns="10800"/>
              <a:lstStyle/>
              <a:p>
                <a:pPr algn="l">
                  <a:spcAft>
                    <a:spcPts val="1000"/>
                  </a:spcAft>
                </a:pPr>
                <a:r>
                  <a:rPr lang="ru-RU" sz="1100"/>
                  <a:t>0</a:t>
                </a:r>
                <a:endParaRPr lang="ru-RU"/>
              </a:p>
            </p:txBody>
          </p:sp>
          <p:sp>
            <p:nvSpPr>
              <p:cNvPr id="12352" name="Text Box 69"/>
              <p:cNvSpPr txBox="1">
                <a:spLocks noChangeArrowheads="1"/>
              </p:cNvSpPr>
              <p:nvPr/>
            </p:nvSpPr>
            <p:spPr bwMode="auto">
              <a:xfrm>
                <a:off x="4282" y="4142"/>
                <a:ext cx="172" cy="3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18000" tIns="36000" rIns="18000" bIns="36000"/>
              <a:lstStyle/>
              <a:p>
                <a:pPr algn="l">
                  <a:spcAft>
                    <a:spcPts val="1000"/>
                  </a:spcAft>
                </a:pPr>
                <a:r>
                  <a:rPr lang="ru-RU" sz="1100">
                    <a:latin typeface="Calibri" panose="020F0502020204030204" pitchFamily="34" charset="0"/>
                  </a:rPr>
                  <a:t>А</a:t>
                </a:r>
                <a:endParaRPr lang="ru-RU"/>
              </a:p>
            </p:txBody>
          </p:sp>
        </p:grpSp>
        <p:grpSp>
          <p:nvGrpSpPr>
            <p:cNvPr id="12298" name="Group 70"/>
            <p:cNvGrpSpPr/>
            <p:nvPr/>
          </p:nvGrpSpPr>
          <p:grpSpPr bwMode="auto">
            <a:xfrm>
              <a:off x="5252" y="3477"/>
              <a:ext cx="835" cy="1436"/>
              <a:chOff x="5252" y="3506"/>
              <a:chExt cx="834" cy="1436"/>
            </a:xfrm>
          </p:grpSpPr>
          <p:grpSp>
            <p:nvGrpSpPr>
              <p:cNvPr id="12340" name="Group 71"/>
              <p:cNvGrpSpPr/>
              <p:nvPr/>
            </p:nvGrpSpPr>
            <p:grpSpPr bwMode="auto">
              <a:xfrm>
                <a:off x="5252" y="3506"/>
                <a:ext cx="441" cy="916"/>
                <a:chOff x="4282" y="3542"/>
                <a:chExt cx="439" cy="913"/>
              </a:xfrm>
            </p:grpSpPr>
            <p:cxnSp>
              <p:nvCxnSpPr>
                <p:cNvPr id="12347" name="AutoShape 72"/>
                <p:cNvCxnSpPr>
                  <a:cxnSpLocks noChangeShapeType="1"/>
                </p:cNvCxnSpPr>
                <p:nvPr/>
              </p:nvCxnSpPr>
              <p:spPr bwMode="auto">
                <a:xfrm flipH="1">
                  <a:off x="4364" y="3542"/>
                  <a:ext cx="357" cy="50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</p:spPr>
            </p:cxnSp>
            <p:sp>
              <p:nvSpPr>
                <p:cNvPr id="1234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282" y="3563"/>
                  <a:ext cx="220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18000" tIns="10800" rIns="36000" bIns="108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/>
                    <a:t>0</a:t>
                  </a:r>
                  <a:endParaRPr lang="ru-RU"/>
                </a:p>
              </p:txBody>
            </p:sp>
            <p:sp>
              <p:nvSpPr>
                <p:cNvPr id="1234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282" y="4142"/>
                  <a:ext cx="172" cy="3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18000" tIns="36000" rIns="18000" bIns="360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>
                      <a:latin typeface="Calibri" panose="020F0502020204030204" pitchFamily="34" charset="0"/>
                    </a:rPr>
                    <a:t>А</a:t>
                  </a:r>
                  <a:endParaRPr lang="ru-RU"/>
                </a:p>
              </p:txBody>
            </p:sp>
          </p:grpSp>
          <p:cxnSp>
            <p:nvCxnSpPr>
              <p:cNvPr id="12341" name="AutoShape 75"/>
              <p:cNvCxnSpPr>
                <a:cxnSpLocks noChangeShapeType="1"/>
              </p:cNvCxnSpPr>
              <p:nvPr/>
            </p:nvCxnSpPr>
            <p:spPr bwMode="auto">
              <a:xfrm>
                <a:off x="5691" y="3506"/>
                <a:ext cx="351" cy="5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2342" name="Text Box 76"/>
              <p:cNvSpPr txBox="1">
                <a:spLocks noChangeArrowheads="1"/>
              </p:cNvSpPr>
              <p:nvPr/>
            </p:nvSpPr>
            <p:spPr bwMode="auto">
              <a:xfrm>
                <a:off x="5866" y="3549"/>
                <a:ext cx="220" cy="2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36000" tIns="10800" rIns="18000" bIns="10800"/>
              <a:lstStyle/>
              <a:p>
                <a:pPr algn="l">
                  <a:spcAft>
                    <a:spcPts val="1000"/>
                  </a:spcAft>
                </a:pPr>
                <a:r>
                  <a:rPr lang="ru-RU" sz="1100">
                    <a:latin typeface="Calibri" panose="020F0502020204030204" pitchFamily="34" charset="0"/>
                  </a:rPr>
                  <a:t>1</a:t>
                </a:r>
                <a:endParaRPr lang="ru-RU"/>
              </a:p>
            </p:txBody>
          </p:sp>
          <p:grpSp>
            <p:nvGrpSpPr>
              <p:cNvPr id="12343" name="Group 77"/>
              <p:cNvGrpSpPr/>
              <p:nvPr/>
            </p:nvGrpSpPr>
            <p:grpSpPr bwMode="auto">
              <a:xfrm>
                <a:off x="5603" y="4032"/>
                <a:ext cx="438" cy="910"/>
                <a:chOff x="4282" y="3542"/>
                <a:chExt cx="439" cy="913"/>
              </a:xfrm>
            </p:grpSpPr>
            <p:cxnSp>
              <p:nvCxnSpPr>
                <p:cNvPr id="12344" name="AutoShape 78"/>
                <p:cNvCxnSpPr>
                  <a:cxnSpLocks noChangeShapeType="1"/>
                </p:cNvCxnSpPr>
                <p:nvPr/>
              </p:nvCxnSpPr>
              <p:spPr bwMode="auto">
                <a:xfrm flipH="1">
                  <a:off x="4364" y="3542"/>
                  <a:ext cx="357" cy="50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</p:spPr>
            </p:cxnSp>
            <p:sp>
              <p:nvSpPr>
                <p:cNvPr id="1234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282" y="3563"/>
                  <a:ext cx="220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18000" tIns="10800" rIns="36000" bIns="108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/>
                    <a:t>0</a:t>
                  </a:r>
                  <a:endParaRPr lang="ru-RU"/>
                </a:p>
              </p:txBody>
            </p:sp>
            <p:sp>
              <p:nvSpPr>
                <p:cNvPr id="1234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282" y="4142"/>
                  <a:ext cx="172" cy="3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18000" tIns="36000" rIns="18000" bIns="360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>
                      <a:latin typeface="Calibri" panose="020F0502020204030204" pitchFamily="34" charset="0"/>
                    </a:rPr>
                    <a:t>Б</a:t>
                  </a:r>
                  <a:endParaRPr lang="ru-RU"/>
                </a:p>
              </p:txBody>
            </p:sp>
          </p:grpSp>
        </p:grpSp>
        <p:grpSp>
          <p:nvGrpSpPr>
            <p:cNvPr id="12299" name="Group 81"/>
            <p:cNvGrpSpPr/>
            <p:nvPr/>
          </p:nvGrpSpPr>
          <p:grpSpPr bwMode="auto">
            <a:xfrm>
              <a:off x="6744" y="3477"/>
              <a:ext cx="1265" cy="1965"/>
              <a:chOff x="6744" y="3506"/>
              <a:chExt cx="1265" cy="1965"/>
            </a:xfrm>
          </p:grpSpPr>
          <p:grpSp>
            <p:nvGrpSpPr>
              <p:cNvPr id="12323" name="Group 82"/>
              <p:cNvGrpSpPr/>
              <p:nvPr/>
            </p:nvGrpSpPr>
            <p:grpSpPr bwMode="auto">
              <a:xfrm>
                <a:off x="7446" y="4559"/>
                <a:ext cx="438" cy="912"/>
                <a:chOff x="4282" y="3542"/>
                <a:chExt cx="439" cy="913"/>
              </a:xfrm>
            </p:grpSpPr>
            <p:cxnSp>
              <p:nvCxnSpPr>
                <p:cNvPr id="12337" name="AutoShape 83"/>
                <p:cNvCxnSpPr>
                  <a:cxnSpLocks noChangeShapeType="1"/>
                </p:cNvCxnSpPr>
                <p:nvPr/>
              </p:nvCxnSpPr>
              <p:spPr bwMode="auto">
                <a:xfrm flipH="1">
                  <a:off x="4364" y="3542"/>
                  <a:ext cx="357" cy="50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</p:spPr>
            </p:cxnSp>
            <p:sp>
              <p:nvSpPr>
                <p:cNvPr id="12338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282" y="3563"/>
                  <a:ext cx="220" cy="3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18000" tIns="10800" rIns="36000" bIns="108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/>
                    <a:t>0</a:t>
                  </a:r>
                  <a:endParaRPr lang="ru-RU"/>
                </a:p>
              </p:txBody>
            </p:sp>
            <p:sp>
              <p:nvSpPr>
                <p:cNvPr id="1233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282" y="4142"/>
                  <a:ext cx="172" cy="3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18000" tIns="36000" rIns="18000" bIns="360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>
                      <a:latin typeface="Calibri" panose="020F0502020204030204" pitchFamily="34" charset="0"/>
                    </a:rPr>
                    <a:t>В</a:t>
                  </a:r>
                  <a:endParaRPr lang="ru-RU"/>
                </a:p>
              </p:txBody>
            </p:sp>
          </p:grpSp>
          <p:grpSp>
            <p:nvGrpSpPr>
              <p:cNvPr id="12324" name="Group 86"/>
              <p:cNvGrpSpPr/>
              <p:nvPr/>
            </p:nvGrpSpPr>
            <p:grpSpPr bwMode="auto">
              <a:xfrm>
                <a:off x="6744" y="3506"/>
                <a:ext cx="834" cy="1435"/>
                <a:chOff x="5252" y="3506"/>
                <a:chExt cx="834" cy="1436"/>
              </a:xfrm>
            </p:grpSpPr>
            <p:grpSp>
              <p:nvGrpSpPr>
                <p:cNvPr id="12327" name="Group 87"/>
                <p:cNvGrpSpPr/>
                <p:nvPr/>
              </p:nvGrpSpPr>
              <p:grpSpPr bwMode="auto">
                <a:xfrm>
                  <a:off x="5252" y="3506"/>
                  <a:ext cx="441" cy="916"/>
                  <a:chOff x="4282" y="3542"/>
                  <a:chExt cx="439" cy="913"/>
                </a:xfrm>
              </p:grpSpPr>
              <p:cxnSp>
                <p:nvCxnSpPr>
                  <p:cNvPr id="12334" name="AutoShape 8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364" y="3542"/>
                    <a:ext cx="357" cy="50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oval" w="med" len="med"/>
                  </a:ln>
                </p:spPr>
              </p:cxnSp>
              <p:sp>
                <p:nvSpPr>
                  <p:cNvPr id="12335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2" y="3563"/>
                    <a:ext cx="220" cy="3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18000" tIns="10800" rIns="36000" bIns="10800"/>
                  <a:lstStyle/>
                  <a:p>
                    <a:pPr algn="l">
                      <a:spcAft>
                        <a:spcPts val="1000"/>
                      </a:spcAft>
                    </a:pPr>
                    <a:r>
                      <a:rPr lang="ru-RU" sz="1100"/>
                      <a:t>0</a:t>
                    </a:r>
                    <a:endParaRPr lang="ru-RU"/>
                  </a:p>
                </p:txBody>
              </p:sp>
              <p:sp>
                <p:nvSpPr>
                  <p:cNvPr id="12336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2" y="4142"/>
                    <a:ext cx="172" cy="31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18000" tIns="36000" rIns="18000" bIns="36000"/>
                  <a:lstStyle/>
                  <a:p>
                    <a:pPr algn="l">
                      <a:spcAft>
                        <a:spcPts val="1000"/>
                      </a:spcAft>
                    </a:pPr>
                    <a:r>
                      <a:rPr lang="ru-RU" sz="1100">
                        <a:latin typeface="Calibri" panose="020F0502020204030204" pitchFamily="34" charset="0"/>
                      </a:rPr>
                      <a:t>А</a:t>
                    </a:r>
                    <a:endParaRPr lang="ru-RU"/>
                  </a:p>
                </p:txBody>
              </p:sp>
            </p:grpSp>
            <p:cxnSp>
              <p:nvCxnSpPr>
                <p:cNvPr id="12328" name="AutoShape 91"/>
                <p:cNvCxnSpPr>
                  <a:cxnSpLocks noChangeShapeType="1"/>
                </p:cNvCxnSpPr>
                <p:nvPr/>
              </p:nvCxnSpPr>
              <p:spPr bwMode="auto">
                <a:xfrm>
                  <a:off x="5691" y="3506"/>
                  <a:ext cx="351" cy="52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</p:spPr>
            </p:cxnSp>
            <p:sp>
              <p:nvSpPr>
                <p:cNvPr id="1232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5866" y="3549"/>
                  <a:ext cx="220" cy="2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36000" tIns="10800" rIns="18000" bIns="108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>
                      <a:latin typeface="Calibri" panose="020F0502020204030204" pitchFamily="34" charset="0"/>
                    </a:rPr>
                    <a:t>1</a:t>
                  </a:r>
                  <a:endParaRPr lang="ru-RU"/>
                </a:p>
              </p:txBody>
            </p:sp>
            <p:grpSp>
              <p:nvGrpSpPr>
                <p:cNvPr id="12330" name="Group 93"/>
                <p:cNvGrpSpPr/>
                <p:nvPr/>
              </p:nvGrpSpPr>
              <p:grpSpPr bwMode="auto">
                <a:xfrm>
                  <a:off x="5603" y="4032"/>
                  <a:ext cx="438" cy="910"/>
                  <a:chOff x="4282" y="3542"/>
                  <a:chExt cx="439" cy="913"/>
                </a:xfrm>
              </p:grpSpPr>
              <p:cxnSp>
                <p:nvCxnSpPr>
                  <p:cNvPr id="12331" name="AutoShape 9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364" y="3542"/>
                    <a:ext cx="357" cy="50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oval" w="med" len="med"/>
                  </a:ln>
                </p:spPr>
              </p:cxnSp>
              <p:sp>
                <p:nvSpPr>
                  <p:cNvPr id="1233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2" y="3563"/>
                    <a:ext cx="220" cy="3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18000" tIns="10800" rIns="36000" bIns="10800"/>
                  <a:lstStyle/>
                  <a:p>
                    <a:pPr algn="l">
                      <a:spcAft>
                        <a:spcPts val="1000"/>
                      </a:spcAft>
                    </a:pPr>
                    <a:r>
                      <a:rPr lang="ru-RU" sz="1100"/>
                      <a:t>0</a:t>
                    </a:r>
                    <a:endParaRPr lang="ru-RU"/>
                  </a:p>
                </p:txBody>
              </p:sp>
              <p:sp>
                <p:nvSpPr>
                  <p:cNvPr id="12333" name="Text 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2" y="4142"/>
                    <a:ext cx="172" cy="31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18000" tIns="36000" rIns="18000" bIns="36000"/>
                  <a:lstStyle/>
                  <a:p>
                    <a:pPr algn="l">
                      <a:spcAft>
                        <a:spcPts val="1000"/>
                      </a:spcAft>
                    </a:pPr>
                    <a:r>
                      <a:rPr lang="ru-RU" sz="1100">
                        <a:latin typeface="Calibri" panose="020F0502020204030204" pitchFamily="34" charset="0"/>
                      </a:rPr>
                      <a:t>Б</a:t>
                    </a:r>
                    <a:endParaRPr lang="ru-RU"/>
                  </a:p>
                </p:txBody>
              </p:sp>
            </p:grpSp>
          </p:grpSp>
          <p:cxnSp>
            <p:nvCxnSpPr>
              <p:cNvPr id="12325" name="AutoShape 97"/>
              <p:cNvCxnSpPr>
                <a:cxnSpLocks noChangeShapeType="1"/>
              </p:cNvCxnSpPr>
              <p:nvPr/>
            </p:nvCxnSpPr>
            <p:spPr bwMode="auto">
              <a:xfrm>
                <a:off x="7534" y="4032"/>
                <a:ext cx="351" cy="5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2326" name="Text Box 98"/>
              <p:cNvSpPr txBox="1">
                <a:spLocks noChangeArrowheads="1"/>
              </p:cNvSpPr>
              <p:nvPr/>
            </p:nvSpPr>
            <p:spPr bwMode="auto">
              <a:xfrm>
                <a:off x="7773" y="4061"/>
                <a:ext cx="236" cy="18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36000" tIns="10800" rIns="18000" bIns="10800">
                <a:spAutoFit/>
              </a:bodyPr>
              <a:lstStyle/>
              <a:p>
                <a:pPr algn="l">
                  <a:spcAft>
                    <a:spcPts val="1000"/>
                  </a:spcAft>
                </a:pPr>
                <a:r>
                  <a:rPr lang="ru-RU" sz="1100"/>
                  <a:t>1</a:t>
                </a:r>
                <a:endParaRPr lang="ru-RU" sz="1200"/>
              </a:p>
            </p:txBody>
          </p:sp>
        </p:grpSp>
        <p:grpSp>
          <p:nvGrpSpPr>
            <p:cNvPr id="12300" name="Group 99"/>
            <p:cNvGrpSpPr/>
            <p:nvPr/>
          </p:nvGrpSpPr>
          <p:grpSpPr bwMode="auto">
            <a:xfrm>
              <a:off x="8411" y="3477"/>
              <a:ext cx="1580" cy="1965"/>
              <a:chOff x="8411" y="3477"/>
              <a:chExt cx="1580" cy="1965"/>
            </a:xfrm>
          </p:grpSpPr>
          <p:grpSp>
            <p:nvGrpSpPr>
              <p:cNvPr id="12301" name="Group 100"/>
              <p:cNvGrpSpPr/>
              <p:nvPr/>
            </p:nvGrpSpPr>
            <p:grpSpPr bwMode="auto">
              <a:xfrm>
                <a:off x="9552" y="4530"/>
                <a:ext cx="439" cy="849"/>
                <a:chOff x="9552" y="4530"/>
                <a:chExt cx="439" cy="849"/>
              </a:xfrm>
            </p:grpSpPr>
            <p:sp>
              <p:nvSpPr>
                <p:cNvPr id="1232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9771" y="4530"/>
                  <a:ext cx="162" cy="19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wrap="none" lIns="36000" tIns="10800" rIns="18000" bIns="10800">
                  <a:spAutoFit/>
                </a:bodyPr>
                <a:lstStyle/>
                <a:p>
                  <a:pPr algn="l"/>
                  <a:r>
                    <a:rPr lang="ru-RU" sz="1200"/>
                    <a:t>1 </a:t>
                  </a:r>
                  <a:endParaRPr lang="ru-RU" sz="1200"/>
                </a:p>
              </p:txBody>
            </p:sp>
            <p:cxnSp>
              <p:nvCxnSpPr>
                <p:cNvPr id="12321" name="AutoShape 102"/>
                <p:cNvCxnSpPr>
                  <a:cxnSpLocks noChangeShapeType="1"/>
                </p:cNvCxnSpPr>
                <p:nvPr/>
              </p:nvCxnSpPr>
              <p:spPr bwMode="auto">
                <a:xfrm>
                  <a:off x="9552" y="4530"/>
                  <a:ext cx="351" cy="52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</p:spPr>
            </p:cxnSp>
            <p:sp>
              <p:nvSpPr>
                <p:cNvPr id="1232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9815" y="5144"/>
                  <a:ext cx="176" cy="23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36000" tIns="10800" rIns="18000" bIns="108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>
                      <a:latin typeface="Calibri" panose="020F0502020204030204" pitchFamily="34" charset="0"/>
                    </a:rPr>
                    <a:t>Г</a:t>
                  </a:r>
                  <a:endParaRPr lang="ru-RU"/>
                </a:p>
              </p:txBody>
            </p:sp>
          </p:grpSp>
          <p:grpSp>
            <p:nvGrpSpPr>
              <p:cNvPr id="12302" name="Group 104"/>
              <p:cNvGrpSpPr/>
              <p:nvPr/>
            </p:nvGrpSpPr>
            <p:grpSpPr bwMode="auto">
              <a:xfrm>
                <a:off x="8411" y="3477"/>
                <a:ext cx="1171" cy="1965"/>
                <a:chOff x="6744" y="3506"/>
                <a:chExt cx="1171" cy="1965"/>
              </a:xfrm>
            </p:grpSpPr>
            <p:grpSp>
              <p:nvGrpSpPr>
                <p:cNvPr id="12303" name="Group 105"/>
                <p:cNvGrpSpPr/>
                <p:nvPr/>
              </p:nvGrpSpPr>
              <p:grpSpPr bwMode="auto">
                <a:xfrm>
                  <a:off x="7446" y="4559"/>
                  <a:ext cx="438" cy="912"/>
                  <a:chOff x="4282" y="3542"/>
                  <a:chExt cx="439" cy="913"/>
                </a:xfrm>
              </p:grpSpPr>
              <p:cxnSp>
                <p:nvCxnSpPr>
                  <p:cNvPr id="12317" name="AutoShape 10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364" y="3542"/>
                    <a:ext cx="357" cy="50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oval" w="med" len="med"/>
                  </a:ln>
                </p:spPr>
              </p:cxnSp>
              <p:sp>
                <p:nvSpPr>
                  <p:cNvPr id="12318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2" y="3563"/>
                    <a:ext cx="220" cy="3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18000" tIns="10800" rIns="36000" bIns="10800"/>
                  <a:lstStyle/>
                  <a:p>
                    <a:pPr algn="l">
                      <a:spcAft>
                        <a:spcPts val="1000"/>
                      </a:spcAft>
                    </a:pPr>
                    <a:r>
                      <a:rPr lang="ru-RU" sz="1100"/>
                      <a:t>0</a:t>
                    </a:r>
                    <a:endParaRPr lang="ru-RU"/>
                  </a:p>
                </p:txBody>
              </p:sp>
              <p:sp>
                <p:nvSpPr>
                  <p:cNvPr id="12319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2" y="4142"/>
                    <a:ext cx="172" cy="31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18000" tIns="36000" rIns="18000" bIns="36000"/>
                  <a:lstStyle/>
                  <a:p>
                    <a:pPr algn="l">
                      <a:spcAft>
                        <a:spcPts val="1000"/>
                      </a:spcAft>
                    </a:pPr>
                    <a:r>
                      <a:rPr lang="ru-RU" sz="1100">
                        <a:latin typeface="Calibri" panose="020F0502020204030204" pitchFamily="34" charset="0"/>
                      </a:rPr>
                      <a:t>В</a:t>
                    </a:r>
                    <a:endParaRPr lang="ru-RU"/>
                  </a:p>
                </p:txBody>
              </p:sp>
            </p:grpSp>
            <p:grpSp>
              <p:nvGrpSpPr>
                <p:cNvPr id="12304" name="Group 109"/>
                <p:cNvGrpSpPr/>
                <p:nvPr/>
              </p:nvGrpSpPr>
              <p:grpSpPr bwMode="auto">
                <a:xfrm>
                  <a:off x="6744" y="3506"/>
                  <a:ext cx="834" cy="1435"/>
                  <a:chOff x="5252" y="3506"/>
                  <a:chExt cx="834" cy="1436"/>
                </a:xfrm>
              </p:grpSpPr>
              <p:grpSp>
                <p:nvGrpSpPr>
                  <p:cNvPr id="12307" name="Group 110"/>
                  <p:cNvGrpSpPr/>
                  <p:nvPr/>
                </p:nvGrpSpPr>
                <p:grpSpPr bwMode="auto">
                  <a:xfrm>
                    <a:off x="5252" y="3506"/>
                    <a:ext cx="441" cy="916"/>
                    <a:chOff x="4282" y="3542"/>
                    <a:chExt cx="439" cy="913"/>
                  </a:xfrm>
                </p:grpSpPr>
                <p:cxnSp>
                  <p:nvCxnSpPr>
                    <p:cNvPr id="12314" name="AutoShape 111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4364" y="3542"/>
                      <a:ext cx="357" cy="50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med" len="med"/>
                      <a:tailEnd type="oval" w="med" len="med"/>
                    </a:ln>
                  </p:spPr>
                </p:cxnSp>
                <p:sp>
                  <p:nvSpPr>
                    <p:cNvPr id="12315" name="Text Box 1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82" y="3563"/>
                      <a:ext cx="220" cy="3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</a:ln>
                  </p:spPr>
                  <p:txBody>
                    <a:bodyPr lIns="18000" tIns="10800" rIns="36000" bIns="10800"/>
                    <a:lstStyle/>
                    <a:p>
                      <a:pPr algn="l">
                        <a:spcAft>
                          <a:spcPts val="1000"/>
                        </a:spcAft>
                      </a:pPr>
                      <a:r>
                        <a:rPr lang="ru-RU" sz="1100"/>
                        <a:t>0</a:t>
                      </a:r>
                      <a:endParaRPr lang="ru-RU"/>
                    </a:p>
                  </p:txBody>
                </p:sp>
                <p:sp>
                  <p:nvSpPr>
                    <p:cNvPr id="12316" name="Text Box 1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82" y="4142"/>
                      <a:ext cx="172" cy="3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</a:ln>
                  </p:spPr>
                  <p:txBody>
                    <a:bodyPr lIns="18000" tIns="36000" rIns="18000" bIns="36000"/>
                    <a:lstStyle/>
                    <a:p>
                      <a:pPr algn="l"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 panose="020F0502020204030204" pitchFamily="34" charset="0"/>
                        </a:rPr>
                        <a:t>А</a:t>
                      </a:r>
                      <a:endParaRPr lang="ru-RU"/>
                    </a:p>
                  </p:txBody>
                </p:sp>
              </p:grpSp>
              <p:cxnSp>
                <p:nvCxnSpPr>
                  <p:cNvPr id="12308" name="AutoShape 1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691" y="3506"/>
                    <a:ext cx="351" cy="52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oval" w="med" len="med"/>
                  </a:ln>
                </p:spPr>
              </p:cxnSp>
              <p:sp>
                <p:nvSpPr>
                  <p:cNvPr id="12309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66" y="3549"/>
                    <a:ext cx="220" cy="22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36000" tIns="10800" rIns="18000" bIns="10800"/>
                  <a:lstStyle/>
                  <a:p>
                    <a:pPr algn="l">
                      <a:spcAft>
                        <a:spcPts val="1000"/>
                      </a:spcAft>
                    </a:pPr>
                    <a:r>
                      <a:rPr lang="ru-RU" sz="1100">
                        <a:latin typeface="Calibri" panose="020F0502020204030204" pitchFamily="34" charset="0"/>
                      </a:rPr>
                      <a:t>1</a:t>
                    </a:r>
                    <a:endParaRPr lang="ru-RU"/>
                  </a:p>
                </p:txBody>
              </p:sp>
              <p:grpSp>
                <p:nvGrpSpPr>
                  <p:cNvPr id="12310" name="Group 116"/>
                  <p:cNvGrpSpPr/>
                  <p:nvPr/>
                </p:nvGrpSpPr>
                <p:grpSpPr bwMode="auto">
                  <a:xfrm>
                    <a:off x="5603" y="4032"/>
                    <a:ext cx="438" cy="910"/>
                    <a:chOff x="4282" y="3542"/>
                    <a:chExt cx="439" cy="913"/>
                  </a:xfrm>
                </p:grpSpPr>
                <p:cxnSp>
                  <p:nvCxnSpPr>
                    <p:cNvPr id="12311" name="AutoShape 11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4364" y="3542"/>
                      <a:ext cx="357" cy="50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med" len="med"/>
                      <a:tailEnd type="oval" w="med" len="med"/>
                    </a:ln>
                  </p:spPr>
                </p:cxnSp>
                <p:sp>
                  <p:nvSpPr>
                    <p:cNvPr id="12312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82" y="3563"/>
                      <a:ext cx="220" cy="3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</a:ln>
                  </p:spPr>
                  <p:txBody>
                    <a:bodyPr lIns="18000" tIns="10800" rIns="36000" bIns="10800"/>
                    <a:lstStyle/>
                    <a:p>
                      <a:pPr algn="l">
                        <a:spcAft>
                          <a:spcPts val="1000"/>
                        </a:spcAft>
                      </a:pPr>
                      <a:r>
                        <a:rPr lang="ru-RU" sz="1100"/>
                        <a:t>0</a:t>
                      </a:r>
                      <a:endParaRPr lang="ru-RU"/>
                    </a:p>
                  </p:txBody>
                </p:sp>
                <p:sp>
                  <p:nvSpPr>
                    <p:cNvPr id="12313" name="Text Box 1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82" y="4142"/>
                      <a:ext cx="172" cy="3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</a:ln>
                  </p:spPr>
                  <p:txBody>
                    <a:bodyPr lIns="18000" tIns="36000" rIns="18000" bIns="36000"/>
                    <a:lstStyle/>
                    <a:p>
                      <a:pPr algn="l">
                        <a:spcAft>
                          <a:spcPts val="1000"/>
                        </a:spcAft>
                      </a:pPr>
                      <a:r>
                        <a:rPr lang="ru-RU" sz="1100">
                          <a:latin typeface="Calibri" panose="020F0502020204030204" pitchFamily="34" charset="0"/>
                        </a:rPr>
                        <a:t>Б</a:t>
                      </a:r>
                      <a:endParaRPr lang="ru-RU"/>
                    </a:p>
                  </p:txBody>
                </p:sp>
              </p:grpSp>
            </p:grpSp>
            <p:cxnSp>
              <p:nvCxnSpPr>
                <p:cNvPr id="12305" name="AutoShape 120"/>
                <p:cNvCxnSpPr>
                  <a:cxnSpLocks noChangeShapeType="1"/>
                </p:cNvCxnSpPr>
                <p:nvPr/>
              </p:nvCxnSpPr>
              <p:spPr bwMode="auto">
                <a:xfrm>
                  <a:off x="7534" y="4032"/>
                  <a:ext cx="351" cy="52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</p:spPr>
            </p:cxnSp>
            <p:sp>
              <p:nvSpPr>
                <p:cNvPr id="12306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7753" y="4091"/>
                  <a:ext cx="162" cy="19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wrap="none" lIns="36000" tIns="10800" rIns="18000" bIns="10800">
                  <a:spAutoFit/>
                </a:bodyPr>
                <a:lstStyle/>
                <a:p>
                  <a:pPr algn="l"/>
                  <a:r>
                    <a:rPr lang="ru-RU" sz="1200"/>
                    <a:t>1 </a:t>
                  </a:r>
                  <a:endParaRPr lang="ru-RU" sz="1200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7326313" cy="1123950"/>
          </a:xfrm>
        </p:spPr>
        <p:txBody>
          <a:bodyPr/>
          <a:lstStyle/>
          <a:p>
            <a:r>
              <a:rPr lang="ru-RU" sz="2800" smtClean="0">
                <a:solidFill>
                  <a:srgbClr val="FF0000"/>
                </a:solidFill>
              </a:rPr>
              <a:t>Соответствие «дерево» </a:t>
            </a:r>
            <a:r>
              <a:rPr lang="ru-RU" sz="2800" smtClean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ru-RU" sz="2800" smtClean="0">
                <a:solidFill>
                  <a:srgbClr val="FF0000"/>
                </a:solidFill>
              </a:rPr>
              <a:t> «код» </a:t>
            </a:r>
            <a:endParaRPr lang="ru-RU" sz="2800" smtClean="0">
              <a:solidFill>
                <a:srgbClr val="FF0000"/>
              </a:solidFill>
            </a:endParaRPr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>
          <a:xfrm>
            <a:off x="336550" y="1190625"/>
            <a:ext cx="8575675" cy="2257425"/>
          </a:xfrm>
        </p:spPr>
        <p:txBody>
          <a:bodyPr/>
          <a:lstStyle/>
          <a:p>
            <a:pPr marL="0">
              <a:buFontTx/>
              <a:buNone/>
            </a:pPr>
            <a:r>
              <a:rPr lang="ru-RU" sz="2000" smtClean="0"/>
              <a:t>Пусть теперь задано бинарное дерево, листьям которого приписаны символы алфавита. Припишем ветвям дерева двоичные символы 0 и 1: ветвь, ведущую к левому сыну, пометим нулем, а ведущую к правому сыну – единицей. Тогда последовательность нулей и единиц, полученная обходом вершин дерева от корня к листу, может рассматриваться как префиксный код символа, приписанного к этому листу.</a:t>
            </a:r>
            <a:endParaRPr lang="ru-RU" sz="200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19.10.2015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Деревья Хаффмана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5BF76-38D7-4D25-B2FC-69867039DC4E}" type="slidenum">
              <a:rPr lang="ru-RU" smtClean="0"/>
            </a:fld>
            <a:endParaRPr lang="ru-RU"/>
          </a:p>
        </p:txBody>
      </p:sp>
      <p:grpSp>
        <p:nvGrpSpPr>
          <p:cNvPr id="13319" name="Group 2"/>
          <p:cNvGrpSpPr>
            <a:grpSpLocks noChangeAspect="1"/>
          </p:cNvGrpSpPr>
          <p:nvPr/>
        </p:nvGrpSpPr>
        <p:grpSpPr bwMode="auto">
          <a:xfrm>
            <a:off x="395288" y="3505200"/>
            <a:ext cx="3433762" cy="2244725"/>
            <a:chOff x="4155" y="8624"/>
            <a:chExt cx="3306" cy="2160"/>
          </a:xfrm>
        </p:grpSpPr>
        <p:sp>
          <p:nvSpPr>
            <p:cNvPr id="13354" name="AutoShape 3"/>
            <p:cNvSpPr>
              <a:spLocks noChangeAspect="1" noChangeArrowheads="1"/>
            </p:cNvSpPr>
            <p:nvPr/>
          </p:nvSpPr>
          <p:spPr bwMode="auto">
            <a:xfrm>
              <a:off x="4155" y="8624"/>
              <a:ext cx="3306" cy="21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3355" name="Group 4"/>
            <p:cNvGrpSpPr/>
            <p:nvPr/>
          </p:nvGrpSpPr>
          <p:grpSpPr bwMode="auto">
            <a:xfrm>
              <a:off x="4524" y="8768"/>
              <a:ext cx="2565" cy="1821"/>
              <a:chOff x="4374" y="8768"/>
              <a:chExt cx="2565" cy="1821"/>
            </a:xfrm>
          </p:grpSpPr>
          <p:grpSp>
            <p:nvGrpSpPr>
              <p:cNvPr id="13356" name="Group 5"/>
              <p:cNvGrpSpPr/>
              <p:nvPr/>
            </p:nvGrpSpPr>
            <p:grpSpPr bwMode="auto">
              <a:xfrm>
                <a:off x="4374" y="8870"/>
                <a:ext cx="2565" cy="1719"/>
                <a:chOff x="2559" y="8825"/>
                <a:chExt cx="2565" cy="1719"/>
              </a:xfrm>
            </p:grpSpPr>
            <p:grpSp>
              <p:nvGrpSpPr>
                <p:cNvPr id="13364" name="Group 6"/>
                <p:cNvGrpSpPr/>
                <p:nvPr/>
              </p:nvGrpSpPr>
              <p:grpSpPr bwMode="auto">
                <a:xfrm>
                  <a:off x="2729" y="8825"/>
                  <a:ext cx="2280" cy="1140"/>
                  <a:chOff x="2729" y="8825"/>
                  <a:chExt cx="2280" cy="1140"/>
                </a:xfrm>
              </p:grpSpPr>
              <p:cxnSp>
                <p:nvCxnSpPr>
                  <p:cNvPr id="13370" name="AutoShape 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729" y="9281"/>
                    <a:ext cx="452" cy="67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oval" w="med" len="med"/>
                  </a:ln>
                </p:spPr>
              </p:cxnSp>
              <p:cxnSp>
                <p:nvCxnSpPr>
                  <p:cNvPr id="13371" name="AutoShape 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185" y="8825"/>
                    <a:ext cx="685" cy="4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oval" w="med" len="med"/>
                  </a:ln>
                </p:spPr>
              </p:cxnSp>
              <p:cxnSp>
                <p:nvCxnSpPr>
                  <p:cNvPr id="13372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0" y="8825"/>
                    <a:ext cx="685" cy="4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oval" w="med" len="med"/>
                  </a:ln>
                </p:spPr>
              </p:cxnSp>
              <p:cxnSp>
                <p:nvCxnSpPr>
                  <p:cNvPr id="13373" name="AutoShape 1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4097" y="9281"/>
                    <a:ext cx="466" cy="684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oval" w="med" len="med"/>
                  </a:ln>
                </p:spPr>
              </p:cxnSp>
              <p:cxnSp>
                <p:nvCxnSpPr>
                  <p:cNvPr id="13374" name="AutoShape 1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553" y="9281"/>
                    <a:ext cx="456" cy="684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oval" w="med" len="med"/>
                  </a:ln>
                </p:spPr>
              </p:cxnSp>
              <p:cxnSp>
                <p:nvCxnSpPr>
                  <p:cNvPr id="13375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185" y="9281"/>
                    <a:ext cx="472" cy="67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oval" w="med" len="med"/>
                    <a:tailEnd type="oval" w="med" len="med"/>
                  </a:ln>
                </p:spPr>
              </p:cxnSp>
            </p:grpSp>
            <p:grpSp>
              <p:nvGrpSpPr>
                <p:cNvPr id="13365" name="Group 13"/>
                <p:cNvGrpSpPr/>
                <p:nvPr/>
              </p:nvGrpSpPr>
              <p:grpSpPr bwMode="auto">
                <a:xfrm>
                  <a:off x="2559" y="10136"/>
                  <a:ext cx="2565" cy="408"/>
                  <a:chOff x="2559" y="10136"/>
                  <a:chExt cx="2565" cy="408"/>
                </a:xfrm>
              </p:grpSpPr>
              <p:sp>
                <p:nvSpPr>
                  <p:cNvPr id="1336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59" y="10136"/>
                    <a:ext cx="225" cy="40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18000" tIns="36000" rIns="18000" bIns="36000"/>
                  <a:lstStyle/>
                  <a:p>
                    <a:pPr algn="l">
                      <a:spcAft>
                        <a:spcPts val="1000"/>
                      </a:spcAft>
                    </a:pPr>
                    <a:r>
                      <a:rPr lang="ru-RU" sz="1100">
                        <a:latin typeface="Calibri" panose="020F0502020204030204" pitchFamily="34" charset="0"/>
                      </a:rPr>
                      <a:t>А</a:t>
                    </a:r>
                    <a:endParaRPr lang="ru-RU"/>
                  </a:p>
                </p:txBody>
              </p:sp>
              <p:sp>
                <p:nvSpPr>
                  <p:cNvPr id="1336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28" y="10136"/>
                    <a:ext cx="223" cy="40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18000" tIns="36000" rIns="18000" bIns="36000"/>
                  <a:lstStyle/>
                  <a:p>
                    <a:pPr algn="l">
                      <a:spcAft>
                        <a:spcPts val="1000"/>
                      </a:spcAft>
                    </a:pPr>
                    <a:r>
                      <a:rPr lang="ru-RU" sz="1100">
                        <a:latin typeface="Calibri" panose="020F0502020204030204" pitchFamily="34" charset="0"/>
                      </a:rPr>
                      <a:t>Б</a:t>
                    </a:r>
                    <a:endParaRPr lang="ru-RU"/>
                  </a:p>
                </p:txBody>
              </p:sp>
              <p:sp>
                <p:nvSpPr>
                  <p:cNvPr id="1336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8" y="10136"/>
                    <a:ext cx="226" cy="40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18000" tIns="36000" rIns="18000" bIns="36000"/>
                  <a:lstStyle/>
                  <a:p>
                    <a:pPr algn="l">
                      <a:spcAft>
                        <a:spcPts val="1000"/>
                      </a:spcAft>
                    </a:pPr>
                    <a:r>
                      <a:rPr lang="ru-RU" sz="1100">
                        <a:latin typeface="Calibri" panose="020F0502020204030204" pitchFamily="34" charset="0"/>
                      </a:rPr>
                      <a:t>Г</a:t>
                    </a:r>
                    <a:endParaRPr lang="ru-RU"/>
                  </a:p>
                </p:txBody>
              </p:sp>
              <p:sp>
                <p:nvSpPr>
                  <p:cNvPr id="1336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4" y="10136"/>
                    <a:ext cx="223" cy="40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18000" tIns="36000" rIns="18000" bIns="36000"/>
                  <a:lstStyle/>
                  <a:p>
                    <a:pPr algn="l">
                      <a:spcAft>
                        <a:spcPts val="1000"/>
                      </a:spcAft>
                    </a:pPr>
                    <a:r>
                      <a:rPr lang="ru-RU" sz="1100">
                        <a:latin typeface="Calibri" panose="020F0502020204030204" pitchFamily="34" charset="0"/>
                      </a:rPr>
                      <a:t>В</a:t>
                    </a:r>
                    <a:endParaRPr lang="ru-RU"/>
                  </a:p>
                </p:txBody>
              </p:sp>
            </p:grpSp>
          </p:grpSp>
          <p:grpSp>
            <p:nvGrpSpPr>
              <p:cNvPr id="13357" name="Group 18"/>
              <p:cNvGrpSpPr/>
              <p:nvPr/>
            </p:nvGrpSpPr>
            <p:grpSpPr bwMode="auto">
              <a:xfrm>
                <a:off x="4401" y="8768"/>
                <a:ext cx="2521" cy="987"/>
                <a:chOff x="2616" y="8798"/>
                <a:chExt cx="2521" cy="987"/>
              </a:xfrm>
            </p:grpSpPr>
            <p:sp>
              <p:nvSpPr>
                <p:cNvPr id="1335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84" y="9395"/>
                  <a:ext cx="282" cy="39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18000" tIns="10800" rIns="36000" bIns="108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/>
                    <a:t>0</a:t>
                  </a:r>
                  <a:endParaRPr lang="ru-RU"/>
                </a:p>
              </p:txBody>
            </p:sp>
            <p:sp>
              <p:nvSpPr>
                <p:cNvPr id="1335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129" y="8798"/>
                  <a:ext cx="304" cy="36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18000" tIns="10800" rIns="36000" bIns="108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/>
                    <a:t>0</a:t>
                  </a:r>
                  <a:endParaRPr lang="ru-RU"/>
                </a:p>
              </p:txBody>
            </p:sp>
            <p:sp>
              <p:nvSpPr>
                <p:cNvPr id="1336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71" y="9395"/>
                  <a:ext cx="286" cy="2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36000" tIns="10800" rIns="18000" bIns="108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>
                      <a:latin typeface="Calibri" panose="020F0502020204030204" pitchFamily="34" charset="0"/>
                    </a:rPr>
                    <a:t>1</a:t>
                  </a:r>
                  <a:endParaRPr lang="ru-RU"/>
                </a:p>
              </p:txBody>
            </p:sp>
            <p:sp>
              <p:nvSpPr>
                <p:cNvPr id="1336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16" y="9395"/>
                  <a:ext cx="286" cy="38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18000" tIns="10800" rIns="36000" bIns="108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/>
                    <a:t>0</a:t>
                  </a:r>
                  <a:endParaRPr lang="ru-RU"/>
                </a:p>
              </p:txBody>
            </p:sp>
            <p:sp>
              <p:nvSpPr>
                <p:cNvPr id="1336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26" y="8825"/>
                  <a:ext cx="286" cy="2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36000" tIns="10800" rIns="18000" bIns="108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>
                      <a:latin typeface="Calibri" panose="020F0502020204030204" pitchFamily="34" charset="0"/>
                    </a:rPr>
                    <a:t>1</a:t>
                  </a:r>
                  <a:endParaRPr lang="ru-RU"/>
                </a:p>
              </p:txBody>
            </p:sp>
            <p:sp>
              <p:nvSpPr>
                <p:cNvPr id="1336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851" y="9395"/>
                  <a:ext cx="286" cy="2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36000" tIns="10800" rIns="18000" bIns="10800"/>
                <a:lstStyle/>
                <a:p>
                  <a:pPr algn="l">
                    <a:spcAft>
                      <a:spcPts val="1000"/>
                    </a:spcAft>
                  </a:pPr>
                  <a:r>
                    <a:rPr lang="ru-RU" sz="1100">
                      <a:latin typeface="Calibri" panose="020F0502020204030204" pitchFamily="34" charset="0"/>
                    </a:rPr>
                    <a:t>1</a:t>
                  </a:r>
                  <a:endParaRPr lang="ru-RU"/>
                </a:p>
              </p:txBody>
            </p:sp>
          </p:grpSp>
        </p:grpSp>
      </p:grpSp>
      <p:sp>
        <p:nvSpPr>
          <p:cNvPr id="13320" name="Прямоугольник 90"/>
          <p:cNvSpPr>
            <a:spLocks noChangeArrowheads="1"/>
          </p:cNvSpPr>
          <p:nvPr/>
        </p:nvSpPr>
        <p:spPr bwMode="auto">
          <a:xfrm>
            <a:off x="461963" y="5657850"/>
            <a:ext cx="30448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sz="2000"/>
              <a:t>См. способ кодирования 2</a:t>
            </a:r>
            <a:endParaRPr lang="ru-RU" sz="2000"/>
          </a:p>
        </p:txBody>
      </p:sp>
      <p:grpSp>
        <p:nvGrpSpPr>
          <p:cNvPr id="13321" name="Group 67"/>
          <p:cNvGrpSpPr>
            <a:grpSpLocks noChangeAspect="1"/>
          </p:cNvGrpSpPr>
          <p:nvPr/>
        </p:nvGrpSpPr>
        <p:grpSpPr bwMode="auto">
          <a:xfrm>
            <a:off x="3454400" y="3089275"/>
            <a:ext cx="5689600" cy="2681288"/>
            <a:chOff x="2715" y="9341"/>
            <a:chExt cx="7200" cy="2281"/>
          </a:xfrm>
        </p:grpSpPr>
        <p:sp>
          <p:nvSpPr>
            <p:cNvPr id="13327" name="AutoShape 97"/>
            <p:cNvSpPr>
              <a:spLocks noChangeAspect="1" noChangeArrowheads="1" noTextEdit="1"/>
            </p:cNvSpPr>
            <p:nvPr/>
          </p:nvSpPr>
          <p:spPr bwMode="auto">
            <a:xfrm>
              <a:off x="2715" y="9341"/>
              <a:ext cx="7200" cy="22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3328" name="Group 68"/>
            <p:cNvGrpSpPr/>
            <p:nvPr/>
          </p:nvGrpSpPr>
          <p:grpSpPr bwMode="auto">
            <a:xfrm>
              <a:off x="5823" y="9644"/>
              <a:ext cx="1239" cy="1883"/>
              <a:chOff x="4945" y="9621"/>
              <a:chExt cx="1241" cy="1883"/>
            </a:xfrm>
          </p:grpSpPr>
          <p:grpSp>
            <p:nvGrpSpPr>
              <p:cNvPr id="13329" name="Group 90"/>
              <p:cNvGrpSpPr/>
              <p:nvPr/>
            </p:nvGrpSpPr>
            <p:grpSpPr bwMode="auto">
              <a:xfrm>
                <a:off x="4945" y="10604"/>
                <a:ext cx="900" cy="900"/>
                <a:chOff x="4945" y="10604"/>
                <a:chExt cx="900" cy="900"/>
              </a:xfrm>
            </p:grpSpPr>
            <p:grpSp>
              <p:nvGrpSpPr>
                <p:cNvPr id="13349" name="Group 93"/>
                <p:cNvGrpSpPr/>
                <p:nvPr/>
              </p:nvGrpSpPr>
              <p:grpSpPr bwMode="auto">
                <a:xfrm>
                  <a:off x="5566" y="10604"/>
                  <a:ext cx="279" cy="859"/>
                  <a:chOff x="5566" y="10604"/>
                  <a:chExt cx="279" cy="859"/>
                </a:xfrm>
              </p:grpSpPr>
              <p:sp>
                <p:nvSpPr>
                  <p:cNvPr id="1335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66" y="10604"/>
                    <a:ext cx="167" cy="17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wrap="none" lIns="36000" tIns="10800" rIns="18000" bIns="10800">
                    <a:spAutoFit/>
                  </a:bodyPr>
                  <a:lstStyle/>
                  <a:p>
                    <a:r>
                      <a:rPr lang="ru-RU" sz="1200"/>
                      <a:t>1</a:t>
                    </a:r>
                    <a:endParaRPr lang="ru-RU" sz="1200"/>
                  </a:p>
                </p:txBody>
              </p:sp>
              <p:sp>
                <p:nvSpPr>
                  <p:cNvPr id="13353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68" y="11228"/>
                    <a:ext cx="177" cy="23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36000" tIns="10800" rIns="18000" bIns="10800"/>
                  <a:lstStyle/>
                  <a:p>
                    <a:pPr eaLnBrk="0" hangingPunct="0"/>
                    <a:r>
                      <a:rPr lang="ru-RU" sz="1200">
                        <a:cs typeface="Times New Roman" panose="02020603050405020304" pitchFamily="18" charset="0"/>
                      </a:rPr>
                      <a:t>Г</a:t>
                    </a:r>
                    <a:endParaRPr lang="ru-RU"/>
                  </a:p>
                </p:txBody>
              </p:sp>
            </p:grpSp>
            <p:sp>
              <p:nvSpPr>
                <p:cNvPr id="1335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5048" y="10613"/>
                  <a:ext cx="209" cy="22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18000" tIns="10800" rIns="36000" bIns="10800"/>
                <a:lstStyle/>
                <a:p>
                  <a:pPr eaLnBrk="0" hangingPunct="0"/>
                  <a:r>
                    <a:rPr lang="ru-RU" sz="1200">
                      <a:cs typeface="Times New Roman" panose="02020603050405020304" pitchFamily="18" charset="0"/>
                    </a:rPr>
                    <a:t>0</a:t>
                  </a:r>
                  <a:endParaRPr lang="ru-RU"/>
                </a:p>
              </p:txBody>
            </p:sp>
            <p:sp>
              <p:nvSpPr>
                <p:cNvPr id="1335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945" y="11191"/>
                  <a:ext cx="172" cy="31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lIns="18000" tIns="36000" rIns="18000" bIns="36000"/>
                <a:lstStyle/>
                <a:p>
                  <a:pPr eaLnBrk="0" hangingPunct="0"/>
                  <a:r>
                    <a:rPr lang="ru-RU" sz="1200">
                      <a:cs typeface="Times New Roman" panose="02020603050405020304" pitchFamily="18" charset="0"/>
                    </a:rPr>
                    <a:t>В</a:t>
                  </a:r>
                  <a:endParaRPr lang="ru-RU"/>
                </a:p>
              </p:txBody>
            </p:sp>
          </p:grpSp>
          <p:sp>
            <p:nvSpPr>
              <p:cNvPr id="13330" name="Text Box 89"/>
              <p:cNvSpPr txBox="1">
                <a:spLocks noChangeArrowheads="1"/>
              </p:cNvSpPr>
              <p:nvPr/>
            </p:nvSpPr>
            <p:spPr bwMode="auto">
              <a:xfrm>
                <a:off x="5572" y="9652"/>
                <a:ext cx="220" cy="21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36000" tIns="10800" rIns="18000" bIns="10800"/>
              <a:lstStyle/>
              <a:p>
                <a:pPr eaLnBrk="0" hangingPunct="0"/>
                <a:r>
                  <a:rPr lang="ru-RU" sz="1200">
                    <a:cs typeface="Times New Roman" panose="02020603050405020304" pitchFamily="18" charset="0"/>
                  </a:rPr>
                  <a:t>1</a:t>
                </a:r>
                <a:endParaRPr lang="ru-RU"/>
              </a:p>
            </p:txBody>
          </p:sp>
          <p:grpSp>
            <p:nvGrpSpPr>
              <p:cNvPr id="13331" name="Group 69"/>
              <p:cNvGrpSpPr/>
              <p:nvPr/>
            </p:nvGrpSpPr>
            <p:grpSpPr bwMode="auto">
              <a:xfrm>
                <a:off x="4970" y="9621"/>
                <a:ext cx="1216" cy="1555"/>
                <a:chOff x="4970" y="9621"/>
                <a:chExt cx="1216" cy="1555"/>
              </a:xfrm>
            </p:grpSpPr>
            <p:grpSp>
              <p:nvGrpSpPr>
                <p:cNvPr id="13332" name="Group 85"/>
                <p:cNvGrpSpPr/>
                <p:nvPr/>
              </p:nvGrpSpPr>
              <p:grpSpPr bwMode="auto">
                <a:xfrm>
                  <a:off x="5390" y="10120"/>
                  <a:ext cx="796" cy="958"/>
                  <a:chOff x="5390" y="10120"/>
                  <a:chExt cx="796" cy="958"/>
                </a:xfrm>
              </p:grpSpPr>
              <p:sp>
                <p:nvSpPr>
                  <p:cNvPr id="13347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90" y="10120"/>
                    <a:ext cx="174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18000" tIns="10800" rIns="36000" bIns="10800"/>
                  <a:lstStyle/>
                  <a:p>
                    <a:r>
                      <a:rPr lang="ru-RU" sz="1200"/>
                      <a:t>0</a:t>
                    </a:r>
                    <a:endParaRPr lang="ru-RU" sz="1200"/>
                  </a:p>
                </p:txBody>
              </p:sp>
              <p:sp>
                <p:nvSpPr>
                  <p:cNvPr id="13348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14" y="10766"/>
                    <a:ext cx="172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lIns="18000" tIns="36000" rIns="18000" bIns="36000"/>
                  <a:lstStyle/>
                  <a:p>
                    <a:pPr eaLnBrk="0" hangingPunct="0"/>
                    <a:r>
                      <a:rPr lang="ru-RU" sz="1200">
                        <a:cs typeface="Times New Roman" panose="02020603050405020304" pitchFamily="18" charset="0"/>
                      </a:rPr>
                      <a:t>Б</a:t>
                    </a:r>
                    <a:endParaRPr lang="ru-RU"/>
                  </a:p>
                </p:txBody>
              </p:sp>
            </p:grpSp>
            <p:grpSp>
              <p:nvGrpSpPr>
                <p:cNvPr id="13333" name="Group 72"/>
                <p:cNvGrpSpPr/>
                <p:nvPr/>
              </p:nvGrpSpPr>
              <p:grpSpPr bwMode="auto">
                <a:xfrm>
                  <a:off x="4970" y="9621"/>
                  <a:ext cx="1140" cy="1555"/>
                  <a:chOff x="4970" y="9621"/>
                  <a:chExt cx="1140" cy="1555"/>
                </a:xfrm>
              </p:grpSpPr>
              <p:grpSp>
                <p:nvGrpSpPr>
                  <p:cNvPr id="13335" name="Group 81"/>
                  <p:cNvGrpSpPr/>
                  <p:nvPr/>
                </p:nvGrpSpPr>
                <p:grpSpPr bwMode="auto">
                  <a:xfrm>
                    <a:off x="4970" y="9621"/>
                    <a:ext cx="441" cy="913"/>
                    <a:chOff x="4282" y="3542"/>
                    <a:chExt cx="439" cy="913"/>
                  </a:xfrm>
                </p:grpSpPr>
                <p:cxnSp>
                  <p:nvCxnSpPr>
                    <p:cNvPr id="13344" name="AutoShape 8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4364" y="3542"/>
                      <a:ext cx="357" cy="50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med" len="med"/>
                      <a:tailEnd type="oval" w="med" len="med"/>
                    </a:ln>
                  </p:spPr>
                </p:cxnSp>
                <p:sp>
                  <p:nvSpPr>
                    <p:cNvPr id="13345" name="Text Box 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82" y="3563"/>
                      <a:ext cx="220" cy="3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</a:ln>
                  </p:spPr>
                  <p:txBody>
                    <a:bodyPr lIns="18000" tIns="10800" rIns="36000" bIns="10800"/>
                    <a:lstStyle/>
                    <a:p>
                      <a:pPr eaLnBrk="0" hangingPunct="0"/>
                      <a:r>
                        <a:rPr lang="ru-RU" sz="1200">
                          <a:cs typeface="Times New Roman" panose="02020603050405020304" pitchFamily="18" charset="0"/>
                        </a:rPr>
                        <a:t>0</a:t>
                      </a:r>
                      <a:endParaRPr lang="ru-RU"/>
                    </a:p>
                  </p:txBody>
                </p:sp>
                <p:sp>
                  <p:nvSpPr>
                    <p:cNvPr id="13346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82" y="4142"/>
                      <a:ext cx="172" cy="3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</a:ln>
                  </p:spPr>
                  <p:txBody>
                    <a:bodyPr lIns="18000" tIns="36000" rIns="18000" bIns="36000"/>
                    <a:lstStyle/>
                    <a:p>
                      <a:pPr eaLnBrk="0" hangingPunct="0"/>
                      <a:r>
                        <a:rPr lang="ru-RU" sz="1200">
                          <a:cs typeface="Times New Roman" panose="02020603050405020304" pitchFamily="18" charset="0"/>
                        </a:rPr>
                        <a:t>А</a:t>
                      </a:r>
                      <a:endParaRPr lang="ru-RU"/>
                    </a:p>
                  </p:txBody>
                </p:sp>
              </p:grpSp>
              <p:grpSp>
                <p:nvGrpSpPr>
                  <p:cNvPr id="13336" name="Group 73"/>
                  <p:cNvGrpSpPr/>
                  <p:nvPr/>
                </p:nvGrpSpPr>
                <p:grpSpPr bwMode="auto">
                  <a:xfrm>
                    <a:off x="5040" y="9621"/>
                    <a:ext cx="1070" cy="1555"/>
                    <a:chOff x="6495" y="9725"/>
                    <a:chExt cx="1070" cy="1555"/>
                  </a:xfrm>
                </p:grpSpPr>
                <p:cxnSp>
                  <p:nvCxnSpPr>
                    <p:cNvPr id="13337" name="AutoShape 8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863" y="9725"/>
                      <a:ext cx="351" cy="52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 type="oval" w="med" len="med"/>
                      <a:tailEnd type="oval" w="med" len="med"/>
                    </a:ln>
                  </p:spPr>
                </p:cxnSp>
                <p:grpSp>
                  <p:nvGrpSpPr>
                    <p:cNvPr id="13338" name="Group 74"/>
                    <p:cNvGrpSpPr/>
                    <p:nvPr/>
                  </p:nvGrpSpPr>
                  <p:grpSpPr bwMode="auto">
                    <a:xfrm>
                      <a:off x="6495" y="10250"/>
                      <a:ext cx="1070" cy="1030"/>
                      <a:chOff x="6922" y="10308"/>
                      <a:chExt cx="1070" cy="1030"/>
                    </a:xfrm>
                  </p:grpSpPr>
                  <p:cxnSp>
                    <p:nvCxnSpPr>
                      <p:cNvPr id="13339" name="AutoShape 7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7286" y="10812"/>
                        <a:ext cx="353" cy="52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 type="oval" w="med" len="med"/>
                        <a:tailEnd type="oval" w="med" len="med"/>
                      </a:ln>
                    </p:spPr>
                  </p:cxnSp>
                  <p:cxnSp>
                    <p:nvCxnSpPr>
                      <p:cNvPr id="13340" name="AutoShape 7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6922" y="10812"/>
                        <a:ext cx="354" cy="50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 type="oval" w="med" len="med"/>
                        <a:tailEnd type="oval" w="med" len="med"/>
                      </a:ln>
                    </p:spPr>
                  </p:cxnSp>
                  <p:grpSp>
                    <p:nvGrpSpPr>
                      <p:cNvPr id="13341" name="Group 75"/>
                      <p:cNvGrpSpPr/>
                      <p:nvPr/>
                    </p:nvGrpSpPr>
                    <p:grpSpPr bwMode="auto">
                      <a:xfrm>
                        <a:off x="7286" y="10308"/>
                        <a:ext cx="706" cy="526"/>
                        <a:chOff x="7286" y="10308"/>
                        <a:chExt cx="706" cy="526"/>
                      </a:xfrm>
                    </p:grpSpPr>
                    <p:cxnSp>
                      <p:nvCxnSpPr>
                        <p:cNvPr id="13342" name="AutoShape 77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 flipH="1">
                          <a:off x="7286" y="10308"/>
                          <a:ext cx="354" cy="506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 type="oval" w="med" len="med"/>
                          <a:tailEnd type="oval" w="med" len="med"/>
                        </a:ln>
                      </p:spPr>
                    </p:cxnSp>
                    <p:cxnSp>
                      <p:nvCxnSpPr>
                        <p:cNvPr id="13343" name="AutoShape 76"/>
                        <p:cNvCxnSpPr>
                          <a:cxnSpLocks noChangeShapeType="1"/>
                        </p:cNvCxnSpPr>
                        <p:nvPr/>
                      </p:nvCxnSpPr>
                      <p:spPr bwMode="auto">
                        <a:xfrm>
                          <a:off x="7641" y="10308"/>
                          <a:ext cx="351" cy="526"/>
                        </a:xfrm>
                        <a:prstGeom prst="straightConnector1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 type="oval" w="med" len="med"/>
                          <a:tailEnd type="oval" w="med" len="med"/>
                        </a:ln>
                      </p:spPr>
                    </p:cxnSp>
                  </p:grpSp>
                </p:grpSp>
              </p:grpSp>
            </p:grpSp>
            <p:sp>
              <p:nvSpPr>
                <p:cNvPr id="1333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5897" y="10111"/>
                  <a:ext cx="167" cy="17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</a:ln>
              </p:spPr>
              <p:txBody>
                <a:bodyPr wrap="none" lIns="36000" tIns="10800" rIns="18000" bIns="10800">
                  <a:spAutoFit/>
                </a:bodyPr>
                <a:lstStyle/>
                <a:p>
                  <a:r>
                    <a:rPr lang="ru-RU" sz="1200"/>
                    <a:t>1</a:t>
                  </a:r>
                  <a:endParaRPr lang="ru-RU" sz="1200"/>
                </a:p>
              </p:txBody>
            </p:sp>
          </p:grpSp>
        </p:grpSp>
      </p:grpSp>
      <p:sp>
        <p:nvSpPr>
          <p:cNvPr id="13322" name="Rectangle 9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23" name="Rectangle 99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13324" name="Rectangle 104"/>
          <p:cNvSpPr>
            <a:spLocks noChangeArrowheads="1"/>
          </p:cNvSpPr>
          <p:nvPr/>
        </p:nvSpPr>
        <p:spPr bwMode="auto">
          <a:xfrm>
            <a:off x="0" y="209550"/>
            <a:ext cx="0" cy="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eaLnBrk="0" hangingPunct="0"/>
            <a:endParaRPr lang="ru-RU"/>
          </a:p>
        </p:txBody>
      </p:sp>
      <p:sp>
        <p:nvSpPr>
          <p:cNvPr id="13325" name="Rectangle 108"/>
          <p:cNvSpPr>
            <a:spLocks noChangeArrowheads="1"/>
          </p:cNvSpPr>
          <p:nvPr/>
        </p:nvSpPr>
        <p:spPr bwMode="auto">
          <a:xfrm>
            <a:off x="0" y="276225"/>
            <a:ext cx="0" cy="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ru-RU"/>
          </a:p>
        </p:txBody>
      </p:sp>
      <p:sp>
        <p:nvSpPr>
          <p:cNvPr id="13326" name="Прямоугольник 161"/>
          <p:cNvSpPr>
            <a:spLocks noChangeArrowheads="1"/>
          </p:cNvSpPr>
          <p:nvPr/>
        </p:nvSpPr>
        <p:spPr bwMode="auto">
          <a:xfrm>
            <a:off x="4981575" y="5732463"/>
            <a:ext cx="25034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sz="2000"/>
              <a:t>См. слайд 6, строка 4</a:t>
            </a:r>
            <a:endParaRPr lang="ru-RU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4838" cy="871537"/>
          </a:xfrm>
        </p:spPr>
        <p:txBody>
          <a:bodyPr/>
          <a:lstStyle/>
          <a:p>
            <a:r>
              <a:rPr lang="ru-RU" sz="3200" smtClean="0">
                <a:solidFill>
                  <a:srgbClr val="FF0000"/>
                </a:solidFill>
              </a:rPr>
              <a:t>Полный префиксный код</a:t>
            </a:r>
            <a:endParaRPr lang="ru-RU" sz="3200" smtClean="0"/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>
          <a:xfrm>
            <a:off x="415925" y="1579563"/>
            <a:ext cx="8370888" cy="1616075"/>
          </a:xfrm>
        </p:spPr>
        <p:txBody>
          <a:bodyPr/>
          <a:lstStyle/>
          <a:p>
            <a:pPr marL="0">
              <a:buFontTx/>
              <a:buNone/>
            </a:pPr>
            <a:r>
              <a:rPr lang="ru-RU" sz="2000" smtClean="0"/>
              <a:t>Префиксный код называется </a:t>
            </a:r>
            <a:r>
              <a:rPr lang="ru-RU" sz="2000" i="1" smtClean="0"/>
              <a:t>полным</a:t>
            </a:r>
            <a:r>
              <a:rPr lang="ru-RU" sz="2000" smtClean="0"/>
              <a:t>, если добавление к нему любого нового кодового слова нарушает свойство префиксности. В терминологии кодовых деревьев это означает, что полному коду соответствует строго бинарное дерево, т. е. такое бинарное дерево, все узлы которого, кроме листьев, имеют ровно двух сыновей.</a:t>
            </a:r>
            <a:endParaRPr lang="ru-RU" sz="200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19.10.2015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Деревья Хаффмана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A6EDF-0DF2-45AC-B445-CBCECE1345AD}" type="slidenum">
              <a:rPr lang="ru-RU" smtClean="0"/>
            </a:fld>
            <a:endParaRPr lang="ru-RU"/>
          </a:p>
        </p:txBody>
      </p:sp>
      <p:grpSp>
        <p:nvGrpSpPr>
          <p:cNvPr id="14343" name="Group 1"/>
          <p:cNvGrpSpPr>
            <a:grpSpLocks noChangeAspect="1"/>
          </p:cNvGrpSpPr>
          <p:nvPr/>
        </p:nvGrpSpPr>
        <p:grpSpPr bwMode="auto">
          <a:xfrm>
            <a:off x="473075" y="3294063"/>
            <a:ext cx="8112125" cy="2044700"/>
            <a:chOff x="3909" y="9636"/>
            <a:chExt cx="7200" cy="1823"/>
          </a:xfrm>
        </p:grpSpPr>
        <p:sp>
          <p:nvSpPr>
            <p:cNvPr id="14365" name="AutoShape 18"/>
            <p:cNvSpPr>
              <a:spLocks noChangeAspect="1" noChangeArrowheads="1" noTextEdit="1"/>
            </p:cNvSpPr>
            <p:nvPr/>
          </p:nvSpPr>
          <p:spPr bwMode="auto">
            <a:xfrm>
              <a:off x="3909" y="9663"/>
              <a:ext cx="7200" cy="17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366" name="Group 16"/>
            <p:cNvGrpSpPr/>
            <p:nvPr/>
          </p:nvGrpSpPr>
          <p:grpSpPr bwMode="auto">
            <a:xfrm>
              <a:off x="6449" y="9675"/>
              <a:ext cx="220" cy="219"/>
              <a:chOff x="6449" y="9675"/>
              <a:chExt cx="220" cy="219"/>
            </a:xfrm>
          </p:grpSpPr>
          <p:sp>
            <p:nvSpPr>
              <p:cNvPr id="14380" name="Text Box 17"/>
              <p:cNvSpPr txBox="1">
                <a:spLocks noChangeArrowheads="1"/>
              </p:cNvSpPr>
              <p:nvPr/>
            </p:nvSpPr>
            <p:spPr bwMode="auto">
              <a:xfrm>
                <a:off x="6449" y="9675"/>
                <a:ext cx="220" cy="21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36000" tIns="10800" rIns="18000" bIns="10800"/>
              <a:lstStyle/>
              <a:p>
                <a:pPr algn="l" eaLnBrk="0" hangingPunct="0"/>
                <a:r>
                  <a:rPr lang="ru-RU" sz="1200">
                    <a:cs typeface="Times New Roman" panose="02020603050405020304" pitchFamily="18" charset="0"/>
                  </a:rPr>
                  <a:t>1</a:t>
                </a:r>
                <a:endParaRPr lang="ru-RU"/>
              </a:p>
            </p:txBody>
          </p:sp>
        </p:grpSp>
        <p:sp>
          <p:nvSpPr>
            <p:cNvPr id="14367" name="Text Box 14"/>
            <p:cNvSpPr txBox="1">
              <a:spLocks noChangeArrowheads="1"/>
            </p:cNvSpPr>
            <p:nvPr/>
          </p:nvSpPr>
          <p:spPr bwMode="auto">
            <a:xfrm>
              <a:off x="6283" y="10135"/>
              <a:ext cx="174" cy="2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18000" tIns="10800" rIns="36000" bIns="10800"/>
            <a:lstStyle/>
            <a:p>
              <a:pPr algn="l"/>
              <a:r>
                <a:rPr lang="ru-RU" sz="1200"/>
                <a:t>0</a:t>
              </a:r>
              <a:endParaRPr lang="ru-RU" sz="1200"/>
            </a:p>
          </p:txBody>
        </p:sp>
        <p:grpSp>
          <p:nvGrpSpPr>
            <p:cNvPr id="14368" name="Group 10"/>
            <p:cNvGrpSpPr/>
            <p:nvPr/>
          </p:nvGrpSpPr>
          <p:grpSpPr bwMode="auto">
            <a:xfrm>
              <a:off x="5863" y="9636"/>
              <a:ext cx="441" cy="913"/>
              <a:chOff x="4282" y="3542"/>
              <a:chExt cx="439" cy="913"/>
            </a:xfrm>
          </p:grpSpPr>
          <p:cxnSp>
            <p:nvCxnSpPr>
              <p:cNvPr id="14377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4364" y="3542"/>
                <a:ext cx="357" cy="50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4378" name="Text Box 12"/>
              <p:cNvSpPr txBox="1">
                <a:spLocks noChangeArrowheads="1"/>
              </p:cNvSpPr>
              <p:nvPr/>
            </p:nvSpPr>
            <p:spPr bwMode="auto">
              <a:xfrm>
                <a:off x="4282" y="3563"/>
                <a:ext cx="220" cy="3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18000" tIns="10800" rIns="36000" bIns="10800"/>
              <a:lstStyle/>
              <a:p>
                <a:pPr algn="l" eaLnBrk="0" hangingPunct="0"/>
                <a:r>
                  <a:rPr lang="ru-RU" sz="1200">
                    <a:cs typeface="Times New Roman" panose="02020603050405020304" pitchFamily="18" charset="0"/>
                  </a:rPr>
                  <a:t>0</a:t>
                </a:r>
                <a:endParaRPr lang="ru-RU"/>
              </a:p>
            </p:txBody>
          </p:sp>
          <p:sp>
            <p:nvSpPr>
              <p:cNvPr id="14379" name="Text Box 11"/>
              <p:cNvSpPr txBox="1">
                <a:spLocks noChangeArrowheads="1"/>
              </p:cNvSpPr>
              <p:nvPr/>
            </p:nvSpPr>
            <p:spPr bwMode="auto">
              <a:xfrm>
                <a:off x="4282" y="4142"/>
                <a:ext cx="172" cy="3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18000" tIns="36000" rIns="18000" bIns="36000"/>
              <a:lstStyle/>
              <a:p>
                <a:pPr algn="l" eaLnBrk="0" hangingPunct="0"/>
                <a:r>
                  <a:rPr lang="ru-RU" sz="1200">
                    <a:cs typeface="Times New Roman" panose="02020603050405020304" pitchFamily="18" charset="0"/>
                  </a:rPr>
                  <a:t>А</a:t>
                </a:r>
                <a:endParaRPr lang="ru-RU"/>
              </a:p>
            </p:txBody>
          </p:sp>
        </p:grpSp>
        <p:cxnSp>
          <p:nvCxnSpPr>
            <p:cNvPr id="14369" name="AutoShape 9"/>
            <p:cNvCxnSpPr>
              <a:cxnSpLocks noChangeShapeType="1"/>
            </p:cNvCxnSpPr>
            <p:nvPr/>
          </p:nvCxnSpPr>
          <p:spPr bwMode="auto">
            <a:xfrm>
              <a:off x="6309" y="9636"/>
              <a:ext cx="350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</p:cxnSp>
        <p:grpSp>
          <p:nvGrpSpPr>
            <p:cNvPr id="14370" name="Group 6"/>
            <p:cNvGrpSpPr/>
            <p:nvPr/>
          </p:nvGrpSpPr>
          <p:grpSpPr bwMode="auto">
            <a:xfrm>
              <a:off x="6303" y="10156"/>
              <a:ext cx="708" cy="527"/>
              <a:chOff x="5951" y="10665"/>
              <a:chExt cx="707" cy="526"/>
            </a:xfrm>
          </p:grpSpPr>
          <p:cxnSp>
            <p:nvCxnSpPr>
              <p:cNvPr id="14375" name="AutoShape 8"/>
              <p:cNvCxnSpPr>
                <a:cxnSpLocks noChangeShapeType="1"/>
              </p:cNvCxnSpPr>
              <p:nvPr/>
            </p:nvCxnSpPr>
            <p:spPr bwMode="auto">
              <a:xfrm>
                <a:off x="6305" y="10665"/>
                <a:ext cx="353" cy="5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14376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5951" y="10665"/>
                <a:ext cx="354" cy="50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</p:cxnSp>
        </p:grpSp>
        <p:sp>
          <p:nvSpPr>
            <p:cNvPr id="14371" name="Text Box 5"/>
            <p:cNvSpPr txBox="1">
              <a:spLocks noChangeArrowheads="1"/>
            </p:cNvSpPr>
            <p:nvPr/>
          </p:nvSpPr>
          <p:spPr bwMode="auto">
            <a:xfrm>
              <a:off x="6959" y="10782"/>
              <a:ext cx="174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18000" tIns="36000" rIns="18000" bIns="36000"/>
            <a:lstStyle/>
            <a:p>
              <a:pPr algn="l" eaLnBrk="0" hangingPunct="0"/>
              <a:r>
                <a:rPr lang="ru-RU" sz="1200">
                  <a:cs typeface="Times New Roman" panose="02020603050405020304" pitchFamily="18" charset="0"/>
                </a:rPr>
                <a:t>В</a:t>
              </a:r>
              <a:endParaRPr lang="ru-RU"/>
            </a:p>
          </p:txBody>
        </p:sp>
        <p:grpSp>
          <p:nvGrpSpPr>
            <p:cNvPr id="14372" name="Group 3"/>
            <p:cNvGrpSpPr/>
            <p:nvPr/>
          </p:nvGrpSpPr>
          <p:grpSpPr bwMode="auto">
            <a:xfrm>
              <a:off x="6831" y="10149"/>
              <a:ext cx="220" cy="220"/>
              <a:chOff x="6449" y="9675"/>
              <a:chExt cx="220" cy="219"/>
            </a:xfrm>
          </p:grpSpPr>
          <p:sp>
            <p:nvSpPr>
              <p:cNvPr id="14374" name="Text Box 4"/>
              <p:cNvSpPr txBox="1">
                <a:spLocks noChangeArrowheads="1"/>
              </p:cNvSpPr>
              <p:nvPr/>
            </p:nvSpPr>
            <p:spPr bwMode="auto">
              <a:xfrm>
                <a:off x="6449" y="9675"/>
                <a:ext cx="220" cy="21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36000" tIns="10800" rIns="18000" bIns="10800"/>
              <a:lstStyle/>
              <a:p>
                <a:pPr algn="l" eaLnBrk="0" hangingPunct="0"/>
                <a:r>
                  <a:rPr lang="ru-RU" sz="1200">
                    <a:cs typeface="Times New Roman" panose="02020603050405020304" pitchFamily="18" charset="0"/>
                  </a:rPr>
                  <a:t>1</a:t>
                </a:r>
                <a:endParaRPr lang="ru-RU"/>
              </a:p>
            </p:txBody>
          </p:sp>
        </p:grpSp>
        <p:sp>
          <p:nvSpPr>
            <p:cNvPr id="14373" name="Text Box 2"/>
            <p:cNvSpPr txBox="1">
              <a:spLocks noChangeArrowheads="1"/>
            </p:cNvSpPr>
            <p:nvPr/>
          </p:nvSpPr>
          <p:spPr bwMode="auto">
            <a:xfrm>
              <a:off x="6200" y="10782"/>
              <a:ext cx="173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18000" tIns="36000" rIns="18000" bIns="36000"/>
            <a:lstStyle/>
            <a:p>
              <a:pPr algn="l" eaLnBrk="0" hangingPunct="0"/>
              <a:r>
                <a:rPr lang="ru-RU" sz="1200">
                  <a:cs typeface="Times New Roman" panose="02020603050405020304" pitchFamily="18" charset="0"/>
                </a:rPr>
                <a:t>Б</a:t>
              </a:r>
              <a:endParaRPr lang="ru-RU"/>
            </a:p>
          </p:txBody>
        </p:sp>
      </p:grpSp>
      <p:sp>
        <p:nvSpPr>
          <p:cNvPr id="14344" name="Rectangle 21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eaLnBrk="0" hangingPunct="0"/>
            <a:r>
              <a:rPr lang="ru-RU" sz="1200">
                <a:cs typeface="Times New Roman" panose="02020603050405020304" pitchFamily="18" charset="0"/>
              </a:rPr>
              <a:t>0</a:t>
            </a:r>
            <a:endParaRPr lang="ru-RU"/>
          </a:p>
        </p:txBody>
      </p:sp>
      <p:sp>
        <p:nvSpPr>
          <p:cNvPr id="14345" name="Прямоугольник 26"/>
          <p:cNvSpPr>
            <a:spLocks noChangeArrowheads="1"/>
          </p:cNvSpPr>
          <p:nvPr/>
        </p:nvSpPr>
        <p:spPr bwMode="auto">
          <a:xfrm>
            <a:off x="409575" y="3309938"/>
            <a:ext cx="2070100" cy="1322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sz="2000"/>
              <a:t>Соответствует полному коду </a:t>
            </a:r>
            <a:endParaRPr lang="ru-RU" sz="2000"/>
          </a:p>
          <a:p>
            <a:r>
              <a:rPr lang="en-US" sz="2000"/>
              <a:t>c</a:t>
            </a:r>
            <a:r>
              <a:rPr lang="ru-RU" sz="2000" baseline="-25000"/>
              <a:t>А</a:t>
            </a:r>
            <a:r>
              <a:rPr lang="ru-RU" sz="2000"/>
              <a:t> = 0, </a:t>
            </a:r>
            <a:r>
              <a:rPr lang="en-US" sz="2000"/>
              <a:t>c</a:t>
            </a:r>
            <a:r>
              <a:rPr lang="ru-RU" sz="2000" baseline="-25000"/>
              <a:t>Б</a:t>
            </a:r>
            <a:r>
              <a:rPr lang="ru-RU" sz="2000"/>
              <a:t> = 10, </a:t>
            </a:r>
            <a:r>
              <a:rPr lang="en-US" sz="2000"/>
              <a:t>c</a:t>
            </a:r>
            <a:r>
              <a:rPr lang="ru-RU" sz="2000" baseline="-25000"/>
              <a:t>В</a:t>
            </a:r>
            <a:r>
              <a:rPr lang="ru-RU" sz="2000"/>
              <a:t> = 11</a:t>
            </a:r>
            <a:endParaRPr lang="ru-RU" sz="2000"/>
          </a:p>
        </p:txBody>
      </p:sp>
      <p:grpSp>
        <p:nvGrpSpPr>
          <p:cNvPr id="14346" name="Group 27"/>
          <p:cNvGrpSpPr>
            <a:grpSpLocks noChangeAspect="1"/>
          </p:cNvGrpSpPr>
          <p:nvPr/>
        </p:nvGrpSpPr>
        <p:grpSpPr bwMode="auto">
          <a:xfrm>
            <a:off x="6964363" y="3314700"/>
            <a:ext cx="2179637" cy="1622425"/>
            <a:chOff x="5207" y="9561"/>
            <a:chExt cx="2643" cy="1966"/>
          </a:xfrm>
        </p:grpSpPr>
        <p:sp>
          <p:nvSpPr>
            <p:cNvPr id="14350" name="AutoShape 43"/>
            <p:cNvSpPr>
              <a:spLocks noChangeAspect="1" noChangeArrowheads="1" noTextEdit="1"/>
            </p:cNvSpPr>
            <p:nvPr/>
          </p:nvSpPr>
          <p:spPr bwMode="auto">
            <a:xfrm>
              <a:off x="5207" y="9561"/>
              <a:ext cx="2643" cy="19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51" name="Text Box 42"/>
            <p:cNvSpPr txBox="1">
              <a:spLocks noChangeArrowheads="1"/>
            </p:cNvSpPr>
            <p:nvPr/>
          </p:nvSpPr>
          <p:spPr bwMode="auto">
            <a:xfrm>
              <a:off x="6545" y="11251"/>
              <a:ext cx="177" cy="2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36000" tIns="10800" rIns="18000" bIns="10800"/>
            <a:lstStyle/>
            <a:p>
              <a:pPr eaLnBrk="0" hangingPunct="0"/>
              <a:r>
                <a:rPr lang="ru-RU" sz="1200">
                  <a:cs typeface="Times New Roman" panose="02020603050405020304" pitchFamily="18" charset="0"/>
                </a:rPr>
                <a:t>В</a:t>
              </a:r>
              <a:endParaRPr lang="ru-RU"/>
            </a:p>
          </p:txBody>
        </p:sp>
        <p:sp>
          <p:nvSpPr>
            <p:cNvPr id="14352" name="Text Box 41"/>
            <p:cNvSpPr txBox="1">
              <a:spLocks noChangeArrowheads="1"/>
            </p:cNvSpPr>
            <p:nvPr/>
          </p:nvSpPr>
          <p:spPr bwMode="auto">
            <a:xfrm>
              <a:off x="5926" y="10636"/>
              <a:ext cx="209" cy="2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18000" tIns="10800" rIns="36000" bIns="10800"/>
            <a:lstStyle/>
            <a:p>
              <a:pPr eaLnBrk="0" hangingPunct="0"/>
              <a:r>
                <a:rPr lang="ru-RU" sz="1200">
                  <a:cs typeface="Times New Roman" panose="02020603050405020304" pitchFamily="18" charset="0"/>
                </a:rPr>
                <a:t>0</a:t>
              </a:r>
              <a:endParaRPr lang="ru-RU"/>
            </a:p>
          </p:txBody>
        </p:sp>
        <p:sp>
          <p:nvSpPr>
            <p:cNvPr id="14353" name="Text Box 40"/>
            <p:cNvSpPr txBox="1">
              <a:spLocks noChangeArrowheads="1"/>
            </p:cNvSpPr>
            <p:nvPr/>
          </p:nvSpPr>
          <p:spPr bwMode="auto">
            <a:xfrm>
              <a:off x="5823" y="11214"/>
              <a:ext cx="172" cy="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18000" tIns="36000" rIns="18000" bIns="36000"/>
            <a:lstStyle/>
            <a:p>
              <a:pPr eaLnBrk="0" hangingPunct="0"/>
              <a:r>
                <a:rPr lang="ru-RU" sz="1200">
                  <a:cs typeface="Times New Roman" panose="02020603050405020304" pitchFamily="18" charset="0"/>
                </a:rPr>
                <a:t>Б</a:t>
              </a:r>
              <a:endParaRPr lang="ru-RU"/>
            </a:p>
          </p:txBody>
        </p:sp>
        <p:sp>
          <p:nvSpPr>
            <p:cNvPr id="14354" name="Text Box 39"/>
            <p:cNvSpPr txBox="1">
              <a:spLocks noChangeArrowheads="1"/>
            </p:cNvSpPr>
            <p:nvPr/>
          </p:nvSpPr>
          <p:spPr bwMode="auto">
            <a:xfrm>
              <a:off x="6449" y="9675"/>
              <a:ext cx="220" cy="2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36000" tIns="10800" rIns="18000" bIns="10800"/>
            <a:lstStyle/>
            <a:p>
              <a:pPr eaLnBrk="0" hangingPunct="0"/>
              <a:r>
                <a:rPr lang="ru-RU" sz="1200">
                  <a:cs typeface="Times New Roman" panose="02020603050405020304" pitchFamily="18" charset="0"/>
                </a:rPr>
                <a:t>1</a:t>
              </a:r>
              <a:endParaRPr lang="ru-RU"/>
            </a:p>
          </p:txBody>
        </p:sp>
        <p:sp>
          <p:nvSpPr>
            <p:cNvPr id="14355" name="Text Box 37"/>
            <p:cNvSpPr txBox="1">
              <a:spLocks noChangeArrowheads="1"/>
            </p:cNvSpPr>
            <p:nvPr/>
          </p:nvSpPr>
          <p:spPr bwMode="auto">
            <a:xfrm>
              <a:off x="6268" y="10143"/>
              <a:ext cx="184" cy="2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18000" tIns="10800" rIns="36000" bIns="10800"/>
            <a:lstStyle/>
            <a:p>
              <a:r>
                <a:rPr lang="ru-RU" sz="1200"/>
                <a:t>0</a:t>
              </a:r>
              <a:endParaRPr lang="ru-RU" sz="1200"/>
            </a:p>
          </p:txBody>
        </p:sp>
        <p:grpSp>
          <p:nvGrpSpPr>
            <p:cNvPr id="14356" name="Group 33"/>
            <p:cNvGrpSpPr/>
            <p:nvPr/>
          </p:nvGrpSpPr>
          <p:grpSpPr bwMode="auto">
            <a:xfrm>
              <a:off x="5848" y="9644"/>
              <a:ext cx="440" cy="913"/>
              <a:chOff x="4282" y="3542"/>
              <a:chExt cx="439" cy="913"/>
            </a:xfrm>
          </p:grpSpPr>
          <p:cxnSp>
            <p:nvCxnSpPr>
              <p:cNvPr id="14362" name="AutoShape 36"/>
              <p:cNvCxnSpPr>
                <a:cxnSpLocks noChangeShapeType="1"/>
              </p:cNvCxnSpPr>
              <p:nvPr/>
            </p:nvCxnSpPr>
            <p:spPr bwMode="auto">
              <a:xfrm flipH="1">
                <a:off x="4364" y="3542"/>
                <a:ext cx="357" cy="50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4363" name="Text Box 35"/>
              <p:cNvSpPr txBox="1">
                <a:spLocks noChangeArrowheads="1"/>
              </p:cNvSpPr>
              <p:nvPr/>
            </p:nvSpPr>
            <p:spPr bwMode="auto">
              <a:xfrm>
                <a:off x="4282" y="3563"/>
                <a:ext cx="220" cy="3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18000" tIns="10800" rIns="36000" bIns="10800"/>
              <a:lstStyle/>
              <a:p>
                <a:pPr eaLnBrk="0" hangingPunct="0"/>
                <a:r>
                  <a:rPr lang="ru-RU" sz="1200">
                    <a:cs typeface="Times New Roman" panose="02020603050405020304" pitchFamily="18" charset="0"/>
                  </a:rPr>
                  <a:t>0</a:t>
                </a:r>
                <a:endParaRPr lang="ru-RU"/>
              </a:p>
            </p:txBody>
          </p:sp>
          <p:sp>
            <p:nvSpPr>
              <p:cNvPr id="14364" name="Text Box 34"/>
              <p:cNvSpPr txBox="1">
                <a:spLocks noChangeArrowheads="1"/>
              </p:cNvSpPr>
              <p:nvPr/>
            </p:nvSpPr>
            <p:spPr bwMode="auto">
              <a:xfrm>
                <a:off x="4282" y="4142"/>
                <a:ext cx="172" cy="31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18000" tIns="36000" rIns="18000" bIns="36000"/>
              <a:lstStyle/>
              <a:p>
                <a:pPr eaLnBrk="0" hangingPunct="0"/>
                <a:r>
                  <a:rPr lang="ru-RU" sz="1200">
                    <a:cs typeface="Times New Roman" panose="02020603050405020304" pitchFamily="18" charset="0"/>
                  </a:rPr>
                  <a:t>А</a:t>
                </a:r>
                <a:endParaRPr lang="ru-RU"/>
              </a:p>
            </p:txBody>
          </p:sp>
        </p:grpSp>
        <p:cxnSp>
          <p:nvCxnSpPr>
            <p:cNvPr id="14357" name="AutoShape 32"/>
            <p:cNvCxnSpPr>
              <a:cxnSpLocks noChangeShapeType="1"/>
            </p:cNvCxnSpPr>
            <p:nvPr/>
          </p:nvCxnSpPr>
          <p:spPr bwMode="auto">
            <a:xfrm>
              <a:off x="6285" y="9644"/>
              <a:ext cx="351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4358" name="AutoShape 31"/>
            <p:cNvCxnSpPr>
              <a:cxnSpLocks noChangeShapeType="1"/>
            </p:cNvCxnSpPr>
            <p:nvPr/>
          </p:nvCxnSpPr>
          <p:spPr bwMode="auto">
            <a:xfrm>
              <a:off x="6281" y="10673"/>
              <a:ext cx="353" cy="5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4359" name="AutoShape 30"/>
            <p:cNvCxnSpPr>
              <a:cxnSpLocks noChangeShapeType="1"/>
            </p:cNvCxnSpPr>
            <p:nvPr/>
          </p:nvCxnSpPr>
          <p:spPr bwMode="auto">
            <a:xfrm flipH="1">
              <a:off x="5918" y="10673"/>
              <a:ext cx="353" cy="5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4360" name="AutoShape 29"/>
            <p:cNvCxnSpPr>
              <a:cxnSpLocks noChangeShapeType="1"/>
            </p:cNvCxnSpPr>
            <p:nvPr/>
          </p:nvCxnSpPr>
          <p:spPr bwMode="auto">
            <a:xfrm flipH="1">
              <a:off x="6294" y="10156"/>
              <a:ext cx="353" cy="5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14361" name="Text Box 28"/>
            <p:cNvSpPr txBox="1">
              <a:spLocks noChangeArrowheads="1"/>
            </p:cNvSpPr>
            <p:nvPr/>
          </p:nvSpPr>
          <p:spPr bwMode="auto">
            <a:xfrm>
              <a:off x="6488" y="10657"/>
              <a:ext cx="220" cy="2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36000" tIns="10800" rIns="18000" bIns="10800"/>
            <a:lstStyle/>
            <a:p>
              <a:pPr eaLnBrk="0" hangingPunct="0"/>
              <a:r>
                <a:rPr lang="ru-RU" sz="1200">
                  <a:cs typeface="Times New Roman" panose="02020603050405020304" pitchFamily="18" charset="0"/>
                </a:rPr>
                <a:t>1</a:t>
              </a:r>
              <a:endParaRPr lang="ru-RU"/>
            </a:p>
          </p:txBody>
        </p:sp>
      </p:grpSp>
      <p:sp>
        <p:nvSpPr>
          <p:cNvPr id="14347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8" name="Rectangle 49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eaLnBrk="0" hangingPunct="0"/>
            <a:r>
              <a:rPr lang="ru-RU" sz="1200">
                <a:cs typeface="Times New Roman" panose="02020603050405020304" pitchFamily="18" charset="0"/>
              </a:rPr>
              <a:t>0</a:t>
            </a:r>
            <a:endParaRPr lang="ru-RU"/>
          </a:p>
        </p:txBody>
      </p:sp>
      <p:sp>
        <p:nvSpPr>
          <p:cNvPr id="14349" name="Прямоугольник 46"/>
          <p:cNvSpPr>
            <a:spLocks noChangeArrowheads="1"/>
          </p:cNvSpPr>
          <p:nvPr/>
        </p:nvSpPr>
        <p:spPr bwMode="auto">
          <a:xfrm>
            <a:off x="4940300" y="3351213"/>
            <a:ext cx="2070100" cy="1323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sz="2000"/>
              <a:t>Соответствует не полному коду </a:t>
            </a:r>
            <a:endParaRPr lang="ru-RU" sz="2000"/>
          </a:p>
          <a:p>
            <a:r>
              <a:rPr lang="en-US" sz="2000"/>
              <a:t>c</a:t>
            </a:r>
            <a:r>
              <a:rPr lang="ru-RU" sz="2000" baseline="-25000"/>
              <a:t>А</a:t>
            </a:r>
            <a:r>
              <a:rPr lang="ru-RU" sz="2000"/>
              <a:t> = 0, </a:t>
            </a:r>
            <a:r>
              <a:rPr lang="en-US" sz="2000"/>
              <a:t>c</a:t>
            </a:r>
            <a:r>
              <a:rPr lang="ru-RU" sz="2000" baseline="-25000"/>
              <a:t>Б</a:t>
            </a:r>
            <a:r>
              <a:rPr lang="ru-RU" sz="2000"/>
              <a:t> = 100, </a:t>
            </a:r>
            <a:r>
              <a:rPr lang="en-US" sz="2000"/>
              <a:t>c</a:t>
            </a:r>
            <a:r>
              <a:rPr lang="ru-RU" sz="2000" baseline="-25000"/>
              <a:t>В</a:t>
            </a:r>
            <a:r>
              <a:rPr lang="ru-RU" sz="2000"/>
              <a:t> = 101</a:t>
            </a:r>
            <a:endParaRPr lang="ru-RU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14117</Words>
  <Application>WPS Presentation</Application>
  <PresentationFormat>Экран (4:3)</PresentationFormat>
  <Paragraphs>1134</Paragraphs>
  <Slides>37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37</vt:i4>
      </vt:variant>
    </vt:vector>
  </HeadingPairs>
  <TitlesOfParts>
    <vt:vector size="68" baseType="lpstr">
      <vt:lpstr>Arial</vt:lpstr>
      <vt:lpstr>SimSun</vt:lpstr>
      <vt:lpstr>Wingdings</vt:lpstr>
      <vt:lpstr>Times New Roman</vt:lpstr>
      <vt:lpstr>Symbol</vt:lpstr>
      <vt:lpstr>Symbol</vt:lpstr>
      <vt:lpstr>Calibri</vt:lpstr>
      <vt:lpstr>Microsoft YaHei</vt:lpstr>
      <vt:lpstr/>
      <vt:lpstr>Arial Unicode MS</vt:lpstr>
      <vt:lpstr>Times New Roman</vt:lpstr>
      <vt:lpstr>Liberation Mono</vt:lpstr>
      <vt:lpstr>Оформление по умолчанию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Алгоритмы и структуры данных</vt:lpstr>
      <vt:lpstr>Постановка задачи кодирования</vt:lpstr>
      <vt:lpstr>Пример кодирования. Способ 1: равномерный 3-битный код</vt:lpstr>
      <vt:lpstr>Пример кодирования. Способ 2: равномерный 2-битный код</vt:lpstr>
      <vt:lpstr>Пример кодирования. Способ 3: неравномерный код</vt:lpstr>
      <vt:lpstr>Префиксный код</vt:lpstr>
      <vt:lpstr>Соответствие «код»  «дерево»</vt:lpstr>
      <vt:lpstr>Соответствие «дерево»  «код» </vt:lpstr>
      <vt:lpstr>Полный префиксный код</vt:lpstr>
      <vt:lpstr>Процессы кодирования и декодирования</vt:lpstr>
      <vt:lpstr>Код Фано-Шеннона</vt:lpstr>
      <vt:lpstr>Пример построения кода ФаноШеннона</vt:lpstr>
      <vt:lpstr>    Метод Хаффмана     </vt:lpstr>
      <vt:lpstr>PowerPoint 演示文稿</vt:lpstr>
      <vt:lpstr>Реализация алгоритмов кодирования</vt:lpstr>
      <vt:lpstr>PowerPoint 演示文稿</vt:lpstr>
      <vt:lpstr>Алгоритм построения кода ФаноШеннона   Вспомогательная процедура Middle (входные параметры)</vt:lpstr>
      <vt:lpstr>Алгоритм построения кода ФаноШеннона. Вспомогательная процедура Middle (выходные параметры)</vt:lpstr>
      <vt:lpstr>Вход-выход процедуры Middle</vt:lpstr>
      <vt:lpstr>PowerPoint 演示文稿</vt:lpstr>
      <vt:lpstr>PowerPoint 演示文稿</vt:lpstr>
      <vt:lpstr>Процедура построения кода ФаноШеннона</vt:lpstr>
      <vt:lpstr>PowerPoint 演示文稿</vt:lpstr>
      <vt:lpstr>Стартовый вызов процедуры построения кода ФаноШеннона.</vt:lpstr>
      <vt:lpstr>Реализация алгоритма Хаффмана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Реализация со списками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186</cp:revision>
  <cp:lastPrinted>2113-01-01T00:00:00Z</cp:lastPrinted>
  <dcterms:created xsi:type="dcterms:W3CDTF">2113-01-01T00:00:00Z</dcterms:created>
  <dcterms:modified xsi:type="dcterms:W3CDTF">2019-10-08T10:34:06Z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1049-11.2.0.8970</vt:lpwstr>
  </property>
</Properties>
</file>