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0" r:id="rId4"/>
    <p:sldId id="262" r:id="rId5"/>
    <p:sldId id="259" r:id="rId6"/>
    <p:sldId id="258" r:id="rId7"/>
    <p:sldId id="263" r:id="rId8"/>
    <p:sldId id="264" r:id="rId9"/>
    <p:sldId id="265" r:id="rId10"/>
    <p:sldId id="266" r:id="rId11"/>
    <p:sldId id="269" r:id="rId12"/>
    <p:sldId id="275" r:id="rId13"/>
    <p:sldId id="270" r:id="rId14"/>
    <p:sldId id="277" r:id="rId15"/>
    <p:sldId id="271" r:id="rId16"/>
    <p:sldId id="272" r:id="rId17"/>
    <p:sldId id="273" r:id="rId18"/>
    <p:sldId id="274" r:id="rId19"/>
    <p:sldId id="267" r:id="rId20"/>
    <p:sldId id="27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842C-50DF-49A6-891B-23F2B5DAA2AB}" type="datetimeFigureOut">
              <a:rPr lang="zh-CN" altLang="en-US" smtClean="0"/>
              <a:t>2017/5/25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C55F8-0C9A-4231-92CA-B937C2D274E9}" type="slidenum">
              <a:rPr lang="zh-CN" altLang="en-US" smtClean="0"/>
              <a:t>‹#›</a:t>
            </a:fld>
            <a:endParaRPr lang="zh-CN" altLang="en-US"/>
          </a:p>
        </p:txBody>
      </p:sp>
    </p:spTree>
    <p:extLst>
      <p:ext uri="{BB962C8B-B14F-4D97-AF65-F5344CB8AC3E}">
        <p14:creationId xmlns:p14="http://schemas.microsoft.com/office/powerpoint/2010/main" val="1820731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C55F8-0C9A-4231-92CA-B937C2D274E9}" type="slidenum">
              <a:rPr lang="zh-CN" altLang="en-US" smtClean="0"/>
              <a:t>13</a:t>
            </a:fld>
            <a:endParaRPr lang="zh-CN" altLang="en-US"/>
          </a:p>
        </p:txBody>
      </p:sp>
    </p:spTree>
    <p:extLst>
      <p:ext uri="{BB962C8B-B14F-4D97-AF65-F5344CB8AC3E}">
        <p14:creationId xmlns:p14="http://schemas.microsoft.com/office/powerpoint/2010/main" val="1664696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D896FA0-C7F5-46BD-9EC0-99253AA43E24}" type="datetimeFigureOut">
              <a:rPr lang="zh-CN" altLang="en-US" smtClean="0"/>
              <a:t>2017/5/25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1176186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96FA0-C7F5-46BD-9EC0-99253AA43E24}" type="datetimeFigureOut">
              <a:rPr lang="zh-CN" altLang="en-US" smtClean="0"/>
              <a:t>2017/5/25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219385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96FA0-C7F5-46BD-9EC0-99253AA43E24}" type="datetimeFigureOut">
              <a:rPr lang="zh-CN" altLang="en-US" smtClean="0"/>
              <a:t>2017/5/25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155167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896FA0-C7F5-46BD-9EC0-99253AA43E24}" type="datetimeFigureOut">
              <a:rPr lang="zh-CN" altLang="en-US" smtClean="0"/>
              <a:t>2017/5/25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420404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D896FA0-C7F5-46BD-9EC0-99253AA43E24}" type="datetimeFigureOut">
              <a:rPr lang="zh-CN" altLang="en-US" smtClean="0"/>
              <a:t>2017/5/25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2106826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D896FA0-C7F5-46BD-9EC0-99253AA43E24}" type="datetimeFigureOut">
              <a:rPr lang="zh-CN" altLang="en-US" smtClean="0"/>
              <a:t>2017/5/25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2322819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D896FA0-C7F5-46BD-9EC0-99253AA43E24}" type="datetimeFigureOut">
              <a:rPr lang="zh-CN" altLang="en-US" smtClean="0"/>
              <a:t>2017/5/25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216066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D896FA0-C7F5-46BD-9EC0-99253AA43E24}" type="datetimeFigureOut">
              <a:rPr lang="zh-CN" altLang="en-US" smtClean="0"/>
              <a:t>2017/5/25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24819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896FA0-C7F5-46BD-9EC0-99253AA43E24}" type="datetimeFigureOut">
              <a:rPr lang="zh-CN" altLang="en-US" smtClean="0"/>
              <a:t>2017/5/25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284954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896FA0-C7F5-46BD-9EC0-99253AA43E24}" type="datetimeFigureOut">
              <a:rPr lang="zh-CN" altLang="en-US" smtClean="0"/>
              <a:t>2017/5/25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66868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896FA0-C7F5-46BD-9EC0-99253AA43E24}" type="datetimeFigureOut">
              <a:rPr lang="zh-CN" altLang="en-US" smtClean="0"/>
              <a:t>2017/5/25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416318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96FA0-C7F5-46BD-9EC0-99253AA43E24}" type="datetimeFigureOut">
              <a:rPr lang="zh-CN" altLang="en-US" smtClean="0"/>
              <a:t>2017/5/25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9C028-AA0D-47A6-BD13-C13641DFB7B5}" type="slidenum">
              <a:rPr lang="zh-CN" altLang="en-US" smtClean="0"/>
              <a:t>‹#›</a:t>
            </a:fld>
            <a:endParaRPr lang="zh-CN" altLang="en-US"/>
          </a:p>
        </p:txBody>
      </p:sp>
    </p:spTree>
    <p:extLst>
      <p:ext uri="{BB962C8B-B14F-4D97-AF65-F5344CB8AC3E}">
        <p14:creationId xmlns:p14="http://schemas.microsoft.com/office/powerpoint/2010/main" val="881821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8.xml"/><Relationship Id="rId2"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6.xml"/><Relationship Id="rId4" Type="http://schemas.openxmlformats.org/officeDocument/2006/relationships/slide" Target="slide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760067" y="1490796"/>
            <a:ext cx="4157921" cy="3960657"/>
            <a:chOff x="1130770" y="1019570"/>
            <a:chExt cx="4157921" cy="3960657"/>
          </a:xfrm>
        </p:grpSpPr>
        <p:sp>
          <p:nvSpPr>
            <p:cNvPr id="5" name="椭圆 4"/>
            <p:cNvSpPr/>
            <p:nvPr/>
          </p:nvSpPr>
          <p:spPr>
            <a:xfrm>
              <a:off x="1887166" y="3140120"/>
              <a:ext cx="937353" cy="937353"/>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61260" y="3177534"/>
              <a:ext cx="354262" cy="354262"/>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911351" y="2549668"/>
              <a:ext cx="804380" cy="804380"/>
              <a:chOff x="304800" y="673100"/>
              <a:chExt cx="4000500" cy="4000500"/>
            </a:xfrm>
            <a:effectLst>
              <a:outerShdw blurRad="317500" dist="1905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485772" y="4696875"/>
              <a:ext cx="283352" cy="283352"/>
              <a:chOff x="304800" y="673100"/>
              <a:chExt cx="4000500" cy="4000500"/>
            </a:xfrm>
            <a:effectLst>
              <a:outerShdw blurRad="381000" dist="152400" dir="8100000" algn="tr" rotWithShape="0">
                <a:prstClr val="black">
                  <a:alpha val="7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30770" y="2664522"/>
              <a:ext cx="371206" cy="371206"/>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p:nvSpPr>
          <p:spPr>
            <a:xfrm>
              <a:off x="4829218" y="2549668"/>
              <a:ext cx="354262" cy="354262"/>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111559" y="4729270"/>
              <a:ext cx="177132" cy="177132"/>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029373" y="3399507"/>
              <a:ext cx="822872" cy="822872"/>
              <a:chOff x="304800" y="673100"/>
              <a:chExt cx="4000500" cy="4000500"/>
            </a:xfrm>
            <a:effectLst>
              <a:outerShdw blurRad="317500" dist="1905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椭圆 12"/>
            <p:cNvSpPr/>
            <p:nvPr/>
          </p:nvSpPr>
          <p:spPr>
            <a:xfrm>
              <a:off x="2525965" y="1019570"/>
              <a:ext cx="354262" cy="354262"/>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990041" y="1526914"/>
              <a:ext cx="2525345" cy="2525345"/>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椭圆 1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5" name="组合 24"/>
          <p:cNvGrpSpPr/>
          <p:nvPr/>
        </p:nvGrpSpPr>
        <p:grpSpPr>
          <a:xfrm flipH="1">
            <a:off x="5100731" y="3764580"/>
            <a:ext cx="6312932" cy="583387"/>
            <a:chOff x="3929063" y="2641879"/>
            <a:chExt cx="5214937" cy="0"/>
          </a:xfrm>
        </p:grpSpPr>
        <p:cxnSp>
          <p:nvCxnSpPr>
            <p:cNvPr id="26" name="直接连接符 25"/>
            <p:cNvCxnSpPr/>
            <p:nvPr/>
          </p:nvCxnSpPr>
          <p:spPr>
            <a:xfrm>
              <a:off x="3929063" y="2641879"/>
              <a:ext cx="4105804" cy="0"/>
            </a:xfrm>
            <a:prstGeom prst="line">
              <a:avLst/>
            </a:prstGeom>
            <a:ln w="7620">
              <a:solidFill>
                <a:srgbClr val="5F5F5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103924" y="2641879"/>
              <a:ext cx="754055" cy="0"/>
            </a:xfrm>
            <a:prstGeom prst="line">
              <a:avLst/>
            </a:prstGeom>
            <a:ln w="7620">
              <a:solidFill>
                <a:srgbClr val="5F5F5F"/>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948986" y="2641879"/>
              <a:ext cx="195014" cy="0"/>
            </a:xfrm>
            <a:prstGeom prst="line">
              <a:avLst/>
            </a:prstGeom>
            <a:ln w="7620">
              <a:solidFill>
                <a:srgbClr val="5F5F5F"/>
              </a:solidFill>
            </a:ln>
          </p:spPr>
          <p:style>
            <a:lnRef idx="1">
              <a:schemeClr val="accent1"/>
            </a:lnRef>
            <a:fillRef idx="0">
              <a:schemeClr val="accent1"/>
            </a:fillRef>
            <a:effectRef idx="0">
              <a:schemeClr val="accent1"/>
            </a:effectRef>
            <a:fontRef idx="minor">
              <a:schemeClr val="tx1"/>
            </a:fontRef>
          </p:style>
        </p:cxnSp>
      </p:grpSp>
      <p:sp>
        <p:nvSpPr>
          <p:cNvPr id="29" name="矩形 17"/>
          <p:cNvSpPr>
            <a:spLocks noChangeArrowheads="1"/>
          </p:cNvSpPr>
          <p:nvPr/>
        </p:nvSpPr>
        <p:spPr bwMode="auto">
          <a:xfrm>
            <a:off x="5033495" y="2480092"/>
            <a:ext cx="673306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800" dirty="0" smtClean="0">
                <a:solidFill>
                  <a:schemeClr val="accent1"/>
                </a:solidFill>
                <a:latin typeface="幼圆" panose="02010509060101010101" pitchFamily="49" charset="-122"/>
                <a:ea typeface="幼圆" panose="02010509060101010101" pitchFamily="49" charset="-122"/>
              </a:rPr>
              <a:t>苎麻纤维改性聚丙烯复合材料的制备与性能</a:t>
            </a:r>
            <a:endParaRPr lang="zh-CN" altLang="en-US" sz="3800" dirty="0">
              <a:solidFill>
                <a:schemeClr val="accent1"/>
              </a:solidFill>
              <a:latin typeface="幼圆" panose="02010509060101010101" pitchFamily="49" charset="-122"/>
              <a:ea typeface="幼圆" panose="02010509060101010101" pitchFamily="49" charset="-122"/>
            </a:endParaRPr>
          </a:p>
        </p:txBody>
      </p:sp>
      <p:sp>
        <p:nvSpPr>
          <p:cNvPr id="31" name="TextBox 35"/>
          <p:cNvSpPr txBox="1"/>
          <p:nvPr/>
        </p:nvSpPr>
        <p:spPr>
          <a:xfrm>
            <a:off x="7039926" y="4129439"/>
            <a:ext cx="186823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答辩</a:t>
            </a:r>
            <a:r>
              <a:rPr lang="zh-CN" altLang="en-US" smtClean="0">
                <a:latin typeface="微软雅黑" panose="020B0503020204020204" pitchFamily="34" charset="-122"/>
                <a:ea typeface="微软雅黑" panose="020B0503020204020204" pitchFamily="34" charset="-122"/>
              </a:rPr>
              <a:t>人</a:t>
            </a:r>
            <a:r>
              <a:rPr lang="zh-CN" altLang="en-US" dirty="0" smtClean="0">
                <a:latin typeface="微软雅黑" panose="020B0503020204020204" pitchFamily="34" charset="-122"/>
                <a:ea typeface="微软雅黑" panose="020B0503020204020204" pitchFamily="34" charset="-122"/>
              </a:rPr>
              <a:t>：唐小吉</a:t>
            </a:r>
            <a:endParaRPr lang="zh-CN" altLang="en-US" dirty="0">
              <a:latin typeface="微软雅黑" panose="020B0503020204020204" pitchFamily="34" charset="-122"/>
              <a:ea typeface="微软雅黑" panose="020B0503020204020204" pitchFamily="34" charset="-122"/>
            </a:endParaRPr>
          </a:p>
        </p:txBody>
      </p:sp>
      <p:sp>
        <p:nvSpPr>
          <p:cNvPr id="32" name="TextBox 36"/>
          <p:cNvSpPr txBox="1"/>
          <p:nvPr/>
        </p:nvSpPr>
        <p:spPr>
          <a:xfrm>
            <a:off x="8949358" y="4117675"/>
            <a:ext cx="3230507"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日期：</a:t>
            </a:r>
            <a:r>
              <a:rPr lang="en-US" altLang="zh-CN" dirty="0" smtClean="0">
                <a:latin typeface="微软雅黑" panose="020B0503020204020204" pitchFamily="34" charset="-122"/>
                <a:ea typeface="微软雅黑" panose="020B0503020204020204" pitchFamily="34" charset="-122"/>
              </a:rPr>
              <a:t>2017</a:t>
            </a:r>
            <a:r>
              <a:rPr lang="zh-CN" altLang="en-US" dirty="0" smtClean="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月</a:t>
            </a:r>
            <a:r>
              <a:rPr lang="en-US" altLang="zh-CN" dirty="0" smtClean="0">
                <a:latin typeface="微软雅黑" panose="020B0503020204020204" pitchFamily="34" charset="-122"/>
                <a:ea typeface="微软雅黑" panose="020B0503020204020204" pitchFamily="34" charset="-122"/>
              </a:rPr>
              <a:t>23</a:t>
            </a:r>
            <a:r>
              <a:rPr lang="zh-CN" altLang="en-US" dirty="0" smtClean="0">
                <a:latin typeface="微软雅黑" panose="020B0503020204020204" pitchFamily="34" charset="-122"/>
                <a:ea typeface="微软雅黑" panose="020B0503020204020204" pitchFamily="34" charset="-122"/>
              </a:rPr>
              <a:t>日</a:t>
            </a:r>
            <a:endParaRPr lang="zh-CN" altLang="en-US" dirty="0">
              <a:latin typeface="微软雅黑" panose="020B0503020204020204" pitchFamily="34" charset="-122"/>
              <a:ea typeface="微软雅黑" panose="020B0503020204020204" pitchFamily="34" charset="-122"/>
            </a:endParaRPr>
          </a:p>
        </p:txBody>
      </p:sp>
      <p:sp>
        <p:nvSpPr>
          <p:cNvPr id="33" name="TextBox 35"/>
          <p:cNvSpPr txBox="1"/>
          <p:nvPr/>
        </p:nvSpPr>
        <p:spPr>
          <a:xfrm>
            <a:off x="4917988" y="4129439"/>
            <a:ext cx="2174746"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指导教师：闰明涛</a:t>
            </a:r>
            <a:endParaRPr lang="zh-CN" altLang="en-US" dirty="0">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2"/>
          <a:stretch>
            <a:fillRect/>
          </a:stretch>
        </p:blipFill>
        <p:spPr>
          <a:xfrm>
            <a:off x="1557264" y="2748063"/>
            <a:ext cx="2628235" cy="1168822"/>
          </a:xfrm>
          <a:prstGeom prst="rect">
            <a:avLst/>
          </a:prstGeom>
        </p:spPr>
      </p:pic>
    </p:spTree>
    <p:extLst>
      <p:ext uri="{BB962C8B-B14F-4D97-AF65-F5344CB8AC3E}">
        <p14:creationId xmlns:p14="http://schemas.microsoft.com/office/powerpoint/2010/main" val="102414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anim calcmode="lin" valueType="num">
                                      <p:cBhvr>
                                        <p:cTn id="15" dur="1000" fill="hold"/>
                                        <p:tgtEl>
                                          <p:spTgt spid="35"/>
                                        </p:tgtEl>
                                        <p:attrNameLst>
                                          <p:attrName>ppt_x</p:attrName>
                                        </p:attrNameLst>
                                      </p:cBhvr>
                                      <p:tavLst>
                                        <p:tav tm="0">
                                          <p:val>
                                            <p:strVal val="#ppt_x"/>
                                          </p:val>
                                        </p:tav>
                                        <p:tav tm="100000">
                                          <p:val>
                                            <p:strVal val="#ppt_x"/>
                                          </p:val>
                                        </p:tav>
                                      </p:tavLst>
                                    </p:anim>
                                    <p:anim calcmode="lin" valueType="num">
                                      <p:cBhvr>
                                        <p:cTn id="16" dur="1000" fill="hold"/>
                                        <p:tgtEl>
                                          <p:spTgt spid="35"/>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ppt_x"/>
                                          </p:val>
                                        </p:tav>
                                        <p:tav tm="100000">
                                          <p:val>
                                            <p:strVal val="#ppt_x"/>
                                          </p:val>
                                        </p:tav>
                                      </p:tavLst>
                                    </p:anim>
                                    <p:anim calcmode="lin" valueType="num">
                                      <p:cBhvr additive="base">
                                        <p:cTn id="21" dur="500" fill="hold"/>
                                        <p:tgtEl>
                                          <p:spTgt spid="29"/>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P spid="3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54"/>
          <p:cNvSpPr/>
          <p:nvPr/>
        </p:nvSpPr>
        <p:spPr>
          <a:xfrm>
            <a:off x="3401646" y="1577759"/>
            <a:ext cx="5829749" cy="3683060"/>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 fmla="*/ 0 w 3487467"/>
              <a:gd name="connsiteY0" fmla="*/ 0 h 1719830"/>
              <a:gd name="connsiteX1" fmla="*/ 3439660 w 3487467"/>
              <a:gd name="connsiteY1" fmla="*/ 0 h 1719830"/>
              <a:gd name="connsiteX2" fmla="*/ 1719830 w 3487467"/>
              <a:gd name="connsiteY2" fmla="*/ 1719830 h 1719830"/>
              <a:gd name="connsiteX3" fmla="*/ 0 w 3487467"/>
              <a:gd name="connsiteY3" fmla="*/ 0 h 1719830"/>
              <a:gd name="connsiteX0" fmla="*/ 6132 w 3493599"/>
              <a:gd name="connsiteY0" fmla="*/ 130018 h 1849848"/>
              <a:gd name="connsiteX1" fmla="*/ 3445792 w 3493599"/>
              <a:gd name="connsiteY1" fmla="*/ 130018 h 1849848"/>
              <a:gd name="connsiteX2" fmla="*/ 1725962 w 3493599"/>
              <a:gd name="connsiteY2" fmla="*/ 1849848 h 1849848"/>
              <a:gd name="connsiteX3" fmla="*/ 6132 w 3493599"/>
              <a:gd name="connsiteY3" fmla="*/ 130018 h 1849848"/>
              <a:gd name="connsiteX0" fmla="*/ 6132 w 3493599"/>
              <a:gd name="connsiteY0" fmla="*/ 35412 h 1755242"/>
              <a:gd name="connsiteX1" fmla="*/ 3445792 w 3493599"/>
              <a:gd name="connsiteY1" fmla="*/ 35412 h 1755242"/>
              <a:gd name="connsiteX2" fmla="*/ 1725962 w 3493599"/>
              <a:gd name="connsiteY2" fmla="*/ 1755242 h 1755242"/>
              <a:gd name="connsiteX3" fmla="*/ 6132 w 3493599"/>
              <a:gd name="connsiteY3" fmla="*/ 35412 h 1755242"/>
              <a:gd name="connsiteX0" fmla="*/ 4377 w 3488420"/>
              <a:gd name="connsiteY0" fmla="*/ 11795 h 1772900"/>
              <a:gd name="connsiteX1" fmla="*/ 3450912 w 3488420"/>
              <a:gd name="connsiteY1" fmla="*/ 53046 h 1772900"/>
              <a:gd name="connsiteX2" fmla="*/ 1731082 w 3488420"/>
              <a:gd name="connsiteY2" fmla="*/ 1772876 h 1772900"/>
              <a:gd name="connsiteX3" fmla="*/ 4377 w 3488420"/>
              <a:gd name="connsiteY3" fmla="*/ 11795 h 1772900"/>
              <a:gd name="connsiteX0" fmla="*/ 39013 w 3522446"/>
              <a:gd name="connsiteY0" fmla="*/ 134148 h 1909003"/>
              <a:gd name="connsiteX1" fmla="*/ 3485548 w 3522446"/>
              <a:gd name="connsiteY1" fmla="*/ 175399 h 1909003"/>
              <a:gd name="connsiteX2" fmla="*/ 1738217 w 3522446"/>
              <a:gd name="connsiteY2" fmla="*/ 1908979 h 1909003"/>
              <a:gd name="connsiteX3" fmla="*/ 39013 w 3522446"/>
              <a:gd name="connsiteY3" fmla="*/ 134148 h 1909003"/>
              <a:gd name="connsiteX0" fmla="*/ 55067 w 3553265"/>
              <a:gd name="connsiteY0" fmla="*/ 134148 h 1909002"/>
              <a:gd name="connsiteX1" fmla="*/ 3501602 w 3553265"/>
              <a:gd name="connsiteY1" fmla="*/ 175399 h 1909002"/>
              <a:gd name="connsiteX2" fmla="*/ 1754271 w 3553265"/>
              <a:gd name="connsiteY2" fmla="*/ 1908979 h 1909002"/>
              <a:gd name="connsiteX3" fmla="*/ 55067 w 3553265"/>
              <a:gd name="connsiteY3" fmla="*/ 134148 h 1909002"/>
              <a:gd name="connsiteX0" fmla="*/ 39426 w 3502160"/>
              <a:gd name="connsiteY0" fmla="*/ 134148 h 1909003"/>
              <a:gd name="connsiteX1" fmla="*/ 3465335 w 3502160"/>
              <a:gd name="connsiteY1" fmla="*/ 175399 h 1909003"/>
              <a:gd name="connsiteX2" fmla="*/ 1718004 w 3502160"/>
              <a:gd name="connsiteY2" fmla="*/ 1908979 h 1909003"/>
              <a:gd name="connsiteX3" fmla="*/ 39426 w 3502160"/>
              <a:gd name="connsiteY3" fmla="*/ 134148 h 1909003"/>
              <a:gd name="connsiteX0" fmla="*/ 8999 w 3471733"/>
              <a:gd name="connsiteY0" fmla="*/ 21578 h 1796433"/>
              <a:gd name="connsiteX1" fmla="*/ 3434908 w 3471733"/>
              <a:gd name="connsiteY1" fmla="*/ 62829 h 1796433"/>
              <a:gd name="connsiteX2" fmla="*/ 1687577 w 3471733"/>
              <a:gd name="connsiteY2" fmla="*/ 1796409 h 1796433"/>
              <a:gd name="connsiteX3" fmla="*/ 8999 w 3471733"/>
              <a:gd name="connsiteY3" fmla="*/ 21578 h 1796433"/>
              <a:gd name="connsiteX0" fmla="*/ 39425 w 3502159"/>
              <a:gd name="connsiteY0" fmla="*/ 135675 h 1931154"/>
              <a:gd name="connsiteX1" fmla="*/ 3465334 w 3502159"/>
              <a:gd name="connsiteY1" fmla="*/ 176926 h 1931154"/>
              <a:gd name="connsiteX2" fmla="*/ 1718003 w 3502159"/>
              <a:gd name="connsiteY2" fmla="*/ 1931131 h 1931154"/>
              <a:gd name="connsiteX3" fmla="*/ 39425 w 3502159"/>
              <a:gd name="connsiteY3" fmla="*/ 135675 h 1931154"/>
              <a:gd name="connsiteX0" fmla="*/ 7276 w 3470010"/>
              <a:gd name="connsiteY0" fmla="*/ 26065 h 1821544"/>
              <a:gd name="connsiteX1" fmla="*/ 3433185 w 3470010"/>
              <a:gd name="connsiteY1" fmla="*/ 67316 h 1821544"/>
              <a:gd name="connsiteX2" fmla="*/ 1685854 w 3470010"/>
              <a:gd name="connsiteY2" fmla="*/ 1821521 h 1821544"/>
              <a:gd name="connsiteX3" fmla="*/ 7276 w 3470010"/>
              <a:gd name="connsiteY3" fmla="*/ 26065 h 1821544"/>
              <a:gd name="connsiteX0" fmla="*/ 12669 w 3492943"/>
              <a:gd name="connsiteY0" fmla="*/ 26065 h 1822469"/>
              <a:gd name="connsiteX1" fmla="*/ 3438578 w 3492943"/>
              <a:gd name="connsiteY1" fmla="*/ 67316 h 1822469"/>
              <a:gd name="connsiteX2" fmla="*/ 1691247 w 3492943"/>
              <a:gd name="connsiteY2" fmla="*/ 1821521 h 1822469"/>
              <a:gd name="connsiteX3" fmla="*/ 12669 w 3492943"/>
              <a:gd name="connsiteY3" fmla="*/ 26065 h 1822469"/>
              <a:gd name="connsiteX0" fmla="*/ 48756 w 3529030"/>
              <a:gd name="connsiteY0" fmla="*/ 3139 h 1799516"/>
              <a:gd name="connsiteX1" fmla="*/ 3474665 w 3529030"/>
              <a:gd name="connsiteY1" fmla="*/ 44390 h 1799516"/>
              <a:gd name="connsiteX2" fmla="*/ 1727334 w 3529030"/>
              <a:gd name="connsiteY2" fmla="*/ 1798595 h 1799516"/>
              <a:gd name="connsiteX3" fmla="*/ 48756 w 3529030"/>
              <a:gd name="connsiteY3" fmla="*/ 3139 h 1799516"/>
              <a:gd name="connsiteX0" fmla="*/ 48756 w 3529030"/>
              <a:gd name="connsiteY0" fmla="*/ 5796 h 1802173"/>
              <a:gd name="connsiteX1" fmla="*/ 3474665 w 3529030"/>
              <a:gd name="connsiteY1" fmla="*/ 47047 h 1802173"/>
              <a:gd name="connsiteX2" fmla="*/ 1727334 w 3529030"/>
              <a:gd name="connsiteY2" fmla="*/ 1801252 h 1802173"/>
              <a:gd name="connsiteX3" fmla="*/ 48756 w 3529030"/>
              <a:gd name="connsiteY3" fmla="*/ 5796 h 1802173"/>
              <a:gd name="connsiteX0" fmla="*/ 48756 w 3477652"/>
              <a:gd name="connsiteY0" fmla="*/ 5796 h 1802173"/>
              <a:gd name="connsiteX1" fmla="*/ 3474665 w 3477652"/>
              <a:gd name="connsiteY1" fmla="*/ 47047 h 1802173"/>
              <a:gd name="connsiteX2" fmla="*/ 1727334 w 3477652"/>
              <a:gd name="connsiteY2" fmla="*/ 1801252 h 1802173"/>
              <a:gd name="connsiteX3" fmla="*/ 48756 w 3477652"/>
              <a:gd name="connsiteY3" fmla="*/ 5796 h 1802173"/>
            </a:gdLst>
            <a:ahLst/>
            <a:cxnLst>
              <a:cxn ang="0">
                <a:pos x="connsiteX0" y="connsiteY0"/>
              </a:cxn>
              <a:cxn ang="0">
                <a:pos x="connsiteX1" y="connsiteY1"/>
              </a:cxn>
              <a:cxn ang="0">
                <a:pos x="connsiteX2" y="connsiteY2"/>
              </a:cxn>
              <a:cxn ang="0">
                <a:pos x="connsiteX3" y="connsiteY3"/>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cxnSp>
        <p:nvCxnSpPr>
          <p:cNvPr id="7" name="直接连接符 6"/>
          <p:cNvCxnSpPr/>
          <p:nvPr/>
        </p:nvCxnSpPr>
        <p:spPr>
          <a:xfrm flipV="1">
            <a:off x="3377901" y="1580921"/>
            <a:ext cx="2888298" cy="34346"/>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647154" y="1580921"/>
            <a:ext cx="2619045" cy="1717152"/>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070518" y="1580923"/>
            <a:ext cx="1195681" cy="3130366"/>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266201" y="1580923"/>
            <a:ext cx="1208930" cy="3130366"/>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6266199" y="1580921"/>
            <a:ext cx="2596343" cy="164241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266199" y="1580920"/>
            <a:ext cx="2965196" cy="17174"/>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092972" y="2608220"/>
            <a:ext cx="1379706" cy="1379706"/>
          </a:xfrm>
          <a:prstGeom prst="ellipse">
            <a:avLst/>
          </a:prstGeom>
          <a:solidFill>
            <a:schemeClr val="accent6">
              <a:lumMod val="40000"/>
              <a:lumOff val="6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4" name="椭圆 13"/>
          <p:cNvSpPr/>
          <p:nvPr/>
        </p:nvSpPr>
        <p:spPr>
          <a:xfrm>
            <a:off x="4369210" y="4131012"/>
            <a:ext cx="1329467" cy="1329467"/>
          </a:xfrm>
          <a:prstGeom prst="ellipse">
            <a:avLst/>
          </a:prstGeom>
          <a:solidFill>
            <a:schemeClr val="bg1">
              <a:lumMod val="9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5" name="椭圆 14"/>
          <p:cNvSpPr/>
          <p:nvPr/>
        </p:nvSpPr>
        <p:spPr>
          <a:xfrm>
            <a:off x="6870666" y="4042877"/>
            <a:ext cx="1300104" cy="1300104"/>
          </a:xfrm>
          <a:prstGeom prst="ellipse">
            <a:avLst/>
          </a:prstGeom>
          <a:solidFill>
            <a:schemeClr val="accent3">
              <a:lumMod val="60000"/>
              <a:lumOff val="4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6" name="椭圆 15"/>
          <p:cNvSpPr/>
          <p:nvPr/>
        </p:nvSpPr>
        <p:spPr>
          <a:xfrm>
            <a:off x="8092801" y="2504269"/>
            <a:ext cx="1383300" cy="1383300"/>
          </a:xfrm>
          <a:prstGeom prst="ellipse">
            <a:avLst/>
          </a:prstGeom>
          <a:solidFill>
            <a:schemeClr val="accent2">
              <a:lumMod val="40000"/>
              <a:lumOff val="6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7" name="椭圆 16"/>
          <p:cNvSpPr/>
          <p:nvPr/>
        </p:nvSpPr>
        <p:spPr>
          <a:xfrm>
            <a:off x="8662271" y="912940"/>
            <a:ext cx="1360004" cy="1360004"/>
          </a:xfrm>
          <a:prstGeom prst="ellipse">
            <a:avLst/>
          </a:prstGeom>
          <a:solidFill>
            <a:schemeClr val="accent1">
              <a:lumMod val="40000"/>
              <a:lumOff val="6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8" name="椭圆 17"/>
          <p:cNvSpPr/>
          <p:nvPr/>
        </p:nvSpPr>
        <p:spPr>
          <a:xfrm>
            <a:off x="2634010" y="894645"/>
            <a:ext cx="1406897" cy="1406897"/>
          </a:xfrm>
          <a:prstGeom prst="ellipse">
            <a:avLst/>
          </a:prstGeom>
          <a:solidFill>
            <a:schemeClr val="accent4">
              <a:lumMod val="40000"/>
              <a:lumOff val="60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28" name="组合 27"/>
          <p:cNvGrpSpPr/>
          <p:nvPr/>
        </p:nvGrpSpPr>
        <p:grpSpPr>
          <a:xfrm>
            <a:off x="5429117" y="540089"/>
            <a:ext cx="1840028" cy="1840028"/>
            <a:chOff x="3851771" y="1163107"/>
            <a:chExt cx="1402358" cy="1402358"/>
          </a:xfrm>
        </p:grpSpPr>
        <p:grpSp>
          <p:nvGrpSpPr>
            <p:cNvPr id="29" name="组合 28"/>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endParaRPr>
              </a:p>
            </p:txBody>
          </p:sp>
          <p:sp>
            <p:nvSpPr>
              <p:cNvPr id="32" name="椭圆 3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30" name="TextBox 29"/>
            <p:cNvSpPr txBox="1"/>
            <p:nvPr/>
          </p:nvSpPr>
          <p:spPr>
            <a:xfrm>
              <a:off x="4142116" y="1465170"/>
              <a:ext cx="768701" cy="820990"/>
            </a:xfrm>
            <a:prstGeom prst="rect">
              <a:avLst/>
            </a:prstGeom>
            <a:noFill/>
          </p:spPr>
          <p:txBody>
            <a:bodyPr wrap="none" rtlCol="0">
              <a:spAutoFit/>
            </a:bodyPr>
            <a:lstStyle/>
            <a:p>
              <a:pPr algn="ctr">
                <a:defRPr/>
              </a:pPr>
              <a:r>
                <a:rPr lang="zh-CN" altLang="en-US" sz="3200" b="1" dirty="0">
                  <a:solidFill>
                    <a:schemeClr val="tx1">
                      <a:lumMod val="85000"/>
                      <a:lumOff val="15000"/>
                    </a:schemeClr>
                  </a:solidFill>
                  <a:latin typeface="+mj-ea"/>
                </a:rPr>
                <a:t>测试</a:t>
              </a:r>
            </a:p>
            <a:p>
              <a:pPr algn="ctr" fontAlgn="auto">
                <a:spcBef>
                  <a:spcPts val="0"/>
                </a:spcBef>
                <a:spcAft>
                  <a:spcPts val="0"/>
                </a:spcAft>
                <a:defRPr/>
              </a:pPr>
              <a:r>
                <a:rPr lang="zh-CN" altLang="en-US" sz="3200" b="1" dirty="0" smtClean="0">
                  <a:solidFill>
                    <a:schemeClr val="tx1">
                      <a:lumMod val="85000"/>
                      <a:lumOff val="15000"/>
                    </a:schemeClr>
                  </a:solidFill>
                  <a:latin typeface="+mj-ea"/>
                  <a:ea typeface="+mj-ea"/>
                </a:rPr>
                <a:t>样条</a:t>
              </a:r>
              <a:endParaRPr lang="zh-CN" altLang="en-US" sz="3200" b="1" dirty="0">
                <a:solidFill>
                  <a:schemeClr val="tx1">
                    <a:lumMod val="85000"/>
                    <a:lumOff val="15000"/>
                  </a:schemeClr>
                </a:solidFill>
                <a:latin typeface="+mj-ea"/>
                <a:ea typeface="+mj-ea"/>
              </a:endParaRPr>
            </a:p>
          </p:txBody>
        </p:sp>
      </p:grpSp>
      <p:sp>
        <p:nvSpPr>
          <p:cNvPr id="33" name="文本框 32"/>
          <p:cNvSpPr txBox="1"/>
          <p:nvPr/>
        </p:nvSpPr>
        <p:spPr>
          <a:xfrm>
            <a:off x="2622388" y="1350088"/>
            <a:ext cx="1422184" cy="461665"/>
          </a:xfrm>
          <a:prstGeom prst="rect">
            <a:avLst/>
          </a:prstGeom>
          <a:noFill/>
        </p:spPr>
        <p:txBody>
          <a:bodyPr wrap="none" rtlCol="0">
            <a:spAutoFit/>
          </a:bodyPr>
          <a:lstStyle/>
          <a:p>
            <a:r>
              <a:rPr lang="zh-CN" altLang="en-US" sz="2400" b="1" dirty="0" smtClean="0">
                <a:solidFill>
                  <a:srgbClr val="C00000"/>
                </a:solidFill>
                <a:hlinkClick r:id="rId2" action="ppaction://hlinksldjump"/>
              </a:rPr>
              <a:t>拉伸测试</a:t>
            </a:r>
            <a:endParaRPr lang="zh-CN" altLang="en-US" sz="2400" b="1" dirty="0">
              <a:solidFill>
                <a:srgbClr val="C00000"/>
              </a:solidFill>
            </a:endParaRPr>
          </a:p>
        </p:txBody>
      </p:sp>
      <p:sp>
        <p:nvSpPr>
          <p:cNvPr id="34" name="文本框 33"/>
          <p:cNvSpPr txBox="1"/>
          <p:nvPr/>
        </p:nvSpPr>
        <p:spPr>
          <a:xfrm>
            <a:off x="3058715" y="3084500"/>
            <a:ext cx="1422184" cy="461665"/>
          </a:xfrm>
          <a:prstGeom prst="rect">
            <a:avLst/>
          </a:prstGeom>
          <a:noFill/>
        </p:spPr>
        <p:txBody>
          <a:bodyPr wrap="none" rtlCol="0">
            <a:spAutoFit/>
          </a:bodyPr>
          <a:lstStyle/>
          <a:p>
            <a:r>
              <a:rPr lang="zh-CN" altLang="en-US" sz="2400" b="1" dirty="0">
                <a:solidFill>
                  <a:schemeClr val="bg1"/>
                </a:solidFill>
                <a:hlinkClick r:id="rId3" action="ppaction://hlinksldjump"/>
              </a:rPr>
              <a:t>弯曲</a:t>
            </a:r>
            <a:r>
              <a:rPr lang="zh-CN" altLang="en-US" sz="2400" b="1" dirty="0" smtClean="0">
                <a:solidFill>
                  <a:schemeClr val="bg1"/>
                </a:solidFill>
                <a:hlinkClick r:id="rId3" action="ppaction://hlinksldjump"/>
              </a:rPr>
              <a:t>测试</a:t>
            </a:r>
            <a:endParaRPr lang="zh-CN" altLang="en-US" sz="2400" b="1" dirty="0">
              <a:solidFill>
                <a:schemeClr val="bg1"/>
              </a:solidFill>
            </a:endParaRPr>
          </a:p>
        </p:txBody>
      </p:sp>
      <p:sp>
        <p:nvSpPr>
          <p:cNvPr id="35" name="文本框 34"/>
          <p:cNvSpPr txBox="1"/>
          <p:nvPr/>
        </p:nvSpPr>
        <p:spPr>
          <a:xfrm>
            <a:off x="4333236" y="4549955"/>
            <a:ext cx="1422184" cy="461665"/>
          </a:xfrm>
          <a:prstGeom prst="rect">
            <a:avLst/>
          </a:prstGeom>
          <a:noFill/>
        </p:spPr>
        <p:txBody>
          <a:bodyPr wrap="none" rtlCol="0">
            <a:spAutoFit/>
          </a:bodyPr>
          <a:lstStyle/>
          <a:p>
            <a:r>
              <a:rPr lang="zh-CN" altLang="en-US" sz="2400" b="1" dirty="0">
                <a:solidFill>
                  <a:schemeClr val="bg1"/>
                </a:solidFill>
                <a:hlinkClick r:id="rId4" action="ppaction://hlinksldjump"/>
              </a:rPr>
              <a:t>冲击</a:t>
            </a:r>
            <a:r>
              <a:rPr lang="zh-CN" altLang="en-US" sz="2400" b="1" dirty="0" smtClean="0">
                <a:solidFill>
                  <a:schemeClr val="bg1"/>
                </a:solidFill>
                <a:hlinkClick r:id="rId4" action="ppaction://hlinksldjump"/>
              </a:rPr>
              <a:t>测试</a:t>
            </a:r>
            <a:endParaRPr lang="zh-CN" altLang="en-US" sz="2400" b="1" dirty="0">
              <a:solidFill>
                <a:schemeClr val="bg1"/>
              </a:solidFill>
            </a:endParaRPr>
          </a:p>
        </p:txBody>
      </p:sp>
      <p:sp>
        <p:nvSpPr>
          <p:cNvPr id="36" name="文本框 35"/>
          <p:cNvSpPr txBox="1"/>
          <p:nvPr/>
        </p:nvSpPr>
        <p:spPr>
          <a:xfrm>
            <a:off x="7112516" y="4368326"/>
            <a:ext cx="854721" cy="584775"/>
          </a:xfrm>
          <a:prstGeom prst="rect">
            <a:avLst/>
          </a:prstGeom>
          <a:noFill/>
        </p:spPr>
        <p:txBody>
          <a:bodyPr wrap="none" rtlCol="0">
            <a:spAutoFit/>
          </a:bodyPr>
          <a:lstStyle/>
          <a:p>
            <a:r>
              <a:rPr lang="en-US" altLang="zh-CN" sz="3200" b="1" dirty="0" smtClean="0">
                <a:solidFill>
                  <a:schemeClr val="bg1"/>
                </a:solidFill>
                <a:hlinkClick r:id="rId5" action="ppaction://hlinksldjump"/>
              </a:rPr>
              <a:t>DSC</a:t>
            </a:r>
            <a:endParaRPr lang="zh-CN" altLang="en-US" sz="3200" b="1" dirty="0">
              <a:solidFill>
                <a:schemeClr val="bg1"/>
              </a:solidFill>
            </a:endParaRPr>
          </a:p>
        </p:txBody>
      </p:sp>
      <p:sp>
        <p:nvSpPr>
          <p:cNvPr id="37" name="文本框 36"/>
          <p:cNvSpPr txBox="1"/>
          <p:nvPr/>
        </p:nvSpPr>
        <p:spPr>
          <a:xfrm>
            <a:off x="8331442" y="2901863"/>
            <a:ext cx="906017" cy="523220"/>
          </a:xfrm>
          <a:prstGeom prst="rect">
            <a:avLst/>
          </a:prstGeom>
          <a:noFill/>
        </p:spPr>
        <p:txBody>
          <a:bodyPr wrap="none" rtlCol="0">
            <a:spAutoFit/>
          </a:bodyPr>
          <a:lstStyle/>
          <a:p>
            <a:r>
              <a:rPr lang="zh-CN" altLang="en-US" sz="2800" b="1" dirty="0">
                <a:solidFill>
                  <a:schemeClr val="bg1"/>
                </a:solidFill>
                <a:hlinkClick r:id="rId6" action="ppaction://hlinksldjump"/>
              </a:rPr>
              <a:t>热重</a:t>
            </a:r>
            <a:endParaRPr lang="zh-CN" altLang="en-US" sz="2800" b="1" dirty="0">
              <a:solidFill>
                <a:schemeClr val="bg1"/>
              </a:solidFill>
            </a:endParaRPr>
          </a:p>
        </p:txBody>
      </p:sp>
      <p:sp>
        <p:nvSpPr>
          <p:cNvPr id="38" name="文本框 37"/>
          <p:cNvSpPr txBox="1"/>
          <p:nvPr/>
        </p:nvSpPr>
        <p:spPr>
          <a:xfrm>
            <a:off x="8657915" y="1340058"/>
            <a:ext cx="1422184" cy="461665"/>
          </a:xfrm>
          <a:prstGeom prst="rect">
            <a:avLst/>
          </a:prstGeom>
          <a:noFill/>
        </p:spPr>
        <p:txBody>
          <a:bodyPr wrap="none" rtlCol="0">
            <a:spAutoFit/>
          </a:bodyPr>
          <a:lstStyle/>
          <a:p>
            <a:r>
              <a:rPr lang="zh-CN" altLang="en-US" sz="2400" b="1" dirty="0">
                <a:solidFill>
                  <a:schemeClr val="bg1"/>
                </a:solidFill>
                <a:hlinkClick r:id="rId7" action="ppaction://hlinksldjump"/>
              </a:rPr>
              <a:t>扫描电镜</a:t>
            </a:r>
            <a:endParaRPr lang="zh-CN" altLang="en-US" sz="2400" b="1" dirty="0">
              <a:solidFill>
                <a:schemeClr val="bg1"/>
              </a:solidFill>
            </a:endParaRPr>
          </a:p>
        </p:txBody>
      </p:sp>
    </p:spTree>
    <p:extLst>
      <p:ext uri="{BB962C8B-B14F-4D97-AF65-F5344CB8AC3E}">
        <p14:creationId xmlns:p14="http://schemas.microsoft.com/office/powerpoint/2010/main" val="323849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12"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par>
                                <p:cTn id="26" presetID="2" presetClass="entr" presetSubtype="12"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0-#ppt_w/2"/>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par>
                                <p:cTn id="30" presetID="2" presetClass="entr" presetSubtype="12"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additive="base">
                                        <p:cTn id="32" dur="500" fill="hold"/>
                                        <p:tgtEl>
                                          <p:spTgt spid="34"/>
                                        </p:tgtEl>
                                        <p:attrNameLst>
                                          <p:attrName>ppt_x</p:attrName>
                                        </p:attrNameLst>
                                      </p:cBhvr>
                                      <p:tavLst>
                                        <p:tav tm="0">
                                          <p:val>
                                            <p:strVal val="0-#ppt_w/2"/>
                                          </p:val>
                                        </p:tav>
                                        <p:tav tm="100000">
                                          <p:val>
                                            <p:strVal val="#ppt_x"/>
                                          </p:val>
                                        </p:tav>
                                      </p:tavLst>
                                    </p:anim>
                                    <p:anim calcmode="lin" valueType="num">
                                      <p:cBhvr additive="base">
                                        <p:cTn id="33" dur="500" fill="hold"/>
                                        <p:tgtEl>
                                          <p:spTgt spid="34"/>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par>
                          <p:cTn id="47" fill="hold">
                            <p:stCondLst>
                              <p:cond delay="2000"/>
                            </p:stCondLst>
                            <p:childTnLst>
                              <p:par>
                                <p:cTn id="48" presetID="2" presetClass="entr" presetSubtype="4"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ppt_x"/>
                                          </p:val>
                                        </p:tav>
                                        <p:tav tm="100000">
                                          <p:val>
                                            <p:strVal val="#ppt_x"/>
                                          </p:val>
                                        </p:tav>
                                      </p:tavLst>
                                    </p:anim>
                                    <p:anim calcmode="lin" valueType="num">
                                      <p:cBhvr additive="base">
                                        <p:cTn id="51" dur="500" fill="hold"/>
                                        <p:tgtEl>
                                          <p:spTgt spid="36"/>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ppt_x"/>
                                          </p:val>
                                        </p:tav>
                                        <p:tav tm="100000">
                                          <p:val>
                                            <p:strVal val="#ppt_x"/>
                                          </p:val>
                                        </p:tav>
                                      </p:tavLst>
                                    </p:anim>
                                    <p:anim calcmode="lin" valueType="num">
                                      <p:cBhvr additive="base">
                                        <p:cTn id="55" dur="500" fill="hold"/>
                                        <p:tgtEl>
                                          <p:spTgt spid="15"/>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additive="base">
                                        <p:cTn id="58" dur="500" fill="hold"/>
                                        <p:tgtEl>
                                          <p:spTgt spid="10"/>
                                        </p:tgtEl>
                                        <p:attrNameLst>
                                          <p:attrName>ppt_x</p:attrName>
                                        </p:attrNameLst>
                                      </p:cBhvr>
                                      <p:tavLst>
                                        <p:tav tm="0">
                                          <p:val>
                                            <p:strVal val="#ppt_x"/>
                                          </p:val>
                                        </p:tav>
                                        <p:tav tm="100000">
                                          <p:val>
                                            <p:strVal val="#ppt_x"/>
                                          </p:val>
                                        </p:tav>
                                      </p:tavLst>
                                    </p:anim>
                                    <p:anim calcmode="lin" valueType="num">
                                      <p:cBhvr additive="base">
                                        <p:cTn id="59" dur="500" fill="hold"/>
                                        <p:tgtEl>
                                          <p:spTgt spid="10"/>
                                        </p:tgtEl>
                                        <p:attrNameLst>
                                          <p:attrName>ppt_y</p:attrName>
                                        </p:attrNameLst>
                                      </p:cBhvr>
                                      <p:tavLst>
                                        <p:tav tm="0">
                                          <p:val>
                                            <p:strVal val="1+#ppt_h/2"/>
                                          </p:val>
                                        </p:tav>
                                        <p:tav tm="100000">
                                          <p:val>
                                            <p:strVal val="#ppt_y"/>
                                          </p:val>
                                        </p:tav>
                                      </p:tavLst>
                                    </p:anim>
                                  </p:childTnLst>
                                </p:cTn>
                              </p:par>
                            </p:childTnLst>
                          </p:cTn>
                        </p:par>
                        <p:par>
                          <p:cTn id="60" fill="hold">
                            <p:stCondLst>
                              <p:cond delay="2500"/>
                            </p:stCondLst>
                            <p:childTnLst>
                              <p:par>
                                <p:cTn id="61" presetID="2" presetClass="entr" presetSubtype="6"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additive="base">
                                        <p:cTn id="63" dur="500" fill="hold"/>
                                        <p:tgtEl>
                                          <p:spTgt spid="37"/>
                                        </p:tgtEl>
                                        <p:attrNameLst>
                                          <p:attrName>ppt_x</p:attrName>
                                        </p:attrNameLst>
                                      </p:cBhvr>
                                      <p:tavLst>
                                        <p:tav tm="0">
                                          <p:val>
                                            <p:strVal val="1+#ppt_w/2"/>
                                          </p:val>
                                        </p:tav>
                                        <p:tav tm="100000">
                                          <p:val>
                                            <p:strVal val="#ppt_x"/>
                                          </p:val>
                                        </p:tav>
                                      </p:tavLst>
                                    </p:anim>
                                    <p:anim calcmode="lin" valueType="num">
                                      <p:cBhvr additive="base">
                                        <p:cTn id="64" dur="500" fill="hold"/>
                                        <p:tgtEl>
                                          <p:spTgt spid="37"/>
                                        </p:tgtEl>
                                        <p:attrNameLst>
                                          <p:attrName>ppt_y</p:attrName>
                                        </p:attrNameLst>
                                      </p:cBhvr>
                                      <p:tavLst>
                                        <p:tav tm="0">
                                          <p:val>
                                            <p:strVal val="1+#ppt_h/2"/>
                                          </p:val>
                                        </p:tav>
                                        <p:tav tm="100000">
                                          <p:val>
                                            <p:strVal val="#ppt_y"/>
                                          </p:val>
                                        </p:tav>
                                      </p:tavLst>
                                    </p:anim>
                                  </p:childTnLst>
                                </p:cTn>
                              </p:par>
                              <p:par>
                                <p:cTn id="65" presetID="2" presetClass="entr" presetSubtype="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1+#ppt_w/2"/>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par>
                                <p:cTn id="69" presetID="2" presetClass="entr" presetSubtype="6"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1+#ppt_w/2"/>
                                          </p:val>
                                        </p:tav>
                                        <p:tav tm="100000">
                                          <p:val>
                                            <p:strVal val="#ppt_x"/>
                                          </p:val>
                                        </p:tav>
                                      </p:tavLst>
                                    </p:anim>
                                    <p:anim calcmode="lin" valueType="num">
                                      <p:cBhvr additive="base">
                                        <p:cTn id="72" dur="500" fill="hold"/>
                                        <p:tgtEl>
                                          <p:spTgt spid="11"/>
                                        </p:tgtEl>
                                        <p:attrNameLst>
                                          <p:attrName>ppt_y</p:attrName>
                                        </p:attrNameLst>
                                      </p:cBhvr>
                                      <p:tavLst>
                                        <p:tav tm="0">
                                          <p:val>
                                            <p:strVal val="1+#ppt_h/2"/>
                                          </p:val>
                                        </p:tav>
                                        <p:tav tm="100000">
                                          <p:val>
                                            <p:strVal val="#ppt_y"/>
                                          </p:val>
                                        </p:tav>
                                      </p:tavLst>
                                    </p:anim>
                                  </p:childTnLst>
                                </p:cTn>
                              </p:par>
                            </p:childTnLst>
                          </p:cTn>
                        </p:par>
                        <p:par>
                          <p:cTn id="73" fill="hold">
                            <p:stCondLst>
                              <p:cond delay="3000"/>
                            </p:stCondLst>
                            <p:childTnLst>
                              <p:par>
                                <p:cTn id="74" presetID="2" presetClass="entr" presetSubtype="2" fill="hold" grpId="0" nodeType="afterEffect">
                                  <p:stCondLst>
                                    <p:cond delay="0"/>
                                  </p:stCondLst>
                                  <p:childTnLst>
                                    <p:set>
                                      <p:cBhvr>
                                        <p:cTn id="75" dur="1" fill="hold">
                                          <p:stCondLst>
                                            <p:cond delay="0"/>
                                          </p:stCondLst>
                                        </p:cTn>
                                        <p:tgtEl>
                                          <p:spTgt spid="38"/>
                                        </p:tgtEl>
                                        <p:attrNameLst>
                                          <p:attrName>style.visibility</p:attrName>
                                        </p:attrNameLst>
                                      </p:cBhvr>
                                      <p:to>
                                        <p:strVal val="visible"/>
                                      </p:to>
                                    </p:set>
                                    <p:anim calcmode="lin" valueType="num">
                                      <p:cBhvr additive="base">
                                        <p:cTn id="76" dur="500" fill="hold"/>
                                        <p:tgtEl>
                                          <p:spTgt spid="38"/>
                                        </p:tgtEl>
                                        <p:attrNameLst>
                                          <p:attrName>ppt_x</p:attrName>
                                        </p:attrNameLst>
                                      </p:cBhvr>
                                      <p:tavLst>
                                        <p:tav tm="0">
                                          <p:val>
                                            <p:strVal val="1+#ppt_w/2"/>
                                          </p:val>
                                        </p:tav>
                                        <p:tav tm="100000">
                                          <p:val>
                                            <p:strVal val="#ppt_x"/>
                                          </p:val>
                                        </p:tav>
                                      </p:tavLst>
                                    </p:anim>
                                    <p:anim calcmode="lin" valueType="num">
                                      <p:cBhvr additive="base">
                                        <p:cTn id="77" dur="500" fill="hold"/>
                                        <p:tgtEl>
                                          <p:spTgt spid="38"/>
                                        </p:tgtEl>
                                        <p:attrNameLst>
                                          <p:attrName>ppt_y</p:attrName>
                                        </p:attrNameLst>
                                      </p:cBhvr>
                                      <p:tavLst>
                                        <p:tav tm="0">
                                          <p:val>
                                            <p:strVal val="#ppt_y"/>
                                          </p:val>
                                        </p:tav>
                                        <p:tav tm="100000">
                                          <p:val>
                                            <p:strVal val="#ppt_y"/>
                                          </p:val>
                                        </p:tav>
                                      </p:tavLst>
                                    </p:anim>
                                  </p:childTnLst>
                                </p:cTn>
                              </p:par>
                              <p:par>
                                <p:cTn id="78" presetID="2" presetClass="entr" presetSubtype="2"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fill="hold"/>
                                        <p:tgtEl>
                                          <p:spTgt spid="17"/>
                                        </p:tgtEl>
                                        <p:attrNameLst>
                                          <p:attrName>ppt_x</p:attrName>
                                        </p:attrNameLst>
                                      </p:cBhvr>
                                      <p:tavLst>
                                        <p:tav tm="0">
                                          <p:val>
                                            <p:strVal val="1+#ppt_w/2"/>
                                          </p:val>
                                        </p:tav>
                                        <p:tav tm="100000">
                                          <p:val>
                                            <p:strVal val="#ppt_x"/>
                                          </p:val>
                                        </p:tav>
                                      </p:tavLst>
                                    </p:anim>
                                    <p:anim calcmode="lin" valueType="num">
                                      <p:cBhvr additive="base">
                                        <p:cTn id="81" dur="500" fill="hold"/>
                                        <p:tgtEl>
                                          <p:spTgt spid="17"/>
                                        </p:tgtEl>
                                        <p:attrNameLst>
                                          <p:attrName>ppt_y</p:attrName>
                                        </p:attrNameLst>
                                      </p:cBhvr>
                                      <p:tavLst>
                                        <p:tav tm="0">
                                          <p:val>
                                            <p:strVal val="#ppt_y"/>
                                          </p:val>
                                        </p:tav>
                                        <p:tav tm="100000">
                                          <p:val>
                                            <p:strVal val="#ppt_y"/>
                                          </p:val>
                                        </p:tav>
                                      </p:tavLst>
                                    </p:anim>
                                  </p:childTnLst>
                                </p:cTn>
                              </p:par>
                              <p:par>
                                <p:cTn id="82" presetID="2" presetClass="entr" presetSubtype="2" fill="hold"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additive="base">
                                        <p:cTn id="84" dur="500" fill="hold"/>
                                        <p:tgtEl>
                                          <p:spTgt spid="12"/>
                                        </p:tgtEl>
                                        <p:attrNameLst>
                                          <p:attrName>ppt_x</p:attrName>
                                        </p:attrNameLst>
                                      </p:cBhvr>
                                      <p:tavLst>
                                        <p:tav tm="0">
                                          <p:val>
                                            <p:strVal val="1+#ppt_w/2"/>
                                          </p:val>
                                        </p:tav>
                                        <p:tav tm="100000">
                                          <p:val>
                                            <p:strVal val="#ppt_x"/>
                                          </p:val>
                                        </p:tav>
                                      </p:tavLst>
                                    </p:anim>
                                    <p:anim calcmode="lin" valueType="num">
                                      <p:cBhvr additive="base">
                                        <p:cTn id="85" dur="500" fill="hold"/>
                                        <p:tgtEl>
                                          <p:spTgt spid="12"/>
                                        </p:tgtEl>
                                        <p:attrNameLst>
                                          <p:attrName>ppt_y</p:attrName>
                                        </p:attrNameLst>
                                      </p:cBhvr>
                                      <p:tavLst>
                                        <p:tav tm="0">
                                          <p:val>
                                            <p:strVal val="#ppt_y"/>
                                          </p:val>
                                        </p:tav>
                                        <p:tav tm="100000">
                                          <p:val>
                                            <p:strVal val="#ppt_y"/>
                                          </p:val>
                                        </p:tav>
                                      </p:tavLst>
                                    </p:anim>
                                  </p:childTnLst>
                                </p:cTn>
                              </p:par>
                            </p:childTnLst>
                          </p:cTn>
                        </p:par>
                        <p:par>
                          <p:cTn id="86" fill="hold">
                            <p:stCondLst>
                              <p:cond delay="3500"/>
                            </p:stCondLst>
                            <p:childTnLst>
                              <p:par>
                                <p:cTn id="87" presetID="10" presetClass="entr" presetSubtype="0" fill="hold" grpId="0" nodeType="after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fade">
                                      <p:cBhvr>
                                        <p:cTn id="8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15" grpId="0" animBg="1"/>
      <p:bldP spid="16" grpId="0" animBg="1"/>
      <p:bldP spid="17" grpId="0" animBg="1"/>
      <p:bldP spid="18" grpId="0" animBg="1"/>
      <p:bldP spid="33" grpId="0"/>
      <p:bldP spid="34" grpId="0"/>
      <p:bldP spid="35" grpId="0"/>
      <p:bldP spid="36"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8495" y="1922341"/>
            <a:ext cx="4164936" cy="3075860"/>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0725" y="1846067"/>
            <a:ext cx="4268216" cy="3152134"/>
          </a:xfrm>
          <a:prstGeom prst="rect">
            <a:avLst/>
          </a:prstGeom>
        </p:spPr>
      </p:pic>
      <p:cxnSp>
        <p:nvCxnSpPr>
          <p:cNvPr id="20" name="直接连接符 19"/>
          <p:cNvCxnSpPr/>
          <p:nvPr/>
        </p:nvCxnSpPr>
        <p:spPr>
          <a:xfrm>
            <a:off x="6384066" y="2348398"/>
            <a:ext cx="4173967"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572675" y="2374937"/>
            <a:ext cx="4173967"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71370" y="925158"/>
            <a:ext cx="4288353" cy="400110"/>
          </a:xfrm>
          <a:prstGeom prst="rect">
            <a:avLst/>
          </a:prstGeom>
          <a:noFill/>
        </p:spPr>
        <p:txBody>
          <a:bodyPr wrap="none" rtlCol="0">
            <a:spAutoFit/>
          </a:bodyPr>
          <a:lstStyle/>
          <a:p>
            <a:r>
              <a:rPr lang="zh-CN" altLang="en-US" sz="2000" b="1" dirty="0" smtClean="0"/>
              <a:t>拉伸测试</a:t>
            </a:r>
            <a:r>
              <a:rPr lang="en-US" altLang="zh-CN" sz="2000" b="1" dirty="0" smtClean="0"/>
              <a:t>—</a:t>
            </a:r>
            <a:r>
              <a:rPr lang="zh-CN" altLang="en-US" sz="2000" b="1" dirty="0" smtClean="0"/>
              <a:t>拉伸强度、拉伸弹簧模量</a:t>
            </a:r>
            <a:endParaRPr lang="zh-CN" altLang="en-US" sz="2000" b="1" dirty="0"/>
          </a:p>
        </p:txBody>
      </p:sp>
    </p:spTree>
    <p:extLst>
      <p:ext uri="{BB962C8B-B14F-4D97-AF65-F5344CB8AC3E}">
        <p14:creationId xmlns:p14="http://schemas.microsoft.com/office/powerpoint/2010/main" val="1094209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0865" y="2241045"/>
            <a:ext cx="4050232" cy="2868541"/>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1858" y="2068468"/>
            <a:ext cx="4220464" cy="3069852"/>
          </a:xfrm>
          <a:prstGeom prst="rect">
            <a:avLst/>
          </a:prstGeom>
        </p:spPr>
      </p:pic>
      <p:sp>
        <p:nvSpPr>
          <p:cNvPr id="7" name="右大括号 6"/>
          <p:cNvSpPr/>
          <p:nvPr/>
        </p:nvSpPr>
        <p:spPr>
          <a:xfrm rot="16200000">
            <a:off x="2603540" y="1828610"/>
            <a:ext cx="967808" cy="1183341"/>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 name="直接连接符 8"/>
          <p:cNvCxnSpPr/>
          <p:nvPr/>
        </p:nvCxnSpPr>
        <p:spPr>
          <a:xfrm flipV="1">
            <a:off x="1108037" y="3291841"/>
            <a:ext cx="5023821" cy="3227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右大括号 9"/>
          <p:cNvSpPr/>
          <p:nvPr/>
        </p:nvSpPr>
        <p:spPr>
          <a:xfrm rot="16200000">
            <a:off x="4263890" y="1591284"/>
            <a:ext cx="743402" cy="109821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2581835" y="935916"/>
            <a:ext cx="2517289" cy="923330"/>
          </a:xfrm>
          <a:prstGeom prst="rect">
            <a:avLst/>
          </a:prstGeom>
          <a:noFill/>
        </p:spPr>
        <p:txBody>
          <a:bodyPr wrap="square" rtlCol="0">
            <a:spAutoFit/>
          </a:bodyPr>
          <a:lstStyle/>
          <a:p>
            <a:r>
              <a:rPr lang="zh-CN" altLang="en-US" dirty="0"/>
              <a:t>屈服</a:t>
            </a:r>
            <a:r>
              <a:rPr lang="zh-CN" altLang="en-US" dirty="0" smtClean="0"/>
              <a:t>拉伸应力随纤维含量增加、长度增加而增大</a:t>
            </a:r>
            <a:endParaRPr lang="zh-CN" altLang="en-US" dirty="0"/>
          </a:p>
        </p:txBody>
      </p:sp>
      <p:sp>
        <p:nvSpPr>
          <p:cNvPr id="13" name="椭圆形标注 12"/>
          <p:cNvSpPr/>
          <p:nvPr/>
        </p:nvSpPr>
        <p:spPr>
          <a:xfrm>
            <a:off x="8995332" y="663755"/>
            <a:ext cx="2822677" cy="2240430"/>
          </a:xfrm>
          <a:prstGeom prst="wedgeEllipseCallou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9307305" y="935916"/>
            <a:ext cx="2403617" cy="1754326"/>
          </a:xfrm>
          <a:prstGeom prst="rect">
            <a:avLst/>
          </a:prstGeom>
          <a:noFill/>
        </p:spPr>
        <p:txBody>
          <a:bodyPr wrap="square" rtlCol="0">
            <a:spAutoFit/>
          </a:bodyPr>
          <a:lstStyle/>
          <a:p>
            <a:r>
              <a:rPr lang="zh-CN" altLang="en-US" dirty="0" smtClean="0"/>
              <a:t>随着纤维加入聚丙烯原料中，复合材料断裂伸长率急剧下降，且随着纤维长度增加、含量增加，断裂伸长率下降</a:t>
            </a:r>
            <a:endParaRPr lang="zh-CN" altLang="en-US" dirty="0"/>
          </a:p>
        </p:txBody>
      </p:sp>
      <p:cxnSp>
        <p:nvCxnSpPr>
          <p:cNvPr id="16" name="直接连接符 15"/>
          <p:cNvCxnSpPr/>
          <p:nvPr/>
        </p:nvCxnSpPr>
        <p:spPr>
          <a:xfrm>
            <a:off x="7207624" y="4797911"/>
            <a:ext cx="3144698" cy="7530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54063" y="426839"/>
            <a:ext cx="4546437" cy="400110"/>
          </a:xfrm>
          <a:prstGeom prst="rect">
            <a:avLst/>
          </a:prstGeom>
          <a:noFill/>
        </p:spPr>
        <p:txBody>
          <a:bodyPr wrap="none" rtlCol="0">
            <a:spAutoFit/>
          </a:bodyPr>
          <a:lstStyle/>
          <a:p>
            <a:r>
              <a:rPr lang="zh-CN" altLang="en-US" sz="2000" b="1" dirty="0" smtClean="0"/>
              <a:t>拉伸测试</a:t>
            </a:r>
            <a:r>
              <a:rPr lang="en-US" altLang="zh-CN" sz="2000" b="1" dirty="0" smtClean="0"/>
              <a:t>—</a:t>
            </a:r>
            <a:r>
              <a:rPr lang="zh-CN" altLang="en-US" sz="2000" b="1" dirty="0" smtClean="0"/>
              <a:t>屈服拉伸应力、断裂伸长率</a:t>
            </a:r>
            <a:endParaRPr lang="zh-CN" altLang="en-US" sz="2000" b="1" dirty="0"/>
          </a:p>
        </p:txBody>
      </p:sp>
    </p:spTree>
    <p:extLst>
      <p:ext uri="{BB962C8B-B14F-4D97-AF65-F5344CB8AC3E}">
        <p14:creationId xmlns:p14="http://schemas.microsoft.com/office/powerpoint/2010/main" val="2542982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22332" y="1628410"/>
            <a:ext cx="4475180" cy="3169508"/>
          </a:xfrm>
        </p:spPr>
      </p:pic>
      <p:cxnSp>
        <p:nvCxnSpPr>
          <p:cNvPr id="3" name="直接连接符 2"/>
          <p:cNvCxnSpPr/>
          <p:nvPr/>
        </p:nvCxnSpPr>
        <p:spPr>
          <a:xfrm flipV="1">
            <a:off x="1707444" y="2322751"/>
            <a:ext cx="4558149" cy="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022653" y="1922321"/>
            <a:ext cx="2058899" cy="28955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5593" y="1525087"/>
            <a:ext cx="4487486" cy="3314068"/>
          </a:xfrm>
          <a:prstGeom prst="rect">
            <a:avLst/>
          </a:prstGeom>
        </p:spPr>
      </p:pic>
      <p:cxnSp>
        <p:nvCxnSpPr>
          <p:cNvPr id="13" name="直接连接符 12"/>
          <p:cNvCxnSpPr/>
          <p:nvPr/>
        </p:nvCxnSpPr>
        <p:spPr>
          <a:xfrm flipV="1">
            <a:off x="6418514" y="2211878"/>
            <a:ext cx="4588873" cy="2480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9040541" y="1854475"/>
            <a:ext cx="1780091" cy="2436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4888699" y="771002"/>
            <a:ext cx="2453260" cy="2592193"/>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136263" y="1035544"/>
            <a:ext cx="2070848" cy="2031325"/>
          </a:xfrm>
          <a:prstGeom prst="rect">
            <a:avLst/>
          </a:prstGeom>
          <a:solidFill>
            <a:schemeClr val="bg1"/>
          </a:solidFill>
        </p:spPr>
        <p:txBody>
          <a:bodyPr wrap="square" rtlCol="0">
            <a:spAutoFit/>
          </a:bodyPr>
          <a:lstStyle/>
          <a:p>
            <a:r>
              <a:rPr lang="zh-CN" altLang="en-US" dirty="0" smtClean="0"/>
              <a:t>总体来说，复合材料弯曲测试的峰值载荷值和峰应力值比纯</a:t>
            </a:r>
            <a:r>
              <a:rPr lang="en-US" altLang="zh-CN" dirty="0" smtClean="0"/>
              <a:t>PP</a:t>
            </a:r>
            <a:r>
              <a:rPr lang="zh-CN" altLang="en-US" dirty="0" smtClean="0"/>
              <a:t>材料有所升高，但纤维的含量和长度对峰值载荷的影响不明显</a:t>
            </a:r>
            <a:endParaRPr lang="zh-CN" altLang="en-US" dirty="0"/>
          </a:p>
        </p:txBody>
      </p:sp>
      <p:sp>
        <p:nvSpPr>
          <p:cNvPr id="23" name="文本框 22"/>
          <p:cNvSpPr txBox="1"/>
          <p:nvPr/>
        </p:nvSpPr>
        <p:spPr>
          <a:xfrm>
            <a:off x="494852" y="387912"/>
            <a:ext cx="3772186" cy="400110"/>
          </a:xfrm>
          <a:prstGeom prst="rect">
            <a:avLst/>
          </a:prstGeom>
          <a:noFill/>
        </p:spPr>
        <p:txBody>
          <a:bodyPr wrap="none" rtlCol="0">
            <a:spAutoFit/>
          </a:bodyPr>
          <a:lstStyle/>
          <a:p>
            <a:r>
              <a:rPr lang="zh-CN" altLang="en-US" sz="2000" b="1" dirty="0" smtClean="0"/>
              <a:t>弯曲测试</a:t>
            </a:r>
            <a:r>
              <a:rPr lang="en-US" altLang="zh-CN" sz="2000" b="1" dirty="0" smtClean="0"/>
              <a:t>—</a:t>
            </a:r>
            <a:r>
              <a:rPr lang="zh-CN" altLang="en-US" sz="2000" b="1" dirty="0" smtClean="0"/>
              <a:t>峰值载荷、峰应力值</a:t>
            </a:r>
            <a:endParaRPr lang="zh-CN" altLang="en-US" sz="2000" b="1" dirty="0"/>
          </a:p>
        </p:txBody>
      </p:sp>
    </p:spTree>
    <p:extLst>
      <p:ext uri="{BB962C8B-B14F-4D97-AF65-F5344CB8AC3E}">
        <p14:creationId xmlns:p14="http://schemas.microsoft.com/office/powerpoint/2010/main" val="1437166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978" y="1687934"/>
            <a:ext cx="6160324" cy="4412667"/>
          </a:xfrm>
          <a:prstGeom prst="rect">
            <a:avLst/>
          </a:prstGeom>
        </p:spPr>
      </p:pic>
      <p:cxnSp>
        <p:nvCxnSpPr>
          <p:cNvPr id="6" name="直接连接符 5"/>
          <p:cNvCxnSpPr/>
          <p:nvPr/>
        </p:nvCxnSpPr>
        <p:spPr>
          <a:xfrm flipV="1">
            <a:off x="3195021" y="4250286"/>
            <a:ext cx="6250193" cy="1075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4528970" y="2217877"/>
            <a:ext cx="4120178" cy="1545497"/>
          </a:xfrm>
          <a:custGeom>
            <a:avLst/>
            <a:gdLst>
              <a:gd name="connsiteX0" fmla="*/ 0 w 4120178"/>
              <a:gd name="connsiteY0" fmla="*/ 846250 h 1545497"/>
              <a:gd name="connsiteX1" fmla="*/ 1129553 w 4120178"/>
              <a:gd name="connsiteY1" fmla="*/ 17912 h 1545497"/>
              <a:gd name="connsiteX2" fmla="*/ 4120178 w 4120178"/>
              <a:gd name="connsiteY2" fmla="*/ 1545497 h 1545497"/>
              <a:gd name="connsiteX3" fmla="*/ 4120178 w 4120178"/>
              <a:gd name="connsiteY3" fmla="*/ 1545497 h 1545497"/>
            </a:gdLst>
            <a:ahLst/>
            <a:cxnLst>
              <a:cxn ang="0">
                <a:pos x="connsiteX0" y="connsiteY0"/>
              </a:cxn>
              <a:cxn ang="0">
                <a:pos x="connsiteX1" y="connsiteY1"/>
              </a:cxn>
              <a:cxn ang="0">
                <a:pos x="connsiteX2" y="connsiteY2"/>
              </a:cxn>
              <a:cxn ang="0">
                <a:pos x="connsiteX3" y="connsiteY3"/>
              </a:cxn>
            </a:cxnLst>
            <a:rect l="l" t="t" r="r" b="b"/>
            <a:pathLst>
              <a:path w="4120178" h="1545497">
                <a:moveTo>
                  <a:pt x="0" y="846250"/>
                </a:moveTo>
                <a:cubicBezTo>
                  <a:pt x="221428" y="373810"/>
                  <a:pt x="442857" y="-98629"/>
                  <a:pt x="1129553" y="17912"/>
                </a:cubicBezTo>
                <a:cubicBezTo>
                  <a:pt x="1816249" y="134453"/>
                  <a:pt x="4120178" y="1545497"/>
                  <a:pt x="4120178" y="1545497"/>
                </a:cubicBezTo>
                <a:lnTo>
                  <a:pt x="4120178" y="1545497"/>
                </a:ln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形标注 17"/>
          <p:cNvSpPr/>
          <p:nvPr/>
        </p:nvSpPr>
        <p:spPr>
          <a:xfrm rot="1226072">
            <a:off x="9045808" y="2543050"/>
            <a:ext cx="1760898" cy="1591580"/>
          </a:xfrm>
          <a:prstGeom prst="wedgeEllipseCallou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272759" y="2738675"/>
            <a:ext cx="1521354" cy="1200329"/>
          </a:xfrm>
          <a:prstGeom prst="rect">
            <a:avLst/>
          </a:prstGeom>
          <a:noFill/>
        </p:spPr>
        <p:txBody>
          <a:bodyPr wrap="square" rtlCol="0">
            <a:spAutoFit/>
          </a:bodyPr>
          <a:lstStyle/>
          <a:p>
            <a:r>
              <a:rPr lang="zh-CN" altLang="en-US" dirty="0" smtClean="0"/>
              <a:t>复合材料模量与纯</a:t>
            </a:r>
            <a:r>
              <a:rPr lang="en-US" altLang="zh-CN" dirty="0" smtClean="0"/>
              <a:t>PP</a:t>
            </a:r>
            <a:r>
              <a:rPr lang="zh-CN" altLang="en-US" dirty="0" smtClean="0"/>
              <a:t>材料相比有明显升高</a:t>
            </a:r>
            <a:endParaRPr lang="zh-CN" altLang="en-US" dirty="0"/>
          </a:p>
        </p:txBody>
      </p:sp>
      <p:sp>
        <p:nvSpPr>
          <p:cNvPr id="20" name="椭圆形标注 19"/>
          <p:cNvSpPr/>
          <p:nvPr/>
        </p:nvSpPr>
        <p:spPr>
          <a:xfrm>
            <a:off x="4814578" y="43262"/>
            <a:ext cx="3737751" cy="1736966"/>
          </a:xfrm>
          <a:prstGeom prst="wedgeEllipseCallou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177369" y="336537"/>
            <a:ext cx="3374960" cy="1200329"/>
          </a:xfrm>
          <a:prstGeom prst="rect">
            <a:avLst/>
          </a:prstGeom>
          <a:noFill/>
        </p:spPr>
        <p:txBody>
          <a:bodyPr wrap="square" rtlCol="0">
            <a:spAutoFit/>
          </a:bodyPr>
          <a:lstStyle/>
          <a:p>
            <a:r>
              <a:rPr lang="zh-CN" altLang="en-US" dirty="0" smtClean="0"/>
              <a:t>弯曲测试中复合材料的模量随纤维长度增加、含量增加而增大，并在</a:t>
            </a:r>
            <a:r>
              <a:rPr lang="en-US" altLang="zh-CN" dirty="0" smtClean="0"/>
              <a:t>5mm 15%</a:t>
            </a:r>
            <a:r>
              <a:rPr lang="zh-CN" altLang="en-US" dirty="0" smtClean="0"/>
              <a:t>的比例下达到峰值，随后又</a:t>
            </a:r>
            <a:r>
              <a:rPr lang="zh-CN" altLang="en-US" dirty="0"/>
              <a:t>下降</a:t>
            </a:r>
          </a:p>
        </p:txBody>
      </p:sp>
      <p:sp>
        <p:nvSpPr>
          <p:cNvPr id="22" name="文本框 21"/>
          <p:cNvSpPr txBox="1"/>
          <p:nvPr/>
        </p:nvSpPr>
        <p:spPr>
          <a:xfrm>
            <a:off x="815874" y="625562"/>
            <a:ext cx="1965603" cy="400110"/>
          </a:xfrm>
          <a:prstGeom prst="rect">
            <a:avLst/>
          </a:prstGeom>
          <a:noFill/>
        </p:spPr>
        <p:txBody>
          <a:bodyPr wrap="none" rtlCol="0">
            <a:spAutoFit/>
          </a:bodyPr>
          <a:lstStyle/>
          <a:p>
            <a:r>
              <a:rPr lang="zh-CN" altLang="en-US" sz="2000" b="1" dirty="0" smtClean="0"/>
              <a:t>弯曲测试</a:t>
            </a:r>
            <a:r>
              <a:rPr lang="en-US" altLang="zh-CN" sz="2000" b="1" dirty="0" smtClean="0"/>
              <a:t>—</a:t>
            </a:r>
            <a:r>
              <a:rPr lang="zh-CN" altLang="en-US" sz="2000" b="1" dirty="0" smtClean="0"/>
              <a:t>模量</a:t>
            </a:r>
            <a:endParaRPr lang="zh-CN" altLang="en-US" sz="2000" b="1" dirty="0"/>
          </a:p>
        </p:txBody>
      </p:sp>
    </p:spTree>
    <p:extLst>
      <p:ext uri="{BB962C8B-B14F-4D97-AF65-F5344CB8AC3E}">
        <p14:creationId xmlns:p14="http://schemas.microsoft.com/office/powerpoint/2010/main" val="3171487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6741" y="1749070"/>
            <a:ext cx="4149357" cy="299499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0201" y="1749070"/>
            <a:ext cx="4169224" cy="3059598"/>
          </a:xfrm>
          <a:prstGeom prst="rect">
            <a:avLst/>
          </a:prstGeom>
        </p:spPr>
      </p:pic>
      <p:sp>
        <p:nvSpPr>
          <p:cNvPr id="10" name="任意多边形 9"/>
          <p:cNvSpPr/>
          <p:nvPr/>
        </p:nvSpPr>
        <p:spPr>
          <a:xfrm>
            <a:off x="2130013" y="2097742"/>
            <a:ext cx="3636085" cy="634700"/>
          </a:xfrm>
          <a:custGeom>
            <a:avLst/>
            <a:gdLst>
              <a:gd name="connsiteX0" fmla="*/ 0 w 3388659"/>
              <a:gd name="connsiteY0" fmla="*/ 559398 h 812952"/>
              <a:gd name="connsiteX1" fmla="*/ 1753497 w 3388659"/>
              <a:gd name="connsiteY1" fmla="*/ 785308 h 812952"/>
              <a:gd name="connsiteX2" fmla="*/ 3388659 w 3388659"/>
              <a:gd name="connsiteY2" fmla="*/ 0 h 812952"/>
            </a:gdLst>
            <a:ahLst/>
            <a:cxnLst>
              <a:cxn ang="0">
                <a:pos x="connsiteX0" y="connsiteY0"/>
              </a:cxn>
              <a:cxn ang="0">
                <a:pos x="connsiteX1" y="connsiteY1"/>
              </a:cxn>
              <a:cxn ang="0">
                <a:pos x="connsiteX2" y="connsiteY2"/>
              </a:cxn>
            </a:cxnLst>
            <a:rect l="l" t="t" r="r" b="b"/>
            <a:pathLst>
              <a:path w="3388659" h="812952">
                <a:moveTo>
                  <a:pt x="0" y="559398"/>
                </a:moveTo>
                <a:cubicBezTo>
                  <a:pt x="594360" y="718969"/>
                  <a:pt x="1188721" y="878541"/>
                  <a:pt x="1753497" y="785308"/>
                </a:cubicBezTo>
                <a:cubicBezTo>
                  <a:pt x="2318274" y="692075"/>
                  <a:pt x="2853466" y="346037"/>
                  <a:pt x="3388659"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6871674" y="2021236"/>
            <a:ext cx="3517751" cy="787712"/>
          </a:xfrm>
          <a:custGeom>
            <a:avLst/>
            <a:gdLst>
              <a:gd name="connsiteX0" fmla="*/ 0 w 3517751"/>
              <a:gd name="connsiteY0" fmla="*/ 591671 h 787712"/>
              <a:gd name="connsiteX1" fmla="*/ 1323191 w 3517751"/>
              <a:gd name="connsiteY1" fmla="*/ 753036 h 787712"/>
              <a:gd name="connsiteX2" fmla="*/ 3517751 w 3517751"/>
              <a:gd name="connsiteY2" fmla="*/ 0 h 787712"/>
            </a:gdLst>
            <a:ahLst/>
            <a:cxnLst>
              <a:cxn ang="0">
                <a:pos x="connsiteX0" y="connsiteY0"/>
              </a:cxn>
              <a:cxn ang="0">
                <a:pos x="connsiteX1" y="connsiteY1"/>
              </a:cxn>
              <a:cxn ang="0">
                <a:pos x="connsiteX2" y="connsiteY2"/>
              </a:cxn>
            </a:cxnLst>
            <a:rect l="l" t="t" r="r" b="b"/>
            <a:pathLst>
              <a:path w="3517751" h="787712">
                <a:moveTo>
                  <a:pt x="0" y="591671"/>
                </a:moveTo>
                <a:cubicBezTo>
                  <a:pt x="368449" y="721659"/>
                  <a:pt x="736899" y="851648"/>
                  <a:pt x="1323191" y="753036"/>
                </a:cubicBezTo>
                <a:cubicBezTo>
                  <a:pt x="1909483" y="654424"/>
                  <a:pt x="2713617" y="327212"/>
                  <a:pt x="3517751"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4098663" y="75300"/>
            <a:ext cx="4410635" cy="1570617"/>
          </a:xfrm>
          <a:prstGeom prst="wedgeRoundRectCallou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559122" y="260443"/>
            <a:ext cx="3489716" cy="1200329"/>
          </a:xfrm>
          <a:prstGeom prst="rect">
            <a:avLst/>
          </a:prstGeom>
          <a:noFill/>
        </p:spPr>
        <p:txBody>
          <a:bodyPr wrap="square" rtlCol="0">
            <a:spAutoFit/>
          </a:bodyPr>
          <a:lstStyle/>
          <a:p>
            <a:r>
              <a:rPr lang="zh-CN" altLang="en-US" dirty="0" smtClean="0"/>
              <a:t>冲击试验表明，一定含量的纤维能改善</a:t>
            </a:r>
            <a:r>
              <a:rPr lang="en-US" altLang="zh-CN" dirty="0" smtClean="0"/>
              <a:t>PP</a:t>
            </a:r>
            <a:r>
              <a:rPr lang="zh-CN" altLang="en-US" dirty="0" smtClean="0"/>
              <a:t>的冲击性能，但过高的纤维含量以及纤维过长都会使复合材料的冲击强度下降</a:t>
            </a:r>
            <a:endParaRPr lang="zh-CN" altLang="en-US" dirty="0"/>
          </a:p>
        </p:txBody>
      </p:sp>
      <p:sp>
        <p:nvSpPr>
          <p:cNvPr id="15" name="文本框 14"/>
          <p:cNvSpPr txBox="1"/>
          <p:nvPr/>
        </p:nvSpPr>
        <p:spPr>
          <a:xfrm>
            <a:off x="326476" y="387453"/>
            <a:ext cx="2997937" cy="400110"/>
          </a:xfrm>
          <a:prstGeom prst="rect">
            <a:avLst/>
          </a:prstGeom>
          <a:noFill/>
        </p:spPr>
        <p:txBody>
          <a:bodyPr wrap="none" rtlCol="0">
            <a:spAutoFit/>
          </a:bodyPr>
          <a:lstStyle/>
          <a:p>
            <a:r>
              <a:rPr lang="zh-CN" altLang="en-US" sz="2000" b="1" dirty="0"/>
              <a:t>冲击</a:t>
            </a:r>
            <a:r>
              <a:rPr lang="zh-CN" altLang="en-US" sz="2000" b="1" dirty="0" smtClean="0"/>
              <a:t>测试</a:t>
            </a:r>
            <a:r>
              <a:rPr lang="en-US" altLang="zh-CN" sz="2000" b="1" dirty="0" smtClean="0"/>
              <a:t>—</a:t>
            </a:r>
            <a:r>
              <a:rPr lang="zh-CN" altLang="en-US" sz="2000" b="1" dirty="0" smtClean="0"/>
              <a:t>吸收功、韧性</a:t>
            </a:r>
            <a:endParaRPr lang="zh-CN" altLang="en-US" sz="2000" b="1" dirty="0"/>
          </a:p>
        </p:txBody>
      </p:sp>
    </p:spTree>
    <p:extLst>
      <p:ext uri="{BB962C8B-B14F-4D97-AF65-F5344CB8AC3E}">
        <p14:creationId xmlns:p14="http://schemas.microsoft.com/office/powerpoint/2010/main" val="2616250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2655" y="788064"/>
            <a:ext cx="6972384" cy="5341666"/>
          </a:xfrm>
        </p:spPr>
      </p:pic>
      <p:sp>
        <p:nvSpPr>
          <p:cNvPr id="6" name="文本框 5"/>
          <p:cNvSpPr txBox="1"/>
          <p:nvPr/>
        </p:nvSpPr>
        <p:spPr>
          <a:xfrm>
            <a:off x="494852" y="291135"/>
            <a:ext cx="1576072" cy="584775"/>
          </a:xfrm>
          <a:prstGeom prst="rect">
            <a:avLst/>
          </a:prstGeom>
          <a:noFill/>
        </p:spPr>
        <p:txBody>
          <a:bodyPr wrap="none" rtlCol="0">
            <a:spAutoFit/>
          </a:bodyPr>
          <a:lstStyle/>
          <a:p>
            <a:r>
              <a:rPr lang="en-US" altLang="zh-CN" sz="3200" b="1" dirty="0" smtClean="0"/>
              <a:t>DSC</a:t>
            </a:r>
            <a:r>
              <a:rPr lang="zh-CN" altLang="en-US" sz="2800" b="1" dirty="0" smtClean="0"/>
              <a:t>测试</a:t>
            </a:r>
            <a:endParaRPr lang="zh-CN" altLang="en-US" sz="2800" b="1" dirty="0"/>
          </a:p>
        </p:txBody>
      </p:sp>
    </p:spTree>
    <p:extLst>
      <p:ext uri="{BB962C8B-B14F-4D97-AF65-F5344CB8AC3E}">
        <p14:creationId xmlns:p14="http://schemas.microsoft.com/office/powerpoint/2010/main" val="2073805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D:\Documents\Origin User Files\shang.jpg\xia2shang.jpg"/>
          <p:cNvPicPr/>
          <p:nvPr/>
        </p:nvPicPr>
        <p:blipFill>
          <a:blip r:embed="rId2" cstate="print">
            <a:extLst>
              <a:ext uri="{28A0092B-C50C-407E-A947-70E740481C1C}">
                <a14:useLocalDpi xmlns:a14="http://schemas.microsoft.com/office/drawing/2010/main" val="0"/>
              </a:ext>
            </a:extLst>
          </a:blip>
          <a:srcRect l="6086" t="8923" r="9554"/>
          <a:stretch>
            <a:fillRect/>
          </a:stretch>
        </p:blipFill>
        <p:spPr bwMode="auto">
          <a:xfrm>
            <a:off x="6584912" y="3675828"/>
            <a:ext cx="5334561" cy="3273611"/>
          </a:xfrm>
          <a:prstGeom prst="rect">
            <a:avLst/>
          </a:prstGeom>
          <a:noFill/>
          <a:ln>
            <a:noFill/>
          </a:ln>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82128"/>
            <a:ext cx="7553961" cy="5314278"/>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72856" y="138132"/>
            <a:ext cx="4846617" cy="3401135"/>
          </a:xfrm>
          <a:prstGeom prst="rect">
            <a:avLst/>
          </a:prstGeom>
        </p:spPr>
      </p:pic>
      <p:sp>
        <p:nvSpPr>
          <p:cNvPr id="9" name="文本框 8"/>
          <p:cNvSpPr txBox="1"/>
          <p:nvPr/>
        </p:nvSpPr>
        <p:spPr>
          <a:xfrm>
            <a:off x="925158" y="310075"/>
            <a:ext cx="1217000" cy="400110"/>
          </a:xfrm>
          <a:prstGeom prst="rect">
            <a:avLst/>
          </a:prstGeom>
          <a:noFill/>
        </p:spPr>
        <p:txBody>
          <a:bodyPr wrap="none" rtlCol="0">
            <a:spAutoFit/>
          </a:bodyPr>
          <a:lstStyle/>
          <a:p>
            <a:r>
              <a:rPr lang="zh-CN" altLang="en-US" sz="2000" b="1" dirty="0" smtClean="0"/>
              <a:t>热重分析</a:t>
            </a:r>
            <a:endParaRPr lang="zh-CN" altLang="en-US" sz="2000" b="1" dirty="0"/>
          </a:p>
        </p:txBody>
      </p:sp>
    </p:spTree>
    <p:extLst>
      <p:ext uri="{BB962C8B-B14F-4D97-AF65-F5344CB8AC3E}">
        <p14:creationId xmlns:p14="http://schemas.microsoft.com/office/powerpoint/2010/main" val="169329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0003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950" y="1314450"/>
            <a:ext cx="1676400" cy="1771650"/>
          </a:xfrm>
          <a:prstGeom prst="rect">
            <a:avLst/>
          </a:prstGeom>
          <a:noFill/>
          <a:ln>
            <a:noFill/>
          </a:ln>
        </p:spPr>
      </p:pic>
      <p:pic>
        <p:nvPicPr>
          <p:cNvPr id="16" name="图片 15" descr="10-5mm000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8162" y="1343025"/>
            <a:ext cx="1609725" cy="1714500"/>
          </a:xfrm>
          <a:prstGeom prst="rect">
            <a:avLst/>
          </a:prstGeom>
          <a:noFill/>
          <a:ln>
            <a:noFill/>
          </a:ln>
        </p:spPr>
      </p:pic>
      <p:pic>
        <p:nvPicPr>
          <p:cNvPr id="17" name="图片 16" descr="10-10mm000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43699" y="1371600"/>
            <a:ext cx="1609725" cy="1714500"/>
          </a:xfrm>
          <a:prstGeom prst="rect">
            <a:avLst/>
          </a:prstGeom>
          <a:noFill/>
          <a:ln>
            <a:noFill/>
          </a:ln>
        </p:spPr>
      </p:pic>
      <p:pic>
        <p:nvPicPr>
          <p:cNvPr id="18" name="图片 17" descr="10-10mm001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10661" y="1371600"/>
            <a:ext cx="1609725" cy="1714500"/>
          </a:xfrm>
          <a:prstGeom prst="rect">
            <a:avLst/>
          </a:prstGeom>
          <a:noFill/>
          <a:ln>
            <a:noFill/>
          </a:ln>
        </p:spPr>
      </p:pic>
      <p:pic>
        <p:nvPicPr>
          <p:cNvPr id="19" name="图片 18" descr="10-10mm001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19287" y="3705225"/>
            <a:ext cx="1609725" cy="1714500"/>
          </a:xfrm>
          <a:prstGeom prst="rect">
            <a:avLst/>
          </a:prstGeom>
          <a:noFill/>
          <a:ln>
            <a:noFill/>
          </a:ln>
        </p:spPr>
      </p:pic>
      <p:pic>
        <p:nvPicPr>
          <p:cNvPr id="20" name="图片 19" descr="10-10mm0013"/>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48161" y="3714750"/>
            <a:ext cx="1609725" cy="1714500"/>
          </a:xfrm>
          <a:prstGeom prst="rect">
            <a:avLst/>
          </a:prstGeom>
          <a:noFill/>
          <a:ln>
            <a:noFill/>
          </a:ln>
        </p:spPr>
      </p:pic>
      <p:pic>
        <p:nvPicPr>
          <p:cNvPr id="21" name="图片 20" descr="10-10mm0008"/>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43698" y="3705225"/>
            <a:ext cx="1609725" cy="1714500"/>
          </a:xfrm>
          <a:prstGeom prst="rect">
            <a:avLst/>
          </a:prstGeom>
          <a:noFill/>
          <a:ln>
            <a:noFill/>
          </a:ln>
        </p:spPr>
      </p:pic>
      <p:sp>
        <p:nvSpPr>
          <p:cNvPr id="7" name="文本框 6"/>
          <p:cNvSpPr txBox="1"/>
          <p:nvPr/>
        </p:nvSpPr>
        <p:spPr>
          <a:xfrm>
            <a:off x="2397777" y="3057525"/>
            <a:ext cx="652743" cy="369332"/>
          </a:xfrm>
          <a:prstGeom prst="rect">
            <a:avLst/>
          </a:prstGeom>
          <a:noFill/>
        </p:spPr>
        <p:txBody>
          <a:bodyPr wrap="none" rtlCol="0">
            <a:spAutoFit/>
          </a:bodyPr>
          <a:lstStyle/>
          <a:p>
            <a:r>
              <a:rPr lang="zh-CN" altLang="en-US" dirty="0" smtClean="0"/>
              <a:t>纯</a:t>
            </a:r>
            <a:r>
              <a:rPr lang="en-US" altLang="zh-CN" dirty="0" smtClean="0"/>
              <a:t>PP</a:t>
            </a:r>
            <a:endParaRPr lang="zh-CN" altLang="en-US" dirty="0"/>
          </a:p>
        </p:txBody>
      </p:sp>
      <p:sp>
        <p:nvSpPr>
          <p:cNvPr id="23" name="文本框 22"/>
          <p:cNvSpPr txBox="1"/>
          <p:nvPr/>
        </p:nvSpPr>
        <p:spPr>
          <a:xfrm>
            <a:off x="4652871" y="3057525"/>
            <a:ext cx="1122423" cy="369332"/>
          </a:xfrm>
          <a:prstGeom prst="rect">
            <a:avLst/>
          </a:prstGeom>
          <a:noFill/>
        </p:spPr>
        <p:txBody>
          <a:bodyPr wrap="none" rtlCol="0">
            <a:spAutoFit/>
          </a:bodyPr>
          <a:lstStyle/>
          <a:p>
            <a:r>
              <a:rPr lang="en-US" altLang="zh-CN" dirty="0" smtClean="0"/>
              <a:t>10% 5mm</a:t>
            </a:r>
            <a:endParaRPr lang="zh-CN" altLang="en-US" dirty="0"/>
          </a:p>
        </p:txBody>
      </p:sp>
      <p:sp>
        <p:nvSpPr>
          <p:cNvPr id="24" name="文本框 23"/>
          <p:cNvSpPr txBox="1"/>
          <p:nvPr/>
        </p:nvSpPr>
        <p:spPr>
          <a:xfrm>
            <a:off x="6987348" y="3080266"/>
            <a:ext cx="1122423" cy="369332"/>
          </a:xfrm>
          <a:prstGeom prst="rect">
            <a:avLst/>
          </a:prstGeom>
          <a:noFill/>
        </p:spPr>
        <p:txBody>
          <a:bodyPr wrap="none" rtlCol="0">
            <a:spAutoFit/>
          </a:bodyPr>
          <a:lstStyle/>
          <a:p>
            <a:r>
              <a:rPr lang="en-US" altLang="zh-CN" dirty="0" smtClean="0"/>
              <a:t>15% 5mm</a:t>
            </a:r>
            <a:endParaRPr lang="zh-CN" altLang="en-US" dirty="0"/>
          </a:p>
        </p:txBody>
      </p:sp>
      <p:sp>
        <p:nvSpPr>
          <p:cNvPr id="25" name="文本框 24"/>
          <p:cNvSpPr txBox="1"/>
          <p:nvPr/>
        </p:nvSpPr>
        <p:spPr>
          <a:xfrm>
            <a:off x="9321825" y="3081337"/>
            <a:ext cx="1122423" cy="369332"/>
          </a:xfrm>
          <a:prstGeom prst="rect">
            <a:avLst/>
          </a:prstGeom>
          <a:noFill/>
        </p:spPr>
        <p:txBody>
          <a:bodyPr wrap="none" rtlCol="0">
            <a:spAutoFit/>
          </a:bodyPr>
          <a:lstStyle/>
          <a:p>
            <a:r>
              <a:rPr lang="en-US" altLang="zh-CN" dirty="0" smtClean="0"/>
              <a:t>20% 5mm</a:t>
            </a:r>
            <a:endParaRPr lang="zh-CN" altLang="en-US" dirty="0"/>
          </a:p>
        </p:txBody>
      </p:sp>
      <p:sp>
        <p:nvSpPr>
          <p:cNvPr id="26" name="文本框 25"/>
          <p:cNvSpPr txBox="1"/>
          <p:nvPr/>
        </p:nvSpPr>
        <p:spPr>
          <a:xfrm>
            <a:off x="2162936" y="5513427"/>
            <a:ext cx="1239442" cy="369332"/>
          </a:xfrm>
          <a:prstGeom prst="rect">
            <a:avLst/>
          </a:prstGeom>
          <a:noFill/>
        </p:spPr>
        <p:txBody>
          <a:bodyPr wrap="none" rtlCol="0">
            <a:spAutoFit/>
          </a:bodyPr>
          <a:lstStyle/>
          <a:p>
            <a:r>
              <a:rPr lang="en-US" altLang="zh-CN" dirty="0" smtClean="0"/>
              <a:t>10% 10mm</a:t>
            </a:r>
            <a:endParaRPr lang="zh-CN" altLang="en-US" dirty="0"/>
          </a:p>
        </p:txBody>
      </p:sp>
      <p:sp>
        <p:nvSpPr>
          <p:cNvPr id="27" name="文本框 26"/>
          <p:cNvSpPr txBox="1"/>
          <p:nvPr/>
        </p:nvSpPr>
        <p:spPr>
          <a:xfrm>
            <a:off x="4528280" y="5469493"/>
            <a:ext cx="1239442" cy="369332"/>
          </a:xfrm>
          <a:prstGeom prst="rect">
            <a:avLst/>
          </a:prstGeom>
          <a:noFill/>
        </p:spPr>
        <p:txBody>
          <a:bodyPr wrap="none" rtlCol="0">
            <a:spAutoFit/>
          </a:bodyPr>
          <a:lstStyle/>
          <a:p>
            <a:r>
              <a:rPr lang="en-US" altLang="zh-CN" dirty="0" smtClean="0"/>
              <a:t>20% 10mm</a:t>
            </a:r>
            <a:endParaRPr lang="zh-CN" altLang="en-US" dirty="0"/>
          </a:p>
        </p:txBody>
      </p:sp>
      <p:sp>
        <p:nvSpPr>
          <p:cNvPr id="28" name="文本框 27"/>
          <p:cNvSpPr txBox="1"/>
          <p:nvPr/>
        </p:nvSpPr>
        <p:spPr>
          <a:xfrm>
            <a:off x="6932241" y="5490686"/>
            <a:ext cx="1239442" cy="369332"/>
          </a:xfrm>
          <a:prstGeom prst="rect">
            <a:avLst/>
          </a:prstGeom>
          <a:noFill/>
        </p:spPr>
        <p:txBody>
          <a:bodyPr wrap="none" rtlCol="0">
            <a:spAutoFit/>
          </a:bodyPr>
          <a:lstStyle/>
          <a:p>
            <a:r>
              <a:rPr lang="en-US" altLang="zh-CN" dirty="0" smtClean="0"/>
              <a:t>30% 10mm</a:t>
            </a:r>
            <a:endParaRPr lang="zh-CN" altLang="en-US" dirty="0"/>
          </a:p>
        </p:txBody>
      </p:sp>
      <p:sp>
        <p:nvSpPr>
          <p:cNvPr id="2" name="右箭头 1"/>
          <p:cNvSpPr/>
          <p:nvPr/>
        </p:nvSpPr>
        <p:spPr>
          <a:xfrm>
            <a:off x="2076226" y="971483"/>
            <a:ext cx="8644160" cy="215153"/>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624866" y="372603"/>
            <a:ext cx="6874136" cy="646331"/>
          </a:xfrm>
          <a:prstGeom prst="rect">
            <a:avLst/>
          </a:prstGeom>
          <a:noFill/>
        </p:spPr>
        <p:txBody>
          <a:bodyPr wrap="square" rtlCol="0">
            <a:spAutoFit/>
          </a:bodyPr>
          <a:lstStyle/>
          <a:p>
            <a:r>
              <a:rPr lang="zh-CN" altLang="en-US" dirty="0" smtClean="0"/>
              <a:t>从扫描电镜的照片可以看出，随着纤维含量的增加、纤维长度增加，其表面粗糙程度增加</a:t>
            </a:r>
            <a:endParaRPr lang="zh-CN" altLang="en-US" dirty="0"/>
          </a:p>
        </p:txBody>
      </p:sp>
      <p:sp>
        <p:nvSpPr>
          <p:cNvPr id="4" name="椭圆形标注 3"/>
          <p:cNvSpPr/>
          <p:nvPr/>
        </p:nvSpPr>
        <p:spPr>
          <a:xfrm rot="15813381">
            <a:off x="505959" y="1222366"/>
            <a:ext cx="1262899" cy="1064047"/>
          </a:xfrm>
          <a:prstGeom prst="wedgeEllipseCallou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24094" y="1316467"/>
            <a:ext cx="826627" cy="830997"/>
          </a:xfrm>
          <a:prstGeom prst="rect">
            <a:avLst/>
          </a:prstGeom>
          <a:noFill/>
        </p:spPr>
        <p:txBody>
          <a:bodyPr wrap="square" rtlCol="0">
            <a:spAutoFit/>
          </a:bodyPr>
          <a:lstStyle/>
          <a:p>
            <a:r>
              <a:rPr lang="zh-CN" altLang="en-US" sz="2400" b="1" dirty="0" smtClean="0"/>
              <a:t>界面光滑</a:t>
            </a:r>
            <a:endParaRPr lang="zh-CN" altLang="en-US" b="1" dirty="0"/>
          </a:p>
        </p:txBody>
      </p:sp>
      <p:sp>
        <p:nvSpPr>
          <p:cNvPr id="6" name="椭圆形标注 5"/>
          <p:cNvSpPr/>
          <p:nvPr/>
        </p:nvSpPr>
        <p:spPr>
          <a:xfrm rot="3845740">
            <a:off x="8505779" y="4054791"/>
            <a:ext cx="1333587" cy="1065007"/>
          </a:xfrm>
          <a:prstGeom prst="wedgeEllipseCallou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796054" y="4218057"/>
            <a:ext cx="753036" cy="707886"/>
          </a:xfrm>
          <a:prstGeom prst="rect">
            <a:avLst/>
          </a:prstGeom>
          <a:noFill/>
        </p:spPr>
        <p:txBody>
          <a:bodyPr wrap="square" rtlCol="0">
            <a:spAutoFit/>
          </a:bodyPr>
          <a:lstStyle/>
          <a:p>
            <a:r>
              <a:rPr lang="zh-CN" altLang="en-US" sz="2000" b="1" dirty="0" smtClean="0"/>
              <a:t>非常粗糙</a:t>
            </a:r>
            <a:endParaRPr lang="zh-CN" altLang="en-US" sz="2000" b="1" dirty="0"/>
          </a:p>
        </p:txBody>
      </p:sp>
      <p:sp>
        <p:nvSpPr>
          <p:cNvPr id="30" name="文本框 29"/>
          <p:cNvSpPr txBox="1"/>
          <p:nvPr/>
        </p:nvSpPr>
        <p:spPr>
          <a:xfrm>
            <a:off x="611326" y="324467"/>
            <a:ext cx="1991251" cy="400110"/>
          </a:xfrm>
          <a:prstGeom prst="rect">
            <a:avLst/>
          </a:prstGeom>
          <a:noFill/>
        </p:spPr>
        <p:txBody>
          <a:bodyPr wrap="none" rtlCol="0">
            <a:spAutoFit/>
          </a:bodyPr>
          <a:lstStyle/>
          <a:p>
            <a:r>
              <a:rPr lang="zh-CN" altLang="en-US" sz="2000" b="1" dirty="0" smtClean="0"/>
              <a:t>用扫描电镜观察</a:t>
            </a:r>
            <a:endParaRPr lang="zh-CN" altLang="en-US" sz="2000" b="1" dirty="0"/>
          </a:p>
        </p:txBody>
      </p:sp>
    </p:spTree>
    <p:extLst>
      <p:ext uri="{BB962C8B-B14F-4D97-AF65-F5344CB8AC3E}">
        <p14:creationId xmlns:p14="http://schemas.microsoft.com/office/powerpoint/2010/main" val="472771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8"/>
          <p:cNvSpPr txBox="1">
            <a:spLocks noChangeArrowheads="1"/>
          </p:cNvSpPr>
          <p:nvPr/>
        </p:nvSpPr>
        <p:spPr bwMode="gray">
          <a:xfrm>
            <a:off x="2152666" y="928300"/>
            <a:ext cx="753085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dirty="0" smtClean="0">
                <a:solidFill>
                  <a:srgbClr val="333333"/>
                </a:solidFill>
                <a:latin typeface="微软雅黑" panose="020B0503020204020204" pitchFamily="34" charset="-122"/>
                <a:ea typeface="微软雅黑" panose="020B0503020204020204" pitchFamily="34" charset="-122"/>
              </a:rPr>
              <a:t>复合材料测试结果分析</a:t>
            </a:r>
            <a:endParaRPr lang="zh-CN" altLang="en-US" sz="2500" dirty="0">
              <a:solidFill>
                <a:srgbClr val="333333"/>
              </a:solidFill>
              <a:latin typeface="微软雅黑" panose="020B0503020204020204" pitchFamily="34" charset="-122"/>
              <a:ea typeface="微软雅黑" panose="020B0503020204020204" pitchFamily="34" charset="-122"/>
            </a:endParaRPr>
          </a:p>
        </p:txBody>
      </p:sp>
      <p:sp>
        <p:nvSpPr>
          <p:cNvPr id="17" name="TextBox 1"/>
          <p:cNvSpPr txBox="1"/>
          <p:nvPr/>
        </p:nvSpPr>
        <p:spPr>
          <a:xfrm>
            <a:off x="3956485" y="3589820"/>
            <a:ext cx="954108" cy="323165"/>
          </a:xfrm>
          <a:prstGeom prst="rect">
            <a:avLst/>
          </a:prstGeom>
          <a:noFill/>
        </p:spPr>
        <p:txBody>
          <a:bodyPr wrap="none" rtlCol="0">
            <a:spAutoFit/>
          </a:bodyPr>
          <a:lstStyle/>
          <a:p>
            <a:pPr algn="r"/>
            <a:r>
              <a:rPr lang="zh-CN" altLang="en-US" sz="1500" dirty="0" smtClean="0">
                <a:solidFill>
                  <a:schemeClr val="accent2"/>
                </a:solidFill>
                <a:latin typeface="微软雅黑" pitchFamily="34" charset="-122"/>
                <a:ea typeface="微软雅黑" pitchFamily="34" charset="-122"/>
              </a:rPr>
              <a:t>热学性能</a:t>
            </a:r>
            <a:endParaRPr lang="zh-CN" altLang="en-US" sz="1500" dirty="0">
              <a:solidFill>
                <a:schemeClr val="accent2"/>
              </a:solidFill>
              <a:latin typeface="微软雅黑" pitchFamily="34" charset="-122"/>
              <a:ea typeface="微软雅黑" pitchFamily="34" charset="-122"/>
            </a:endParaRPr>
          </a:p>
        </p:txBody>
      </p:sp>
      <p:sp>
        <p:nvSpPr>
          <p:cNvPr id="18" name="TextBox 3"/>
          <p:cNvSpPr txBox="1"/>
          <p:nvPr/>
        </p:nvSpPr>
        <p:spPr>
          <a:xfrm>
            <a:off x="7669512" y="3555299"/>
            <a:ext cx="569388" cy="323165"/>
          </a:xfrm>
          <a:prstGeom prst="rect">
            <a:avLst/>
          </a:prstGeom>
          <a:noFill/>
        </p:spPr>
        <p:txBody>
          <a:bodyPr wrap="none" rtlCol="0">
            <a:spAutoFit/>
          </a:bodyPr>
          <a:lstStyle/>
          <a:p>
            <a:pPr algn="r"/>
            <a:r>
              <a:rPr lang="zh-CN" altLang="en-US" sz="1500" dirty="0">
                <a:solidFill>
                  <a:schemeClr val="accent3"/>
                </a:solidFill>
                <a:latin typeface="微软雅黑" pitchFamily="34" charset="-122"/>
                <a:ea typeface="微软雅黑" pitchFamily="34" charset="-122"/>
              </a:rPr>
              <a:t>总结</a:t>
            </a:r>
          </a:p>
        </p:txBody>
      </p:sp>
      <p:sp>
        <p:nvSpPr>
          <p:cNvPr id="19" name="椭圆 34"/>
          <p:cNvSpPr/>
          <p:nvPr/>
        </p:nvSpPr>
        <p:spPr>
          <a:xfrm rot="16200000">
            <a:off x="5170970" y="3290094"/>
            <a:ext cx="916299" cy="117841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prstClr val="white"/>
              </a:solidFill>
              <a:latin typeface="微软雅黑" pitchFamily="34" charset="-122"/>
              <a:ea typeface="微软雅黑" pitchFamily="34" charset="-122"/>
            </a:endParaRPr>
          </a:p>
        </p:txBody>
      </p:sp>
      <p:grpSp>
        <p:nvGrpSpPr>
          <p:cNvPr id="20" name="组合 19"/>
          <p:cNvGrpSpPr/>
          <p:nvPr/>
        </p:nvGrpSpPr>
        <p:grpSpPr>
          <a:xfrm rot="5400000">
            <a:off x="6612028" y="3264709"/>
            <a:ext cx="902720" cy="1172844"/>
            <a:chOff x="4020870" y="2194485"/>
            <a:chExt cx="1102258" cy="1432090"/>
          </a:xfrm>
          <a:effectLst>
            <a:outerShdw blurRad="444500" dist="254000" dir="8100000" algn="tr" rotWithShape="0">
              <a:prstClr val="black">
                <a:alpha val="50000"/>
              </a:prstClr>
            </a:outerShdw>
          </a:effectLst>
        </p:grpSpPr>
        <p:sp>
          <p:nvSpPr>
            <p:cNvPr id="21"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prstClr val="black"/>
                </a:solidFill>
                <a:latin typeface="微软雅黑" pitchFamily="34" charset="-122"/>
                <a:ea typeface="微软雅黑" pitchFamily="34" charset="-122"/>
              </a:endParaRPr>
            </a:p>
          </p:txBody>
        </p:sp>
        <p:sp>
          <p:nvSpPr>
            <p:cNvPr id="22"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prstClr val="white"/>
                </a:solidFill>
                <a:latin typeface="微软雅黑" pitchFamily="34" charset="-122"/>
                <a:ea typeface="微软雅黑" pitchFamily="34" charset="-122"/>
              </a:endParaRPr>
            </a:p>
          </p:txBody>
        </p:sp>
      </p:grpSp>
      <p:sp>
        <p:nvSpPr>
          <p:cNvPr id="23" name="TextBox 14"/>
          <p:cNvSpPr txBox="1"/>
          <p:nvPr/>
        </p:nvSpPr>
        <p:spPr>
          <a:xfrm>
            <a:off x="2758176" y="3873197"/>
            <a:ext cx="2181088" cy="600164"/>
          </a:xfrm>
          <a:prstGeom prst="rect">
            <a:avLst/>
          </a:prstGeom>
          <a:noFill/>
        </p:spPr>
        <p:txBody>
          <a:bodyPr wrap="square" rtlCol="0">
            <a:spAutoFit/>
          </a:bodyPr>
          <a:lstStyle/>
          <a:p>
            <a:pPr>
              <a:defRPr/>
            </a:pPr>
            <a:r>
              <a:rPr lang="zh-CN" altLang="en-US" sz="1100" dirty="0" smtClean="0">
                <a:solidFill>
                  <a:prstClr val="black"/>
                </a:solidFill>
                <a:latin typeface="微软雅黑" pitchFamily="34" charset="-122"/>
                <a:ea typeface="微软雅黑" pitchFamily="34" charset="-122"/>
              </a:rPr>
              <a:t>经过</a:t>
            </a:r>
            <a:r>
              <a:rPr lang="en-US" altLang="zh-CN" sz="1100" dirty="0" smtClean="0">
                <a:solidFill>
                  <a:prstClr val="black"/>
                </a:solidFill>
                <a:latin typeface="微软雅黑" pitchFamily="34" charset="-122"/>
                <a:ea typeface="微软雅黑" pitchFamily="34" charset="-122"/>
              </a:rPr>
              <a:t>DSC</a:t>
            </a:r>
            <a:r>
              <a:rPr lang="zh-CN" altLang="en-US" sz="1100" dirty="0" smtClean="0">
                <a:solidFill>
                  <a:prstClr val="black"/>
                </a:solidFill>
                <a:latin typeface="微软雅黑" pitchFamily="34" charset="-122"/>
                <a:ea typeface="微软雅黑" pitchFamily="34" charset="-122"/>
              </a:rPr>
              <a:t>、</a:t>
            </a:r>
            <a:r>
              <a:rPr lang="zh-CN" altLang="en-US" sz="1100" dirty="0">
                <a:solidFill>
                  <a:prstClr val="black"/>
                </a:solidFill>
                <a:latin typeface="微软雅黑" pitchFamily="34" charset="-122"/>
                <a:ea typeface="微软雅黑" pitchFamily="34" charset="-122"/>
              </a:rPr>
              <a:t>热重等测试发现</a:t>
            </a:r>
            <a:r>
              <a:rPr lang="zh-CN" altLang="en-US" sz="1100" dirty="0" smtClean="0">
                <a:solidFill>
                  <a:prstClr val="black"/>
                </a:solidFill>
                <a:latin typeface="微软雅黑" pitchFamily="34" charset="-122"/>
                <a:ea typeface="微软雅黑" pitchFamily="34" charset="-122"/>
              </a:rPr>
              <a:t>，复合材料较纯</a:t>
            </a:r>
            <a:r>
              <a:rPr lang="en-US" altLang="zh-CN" sz="1100" dirty="0" smtClean="0">
                <a:solidFill>
                  <a:prstClr val="black"/>
                </a:solidFill>
                <a:latin typeface="微软雅黑" pitchFamily="34" charset="-122"/>
                <a:ea typeface="微软雅黑" pitchFamily="34" charset="-122"/>
              </a:rPr>
              <a:t>PP</a:t>
            </a:r>
            <a:r>
              <a:rPr lang="zh-CN" altLang="en-US" sz="1100" dirty="0" smtClean="0">
                <a:solidFill>
                  <a:prstClr val="black"/>
                </a:solidFill>
                <a:latin typeface="微软雅黑" pitchFamily="34" charset="-122"/>
                <a:ea typeface="微软雅黑" pitchFamily="34" charset="-122"/>
              </a:rPr>
              <a:t>材料其热降解</a:t>
            </a:r>
            <a:r>
              <a:rPr lang="zh-CN" altLang="en-US" sz="1100" dirty="0">
                <a:solidFill>
                  <a:prstClr val="black"/>
                </a:solidFill>
                <a:latin typeface="微软雅黑" pitchFamily="34" charset="-122"/>
                <a:ea typeface="微软雅黑" pitchFamily="34" charset="-122"/>
              </a:rPr>
              <a:t>温度</a:t>
            </a:r>
            <a:r>
              <a:rPr lang="zh-CN" altLang="en-US" sz="1100" dirty="0" smtClean="0">
                <a:solidFill>
                  <a:prstClr val="black"/>
                </a:solidFill>
                <a:latin typeface="微软雅黑" pitchFamily="34" charset="-122"/>
                <a:ea typeface="微软雅黑" pitchFamily="34" charset="-122"/>
              </a:rPr>
              <a:t>降低，热学性能变差</a:t>
            </a:r>
            <a:endParaRPr lang="en-US" altLang="zh-CN" sz="1100" dirty="0">
              <a:solidFill>
                <a:prstClr val="black"/>
              </a:solidFill>
              <a:latin typeface="微软雅黑" pitchFamily="34" charset="-122"/>
              <a:ea typeface="微软雅黑" pitchFamily="34" charset="-122"/>
            </a:endParaRPr>
          </a:p>
        </p:txBody>
      </p:sp>
      <p:sp>
        <p:nvSpPr>
          <p:cNvPr id="24" name="TextBox 17"/>
          <p:cNvSpPr txBox="1"/>
          <p:nvPr/>
        </p:nvSpPr>
        <p:spPr>
          <a:xfrm>
            <a:off x="3507423" y="2214086"/>
            <a:ext cx="954108" cy="323165"/>
          </a:xfrm>
          <a:prstGeom prst="rect">
            <a:avLst/>
          </a:prstGeom>
          <a:noFill/>
        </p:spPr>
        <p:txBody>
          <a:bodyPr wrap="none" rtlCol="0">
            <a:spAutoFit/>
          </a:bodyPr>
          <a:lstStyle/>
          <a:p>
            <a:pPr algn="r"/>
            <a:r>
              <a:rPr lang="zh-CN" altLang="en-US" sz="1500" dirty="0" smtClean="0">
                <a:solidFill>
                  <a:schemeClr val="accent4"/>
                </a:solidFill>
                <a:latin typeface="微软雅黑" pitchFamily="34" charset="-122"/>
                <a:ea typeface="微软雅黑" pitchFamily="34" charset="-122"/>
              </a:rPr>
              <a:t>力学性能</a:t>
            </a:r>
            <a:endParaRPr lang="zh-CN" altLang="en-US" sz="1500" dirty="0">
              <a:solidFill>
                <a:schemeClr val="accent4"/>
              </a:solidFill>
              <a:latin typeface="微软雅黑" pitchFamily="34" charset="-122"/>
              <a:ea typeface="微软雅黑" pitchFamily="34" charset="-122"/>
            </a:endParaRPr>
          </a:p>
        </p:txBody>
      </p:sp>
      <p:sp>
        <p:nvSpPr>
          <p:cNvPr id="25" name="TextBox 18"/>
          <p:cNvSpPr txBox="1"/>
          <p:nvPr/>
        </p:nvSpPr>
        <p:spPr>
          <a:xfrm>
            <a:off x="7168937" y="2233398"/>
            <a:ext cx="1338829" cy="323165"/>
          </a:xfrm>
          <a:prstGeom prst="rect">
            <a:avLst/>
          </a:prstGeom>
          <a:noFill/>
        </p:spPr>
        <p:txBody>
          <a:bodyPr wrap="none" rtlCol="0">
            <a:spAutoFit/>
          </a:bodyPr>
          <a:lstStyle/>
          <a:p>
            <a:pPr algn="r"/>
            <a:r>
              <a:rPr lang="zh-CN" altLang="en-US" sz="1500" dirty="0" smtClean="0">
                <a:solidFill>
                  <a:schemeClr val="accent1"/>
                </a:solidFill>
                <a:latin typeface="微软雅黑" pitchFamily="34" charset="-122"/>
                <a:ea typeface="微软雅黑" pitchFamily="34" charset="-122"/>
              </a:rPr>
              <a:t>扫描电镜观察</a:t>
            </a:r>
            <a:endParaRPr lang="zh-CN" altLang="en-US" sz="1500" dirty="0">
              <a:solidFill>
                <a:schemeClr val="accent1"/>
              </a:solidFill>
              <a:latin typeface="微软雅黑" pitchFamily="34" charset="-122"/>
              <a:ea typeface="微软雅黑" pitchFamily="34" charset="-122"/>
            </a:endParaRPr>
          </a:p>
        </p:txBody>
      </p:sp>
      <p:sp>
        <p:nvSpPr>
          <p:cNvPr id="26" name="椭圆 34"/>
          <p:cNvSpPr/>
          <p:nvPr/>
        </p:nvSpPr>
        <p:spPr>
          <a:xfrm rot="5400000">
            <a:off x="6049149" y="1993849"/>
            <a:ext cx="916298" cy="11784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prstClr val="white"/>
              </a:solidFill>
              <a:latin typeface="微软雅黑" pitchFamily="34" charset="-122"/>
              <a:ea typeface="微软雅黑" pitchFamily="34" charset="-122"/>
            </a:endParaRPr>
          </a:p>
        </p:txBody>
      </p:sp>
      <p:sp>
        <p:nvSpPr>
          <p:cNvPr id="28" name="等腰三角形 43"/>
          <p:cNvSpPr/>
          <p:nvPr/>
        </p:nvSpPr>
        <p:spPr>
          <a:xfrm rot="16200000">
            <a:off x="4646932" y="1970142"/>
            <a:ext cx="902720" cy="1172844"/>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prstClr val="black"/>
              </a:solidFill>
              <a:latin typeface="微软雅黑" pitchFamily="34" charset="-122"/>
              <a:ea typeface="微软雅黑" pitchFamily="34" charset="-122"/>
            </a:endParaRPr>
          </a:p>
        </p:txBody>
      </p:sp>
      <p:sp>
        <p:nvSpPr>
          <p:cNvPr id="29" name="等腰三角形 42"/>
          <p:cNvSpPr/>
          <p:nvPr/>
        </p:nvSpPr>
        <p:spPr>
          <a:xfrm rot="16200000">
            <a:off x="4680304" y="2003514"/>
            <a:ext cx="863314" cy="1106099"/>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prstClr val="white"/>
              </a:solidFill>
              <a:latin typeface="微软雅黑" pitchFamily="34" charset="-122"/>
              <a:ea typeface="微软雅黑" pitchFamily="34" charset="-122"/>
            </a:endParaRPr>
          </a:p>
        </p:txBody>
      </p:sp>
      <p:sp>
        <p:nvSpPr>
          <p:cNvPr id="30" name="TextBox 23"/>
          <p:cNvSpPr txBox="1"/>
          <p:nvPr/>
        </p:nvSpPr>
        <p:spPr>
          <a:xfrm>
            <a:off x="7168938" y="2537251"/>
            <a:ext cx="2763628" cy="600164"/>
          </a:xfrm>
          <a:prstGeom prst="rect">
            <a:avLst/>
          </a:prstGeom>
          <a:noFill/>
        </p:spPr>
        <p:txBody>
          <a:bodyPr wrap="square" rtlCol="0">
            <a:spAutoFit/>
          </a:bodyPr>
          <a:lstStyle/>
          <a:p>
            <a:pPr>
              <a:defRPr/>
            </a:pPr>
            <a:r>
              <a:rPr lang="zh-CN" altLang="en-US" sz="1100" dirty="0" smtClean="0">
                <a:solidFill>
                  <a:prstClr val="black"/>
                </a:solidFill>
                <a:latin typeface="微软雅黑" pitchFamily="34" charset="-122"/>
                <a:ea typeface="微软雅黑" pitchFamily="34" charset="-122"/>
              </a:rPr>
              <a:t>扫描电镜观察发现，苎麻纤维长度越长、含量越高，其断面越粗糙，究其原因为苎麻纤维与聚丙烯界面结合能力较差</a:t>
            </a:r>
            <a:endParaRPr lang="en-US" altLang="zh-CN" sz="1100" dirty="0">
              <a:solidFill>
                <a:prstClr val="black"/>
              </a:solidFill>
              <a:latin typeface="微软雅黑" pitchFamily="34" charset="-122"/>
              <a:ea typeface="微软雅黑" pitchFamily="34" charset="-122"/>
            </a:endParaRPr>
          </a:p>
        </p:txBody>
      </p:sp>
      <p:sp>
        <p:nvSpPr>
          <p:cNvPr id="31" name="TextBox 24"/>
          <p:cNvSpPr txBox="1"/>
          <p:nvPr/>
        </p:nvSpPr>
        <p:spPr>
          <a:xfrm>
            <a:off x="949245" y="2537250"/>
            <a:ext cx="3562625" cy="430887"/>
          </a:xfrm>
          <a:prstGeom prst="rect">
            <a:avLst/>
          </a:prstGeom>
          <a:noFill/>
        </p:spPr>
        <p:txBody>
          <a:bodyPr wrap="square" rtlCol="0">
            <a:spAutoFit/>
          </a:bodyPr>
          <a:lstStyle/>
          <a:p>
            <a:pPr>
              <a:defRPr/>
            </a:pPr>
            <a:r>
              <a:rPr lang="zh-CN" altLang="en-US" sz="1100" dirty="0" smtClean="0">
                <a:solidFill>
                  <a:prstClr val="black"/>
                </a:solidFill>
                <a:latin typeface="微软雅黑" pitchFamily="34" charset="-122"/>
                <a:ea typeface="微软雅黑" pitchFamily="34" charset="-122"/>
              </a:rPr>
              <a:t>力学测试结果表明，复合材料的向下拉伸强度有所下降，但其弯曲、冲击强度均有所提高</a:t>
            </a:r>
            <a:endParaRPr lang="en-US" altLang="zh-CN" sz="1100" dirty="0">
              <a:solidFill>
                <a:prstClr val="black"/>
              </a:solidFill>
              <a:latin typeface="微软雅黑" pitchFamily="34" charset="-122"/>
              <a:ea typeface="微软雅黑" pitchFamily="34" charset="-122"/>
            </a:endParaRPr>
          </a:p>
        </p:txBody>
      </p:sp>
      <p:sp>
        <p:nvSpPr>
          <p:cNvPr id="32" name="KSO_Shape"/>
          <p:cNvSpPr>
            <a:spLocks/>
          </p:cNvSpPr>
          <p:nvPr/>
        </p:nvSpPr>
        <p:spPr bwMode="auto">
          <a:xfrm>
            <a:off x="4967436" y="2337149"/>
            <a:ext cx="553496" cy="47047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4"/>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sp>
        <p:nvSpPr>
          <p:cNvPr id="33" name="KSO_Shape"/>
          <p:cNvSpPr>
            <a:spLocks/>
          </p:cNvSpPr>
          <p:nvPr/>
        </p:nvSpPr>
        <p:spPr bwMode="auto">
          <a:xfrm>
            <a:off x="5527229" y="3612386"/>
            <a:ext cx="520754" cy="521623"/>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微软雅黑" pitchFamily="34" charset="-122"/>
            </a:endParaRPr>
          </a:p>
        </p:txBody>
      </p:sp>
      <p:sp>
        <p:nvSpPr>
          <p:cNvPr id="34" name="KSO_Shape"/>
          <p:cNvSpPr>
            <a:spLocks/>
          </p:cNvSpPr>
          <p:nvPr/>
        </p:nvSpPr>
        <p:spPr bwMode="auto">
          <a:xfrm>
            <a:off x="6090251" y="2377083"/>
            <a:ext cx="597147" cy="41004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sp>
        <p:nvSpPr>
          <p:cNvPr id="35" name="KSO_Shape"/>
          <p:cNvSpPr>
            <a:spLocks/>
          </p:cNvSpPr>
          <p:nvPr/>
        </p:nvSpPr>
        <p:spPr bwMode="auto">
          <a:xfrm>
            <a:off x="6659898" y="3598636"/>
            <a:ext cx="522958" cy="51772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3"/>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sp>
        <p:nvSpPr>
          <p:cNvPr id="36" name="TextBox 23"/>
          <p:cNvSpPr txBox="1"/>
          <p:nvPr/>
        </p:nvSpPr>
        <p:spPr>
          <a:xfrm>
            <a:off x="7669512" y="3812953"/>
            <a:ext cx="2763628" cy="1107996"/>
          </a:xfrm>
          <a:prstGeom prst="rect">
            <a:avLst/>
          </a:prstGeom>
          <a:noFill/>
        </p:spPr>
        <p:txBody>
          <a:bodyPr wrap="square" rtlCol="0">
            <a:spAutoFit/>
          </a:bodyPr>
          <a:lstStyle/>
          <a:p>
            <a:pPr>
              <a:defRPr/>
            </a:pPr>
            <a:r>
              <a:rPr lang="zh-CN" altLang="en-US" sz="1100" dirty="0" smtClean="0">
                <a:solidFill>
                  <a:prstClr val="black"/>
                </a:solidFill>
                <a:latin typeface="微软雅黑" pitchFamily="34" charset="-122"/>
                <a:ea typeface="微软雅黑" pitchFamily="34" charset="-122"/>
              </a:rPr>
              <a:t>由于苎麻纤维与聚丙烯结合能力较差导致其拉伸强度、热学性能下降，但复合材料的弯曲、冲击强度均有明显升高</a:t>
            </a:r>
            <a:r>
              <a:rPr lang="zh-CN" altLang="en-US" sz="1100" dirty="0">
                <a:solidFill>
                  <a:prstClr val="black"/>
                </a:solidFill>
                <a:latin typeface="微软雅黑" pitchFamily="34" charset="-122"/>
                <a:ea typeface="微软雅黑" pitchFamily="34" charset="-122"/>
              </a:rPr>
              <a:t>，总体来说复合材料的性能有所增强</a:t>
            </a:r>
            <a:r>
              <a:rPr lang="zh-CN" altLang="en-US" sz="1100" dirty="0" smtClean="0">
                <a:solidFill>
                  <a:prstClr val="black"/>
                </a:solidFill>
                <a:latin typeface="微软雅黑" pitchFamily="34" charset="-122"/>
                <a:ea typeface="微软雅黑" pitchFamily="34" charset="-122"/>
              </a:rPr>
              <a:t>，总体来说复合材料较纯</a:t>
            </a:r>
            <a:r>
              <a:rPr lang="en-US" altLang="zh-CN" sz="1100" dirty="0" smtClean="0">
                <a:solidFill>
                  <a:prstClr val="black"/>
                </a:solidFill>
                <a:latin typeface="微软雅黑" pitchFamily="34" charset="-122"/>
                <a:ea typeface="微软雅黑" pitchFamily="34" charset="-122"/>
              </a:rPr>
              <a:t>PP</a:t>
            </a:r>
            <a:r>
              <a:rPr lang="zh-CN" altLang="en-US" sz="1100" dirty="0" smtClean="0">
                <a:solidFill>
                  <a:prstClr val="black"/>
                </a:solidFill>
                <a:latin typeface="微软雅黑" pitchFamily="34" charset="-122"/>
                <a:ea typeface="微软雅黑" pitchFamily="34" charset="-122"/>
              </a:rPr>
              <a:t>材料性能有所改善，其在</a:t>
            </a:r>
            <a:r>
              <a:rPr lang="zh-CN" altLang="en-US" sz="1100" dirty="0">
                <a:solidFill>
                  <a:prstClr val="black"/>
                </a:solidFill>
                <a:latin typeface="微软雅黑" pitchFamily="34" charset="-122"/>
                <a:ea typeface="微软雅黑" pitchFamily="34" charset="-122"/>
              </a:rPr>
              <a:t>一些特定的应用场景下会有独特的性质</a:t>
            </a:r>
            <a:endParaRPr lang="en-US" altLang="zh-CN" sz="1100"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74043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500" fill="hold"/>
                                        <p:tgtEl>
                                          <p:spTgt spid="28"/>
                                        </p:tgtEl>
                                        <p:attrNameLst>
                                          <p:attrName>ppt_w</p:attrName>
                                        </p:attrNameLst>
                                      </p:cBhvr>
                                      <p:tavLst>
                                        <p:tav tm="0">
                                          <p:val>
                                            <p:fltVal val="0"/>
                                          </p:val>
                                        </p:tav>
                                        <p:tav tm="100000">
                                          <p:val>
                                            <p:strVal val="#ppt_w"/>
                                          </p:val>
                                        </p:tav>
                                      </p:tavLst>
                                    </p:anim>
                                    <p:anim calcmode="lin" valueType="num">
                                      <p:cBhvr>
                                        <p:cTn id="23" dur="500" fill="hold"/>
                                        <p:tgtEl>
                                          <p:spTgt spid="28"/>
                                        </p:tgtEl>
                                        <p:attrNameLst>
                                          <p:attrName>ppt_h</p:attrName>
                                        </p:attrNameLst>
                                      </p:cBhvr>
                                      <p:tavLst>
                                        <p:tav tm="0">
                                          <p:val>
                                            <p:fltVal val="0"/>
                                          </p:val>
                                        </p:tav>
                                        <p:tav tm="100000">
                                          <p:val>
                                            <p:strVal val="#ppt_h"/>
                                          </p:val>
                                        </p:tav>
                                      </p:tavLst>
                                    </p:anim>
                                    <p:animEffect transition="in" filter="fade">
                                      <p:cBhvr>
                                        <p:cTn id="24" dur="500"/>
                                        <p:tgtEl>
                                          <p:spTgt spid="28"/>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500" fill="hold"/>
                                        <p:tgtEl>
                                          <p:spTgt spid="19"/>
                                        </p:tgtEl>
                                        <p:attrNameLst>
                                          <p:attrName>ppt_w</p:attrName>
                                        </p:attrNameLst>
                                      </p:cBhvr>
                                      <p:tavLst>
                                        <p:tav tm="0">
                                          <p:val>
                                            <p:fltVal val="0"/>
                                          </p:val>
                                        </p:tav>
                                        <p:tav tm="100000">
                                          <p:val>
                                            <p:strVal val="#ppt_w"/>
                                          </p:val>
                                        </p:tav>
                                      </p:tavLst>
                                    </p:anim>
                                    <p:anim calcmode="lin" valueType="num">
                                      <p:cBhvr>
                                        <p:cTn id="43" dur="500" fill="hold"/>
                                        <p:tgtEl>
                                          <p:spTgt spid="19"/>
                                        </p:tgtEl>
                                        <p:attrNameLst>
                                          <p:attrName>ppt_h</p:attrName>
                                        </p:attrNameLst>
                                      </p:cBhvr>
                                      <p:tavLst>
                                        <p:tav tm="0">
                                          <p:val>
                                            <p:fltVal val="0"/>
                                          </p:val>
                                        </p:tav>
                                        <p:tav tm="100000">
                                          <p:val>
                                            <p:strVal val="#ppt_h"/>
                                          </p:val>
                                        </p:tav>
                                      </p:tavLst>
                                    </p:anim>
                                    <p:animEffect transition="in" filter="fade">
                                      <p:cBhvr>
                                        <p:cTn id="44" dur="500"/>
                                        <p:tgtEl>
                                          <p:spTgt spid="19"/>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p:cTn id="57" dur="500" fill="hold"/>
                                        <p:tgtEl>
                                          <p:spTgt spid="34"/>
                                        </p:tgtEl>
                                        <p:attrNameLst>
                                          <p:attrName>ppt_w</p:attrName>
                                        </p:attrNameLst>
                                      </p:cBhvr>
                                      <p:tavLst>
                                        <p:tav tm="0">
                                          <p:val>
                                            <p:fltVal val="0"/>
                                          </p:val>
                                        </p:tav>
                                        <p:tav tm="100000">
                                          <p:val>
                                            <p:strVal val="#ppt_w"/>
                                          </p:val>
                                        </p:tav>
                                      </p:tavLst>
                                    </p:anim>
                                    <p:anim calcmode="lin" valueType="num">
                                      <p:cBhvr>
                                        <p:cTn id="58" dur="500" fill="hold"/>
                                        <p:tgtEl>
                                          <p:spTgt spid="34"/>
                                        </p:tgtEl>
                                        <p:attrNameLst>
                                          <p:attrName>ppt_h</p:attrName>
                                        </p:attrNameLst>
                                      </p:cBhvr>
                                      <p:tavLst>
                                        <p:tav tm="0">
                                          <p:val>
                                            <p:fltVal val="0"/>
                                          </p:val>
                                        </p:tav>
                                        <p:tav tm="100000">
                                          <p:val>
                                            <p:strVal val="#ppt_h"/>
                                          </p:val>
                                        </p:tav>
                                      </p:tavLst>
                                    </p:anim>
                                    <p:animEffect transition="in" filter="fade">
                                      <p:cBhvr>
                                        <p:cTn id="59" dur="500"/>
                                        <p:tgtEl>
                                          <p:spTgt spid="3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p:cTn id="62" dur="500" fill="hold"/>
                                        <p:tgtEl>
                                          <p:spTgt spid="26"/>
                                        </p:tgtEl>
                                        <p:attrNameLst>
                                          <p:attrName>ppt_w</p:attrName>
                                        </p:attrNameLst>
                                      </p:cBhvr>
                                      <p:tavLst>
                                        <p:tav tm="0">
                                          <p:val>
                                            <p:fltVal val="0"/>
                                          </p:val>
                                        </p:tav>
                                        <p:tav tm="100000">
                                          <p:val>
                                            <p:strVal val="#ppt_w"/>
                                          </p:val>
                                        </p:tav>
                                      </p:tavLst>
                                    </p:anim>
                                    <p:anim calcmode="lin" valueType="num">
                                      <p:cBhvr>
                                        <p:cTn id="63" dur="500" fill="hold"/>
                                        <p:tgtEl>
                                          <p:spTgt spid="26"/>
                                        </p:tgtEl>
                                        <p:attrNameLst>
                                          <p:attrName>ppt_h</p:attrName>
                                        </p:attrNameLst>
                                      </p:cBhvr>
                                      <p:tavLst>
                                        <p:tav tm="0">
                                          <p:val>
                                            <p:fltVal val="0"/>
                                          </p:val>
                                        </p:tav>
                                        <p:tav tm="100000">
                                          <p:val>
                                            <p:strVal val="#ppt_h"/>
                                          </p:val>
                                        </p:tav>
                                      </p:tavLst>
                                    </p:anim>
                                    <p:animEffect transition="in" filter="fade">
                                      <p:cBhvr>
                                        <p:cTn id="64" dur="500"/>
                                        <p:tgtEl>
                                          <p:spTgt spid="26"/>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fade">
                                      <p:cBhvr>
                                        <p:cTn id="84" dur="500"/>
                                        <p:tgtEl>
                                          <p:spTgt spid="1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19" grpId="0" animBg="1"/>
      <p:bldP spid="23" grpId="0"/>
      <p:bldP spid="24" grpId="0"/>
      <p:bldP spid="25" grpId="0"/>
      <p:bldP spid="26" grpId="0" animBg="1"/>
      <p:bldP spid="28" grpId="0" animBg="1"/>
      <p:bldP spid="29" grpId="0" animBg="1"/>
      <p:bldP spid="30" grpId="0"/>
      <p:bldP spid="31" grpId="0"/>
      <p:bldP spid="32" grpId="0" animBg="1"/>
      <p:bldP spid="33" grpId="0" animBg="1"/>
      <p:bldP spid="34" grpId="0" animBg="1"/>
      <p:bldP spid="35" grpId="0" animBg="1"/>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91967" y="1460944"/>
            <a:ext cx="3832804" cy="3832804"/>
            <a:chOff x="660722" y="1307607"/>
            <a:chExt cx="2352980" cy="2352980"/>
          </a:xfrm>
        </p:grpSpPr>
        <p:grpSp>
          <p:nvGrpSpPr>
            <p:cNvPr id="12" name="组合 11"/>
            <p:cNvGrpSpPr/>
            <p:nvPr/>
          </p:nvGrpSpPr>
          <p:grpSpPr>
            <a:xfrm>
              <a:off x="660722" y="1307607"/>
              <a:ext cx="2352980" cy="2352980"/>
              <a:chOff x="304800" y="673100"/>
              <a:chExt cx="4000500" cy="4000500"/>
            </a:xfrm>
            <a:effectLst>
              <a:outerShdw blurRad="444500" dist="254000" dir="684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latin typeface="+mj-ea"/>
                  <a:ea typeface="+mj-ea"/>
                </a:endParaRPr>
              </a:p>
            </p:txBody>
          </p:sp>
          <p:sp>
            <p:nvSpPr>
              <p:cNvPr id="16" name="椭圆 15"/>
              <p:cNvSpPr/>
              <p:nvPr/>
            </p:nvSpPr>
            <p:spPr>
              <a:xfrm>
                <a:off x="445544"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latin typeface="+mj-ea"/>
                  <a:ea typeface="+mj-ea"/>
                </a:endParaRPr>
              </a:p>
            </p:txBody>
          </p:sp>
        </p:grpSp>
        <p:sp>
          <p:nvSpPr>
            <p:cNvPr id="13" name="矩形 12"/>
            <p:cNvSpPr/>
            <p:nvPr/>
          </p:nvSpPr>
          <p:spPr>
            <a:xfrm>
              <a:off x="1140353" y="2133966"/>
              <a:ext cx="1652198" cy="680205"/>
            </a:xfrm>
            <a:prstGeom prst="rect">
              <a:avLst/>
            </a:prstGeom>
          </p:spPr>
          <p:txBody>
            <a:bodyPr wrap="square">
              <a:spAutoFit/>
            </a:bodyPr>
            <a:lstStyle/>
            <a:p>
              <a:pPr marL="0" marR="0" lvl="0" indent="0" defTabSz="934242" eaLnBrk="1" fontAlgn="auto" latinLnBrk="0" hangingPunct="1">
                <a:lnSpc>
                  <a:spcPct val="100000"/>
                </a:lnSpc>
                <a:spcBef>
                  <a:spcPts val="0"/>
                </a:spcBef>
                <a:spcAft>
                  <a:spcPts val="0"/>
                </a:spcAft>
                <a:buClrTx/>
                <a:buSzTx/>
                <a:buFontTx/>
                <a:buNone/>
                <a:tabLst/>
                <a:defRPr/>
              </a:pPr>
              <a:r>
                <a:rPr kumimoji="0" lang="zh-CN" altLang="en-US" sz="6600" b="1" i="0" u="none" strike="noStrike" kern="0" cap="none" spc="0" normalizeH="0" baseline="0" noProof="0" dirty="0" smtClean="0">
                  <a:ln>
                    <a:noFill/>
                  </a:ln>
                  <a:solidFill>
                    <a:schemeClr val="accent1">
                      <a:lumMod val="75000"/>
                    </a:schemeClr>
                  </a:solidFill>
                  <a:effectLst/>
                  <a:uLnTx/>
                  <a:uFillTx/>
                  <a:latin typeface="+mj-ea"/>
                  <a:ea typeface="+mj-ea"/>
                </a:rPr>
                <a:t>目 录</a:t>
              </a:r>
              <a:endParaRPr kumimoji="0" lang="zh-CN" altLang="en-US" sz="6600" b="1" i="0" u="none" strike="noStrike" kern="0" cap="none" spc="0" normalizeH="0" baseline="0" noProof="0" dirty="0">
                <a:ln>
                  <a:noFill/>
                </a:ln>
                <a:solidFill>
                  <a:schemeClr val="accent1">
                    <a:lumMod val="75000"/>
                  </a:schemeClr>
                </a:solidFill>
                <a:effectLst/>
                <a:uLnTx/>
                <a:uFillTx/>
                <a:latin typeface="+mj-ea"/>
                <a:ea typeface="+mj-ea"/>
              </a:endParaRPr>
            </a:p>
          </p:txBody>
        </p:sp>
      </p:grpSp>
      <p:grpSp>
        <p:nvGrpSpPr>
          <p:cNvPr id="17" name="组合 16"/>
          <p:cNvGrpSpPr/>
          <p:nvPr/>
        </p:nvGrpSpPr>
        <p:grpSpPr>
          <a:xfrm>
            <a:off x="7943413" y="2086328"/>
            <a:ext cx="2026125" cy="1719051"/>
            <a:chOff x="5553262" y="2638733"/>
            <a:chExt cx="2397222" cy="2093640"/>
          </a:xfrm>
        </p:grpSpPr>
        <p:grpSp>
          <p:nvGrpSpPr>
            <p:cNvPr id="18" name="组合 17"/>
            <p:cNvGrpSpPr/>
            <p:nvPr/>
          </p:nvGrpSpPr>
          <p:grpSpPr>
            <a:xfrm>
              <a:off x="5553262" y="2638733"/>
              <a:ext cx="2397222" cy="2093640"/>
              <a:chOff x="5553262" y="2638733"/>
              <a:chExt cx="2397222" cy="2093640"/>
            </a:xfrm>
          </p:grpSpPr>
          <p:grpSp>
            <p:nvGrpSpPr>
              <p:cNvPr id="20" name="组合 19"/>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22"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sp>
              <p:nvSpPr>
                <p:cNvPr id="23"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grpSp>
          <p:sp>
            <p:nvSpPr>
              <p:cNvPr id="21" name="Freeform 7"/>
              <p:cNvSpPr>
                <a:spLocks/>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3"/>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grpSp>
        <p:sp>
          <p:nvSpPr>
            <p:cNvPr id="19" name="TextBox 85"/>
            <p:cNvSpPr txBox="1"/>
            <p:nvPr/>
          </p:nvSpPr>
          <p:spPr>
            <a:xfrm>
              <a:off x="6377941" y="3215641"/>
              <a:ext cx="1273333" cy="995429"/>
            </a:xfrm>
            <a:prstGeom prst="rect">
              <a:avLst/>
            </a:prstGeom>
            <a:noFill/>
          </p:spPr>
          <p:txBody>
            <a:bodyPr wrap="square" rtlCol="0">
              <a:spAutoFit/>
            </a:bodyPr>
            <a:lstStyle/>
            <a:p>
              <a:r>
                <a:rPr lang="en-US" altLang="zh-CN" sz="3600" dirty="0">
                  <a:solidFill>
                    <a:schemeClr val="bg1"/>
                  </a:solidFill>
                  <a:latin typeface="+mj-ea"/>
                  <a:ea typeface="+mj-ea"/>
                </a:rPr>
                <a:t>03</a:t>
              </a:r>
              <a:endParaRPr lang="zh-CN" altLang="en-US" sz="3600" dirty="0">
                <a:solidFill>
                  <a:schemeClr val="bg1"/>
                </a:solidFill>
                <a:latin typeface="+mj-ea"/>
                <a:ea typeface="+mj-ea"/>
              </a:endParaRPr>
            </a:p>
          </p:txBody>
        </p:sp>
      </p:grpSp>
      <p:grpSp>
        <p:nvGrpSpPr>
          <p:cNvPr id="24" name="组合 23"/>
          <p:cNvGrpSpPr/>
          <p:nvPr/>
        </p:nvGrpSpPr>
        <p:grpSpPr>
          <a:xfrm>
            <a:off x="4840340" y="2100547"/>
            <a:ext cx="2026125" cy="1719051"/>
            <a:chOff x="1881842" y="2656049"/>
            <a:chExt cx="2397222" cy="2093640"/>
          </a:xfrm>
        </p:grpSpPr>
        <p:grpSp>
          <p:nvGrpSpPr>
            <p:cNvPr id="25" name="组合 24"/>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28"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sp>
            <p:nvSpPr>
              <p:cNvPr id="29"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grpSp>
        <p:sp>
          <p:nvSpPr>
            <p:cNvPr id="26" name="Freeform 7"/>
            <p:cNvSpPr>
              <a:spLocks/>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sp>
          <p:nvSpPr>
            <p:cNvPr id="27" name="TextBox 93"/>
            <p:cNvSpPr txBox="1"/>
            <p:nvPr/>
          </p:nvSpPr>
          <p:spPr>
            <a:xfrm>
              <a:off x="2766483" y="3294777"/>
              <a:ext cx="1157729" cy="995429"/>
            </a:xfrm>
            <a:prstGeom prst="rect">
              <a:avLst/>
            </a:prstGeom>
            <a:noFill/>
          </p:spPr>
          <p:txBody>
            <a:bodyPr wrap="square" rtlCol="0">
              <a:spAutoFit/>
            </a:bodyPr>
            <a:lstStyle/>
            <a:p>
              <a:r>
                <a:rPr lang="en-US" altLang="zh-CN" sz="3600" dirty="0">
                  <a:solidFill>
                    <a:schemeClr val="bg1"/>
                  </a:solidFill>
                  <a:latin typeface="+mj-ea"/>
                  <a:ea typeface="+mj-ea"/>
                </a:rPr>
                <a:t>01</a:t>
              </a:r>
              <a:endParaRPr lang="zh-CN" altLang="en-US" sz="3600" dirty="0">
                <a:solidFill>
                  <a:schemeClr val="bg1"/>
                </a:solidFill>
                <a:latin typeface="+mj-ea"/>
                <a:ea typeface="+mj-ea"/>
              </a:endParaRPr>
            </a:p>
          </p:txBody>
        </p:sp>
      </p:grpSp>
      <p:grpSp>
        <p:nvGrpSpPr>
          <p:cNvPr id="30" name="组合 29"/>
          <p:cNvGrpSpPr/>
          <p:nvPr/>
        </p:nvGrpSpPr>
        <p:grpSpPr>
          <a:xfrm>
            <a:off x="6395589" y="2960071"/>
            <a:ext cx="2026125" cy="1719051"/>
            <a:chOff x="3721944" y="3702869"/>
            <a:chExt cx="2397222" cy="2093640"/>
          </a:xfrm>
        </p:grpSpPr>
        <p:grpSp>
          <p:nvGrpSpPr>
            <p:cNvPr id="31" name="组合 30"/>
            <p:cNvGrpSpPr/>
            <p:nvPr/>
          </p:nvGrpSpPr>
          <p:grpSpPr>
            <a:xfrm>
              <a:off x="3721944" y="3702869"/>
              <a:ext cx="2397222" cy="2093640"/>
              <a:chOff x="3721944" y="3702869"/>
              <a:chExt cx="2397222" cy="2093640"/>
            </a:xfrm>
          </p:grpSpPr>
          <p:grpSp>
            <p:nvGrpSpPr>
              <p:cNvPr id="33" name="组合 32"/>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35"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sp>
              <p:nvSpPr>
                <p:cNvPr id="36"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grpSp>
          <p:sp>
            <p:nvSpPr>
              <p:cNvPr id="34" name="Freeform 7"/>
              <p:cNvSpPr>
                <a:spLocks/>
              </p:cNvSpPr>
              <p:nvPr/>
            </p:nvSpPr>
            <p:spPr bwMode="auto">
              <a:xfrm>
                <a:off x="4050770" y="3900777"/>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2"/>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grpSp>
        <p:sp>
          <p:nvSpPr>
            <p:cNvPr id="32" name="TextBox 98"/>
            <p:cNvSpPr txBox="1"/>
            <p:nvPr/>
          </p:nvSpPr>
          <p:spPr>
            <a:xfrm>
              <a:off x="4528897" y="4245146"/>
              <a:ext cx="1220570" cy="995429"/>
            </a:xfrm>
            <a:prstGeom prst="rect">
              <a:avLst/>
            </a:prstGeom>
            <a:noFill/>
          </p:spPr>
          <p:txBody>
            <a:bodyPr wrap="square" rtlCol="0">
              <a:spAutoFit/>
            </a:bodyPr>
            <a:lstStyle/>
            <a:p>
              <a:r>
                <a:rPr lang="en-US" altLang="zh-CN" sz="3600" dirty="0">
                  <a:solidFill>
                    <a:schemeClr val="bg1"/>
                  </a:solidFill>
                  <a:latin typeface="+mj-ea"/>
                  <a:ea typeface="+mj-ea"/>
                </a:rPr>
                <a:t>02</a:t>
              </a:r>
              <a:endParaRPr lang="zh-CN" altLang="en-US" sz="3600" dirty="0">
                <a:solidFill>
                  <a:schemeClr val="bg1"/>
                </a:solidFill>
                <a:latin typeface="+mj-ea"/>
                <a:ea typeface="+mj-ea"/>
              </a:endParaRPr>
            </a:p>
          </p:txBody>
        </p:sp>
      </p:grpSp>
      <p:grpSp>
        <p:nvGrpSpPr>
          <p:cNvPr id="37" name="组合 36"/>
          <p:cNvGrpSpPr/>
          <p:nvPr/>
        </p:nvGrpSpPr>
        <p:grpSpPr>
          <a:xfrm>
            <a:off x="9494408" y="2951463"/>
            <a:ext cx="2026125" cy="1719051"/>
            <a:chOff x="7388330" y="3692384"/>
            <a:chExt cx="2397222" cy="2093640"/>
          </a:xfrm>
        </p:grpSpPr>
        <p:grpSp>
          <p:nvGrpSpPr>
            <p:cNvPr id="38" name="组合 37"/>
            <p:cNvGrpSpPr/>
            <p:nvPr/>
          </p:nvGrpSpPr>
          <p:grpSpPr>
            <a:xfrm>
              <a:off x="7388330" y="3692384"/>
              <a:ext cx="2397222" cy="2093640"/>
              <a:chOff x="7388330" y="3692384"/>
              <a:chExt cx="2397222" cy="2093640"/>
            </a:xfrm>
          </p:grpSpPr>
          <p:grpSp>
            <p:nvGrpSpPr>
              <p:cNvPr id="40" name="组合 39"/>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42" name="Freeform 6"/>
                <p:cNvSpPr>
                  <a:spLocks/>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sp>
              <p:nvSpPr>
                <p:cNvPr id="43" name="Freeform 6"/>
                <p:cNvSpPr>
                  <a:spLocks/>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grpSp>
          <p:sp>
            <p:nvSpPr>
              <p:cNvPr id="41" name="Freeform 7"/>
              <p:cNvSpPr>
                <a:spLocks/>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4"/>
              </a:solidFill>
              <a:ln w="7938"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zh-CN" altLang="en-US">
                  <a:latin typeface="+mj-ea"/>
                  <a:ea typeface="+mj-ea"/>
                </a:endParaRPr>
              </a:p>
            </p:txBody>
          </p:sp>
        </p:grpSp>
        <p:sp>
          <p:nvSpPr>
            <p:cNvPr id="39" name="TextBox 105"/>
            <p:cNvSpPr txBox="1"/>
            <p:nvPr/>
          </p:nvSpPr>
          <p:spPr>
            <a:xfrm>
              <a:off x="8209489" y="4258848"/>
              <a:ext cx="1185202" cy="995429"/>
            </a:xfrm>
            <a:prstGeom prst="rect">
              <a:avLst/>
            </a:prstGeom>
            <a:noFill/>
          </p:spPr>
          <p:txBody>
            <a:bodyPr wrap="square" rtlCol="0">
              <a:spAutoFit/>
            </a:bodyPr>
            <a:lstStyle/>
            <a:p>
              <a:r>
                <a:rPr lang="en-US" altLang="zh-CN" sz="3600" dirty="0">
                  <a:solidFill>
                    <a:schemeClr val="bg1"/>
                  </a:solidFill>
                  <a:latin typeface="+mj-ea"/>
                  <a:ea typeface="+mj-ea"/>
                </a:rPr>
                <a:t>04</a:t>
              </a:r>
              <a:endParaRPr lang="zh-CN" altLang="en-US" sz="3600" dirty="0">
                <a:solidFill>
                  <a:schemeClr val="bg1"/>
                </a:solidFill>
                <a:latin typeface="+mj-ea"/>
                <a:ea typeface="+mj-ea"/>
              </a:endParaRPr>
            </a:p>
          </p:txBody>
        </p:sp>
      </p:grpSp>
      <p:grpSp>
        <p:nvGrpSpPr>
          <p:cNvPr id="44" name="组合 43"/>
          <p:cNvGrpSpPr/>
          <p:nvPr/>
        </p:nvGrpSpPr>
        <p:grpSpPr>
          <a:xfrm>
            <a:off x="5466325" y="3965884"/>
            <a:ext cx="1314820" cy="487127"/>
            <a:chOff x="2528414" y="4927865"/>
            <a:chExt cx="1555636" cy="593276"/>
          </a:xfrm>
        </p:grpSpPr>
        <p:sp>
          <p:nvSpPr>
            <p:cNvPr id="45" name="TextBox 111"/>
            <p:cNvSpPr txBox="1"/>
            <p:nvPr/>
          </p:nvSpPr>
          <p:spPr>
            <a:xfrm>
              <a:off x="2546153" y="4927865"/>
              <a:ext cx="1537897" cy="393585"/>
            </a:xfrm>
            <a:prstGeom prst="rect">
              <a:avLst/>
            </a:prstGeom>
            <a:noFill/>
          </p:spPr>
          <p:txBody>
            <a:bodyPr wrap="square" rtlCol="0">
              <a:spAutoFit/>
            </a:bodyPr>
            <a:lstStyle/>
            <a:p>
              <a:r>
                <a:rPr lang="zh-CN" altLang="en-US" sz="1500" b="1" dirty="0" smtClean="0">
                  <a:latin typeface="+mj-ea"/>
                  <a:ea typeface="+mj-ea"/>
                </a:rPr>
                <a:t>简介</a:t>
              </a:r>
              <a:endParaRPr lang="zh-CN" altLang="en-US" sz="1500" b="1" dirty="0">
                <a:latin typeface="+mj-ea"/>
                <a:ea typeface="+mj-ea"/>
              </a:endParaRPr>
            </a:p>
          </p:txBody>
        </p:sp>
        <p:sp>
          <p:nvSpPr>
            <p:cNvPr id="46" name="TextBox 112"/>
            <p:cNvSpPr txBox="1"/>
            <p:nvPr/>
          </p:nvSpPr>
          <p:spPr>
            <a:xfrm>
              <a:off x="2528414" y="5202524"/>
              <a:ext cx="1379769" cy="318617"/>
            </a:xfrm>
            <a:prstGeom prst="rect">
              <a:avLst/>
            </a:prstGeom>
            <a:noFill/>
          </p:spPr>
          <p:txBody>
            <a:bodyPr wrap="square" rtlCol="0">
              <a:spAutoFit/>
            </a:bodyPr>
            <a:lstStyle/>
            <a:p>
              <a:r>
                <a:rPr lang="en-US" altLang="zh-CN" sz="1100" dirty="0" smtClean="0">
                  <a:latin typeface="+mj-ea"/>
                  <a:ea typeface="+mj-ea"/>
                </a:rPr>
                <a:t>Part 1</a:t>
              </a:r>
              <a:endParaRPr lang="zh-CN" altLang="en-US" sz="1100" dirty="0">
                <a:latin typeface="+mj-ea"/>
                <a:ea typeface="+mj-ea"/>
              </a:endParaRPr>
            </a:p>
          </p:txBody>
        </p:sp>
      </p:grpSp>
      <p:sp>
        <p:nvSpPr>
          <p:cNvPr id="48" name="TextBox 114"/>
          <p:cNvSpPr txBox="1"/>
          <p:nvPr/>
        </p:nvSpPr>
        <p:spPr>
          <a:xfrm>
            <a:off x="6838873" y="2299375"/>
            <a:ext cx="1299826" cy="323165"/>
          </a:xfrm>
          <a:prstGeom prst="rect">
            <a:avLst/>
          </a:prstGeom>
          <a:noFill/>
        </p:spPr>
        <p:txBody>
          <a:bodyPr wrap="square" rtlCol="0">
            <a:spAutoFit/>
          </a:bodyPr>
          <a:lstStyle/>
          <a:p>
            <a:r>
              <a:rPr lang="zh-CN" altLang="en-US" sz="1500" b="1" dirty="0">
                <a:latin typeface="+mj-ea"/>
                <a:ea typeface="+mj-ea"/>
              </a:rPr>
              <a:t>实验部分</a:t>
            </a:r>
          </a:p>
        </p:txBody>
      </p:sp>
      <p:sp>
        <p:nvSpPr>
          <p:cNvPr id="51" name="TextBox 117"/>
          <p:cNvSpPr txBox="1"/>
          <p:nvPr/>
        </p:nvSpPr>
        <p:spPr>
          <a:xfrm>
            <a:off x="8401060" y="3893283"/>
            <a:ext cx="1299826" cy="323165"/>
          </a:xfrm>
          <a:prstGeom prst="rect">
            <a:avLst/>
          </a:prstGeom>
          <a:noFill/>
        </p:spPr>
        <p:txBody>
          <a:bodyPr wrap="square" rtlCol="0">
            <a:spAutoFit/>
          </a:bodyPr>
          <a:lstStyle/>
          <a:p>
            <a:r>
              <a:rPr lang="zh-CN" altLang="en-US" sz="1500" b="1" dirty="0">
                <a:latin typeface="+mj-ea"/>
                <a:ea typeface="+mj-ea"/>
              </a:rPr>
              <a:t>数据分析</a:t>
            </a:r>
          </a:p>
        </p:txBody>
      </p:sp>
      <p:sp>
        <p:nvSpPr>
          <p:cNvPr id="54" name="TextBox 120"/>
          <p:cNvSpPr txBox="1"/>
          <p:nvPr/>
        </p:nvSpPr>
        <p:spPr>
          <a:xfrm>
            <a:off x="9875630" y="2299379"/>
            <a:ext cx="1299826" cy="323165"/>
          </a:xfrm>
          <a:prstGeom prst="rect">
            <a:avLst/>
          </a:prstGeom>
          <a:noFill/>
        </p:spPr>
        <p:txBody>
          <a:bodyPr wrap="square" rtlCol="0">
            <a:spAutoFit/>
          </a:bodyPr>
          <a:lstStyle/>
          <a:p>
            <a:r>
              <a:rPr lang="zh-CN" altLang="en-US" sz="1500" b="1" dirty="0" smtClean="0">
                <a:latin typeface="+mj-ea"/>
                <a:ea typeface="+mj-ea"/>
              </a:rPr>
              <a:t>结果分析</a:t>
            </a:r>
            <a:endParaRPr lang="zh-CN" altLang="en-US" sz="1500" b="1" dirty="0">
              <a:latin typeface="+mj-ea"/>
              <a:ea typeface="+mj-ea"/>
            </a:endParaRPr>
          </a:p>
        </p:txBody>
      </p:sp>
      <p:sp>
        <p:nvSpPr>
          <p:cNvPr id="57" name="TextBox 112"/>
          <p:cNvSpPr txBox="1"/>
          <p:nvPr/>
        </p:nvSpPr>
        <p:spPr>
          <a:xfrm>
            <a:off x="6968995" y="2525853"/>
            <a:ext cx="1166178" cy="261610"/>
          </a:xfrm>
          <a:prstGeom prst="rect">
            <a:avLst/>
          </a:prstGeom>
          <a:noFill/>
        </p:spPr>
        <p:txBody>
          <a:bodyPr wrap="square" rtlCol="0">
            <a:spAutoFit/>
          </a:bodyPr>
          <a:lstStyle/>
          <a:p>
            <a:r>
              <a:rPr lang="en-US" altLang="zh-CN" sz="1100" dirty="0" smtClean="0">
                <a:latin typeface="+mj-ea"/>
                <a:ea typeface="+mj-ea"/>
              </a:rPr>
              <a:t>Part 2</a:t>
            </a:r>
            <a:endParaRPr lang="zh-CN" altLang="en-US" sz="1100" dirty="0">
              <a:latin typeface="+mj-ea"/>
              <a:ea typeface="+mj-ea"/>
            </a:endParaRPr>
          </a:p>
        </p:txBody>
      </p:sp>
      <p:sp>
        <p:nvSpPr>
          <p:cNvPr id="58" name="TextBox 112"/>
          <p:cNvSpPr txBox="1"/>
          <p:nvPr/>
        </p:nvSpPr>
        <p:spPr>
          <a:xfrm>
            <a:off x="8464072" y="4181870"/>
            <a:ext cx="1166178" cy="261610"/>
          </a:xfrm>
          <a:prstGeom prst="rect">
            <a:avLst/>
          </a:prstGeom>
          <a:noFill/>
        </p:spPr>
        <p:txBody>
          <a:bodyPr wrap="square" rtlCol="0">
            <a:spAutoFit/>
          </a:bodyPr>
          <a:lstStyle/>
          <a:p>
            <a:r>
              <a:rPr lang="en-US" altLang="zh-CN" sz="1100" dirty="0" smtClean="0">
                <a:latin typeface="+mj-ea"/>
                <a:ea typeface="+mj-ea"/>
              </a:rPr>
              <a:t>Part 3</a:t>
            </a:r>
            <a:endParaRPr lang="zh-CN" altLang="en-US" sz="1100" dirty="0">
              <a:latin typeface="+mj-ea"/>
              <a:ea typeface="+mj-ea"/>
            </a:endParaRPr>
          </a:p>
        </p:txBody>
      </p:sp>
      <p:sp>
        <p:nvSpPr>
          <p:cNvPr id="59" name="TextBox 112"/>
          <p:cNvSpPr txBox="1"/>
          <p:nvPr/>
        </p:nvSpPr>
        <p:spPr>
          <a:xfrm>
            <a:off x="10052722" y="2525853"/>
            <a:ext cx="1166178" cy="261610"/>
          </a:xfrm>
          <a:prstGeom prst="rect">
            <a:avLst/>
          </a:prstGeom>
          <a:noFill/>
        </p:spPr>
        <p:txBody>
          <a:bodyPr wrap="square" rtlCol="0">
            <a:spAutoFit/>
          </a:bodyPr>
          <a:lstStyle/>
          <a:p>
            <a:r>
              <a:rPr lang="en-US" altLang="zh-CN" sz="1100" dirty="0" smtClean="0">
                <a:latin typeface="+mj-ea"/>
                <a:ea typeface="+mj-ea"/>
              </a:rPr>
              <a:t>Part 4</a:t>
            </a:r>
            <a:endParaRPr lang="zh-CN" altLang="en-US" sz="1100" dirty="0">
              <a:latin typeface="+mj-ea"/>
              <a:ea typeface="+mj-ea"/>
            </a:endParaRPr>
          </a:p>
        </p:txBody>
      </p:sp>
    </p:spTree>
    <p:extLst>
      <p:ext uri="{BB962C8B-B14F-4D97-AF65-F5344CB8AC3E}">
        <p14:creationId xmlns:p14="http://schemas.microsoft.com/office/powerpoint/2010/main" val="379212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500" fill="hold"/>
                                        <p:tgtEl>
                                          <p:spTgt spid="44"/>
                                        </p:tgtEl>
                                        <p:attrNameLst>
                                          <p:attrName>ppt_x</p:attrName>
                                        </p:attrNameLst>
                                      </p:cBhvr>
                                      <p:tavLst>
                                        <p:tav tm="0">
                                          <p:val>
                                            <p:strVal val="#ppt_x"/>
                                          </p:val>
                                        </p:tav>
                                        <p:tav tm="100000">
                                          <p:val>
                                            <p:strVal val="#ppt_x"/>
                                          </p:val>
                                        </p:tav>
                                      </p:tavLst>
                                    </p:anim>
                                    <p:anim calcmode="lin" valueType="num">
                                      <p:cBhvr additive="base">
                                        <p:cTn id="21"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ppt_x"/>
                                          </p:val>
                                        </p:tav>
                                        <p:tav tm="100000">
                                          <p:val>
                                            <p:strVal val="#ppt_x"/>
                                          </p:val>
                                        </p:tav>
                                      </p:tavLst>
                                    </p:anim>
                                    <p:anim calcmode="lin" valueType="num">
                                      <p:cBhvr additive="base">
                                        <p:cTn id="27" dur="500" fill="hold"/>
                                        <p:tgtEl>
                                          <p:spTgt spid="48"/>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 calcmode="lin" valueType="num">
                                      <p:cBhvr additive="base">
                                        <p:cTn id="30" dur="500" fill="hold"/>
                                        <p:tgtEl>
                                          <p:spTgt spid="57"/>
                                        </p:tgtEl>
                                        <p:attrNameLst>
                                          <p:attrName>ppt_x</p:attrName>
                                        </p:attrNameLst>
                                      </p:cBhvr>
                                      <p:tavLst>
                                        <p:tav tm="0">
                                          <p:val>
                                            <p:strVal val="#ppt_x"/>
                                          </p:val>
                                        </p:tav>
                                        <p:tav tm="100000">
                                          <p:val>
                                            <p:strVal val="#ppt_x"/>
                                          </p:val>
                                        </p:tav>
                                      </p:tavLst>
                                    </p:anim>
                                    <p:anim calcmode="lin" valueType="num">
                                      <p:cBhvr additive="base">
                                        <p:cTn id="31" dur="500" fill="hold"/>
                                        <p:tgtEl>
                                          <p:spTgt spid="57"/>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0-#ppt_h/2"/>
                                          </p:val>
                                        </p:tav>
                                        <p:tav tm="100000">
                                          <p:val>
                                            <p:strVal val="#ppt_y"/>
                                          </p:val>
                                        </p:tav>
                                      </p:tavLst>
                                    </p:anim>
                                  </p:childTnLst>
                                </p:cTn>
                              </p:par>
                            </p:childTnLst>
                          </p:cTn>
                        </p:par>
                        <p:par>
                          <p:cTn id="43" fill="hold">
                            <p:stCondLst>
                              <p:cond delay="500"/>
                            </p:stCondLst>
                            <p:childTnLst>
                              <p:par>
                                <p:cTn id="44" presetID="2" presetClass="entr" presetSubtype="4" fill="hold" grpId="0" nodeType="after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additive="base">
                                        <p:cTn id="46" dur="500" fill="hold"/>
                                        <p:tgtEl>
                                          <p:spTgt spid="51"/>
                                        </p:tgtEl>
                                        <p:attrNameLst>
                                          <p:attrName>ppt_x</p:attrName>
                                        </p:attrNameLst>
                                      </p:cBhvr>
                                      <p:tavLst>
                                        <p:tav tm="0">
                                          <p:val>
                                            <p:strVal val="#ppt_x"/>
                                          </p:val>
                                        </p:tav>
                                        <p:tav tm="100000">
                                          <p:val>
                                            <p:strVal val="#ppt_x"/>
                                          </p:val>
                                        </p:tav>
                                      </p:tavLst>
                                    </p:anim>
                                    <p:anim calcmode="lin" valueType="num">
                                      <p:cBhvr additive="base">
                                        <p:cTn id="47" dur="500" fill="hold"/>
                                        <p:tgtEl>
                                          <p:spTgt spid="5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anim calcmode="lin" valueType="num">
                                      <p:cBhvr additive="base">
                                        <p:cTn id="50" dur="500" fill="hold"/>
                                        <p:tgtEl>
                                          <p:spTgt spid="58"/>
                                        </p:tgtEl>
                                        <p:attrNameLst>
                                          <p:attrName>ppt_x</p:attrName>
                                        </p:attrNameLst>
                                      </p:cBhvr>
                                      <p:tavLst>
                                        <p:tav tm="0">
                                          <p:val>
                                            <p:strVal val="#ppt_x"/>
                                          </p:val>
                                        </p:tav>
                                        <p:tav tm="100000">
                                          <p:val>
                                            <p:strVal val="#ppt_x"/>
                                          </p:val>
                                        </p:tav>
                                      </p:tavLst>
                                    </p:anim>
                                    <p:anim calcmode="lin" valueType="num">
                                      <p:cBhvr additive="base">
                                        <p:cTn id="51"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grpId="0" nodeType="clickEffect">
                                  <p:stCondLst>
                                    <p:cond delay="0"/>
                                  </p:stCondLst>
                                  <p:childTnLst>
                                    <p:set>
                                      <p:cBhvr>
                                        <p:cTn id="55" dur="1" fill="hold">
                                          <p:stCondLst>
                                            <p:cond delay="0"/>
                                          </p:stCondLst>
                                        </p:cTn>
                                        <p:tgtEl>
                                          <p:spTgt spid="54"/>
                                        </p:tgtEl>
                                        <p:attrNameLst>
                                          <p:attrName>style.visibility</p:attrName>
                                        </p:attrNameLst>
                                      </p:cBhvr>
                                      <p:to>
                                        <p:strVal val="visible"/>
                                      </p:to>
                                    </p:set>
                                    <p:anim calcmode="lin" valueType="num">
                                      <p:cBhvr additive="base">
                                        <p:cTn id="56" dur="500" fill="hold"/>
                                        <p:tgtEl>
                                          <p:spTgt spid="54"/>
                                        </p:tgtEl>
                                        <p:attrNameLst>
                                          <p:attrName>ppt_x</p:attrName>
                                        </p:attrNameLst>
                                      </p:cBhvr>
                                      <p:tavLst>
                                        <p:tav tm="0">
                                          <p:val>
                                            <p:strVal val="#ppt_x"/>
                                          </p:val>
                                        </p:tav>
                                        <p:tav tm="100000">
                                          <p:val>
                                            <p:strVal val="#ppt_x"/>
                                          </p:val>
                                        </p:tav>
                                      </p:tavLst>
                                    </p:anim>
                                    <p:anim calcmode="lin" valueType="num">
                                      <p:cBhvr additive="base">
                                        <p:cTn id="57" dur="500" fill="hold"/>
                                        <p:tgtEl>
                                          <p:spTgt spid="54"/>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0"/>
                                  </p:stCondLst>
                                  <p:childTnLst>
                                    <p:set>
                                      <p:cBhvr>
                                        <p:cTn id="59" dur="1" fill="hold">
                                          <p:stCondLst>
                                            <p:cond delay="0"/>
                                          </p:stCondLst>
                                        </p:cTn>
                                        <p:tgtEl>
                                          <p:spTgt spid="59"/>
                                        </p:tgtEl>
                                        <p:attrNameLst>
                                          <p:attrName>style.visibility</p:attrName>
                                        </p:attrNameLst>
                                      </p:cBhvr>
                                      <p:to>
                                        <p:strVal val="visible"/>
                                      </p:to>
                                    </p:set>
                                    <p:anim calcmode="lin" valueType="num">
                                      <p:cBhvr additive="base">
                                        <p:cTn id="60" dur="500" fill="hold"/>
                                        <p:tgtEl>
                                          <p:spTgt spid="59"/>
                                        </p:tgtEl>
                                        <p:attrNameLst>
                                          <p:attrName>ppt_x</p:attrName>
                                        </p:attrNameLst>
                                      </p:cBhvr>
                                      <p:tavLst>
                                        <p:tav tm="0">
                                          <p:val>
                                            <p:strVal val="#ppt_x"/>
                                          </p:val>
                                        </p:tav>
                                        <p:tav tm="100000">
                                          <p:val>
                                            <p:strVal val="#ppt_x"/>
                                          </p:val>
                                        </p:tav>
                                      </p:tavLst>
                                    </p:anim>
                                    <p:anim calcmode="lin" valueType="num">
                                      <p:cBhvr additive="base">
                                        <p:cTn id="61" dur="500" fill="hold"/>
                                        <p:tgtEl>
                                          <p:spTgt spid="59"/>
                                        </p:tgtEl>
                                        <p:attrNameLst>
                                          <p:attrName>ppt_y</p:attrName>
                                        </p:attrNameLst>
                                      </p:cBhvr>
                                      <p:tavLst>
                                        <p:tav tm="0">
                                          <p:val>
                                            <p:strVal val="0-#ppt_h/2"/>
                                          </p:val>
                                        </p:tav>
                                        <p:tav tm="100000">
                                          <p:val>
                                            <p:strVal val="#ppt_y"/>
                                          </p:val>
                                        </p:tav>
                                      </p:tavLst>
                                    </p:anim>
                                  </p:childTnLst>
                                </p:cTn>
                              </p:par>
                            </p:childTnLst>
                          </p:cTn>
                        </p:par>
                        <p:par>
                          <p:cTn id="62" fill="hold">
                            <p:stCondLst>
                              <p:cond delay="500"/>
                            </p:stCondLst>
                            <p:childTnLst>
                              <p:par>
                                <p:cTn id="63" presetID="2" presetClass="entr" presetSubtype="4" fill="hold" nodeType="after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1" grpId="0"/>
      <p:bldP spid="54" grpId="0"/>
      <p:bldP spid="57" grpId="0"/>
      <p:bldP spid="58" grpId="0"/>
      <p:bldP spid="5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760067" y="1490796"/>
            <a:ext cx="4157921" cy="3960657"/>
            <a:chOff x="1130770" y="1019570"/>
            <a:chExt cx="4157921" cy="3960657"/>
          </a:xfrm>
        </p:grpSpPr>
        <p:sp>
          <p:nvSpPr>
            <p:cNvPr id="5" name="椭圆 4"/>
            <p:cNvSpPr/>
            <p:nvPr/>
          </p:nvSpPr>
          <p:spPr>
            <a:xfrm>
              <a:off x="1887166" y="3140120"/>
              <a:ext cx="937353" cy="937353"/>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261260" y="3177534"/>
              <a:ext cx="354262" cy="354262"/>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911351" y="2549668"/>
              <a:ext cx="804380" cy="804380"/>
              <a:chOff x="304800" y="673100"/>
              <a:chExt cx="4000500" cy="4000500"/>
            </a:xfrm>
            <a:effectLst>
              <a:outerShdw blurRad="317500" dist="1905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485772" y="4696875"/>
              <a:ext cx="283352" cy="283352"/>
              <a:chOff x="304800" y="673100"/>
              <a:chExt cx="4000500" cy="4000500"/>
            </a:xfrm>
            <a:effectLst>
              <a:outerShdw blurRad="381000" dist="152400" dir="8100000" algn="tr" rotWithShape="0">
                <a:prstClr val="black">
                  <a:alpha val="7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130770" y="2664522"/>
              <a:ext cx="371206" cy="371206"/>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p:nvSpPr>
          <p:spPr>
            <a:xfrm>
              <a:off x="4829218" y="2549668"/>
              <a:ext cx="354262" cy="354262"/>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111559" y="4729270"/>
              <a:ext cx="177132" cy="177132"/>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029373" y="3399507"/>
              <a:ext cx="822872" cy="822872"/>
              <a:chOff x="304800" y="673100"/>
              <a:chExt cx="4000500" cy="4000500"/>
            </a:xfrm>
            <a:effectLst>
              <a:outerShdw blurRad="317500" dist="1905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椭圆 12"/>
            <p:cNvSpPr/>
            <p:nvPr/>
          </p:nvSpPr>
          <p:spPr>
            <a:xfrm>
              <a:off x="2525965" y="1019570"/>
              <a:ext cx="354262" cy="354262"/>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990041" y="1526914"/>
              <a:ext cx="2525345" cy="2525345"/>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椭圆 1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5" name="组合 24"/>
          <p:cNvGrpSpPr/>
          <p:nvPr/>
        </p:nvGrpSpPr>
        <p:grpSpPr>
          <a:xfrm flipH="1">
            <a:off x="5025428" y="3807718"/>
            <a:ext cx="6312932" cy="583387"/>
            <a:chOff x="3929063" y="2641879"/>
            <a:chExt cx="5214937" cy="0"/>
          </a:xfrm>
        </p:grpSpPr>
        <p:cxnSp>
          <p:nvCxnSpPr>
            <p:cNvPr id="26" name="直接连接符 25"/>
            <p:cNvCxnSpPr/>
            <p:nvPr/>
          </p:nvCxnSpPr>
          <p:spPr>
            <a:xfrm>
              <a:off x="3929063" y="2641879"/>
              <a:ext cx="4105804" cy="0"/>
            </a:xfrm>
            <a:prstGeom prst="line">
              <a:avLst/>
            </a:prstGeom>
            <a:ln w="7620">
              <a:solidFill>
                <a:srgbClr val="5F5F5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103924" y="2641879"/>
              <a:ext cx="754055" cy="0"/>
            </a:xfrm>
            <a:prstGeom prst="line">
              <a:avLst/>
            </a:prstGeom>
            <a:ln w="7620">
              <a:solidFill>
                <a:srgbClr val="5F5F5F"/>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948986" y="2641879"/>
              <a:ext cx="195014" cy="0"/>
            </a:xfrm>
            <a:prstGeom prst="line">
              <a:avLst/>
            </a:prstGeom>
            <a:ln w="7620">
              <a:solidFill>
                <a:srgbClr val="5F5F5F"/>
              </a:solidFill>
            </a:ln>
          </p:spPr>
          <p:style>
            <a:lnRef idx="1">
              <a:schemeClr val="accent1"/>
            </a:lnRef>
            <a:fillRef idx="0">
              <a:schemeClr val="accent1"/>
            </a:fillRef>
            <a:effectRef idx="0">
              <a:schemeClr val="accent1"/>
            </a:effectRef>
            <a:fontRef idx="minor">
              <a:schemeClr val="tx1"/>
            </a:fontRef>
          </p:style>
        </p:cxnSp>
      </p:grpSp>
      <p:sp>
        <p:nvSpPr>
          <p:cNvPr id="33" name="TextBox 35"/>
          <p:cNvSpPr txBox="1"/>
          <p:nvPr/>
        </p:nvSpPr>
        <p:spPr>
          <a:xfrm>
            <a:off x="5446973" y="3895356"/>
            <a:ext cx="4095060"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望各位老师、同学批评指正</a:t>
            </a:r>
            <a:endParaRPr lang="zh-CN" altLang="en-US" dirty="0">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2"/>
          <a:stretch>
            <a:fillRect/>
          </a:stretch>
        </p:blipFill>
        <p:spPr>
          <a:xfrm>
            <a:off x="1557264" y="2748063"/>
            <a:ext cx="2628235" cy="1168822"/>
          </a:xfrm>
          <a:prstGeom prst="rect">
            <a:avLst/>
          </a:prstGeom>
        </p:spPr>
      </p:pic>
      <p:sp>
        <p:nvSpPr>
          <p:cNvPr id="2" name="文本框 1"/>
          <p:cNvSpPr txBox="1"/>
          <p:nvPr/>
        </p:nvSpPr>
        <p:spPr>
          <a:xfrm>
            <a:off x="5420402" y="3038277"/>
            <a:ext cx="2448106" cy="769441"/>
          </a:xfrm>
          <a:prstGeom prst="rect">
            <a:avLst/>
          </a:prstGeom>
          <a:noFill/>
        </p:spPr>
        <p:txBody>
          <a:bodyPr wrap="none" rtlCol="0">
            <a:spAutoFit/>
          </a:bodyPr>
          <a:lstStyle/>
          <a:p>
            <a:r>
              <a:rPr lang="zh-CN" altLang="en-US" sz="4400" b="1" dirty="0" smtClean="0">
                <a:solidFill>
                  <a:schemeClr val="accent1">
                    <a:lumMod val="75000"/>
                  </a:schemeClr>
                </a:solidFill>
              </a:rPr>
              <a:t>谢谢聆听</a:t>
            </a:r>
            <a:endParaRPr lang="zh-CN" altLang="en-US" sz="4400" b="1" dirty="0">
              <a:solidFill>
                <a:schemeClr val="accent1">
                  <a:lumMod val="75000"/>
                </a:schemeClr>
              </a:solidFill>
            </a:endParaRPr>
          </a:p>
        </p:txBody>
      </p:sp>
    </p:spTree>
    <p:extLst>
      <p:ext uri="{BB962C8B-B14F-4D97-AF65-F5344CB8AC3E}">
        <p14:creationId xmlns:p14="http://schemas.microsoft.com/office/powerpoint/2010/main" val="223651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anim calcmode="lin" valueType="num">
                                      <p:cBhvr>
                                        <p:cTn id="12" dur="1000" fill="hold"/>
                                        <p:tgtEl>
                                          <p:spTgt spid="35"/>
                                        </p:tgtEl>
                                        <p:attrNameLst>
                                          <p:attrName>ppt_x</p:attrName>
                                        </p:attrNameLst>
                                      </p:cBhvr>
                                      <p:tavLst>
                                        <p:tav tm="0">
                                          <p:val>
                                            <p:strVal val="#ppt_x"/>
                                          </p:val>
                                        </p:tav>
                                        <p:tav tm="100000">
                                          <p:val>
                                            <p:strVal val="#ppt_x"/>
                                          </p:val>
                                        </p:tav>
                                      </p:tavLst>
                                    </p:anim>
                                    <p:anim calcmode="lin" valueType="num">
                                      <p:cBhvr>
                                        <p:cTn id="13" dur="1000" fill="hold"/>
                                        <p:tgtEl>
                                          <p:spTgt spid="3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par>
                          <p:cTn id="22" fill="hold">
                            <p:stCondLst>
                              <p:cond delay="2500"/>
                            </p:stCondLst>
                            <p:childTnLst>
                              <p:par>
                                <p:cTn id="23" presetID="10" presetClass="entr" presetSubtype="0" fill="hold" grpId="1"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5"/>
          <p:cNvSpPr>
            <a:spLocks/>
          </p:cNvSpPr>
          <p:nvPr/>
        </p:nvSpPr>
        <p:spPr bwMode="auto">
          <a:xfrm>
            <a:off x="2219423" y="3707422"/>
            <a:ext cx="3134742" cy="25591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sym typeface="Arial" panose="020B0604020202020204" pitchFamily="34" charset="0"/>
            </a:endParaRPr>
          </a:p>
        </p:txBody>
      </p:sp>
      <p:sp>
        <p:nvSpPr>
          <p:cNvPr id="4" name="Text Box 18"/>
          <p:cNvSpPr txBox="1">
            <a:spLocks noChangeArrowheads="1"/>
          </p:cNvSpPr>
          <p:nvPr/>
        </p:nvSpPr>
        <p:spPr bwMode="gray">
          <a:xfrm>
            <a:off x="2426776" y="263403"/>
            <a:ext cx="7530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zh-CN" sz="2800" dirty="0"/>
              <a:t>苎麻</a:t>
            </a:r>
            <a:r>
              <a:rPr lang="zh-CN" altLang="zh-CN" sz="2800" dirty="0" smtClean="0"/>
              <a:t>纤维</a:t>
            </a:r>
            <a:r>
              <a:rPr lang="zh-CN" altLang="en-US" sz="2800" dirty="0" smtClean="0"/>
              <a:t>简介</a:t>
            </a:r>
            <a:endParaRPr lang="zh-CN" altLang="en-US" sz="2500" dirty="0">
              <a:solidFill>
                <a:srgbClr val="333333"/>
              </a:solidFill>
              <a:latin typeface="微软雅黑" panose="020B0503020204020204" pitchFamily="34" charset="-122"/>
              <a:ea typeface="微软雅黑" panose="020B0503020204020204" pitchFamily="34" charset="-122"/>
            </a:endParaRPr>
          </a:p>
        </p:txBody>
      </p:sp>
      <p:sp>
        <p:nvSpPr>
          <p:cNvPr id="5" name="Freeform 5"/>
          <p:cNvSpPr>
            <a:spLocks/>
          </p:cNvSpPr>
          <p:nvPr/>
        </p:nvSpPr>
        <p:spPr bwMode="auto">
          <a:xfrm>
            <a:off x="2219423" y="1018274"/>
            <a:ext cx="3062781" cy="268914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sym typeface="Arial" panose="020B0604020202020204" pitchFamily="34" charset="0"/>
            </a:endParaRPr>
          </a:p>
        </p:txBody>
      </p:sp>
      <p:sp>
        <p:nvSpPr>
          <p:cNvPr id="6" name="Freeform 5"/>
          <p:cNvSpPr>
            <a:spLocks/>
          </p:cNvSpPr>
          <p:nvPr/>
        </p:nvSpPr>
        <p:spPr bwMode="auto">
          <a:xfrm>
            <a:off x="2367052" y="1144104"/>
            <a:ext cx="2768888" cy="2463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chemeClr val="accent1">
                <a:lumMod val="50000"/>
                <a:alpha val="64000"/>
              </a:scheme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050" dirty="0" smtClean="0"/>
              <a:t>。</a:t>
            </a:r>
            <a:endParaRPr lang="zh-CN" altLang="zh-CN" sz="1050" dirty="0"/>
          </a:p>
        </p:txBody>
      </p:sp>
      <p:sp>
        <p:nvSpPr>
          <p:cNvPr id="11" name="文本框 10"/>
          <p:cNvSpPr txBox="1"/>
          <p:nvPr/>
        </p:nvSpPr>
        <p:spPr>
          <a:xfrm>
            <a:off x="2709778" y="1626334"/>
            <a:ext cx="2290666" cy="2031325"/>
          </a:xfrm>
          <a:prstGeom prst="rect">
            <a:avLst/>
          </a:prstGeom>
          <a:noFill/>
        </p:spPr>
        <p:txBody>
          <a:bodyPr wrap="square" rtlCol="0">
            <a:spAutoFit/>
          </a:bodyPr>
          <a:lstStyle/>
          <a:p>
            <a:r>
              <a:rPr lang="zh-CN" altLang="en-US" dirty="0">
                <a:latin typeface="+mj-ea"/>
                <a:sym typeface="Arial" panose="020B0604020202020204" pitchFamily="34" charset="0"/>
              </a:rPr>
              <a:t>苎麻是中国特有的以纺织为主要用途的农作物，中国的苎麻产量约占全世界苎麻产量的</a:t>
            </a:r>
            <a:r>
              <a:rPr lang="en-US" altLang="zh-CN" dirty="0">
                <a:latin typeface="+mj-ea"/>
                <a:sym typeface="Arial" panose="020B0604020202020204" pitchFamily="34" charset="0"/>
              </a:rPr>
              <a:t>90</a:t>
            </a:r>
            <a:r>
              <a:rPr lang="en-US" altLang="zh-CN" dirty="0" smtClean="0">
                <a:latin typeface="+mj-ea"/>
                <a:sym typeface="Arial" panose="020B0604020202020204" pitchFamily="34" charset="0"/>
              </a:rPr>
              <a:t>%</a:t>
            </a:r>
            <a:r>
              <a:rPr lang="zh-CN" altLang="en-US" dirty="0" smtClean="0">
                <a:latin typeface="+mj-ea"/>
                <a:sym typeface="Arial" panose="020B0604020202020204" pitchFamily="34" charset="0"/>
              </a:rPr>
              <a:t>。</a:t>
            </a:r>
            <a:endParaRPr lang="zh-CN" altLang="en-US" dirty="0">
              <a:latin typeface="+mj-ea"/>
              <a:sym typeface="Arial" panose="020B0604020202020204" pitchFamily="34" charset="0"/>
            </a:endParaRPr>
          </a:p>
          <a:p>
            <a:endParaRPr lang="zh-CN" altLang="zh-CN" dirty="0"/>
          </a:p>
          <a:p>
            <a:endParaRPr lang="zh-CN" altLang="en-US" dirty="0"/>
          </a:p>
        </p:txBody>
      </p:sp>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900" y="3860458"/>
            <a:ext cx="1689787" cy="2253049"/>
          </a:xfrm>
          <a:prstGeom prst="rect">
            <a:avLst/>
          </a:prstGeom>
        </p:spPr>
      </p:pic>
      <p:pic>
        <p:nvPicPr>
          <p:cNvPr id="12"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393" y="2427245"/>
            <a:ext cx="2006901" cy="2006901"/>
          </a:xfrm>
          <a:prstGeom prst="rect">
            <a:avLst/>
          </a:prstGeom>
        </p:spPr>
      </p:pic>
      <p:sp>
        <p:nvSpPr>
          <p:cNvPr id="2" name="右大括号 1"/>
          <p:cNvSpPr/>
          <p:nvPr/>
        </p:nvSpPr>
        <p:spPr>
          <a:xfrm>
            <a:off x="6004681" y="1284378"/>
            <a:ext cx="313038" cy="429263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圆角矩形 2"/>
          <p:cNvSpPr/>
          <p:nvPr/>
        </p:nvSpPr>
        <p:spPr>
          <a:xfrm>
            <a:off x="6598508" y="2232454"/>
            <a:ext cx="1136821" cy="46131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solidFill>
                  <a:schemeClr val="tx1"/>
                </a:solidFill>
              </a:rPr>
              <a:t>韧性强</a:t>
            </a:r>
            <a:endParaRPr lang="zh-CN" altLang="en-US" dirty="0">
              <a:solidFill>
                <a:schemeClr val="tx1"/>
              </a:solidFill>
            </a:endParaRPr>
          </a:p>
        </p:txBody>
      </p:sp>
      <p:sp>
        <p:nvSpPr>
          <p:cNvPr id="14" name="圆角矩形 13"/>
          <p:cNvSpPr/>
          <p:nvPr/>
        </p:nvSpPr>
        <p:spPr>
          <a:xfrm>
            <a:off x="6598508" y="2865364"/>
            <a:ext cx="1136822" cy="46131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solidFill>
                  <a:schemeClr val="tx1"/>
                </a:solidFill>
              </a:rPr>
              <a:t>易获取</a:t>
            </a:r>
            <a:endParaRPr lang="zh-CN" altLang="en-US" dirty="0">
              <a:solidFill>
                <a:schemeClr val="tx1"/>
              </a:solidFill>
            </a:endParaRPr>
          </a:p>
        </p:txBody>
      </p:sp>
      <p:sp>
        <p:nvSpPr>
          <p:cNvPr id="15" name="圆角矩形 14"/>
          <p:cNvSpPr/>
          <p:nvPr/>
        </p:nvSpPr>
        <p:spPr>
          <a:xfrm>
            <a:off x="6598507" y="3498274"/>
            <a:ext cx="1136822" cy="46131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solidFill>
                  <a:schemeClr val="tx1"/>
                </a:solidFill>
              </a:rPr>
              <a:t>可降解</a:t>
            </a:r>
            <a:endParaRPr lang="zh-CN" altLang="en-US" dirty="0">
              <a:solidFill>
                <a:schemeClr val="tx1"/>
              </a:solidFill>
            </a:endParaRPr>
          </a:p>
        </p:txBody>
      </p:sp>
      <p:sp>
        <p:nvSpPr>
          <p:cNvPr id="16" name="圆角矩形 15"/>
          <p:cNvSpPr/>
          <p:nvPr/>
        </p:nvSpPr>
        <p:spPr>
          <a:xfrm>
            <a:off x="6598508" y="4131184"/>
            <a:ext cx="1136821" cy="46131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solidFill>
                  <a:schemeClr val="tx1"/>
                </a:solidFill>
              </a:rPr>
              <a:t>成本低</a:t>
            </a:r>
            <a:endParaRPr lang="zh-CN" altLang="en-US" dirty="0">
              <a:solidFill>
                <a:schemeClr val="tx1"/>
              </a:solidFill>
            </a:endParaRPr>
          </a:p>
        </p:txBody>
      </p:sp>
    </p:spTree>
    <p:extLst>
      <p:ext uri="{BB962C8B-B14F-4D97-AF65-F5344CB8AC3E}">
        <p14:creationId xmlns:p14="http://schemas.microsoft.com/office/powerpoint/2010/main" val="81563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grpId="0" nodeType="afterEffect">
                                  <p:stCondLst>
                                    <p:cond delay="5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0-#ppt_w/2"/>
                                          </p:val>
                                        </p:tav>
                                        <p:tav tm="100000">
                                          <p:val>
                                            <p:strVal val="#ppt_x"/>
                                          </p:val>
                                        </p:tav>
                                      </p:tavLst>
                                    </p:anim>
                                    <p:anim calcmode="lin" valueType="num">
                                      <p:cBhvr additive="base">
                                        <p:cTn id="27" dur="500" fill="hold"/>
                                        <p:tgtEl>
                                          <p:spTgt spid="19"/>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 presetClass="entr" presetSubtype="8"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 grpId="0"/>
      <p:bldP spid="5" grpId="0" animBg="1"/>
      <p:bldP spid="6"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8"/>
          <p:cNvSpPr txBox="1">
            <a:spLocks noChangeArrowheads="1"/>
          </p:cNvSpPr>
          <p:nvPr/>
        </p:nvSpPr>
        <p:spPr bwMode="gray">
          <a:xfrm>
            <a:off x="2154927" y="848289"/>
            <a:ext cx="7530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800" dirty="0"/>
              <a:t>聚丙烯</a:t>
            </a:r>
            <a:r>
              <a:rPr lang="zh-CN" altLang="en-US" sz="2800" dirty="0" smtClean="0"/>
              <a:t>简介</a:t>
            </a:r>
            <a:endParaRPr lang="zh-CN" altLang="en-US" sz="2500" dirty="0">
              <a:solidFill>
                <a:srgbClr val="333333"/>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873" y="2474304"/>
            <a:ext cx="2731885" cy="2782853"/>
          </a:xfrm>
          <a:prstGeom prst="rect">
            <a:avLst/>
          </a:prstGeom>
        </p:spPr>
      </p:pic>
      <p:sp>
        <p:nvSpPr>
          <p:cNvPr id="7" name="圆角矩形 6"/>
          <p:cNvSpPr/>
          <p:nvPr/>
        </p:nvSpPr>
        <p:spPr>
          <a:xfrm>
            <a:off x="6351833" y="2165234"/>
            <a:ext cx="2537129" cy="4135394"/>
          </a:xfrm>
          <a:prstGeom prst="roundRect">
            <a:avLst>
              <a:gd name="adj" fmla="val 1456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grpSp>
        <p:nvGrpSpPr>
          <p:cNvPr id="3" name="组合 2"/>
          <p:cNvGrpSpPr/>
          <p:nvPr/>
        </p:nvGrpSpPr>
        <p:grpSpPr>
          <a:xfrm>
            <a:off x="6588006" y="2561968"/>
            <a:ext cx="2213061" cy="3173209"/>
            <a:chOff x="6637434" y="2290121"/>
            <a:chExt cx="2213061" cy="3173209"/>
          </a:xfrm>
        </p:grpSpPr>
        <p:sp>
          <p:nvSpPr>
            <p:cNvPr id="6" name="TextBox 81"/>
            <p:cNvSpPr txBox="1"/>
            <p:nvPr/>
          </p:nvSpPr>
          <p:spPr>
            <a:xfrm>
              <a:off x="6752764" y="2290121"/>
              <a:ext cx="2097731" cy="3173209"/>
            </a:xfrm>
            <a:prstGeom prst="rect">
              <a:avLst/>
            </a:prstGeom>
            <a:noFill/>
          </p:spPr>
          <p:txBody>
            <a:bodyPr wrap="square" lIns="91472" tIns="45736" rIns="91472" bIns="45736" rtlCol="0">
              <a:spAutoFit/>
            </a:bodyPr>
            <a:lstStyle/>
            <a:p>
              <a:pPr>
                <a:lnSpc>
                  <a:spcPct val="130000"/>
                </a:lnSpc>
              </a:pPr>
              <a:r>
                <a:rPr lang="zh-CN" altLang="en-US" sz="1400" b="1" dirty="0" smtClean="0">
                  <a:latin typeface="+mj-ea"/>
                  <a:ea typeface="+mj-ea"/>
                </a:rPr>
                <a:t>主要特性：</a:t>
              </a:r>
              <a:endParaRPr lang="en-US" altLang="zh-CN" sz="1400" b="1" dirty="0" smtClean="0">
                <a:latin typeface="+mj-ea"/>
                <a:ea typeface="+mj-ea"/>
              </a:endParaRPr>
            </a:p>
            <a:p>
              <a:pPr>
                <a:lnSpc>
                  <a:spcPct val="130000"/>
                </a:lnSpc>
              </a:pPr>
              <a:r>
                <a:rPr lang="zh-CN" altLang="en-US" sz="1000" b="1" dirty="0" smtClean="0">
                  <a:latin typeface="+mj-ea"/>
                  <a:ea typeface="+mj-ea"/>
                </a:rPr>
                <a:t>聚丙烯无毒、无臭、无味</a:t>
              </a:r>
              <a:endParaRPr lang="en-US" altLang="zh-CN" sz="1000" b="1" dirty="0" smtClean="0">
                <a:latin typeface="+mj-ea"/>
                <a:ea typeface="+mj-ea"/>
              </a:endParaRPr>
            </a:p>
            <a:p>
              <a:pPr>
                <a:lnSpc>
                  <a:spcPct val="130000"/>
                </a:lnSpc>
              </a:pPr>
              <a:endParaRPr lang="en-US" altLang="zh-CN" sz="1000" dirty="0">
                <a:latin typeface="+mj-ea"/>
                <a:ea typeface="+mj-ea"/>
              </a:endParaRPr>
            </a:p>
            <a:p>
              <a:pPr>
                <a:lnSpc>
                  <a:spcPct val="130000"/>
                </a:lnSpc>
              </a:pPr>
              <a:r>
                <a:rPr lang="zh-CN" altLang="en-US" sz="1000" b="1" dirty="0" smtClean="0">
                  <a:latin typeface="+mj-ea"/>
                  <a:ea typeface="+mj-ea"/>
                </a:rPr>
                <a:t>聚丙烯加工特性较好，制品光滑且有较好的光泽度</a:t>
              </a:r>
              <a:endParaRPr lang="en-US" altLang="zh-CN" sz="1000" dirty="0">
                <a:latin typeface="+mj-ea"/>
                <a:ea typeface="+mj-ea"/>
              </a:endParaRPr>
            </a:p>
            <a:p>
              <a:pPr>
                <a:lnSpc>
                  <a:spcPct val="130000"/>
                </a:lnSpc>
              </a:pPr>
              <a:endParaRPr lang="en-US" altLang="zh-CN" sz="1000" dirty="0" smtClean="0">
                <a:latin typeface="+mj-ea"/>
                <a:ea typeface="+mj-ea"/>
              </a:endParaRPr>
            </a:p>
            <a:p>
              <a:pPr>
                <a:lnSpc>
                  <a:spcPct val="130000"/>
                </a:lnSpc>
              </a:pPr>
              <a:r>
                <a:rPr lang="zh-CN" altLang="en-US" sz="1000" b="1" dirty="0" smtClean="0">
                  <a:latin typeface="+mj-ea"/>
                  <a:ea typeface="+mj-ea"/>
                </a:rPr>
                <a:t>强度、刚性、硬度、韧性、抗弯曲疲劳等力学性能均优越</a:t>
              </a:r>
              <a:endParaRPr lang="en-US" altLang="zh-CN" sz="1000" b="1" dirty="0" smtClean="0">
                <a:latin typeface="+mj-ea"/>
                <a:ea typeface="+mj-ea"/>
              </a:endParaRPr>
            </a:p>
            <a:p>
              <a:pPr>
                <a:lnSpc>
                  <a:spcPct val="130000"/>
                </a:lnSpc>
              </a:pPr>
              <a:endParaRPr lang="en-US" altLang="zh-CN" sz="1000" dirty="0" smtClean="0">
                <a:latin typeface="+mj-ea"/>
                <a:ea typeface="+mj-ea"/>
              </a:endParaRPr>
            </a:p>
            <a:p>
              <a:pPr>
                <a:lnSpc>
                  <a:spcPct val="130000"/>
                </a:lnSpc>
              </a:pPr>
              <a:r>
                <a:rPr lang="zh-CN" altLang="en-US" sz="1000" b="1" dirty="0" smtClean="0">
                  <a:latin typeface="+mj-ea"/>
                  <a:ea typeface="+mj-ea"/>
                </a:rPr>
                <a:t>能在</a:t>
              </a:r>
              <a:r>
                <a:rPr lang="en-US" altLang="zh-CN" sz="1000" b="1" dirty="0" smtClean="0">
                  <a:latin typeface="+mj-ea"/>
                  <a:ea typeface="+mj-ea"/>
                </a:rPr>
                <a:t>100 ℃</a:t>
              </a:r>
              <a:r>
                <a:rPr lang="zh-CN" altLang="en-US" sz="1000" b="1" dirty="0" smtClean="0">
                  <a:latin typeface="+mj-ea"/>
                  <a:ea typeface="+mj-ea"/>
                </a:rPr>
                <a:t>以上使用除能被浓硫酸、浓硝酸侵蚀外，其对各种化学试剂都比较稳定</a:t>
              </a:r>
              <a:endParaRPr lang="en-US" altLang="zh-CN" sz="1000" b="1" dirty="0" smtClean="0">
                <a:latin typeface="+mj-ea"/>
                <a:ea typeface="+mj-ea"/>
              </a:endParaRPr>
            </a:p>
            <a:p>
              <a:pPr>
                <a:lnSpc>
                  <a:spcPct val="130000"/>
                </a:lnSpc>
              </a:pPr>
              <a:endParaRPr lang="en-US" altLang="zh-CN" sz="1000" b="1" dirty="0" smtClean="0">
                <a:latin typeface="+mj-ea"/>
                <a:ea typeface="+mj-ea"/>
              </a:endParaRPr>
            </a:p>
            <a:p>
              <a:pPr>
                <a:lnSpc>
                  <a:spcPct val="130000"/>
                </a:lnSpc>
              </a:pPr>
              <a:r>
                <a:rPr lang="zh-CN" altLang="en-US" sz="1000" b="1" dirty="0" smtClean="0">
                  <a:latin typeface="+mj-ea"/>
                  <a:ea typeface="+mj-ea"/>
                </a:rPr>
                <a:t>因此将其作为制备天然纤维改性复合材料的原料是非常理想的选择</a:t>
              </a:r>
              <a:r>
                <a:rPr lang="zh-CN" altLang="en-US" sz="1000" dirty="0" smtClean="0">
                  <a:latin typeface="+mj-ea"/>
                  <a:ea typeface="+mj-ea"/>
                </a:rPr>
                <a:t>。</a:t>
              </a:r>
              <a:endParaRPr lang="zh-CN" altLang="en-US" sz="1100" dirty="0">
                <a:latin typeface="+mj-ea"/>
                <a:ea typeface="+mj-ea"/>
              </a:endParaRPr>
            </a:p>
          </p:txBody>
        </p:sp>
        <p:sp>
          <p:nvSpPr>
            <p:cNvPr id="2" name="椭圆 1"/>
            <p:cNvSpPr/>
            <p:nvPr/>
          </p:nvSpPr>
          <p:spPr>
            <a:xfrm>
              <a:off x="6637434" y="2664281"/>
              <a:ext cx="115330" cy="11533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椭圆 7"/>
            <p:cNvSpPr/>
            <p:nvPr/>
          </p:nvSpPr>
          <p:spPr>
            <a:xfrm>
              <a:off x="6637434" y="3073214"/>
              <a:ext cx="115330" cy="11533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椭圆 8"/>
            <p:cNvSpPr/>
            <p:nvPr/>
          </p:nvSpPr>
          <p:spPr>
            <a:xfrm>
              <a:off x="6637434" y="3659580"/>
              <a:ext cx="115330" cy="11533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椭圆 9"/>
            <p:cNvSpPr/>
            <p:nvPr/>
          </p:nvSpPr>
          <p:spPr>
            <a:xfrm>
              <a:off x="6637434" y="4257814"/>
              <a:ext cx="115330" cy="115330"/>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sp>
        <p:nvSpPr>
          <p:cNvPr id="12" name="文本框 11"/>
          <p:cNvSpPr txBox="1"/>
          <p:nvPr/>
        </p:nvSpPr>
        <p:spPr>
          <a:xfrm>
            <a:off x="1788451" y="1456622"/>
            <a:ext cx="8494633" cy="646331"/>
          </a:xfrm>
          <a:prstGeom prst="rect">
            <a:avLst/>
          </a:prstGeom>
          <a:noFill/>
        </p:spPr>
        <p:txBody>
          <a:bodyPr wrap="none" rtlCol="0">
            <a:spAutoFit/>
          </a:bodyPr>
          <a:lstStyle/>
          <a:p>
            <a:r>
              <a:rPr lang="zh-CN" altLang="en-US" dirty="0">
                <a:latin typeface="+mj-ea"/>
              </a:rPr>
              <a:t>聚丙烯是最常用的合成高分子材料之一，主要由丙烯聚合而成，属于</a:t>
            </a:r>
            <a:r>
              <a:rPr lang="zh-CN" altLang="en-US" dirty="0" smtClean="0">
                <a:latin typeface="+mj-ea"/>
              </a:rPr>
              <a:t>热塑性树脂</a:t>
            </a:r>
            <a:endParaRPr lang="en-US" altLang="zh-CN" dirty="0">
              <a:latin typeface="+mj-ea"/>
            </a:endParaRPr>
          </a:p>
          <a:p>
            <a:endParaRPr lang="zh-CN" altLang="en-US" dirty="0"/>
          </a:p>
        </p:txBody>
      </p:sp>
    </p:spTree>
    <p:extLst>
      <p:ext uri="{BB962C8B-B14F-4D97-AF65-F5344CB8AC3E}">
        <p14:creationId xmlns:p14="http://schemas.microsoft.com/office/powerpoint/2010/main" val="4130076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8"/>
          <p:cNvSpPr txBox="1">
            <a:spLocks noChangeArrowheads="1"/>
          </p:cNvSpPr>
          <p:nvPr/>
        </p:nvSpPr>
        <p:spPr bwMode="gray">
          <a:xfrm>
            <a:off x="2548163" y="930559"/>
            <a:ext cx="7530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zh-CN" sz="2800" dirty="0"/>
              <a:t>苎麻纤维改性高分子</a:t>
            </a:r>
            <a:r>
              <a:rPr lang="zh-CN" altLang="zh-CN" sz="2800" dirty="0" smtClean="0"/>
              <a:t>复合材料现状</a:t>
            </a:r>
            <a:r>
              <a:rPr lang="zh-CN" altLang="zh-CN" sz="2800" dirty="0"/>
              <a:t>简述</a:t>
            </a:r>
            <a:endParaRPr lang="zh-CN" altLang="en-US" sz="2500" dirty="0">
              <a:solidFill>
                <a:srgbClr val="333333"/>
              </a:solidFill>
              <a:latin typeface="微软雅黑" panose="020B0503020204020204" pitchFamily="34" charset="-122"/>
              <a:ea typeface="微软雅黑" panose="020B0503020204020204" pitchFamily="34" charset="-122"/>
            </a:endParaRPr>
          </a:p>
        </p:txBody>
      </p:sp>
      <p:cxnSp>
        <p:nvCxnSpPr>
          <p:cNvPr id="5" name="直接连接符​​ 14"/>
          <p:cNvCxnSpPr/>
          <p:nvPr/>
        </p:nvCxnSpPr>
        <p:spPr>
          <a:xfrm>
            <a:off x="2696875" y="1555280"/>
            <a:ext cx="7090383" cy="3659"/>
          </a:xfrm>
          <a:prstGeom prst="line">
            <a:avLst/>
          </a:prstGeom>
          <a:ln w="9525">
            <a:solidFill>
              <a:srgbClr val="333333"/>
            </a:solidFill>
            <a:prstDash val="solid"/>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235235" y="2013840"/>
            <a:ext cx="1953060" cy="1594427"/>
            <a:chOff x="1572165" y="1993205"/>
            <a:chExt cx="1962102" cy="1738992"/>
          </a:xfrm>
        </p:grpSpPr>
        <p:sp>
          <p:nvSpPr>
            <p:cNvPr id="7" name="Freeform 5"/>
            <p:cNvSpPr>
              <a:spLocks/>
            </p:cNvSpPr>
            <p:nvPr/>
          </p:nvSpPr>
          <p:spPr bwMode="auto">
            <a:xfrm>
              <a:off x="1572165" y="1993205"/>
              <a:ext cx="1962102" cy="173899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sym typeface="Arial" panose="020B0604020202020204" pitchFamily="34" charset="0"/>
              </a:endParaRPr>
            </a:p>
          </p:txBody>
        </p:sp>
        <p:sp>
          <p:nvSpPr>
            <p:cNvPr id="8" name="Freeform 5"/>
            <p:cNvSpPr>
              <a:spLocks/>
            </p:cNvSpPr>
            <p:nvPr/>
          </p:nvSpPr>
          <p:spPr bwMode="auto">
            <a:xfrm>
              <a:off x="1731933" y="2104447"/>
              <a:ext cx="1680353" cy="148928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chemeClr val="accent1">
                  <a:lumMod val="50000"/>
                  <a:alpha val="64000"/>
                </a:scheme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13" dirty="0" smtClean="0">
                  <a:solidFill>
                    <a:srgbClr val="FFFFFF"/>
                  </a:solidFill>
                  <a:latin typeface="+mj-ea"/>
                  <a:ea typeface="+mj-ea"/>
                  <a:sym typeface="Arial" panose="020B0604020202020204" pitchFamily="34" charset="0"/>
                </a:rPr>
                <a:t>阻燃性</a:t>
              </a:r>
              <a:endParaRPr lang="zh-CN" altLang="en-US" sz="1013" dirty="0">
                <a:solidFill>
                  <a:srgbClr val="FFFFFF"/>
                </a:solidFill>
                <a:latin typeface="+mj-ea"/>
                <a:ea typeface="+mj-ea"/>
                <a:sym typeface="Arial" panose="020B0604020202020204" pitchFamily="34" charset="0"/>
              </a:endParaRPr>
            </a:p>
          </p:txBody>
        </p:sp>
      </p:grpSp>
      <p:grpSp>
        <p:nvGrpSpPr>
          <p:cNvPr id="9" name="组合 8"/>
          <p:cNvGrpSpPr/>
          <p:nvPr/>
        </p:nvGrpSpPr>
        <p:grpSpPr>
          <a:xfrm>
            <a:off x="6235235" y="3701907"/>
            <a:ext cx="1953060" cy="1594427"/>
            <a:chOff x="1572165" y="1993205"/>
            <a:chExt cx="1962102" cy="1738992"/>
          </a:xfrm>
        </p:grpSpPr>
        <p:sp>
          <p:nvSpPr>
            <p:cNvPr id="10" name="Freeform 5"/>
            <p:cNvSpPr>
              <a:spLocks/>
            </p:cNvSpPr>
            <p:nvPr/>
          </p:nvSpPr>
          <p:spPr bwMode="auto">
            <a:xfrm>
              <a:off x="1572165" y="1993205"/>
              <a:ext cx="1962102" cy="173899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3"/>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sym typeface="Arial" panose="020B0604020202020204" pitchFamily="34" charset="0"/>
              </a:endParaRPr>
            </a:p>
          </p:txBody>
        </p:sp>
        <p:sp>
          <p:nvSpPr>
            <p:cNvPr id="11" name="Freeform 5"/>
            <p:cNvSpPr>
              <a:spLocks/>
            </p:cNvSpPr>
            <p:nvPr/>
          </p:nvSpPr>
          <p:spPr bwMode="auto">
            <a:xfrm>
              <a:off x="1713040" y="2118061"/>
              <a:ext cx="1680353" cy="148928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chemeClr val="accent3">
                  <a:lumMod val="50000"/>
                  <a:alpha val="64000"/>
                </a:scheme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sym typeface="Arial" panose="020B0604020202020204" pitchFamily="34" charset="0"/>
              </a:endParaRPr>
            </a:p>
          </p:txBody>
        </p:sp>
      </p:grpSp>
      <p:grpSp>
        <p:nvGrpSpPr>
          <p:cNvPr id="12" name="组合 11"/>
          <p:cNvGrpSpPr/>
          <p:nvPr/>
        </p:nvGrpSpPr>
        <p:grpSpPr>
          <a:xfrm>
            <a:off x="7834198" y="2857875"/>
            <a:ext cx="1953060" cy="1594427"/>
            <a:chOff x="1572165" y="1993205"/>
            <a:chExt cx="1962102" cy="1738992"/>
          </a:xfrm>
        </p:grpSpPr>
        <p:sp>
          <p:nvSpPr>
            <p:cNvPr id="13" name="Freeform 5"/>
            <p:cNvSpPr>
              <a:spLocks/>
            </p:cNvSpPr>
            <p:nvPr/>
          </p:nvSpPr>
          <p:spPr bwMode="auto">
            <a:xfrm>
              <a:off x="1572165" y="1993205"/>
              <a:ext cx="1962102" cy="173899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2"/>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2">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sym typeface="Arial" panose="020B0604020202020204" pitchFamily="34" charset="0"/>
              </a:endParaRPr>
            </a:p>
          </p:txBody>
        </p:sp>
        <p:sp>
          <p:nvSpPr>
            <p:cNvPr id="14" name="Freeform 5"/>
            <p:cNvSpPr>
              <a:spLocks/>
            </p:cNvSpPr>
            <p:nvPr/>
          </p:nvSpPr>
          <p:spPr bwMode="auto">
            <a:xfrm>
              <a:off x="1713040" y="2118061"/>
              <a:ext cx="1680353" cy="148928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95000"/>
              </a:schemeClr>
            </a:solidFill>
            <a:ln w="50800">
              <a:noFill/>
            </a:ln>
            <a:effectLst>
              <a:outerShdw blurRad="101600" dist="50800" dir="2700000" algn="tl" rotWithShape="0">
                <a:schemeClr val="accent2">
                  <a:lumMod val="50000"/>
                  <a:alpha val="64000"/>
                </a:schemeClr>
              </a:outerShdw>
            </a:effectLst>
            <a:scene3d>
              <a:camera prst="orthographicFront"/>
              <a:lightRig rig="threePt" dir="t"/>
            </a:scene3d>
            <a:sp3d prstMaterial="softEdge">
              <a:bevelT w="63500" h="190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sym typeface="Arial" panose="020B0604020202020204" pitchFamily="34" charset="0"/>
              </a:endParaRPr>
            </a:p>
          </p:txBody>
        </p:sp>
      </p:grpSp>
      <p:grpSp>
        <p:nvGrpSpPr>
          <p:cNvPr id="36" name="组合 35"/>
          <p:cNvGrpSpPr/>
          <p:nvPr/>
        </p:nvGrpSpPr>
        <p:grpSpPr>
          <a:xfrm>
            <a:off x="2801263" y="1721199"/>
            <a:ext cx="2734030" cy="1236752"/>
            <a:chOff x="1121549" y="2024080"/>
            <a:chExt cx="2521960" cy="1238519"/>
          </a:xfrm>
        </p:grpSpPr>
        <p:grpSp>
          <p:nvGrpSpPr>
            <p:cNvPr id="37" name="组合 36"/>
            <p:cNvGrpSpPr/>
            <p:nvPr/>
          </p:nvGrpSpPr>
          <p:grpSpPr>
            <a:xfrm>
              <a:off x="1121549" y="2358139"/>
              <a:ext cx="2452713" cy="904460"/>
              <a:chOff x="1588045" y="2438262"/>
              <a:chExt cx="2452713" cy="904460"/>
            </a:xfrm>
          </p:grpSpPr>
          <p:sp>
            <p:nvSpPr>
              <p:cNvPr id="39" name="文本框 38"/>
              <p:cNvSpPr txBox="1"/>
              <p:nvPr/>
            </p:nvSpPr>
            <p:spPr bwMode="auto">
              <a:xfrm>
                <a:off x="1787319" y="2747929"/>
                <a:ext cx="2253439" cy="594793"/>
              </a:xfrm>
              <a:prstGeom prst="rect">
                <a:avLst/>
              </a:prstGeom>
              <a:noFill/>
            </p:spPr>
            <p:txBody>
              <a:bodyPr wrap="square">
                <a:spAutoFit/>
              </a:bodyPr>
              <a:lstStyle/>
              <a:p>
                <a:pPr>
                  <a:lnSpc>
                    <a:spcPct val="125000"/>
                  </a:lnSpc>
                </a:pPr>
                <a:r>
                  <a:rPr lang="zh-CN" altLang="en-US" sz="1400" dirty="0" smtClean="0">
                    <a:latin typeface="+mn-ea"/>
                    <a:cs typeface="Lato Light" charset="0"/>
                    <a:sym typeface="Lato Light" charset="0"/>
                  </a:rPr>
                  <a:t>对苎麻纤维增强聚丙烯的无卤阻燃研究</a:t>
                </a:r>
                <a:endParaRPr lang="en-US" altLang="zh-CN" sz="1400" dirty="0">
                  <a:latin typeface="+mn-ea"/>
                  <a:cs typeface="Lato Light" charset="0"/>
                  <a:sym typeface="Lato Light" charset="0"/>
                </a:endParaRPr>
              </a:p>
            </p:txBody>
          </p:sp>
          <p:sp>
            <p:nvSpPr>
              <p:cNvPr id="40" name="文本框 39"/>
              <p:cNvSpPr txBox="1"/>
              <p:nvPr/>
            </p:nvSpPr>
            <p:spPr bwMode="auto">
              <a:xfrm>
                <a:off x="1588045" y="2438262"/>
                <a:ext cx="2349783" cy="339039"/>
              </a:xfrm>
              <a:prstGeom prst="rect">
                <a:avLst/>
              </a:prstGeom>
              <a:noFill/>
            </p:spPr>
            <p:txBody>
              <a:bodyPr wrap="square">
                <a:spAutoFit/>
              </a:bodyPr>
              <a:lstStyle/>
              <a:p>
                <a:pPr algn="r">
                  <a:defRPr/>
                </a:pPr>
                <a:r>
                  <a:rPr lang="zh-CN" altLang="en-US" sz="1600" b="1" spc="75" dirty="0" smtClean="0">
                    <a:latin typeface="+mj-ea"/>
                    <a:ea typeface="+mj-ea"/>
                  </a:rPr>
                  <a:t>四川大学化学学院</a:t>
                </a:r>
                <a:endParaRPr lang="zh-CN" altLang="en-US" sz="1600" b="1" spc="75" dirty="0">
                  <a:latin typeface="+mj-ea"/>
                  <a:ea typeface="+mj-ea"/>
                </a:endParaRPr>
              </a:p>
            </p:txBody>
          </p:sp>
        </p:grpSp>
        <p:sp>
          <p:nvSpPr>
            <p:cNvPr id="38" name="矩形 37"/>
            <p:cNvSpPr/>
            <p:nvPr/>
          </p:nvSpPr>
          <p:spPr>
            <a:xfrm>
              <a:off x="3012567" y="2024080"/>
              <a:ext cx="630942" cy="492443"/>
            </a:xfrm>
            <a:prstGeom prst="rect">
              <a:avLst/>
            </a:prstGeom>
          </p:spPr>
          <p:txBody>
            <a:bodyPr wrap="none">
              <a:spAutoFit/>
            </a:bodyPr>
            <a:lstStyle/>
            <a:p>
              <a:pPr algn="ctr"/>
              <a:r>
                <a:rPr lang="en-US" altLang="zh-CN" sz="1800" spc="75" dirty="0">
                  <a:solidFill>
                    <a:schemeClr val="accent1"/>
                  </a:solidFill>
                  <a:latin typeface="+mj-ea"/>
                  <a:ea typeface="+mj-ea"/>
                </a:rPr>
                <a:t>01</a:t>
              </a:r>
              <a:endParaRPr lang="zh-CN" altLang="en-US" sz="1800" dirty="0">
                <a:solidFill>
                  <a:schemeClr val="accent1"/>
                </a:solidFill>
                <a:latin typeface="+mj-ea"/>
                <a:ea typeface="+mj-ea"/>
              </a:endParaRPr>
            </a:p>
          </p:txBody>
        </p:sp>
      </p:grpSp>
      <p:grpSp>
        <p:nvGrpSpPr>
          <p:cNvPr id="41" name="组合 40"/>
          <p:cNvGrpSpPr/>
          <p:nvPr/>
        </p:nvGrpSpPr>
        <p:grpSpPr>
          <a:xfrm>
            <a:off x="2812195" y="3065472"/>
            <a:ext cx="2723100" cy="1442464"/>
            <a:chOff x="1131633" y="2024080"/>
            <a:chExt cx="2511877" cy="1444527"/>
          </a:xfrm>
        </p:grpSpPr>
        <p:grpSp>
          <p:nvGrpSpPr>
            <p:cNvPr id="42" name="组合 41"/>
            <p:cNvGrpSpPr/>
            <p:nvPr/>
          </p:nvGrpSpPr>
          <p:grpSpPr>
            <a:xfrm>
              <a:off x="1131633" y="2361225"/>
              <a:ext cx="2442629" cy="1107382"/>
              <a:chOff x="1598129" y="2441348"/>
              <a:chExt cx="2442629" cy="1107382"/>
            </a:xfrm>
          </p:grpSpPr>
          <p:sp>
            <p:nvSpPr>
              <p:cNvPr id="44" name="文本框 43"/>
              <p:cNvSpPr txBox="1"/>
              <p:nvPr/>
            </p:nvSpPr>
            <p:spPr bwMode="auto">
              <a:xfrm>
                <a:off x="1787319" y="2684246"/>
                <a:ext cx="2253439" cy="864484"/>
              </a:xfrm>
              <a:prstGeom prst="rect">
                <a:avLst/>
              </a:prstGeom>
              <a:noFill/>
            </p:spPr>
            <p:txBody>
              <a:bodyPr wrap="square">
                <a:spAutoFit/>
              </a:bodyPr>
              <a:lstStyle/>
              <a:p>
                <a:pPr>
                  <a:lnSpc>
                    <a:spcPct val="125000"/>
                  </a:lnSpc>
                </a:pPr>
                <a:r>
                  <a:rPr lang="zh-CN" altLang="en-US" sz="1400" dirty="0" smtClean="0">
                    <a:latin typeface="+mj-ea"/>
                    <a:ea typeface="+mj-ea"/>
                    <a:cs typeface="Lato Light" charset="0"/>
                    <a:sym typeface="Lato Light" charset="0"/>
                  </a:rPr>
                  <a:t>三维正交苎麻机织物增强聚丙烯复合材料的制备与性能研究</a:t>
                </a:r>
                <a:endParaRPr lang="en-US" altLang="zh-CN" sz="1400" dirty="0">
                  <a:latin typeface="+mj-ea"/>
                  <a:ea typeface="+mj-ea"/>
                  <a:cs typeface="Lato Light" charset="0"/>
                  <a:sym typeface="Lato Light" charset="0"/>
                </a:endParaRPr>
              </a:p>
            </p:txBody>
          </p:sp>
          <p:sp>
            <p:nvSpPr>
              <p:cNvPr id="45" name="文本框 44"/>
              <p:cNvSpPr txBox="1"/>
              <p:nvPr/>
            </p:nvSpPr>
            <p:spPr bwMode="auto">
              <a:xfrm>
                <a:off x="1598129" y="2441348"/>
                <a:ext cx="2349783" cy="339039"/>
              </a:xfrm>
              <a:prstGeom prst="rect">
                <a:avLst/>
              </a:prstGeom>
              <a:noFill/>
            </p:spPr>
            <p:txBody>
              <a:bodyPr wrap="square">
                <a:spAutoFit/>
              </a:bodyPr>
              <a:lstStyle/>
              <a:p>
                <a:pPr algn="r">
                  <a:defRPr/>
                </a:pPr>
                <a:r>
                  <a:rPr lang="zh-CN" altLang="en-US" sz="1600" b="1" spc="75" dirty="0">
                    <a:latin typeface="+mj-ea"/>
                    <a:ea typeface="+mj-ea"/>
                  </a:rPr>
                  <a:t>东</a:t>
                </a:r>
                <a:r>
                  <a:rPr lang="zh-CN" altLang="en-US" sz="1600" b="1" spc="75" dirty="0" smtClean="0">
                    <a:latin typeface="+mj-ea"/>
                    <a:ea typeface="+mj-ea"/>
                  </a:rPr>
                  <a:t>华大学</a:t>
                </a:r>
                <a:endParaRPr lang="zh-CN" altLang="en-US" sz="1600" b="1" spc="75" dirty="0">
                  <a:latin typeface="+mj-ea"/>
                  <a:ea typeface="+mj-ea"/>
                </a:endParaRPr>
              </a:p>
            </p:txBody>
          </p:sp>
        </p:grpSp>
        <p:sp>
          <p:nvSpPr>
            <p:cNvPr id="43" name="矩形 42"/>
            <p:cNvSpPr/>
            <p:nvPr/>
          </p:nvSpPr>
          <p:spPr>
            <a:xfrm>
              <a:off x="3012569" y="2024080"/>
              <a:ext cx="630941" cy="492443"/>
            </a:xfrm>
            <a:prstGeom prst="rect">
              <a:avLst/>
            </a:prstGeom>
          </p:spPr>
          <p:txBody>
            <a:bodyPr wrap="none">
              <a:spAutoFit/>
            </a:bodyPr>
            <a:lstStyle/>
            <a:p>
              <a:pPr algn="ctr"/>
              <a:r>
                <a:rPr lang="en-US" altLang="zh-CN" sz="1800" spc="75" dirty="0">
                  <a:solidFill>
                    <a:schemeClr val="accent2"/>
                  </a:solidFill>
                  <a:latin typeface="+mj-ea"/>
                  <a:ea typeface="+mj-ea"/>
                </a:rPr>
                <a:t>02</a:t>
              </a:r>
              <a:endParaRPr lang="zh-CN" altLang="en-US" sz="1800" dirty="0">
                <a:solidFill>
                  <a:schemeClr val="accent2"/>
                </a:solidFill>
                <a:latin typeface="+mj-ea"/>
                <a:ea typeface="+mj-ea"/>
              </a:endParaRPr>
            </a:p>
          </p:txBody>
        </p:sp>
      </p:grpSp>
      <p:grpSp>
        <p:nvGrpSpPr>
          <p:cNvPr id="46" name="组合 45"/>
          <p:cNvGrpSpPr/>
          <p:nvPr/>
        </p:nvGrpSpPr>
        <p:grpSpPr>
          <a:xfrm>
            <a:off x="2877667" y="4409744"/>
            <a:ext cx="2657628" cy="1872355"/>
            <a:chOff x="1192026" y="2024080"/>
            <a:chExt cx="2451482" cy="1875033"/>
          </a:xfrm>
        </p:grpSpPr>
        <p:grpSp>
          <p:nvGrpSpPr>
            <p:cNvPr id="47" name="组合 46"/>
            <p:cNvGrpSpPr/>
            <p:nvPr/>
          </p:nvGrpSpPr>
          <p:grpSpPr>
            <a:xfrm>
              <a:off x="1192026" y="2389335"/>
              <a:ext cx="2416858" cy="1509778"/>
              <a:chOff x="1658522" y="2469458"/>
              <a:chExt cx="2416858" cy="1509778"/>
            </a:xfrm>
          </p:grpSpPr>
          <p:sp>
            <p:nvSpPr>
              <p:cNvPr id="49" name="文本框 48"/>
              <p:cNvSpPr txBox="1"/>
              <p:nvPr/>
            </p:nvSpPr>
            <p:spPr bwMode="auto">
              <a:xfrm>
                <a:off x="1821941" y="2808012"/>
                <a:ext cx="2253439" cy="1171224"/>
              </a:xfrm>
              <a:prstGeom prst="rect">
                <a:avLst/>
              </a:prstGeom>
              <a:noFill/>
            </p:spPr>
            <p:txBody>
              <a:bodyPr wrap="square">
                <a:spAutoFit/>
              </a:bodyPr>
              <a:lstStyle/>
              <a:p>
                <a:pPr>
                  <a:lnSpc>
                    <a:spcPct val="125000"/>
                  </a:lnSpc>
                </a:pPr>
                <a:r>
                  <a:rPr lang="zh-CN" altLang="zh-CN" sz="1400" dirty="0"/>
                  <a:t>苎麻纤维增强聚丙烯复合材料注射成型过程中苎麻落麻纤维的分散问题和制品的复合</a:t>
                </a:r>
                <a:r>
                  <a:rPr lang="zh-CN" altLang="zh-CN" sz="1400" dirty="0" smtClean="0"/>
                  <a:t>工艺</a:t>
                </a:r>
                <a:r>
                  <a:rPr lang="zh-CN" altLang="en-US" sz="1400" dirty="0" smtClean="0"/>
                  <a:t>研究</a:t>
                </a:r>
                <a:endParaRPr lang="en-US" altLang="zh-CN" sz="1400" dirty="0">
                  <a:latin typeface="+mj-ea"/>
                  <a:ea typeface="+mj-ea"/>
                  <a:cs typeface="Lato Light" charset="0"/>
                  <a:sym typeface="Lato Light" charset="0"/>
                </a:endParaRPr>
              </a:p>
            </p:txBody>
          </p:sp>
          <p:sp>
            <p:nvSpPr>
              <p:cNvPr id="50" name="文本框 49"/>
              <p:cNvSpPr txBox="1"/>
              <p:nvPr/>
            </p:nvSpPr>
            <p:spPr bwMode="auto">
              <a:xfrm>
                <a:off x="1658522" y="2469458"/>
                <a:ext cx="2349783" cy="338555"/>
              </a:xfrm>
              <a:prstGeom prst="rect">
                <a:avLst/>
              </a:prstGeom>
              <a:noFill/>
            </p:spPr>
            <p:txBody>
              <a:bodyPr wrap="square">
                <a:spAutoFit/>
              </a:bodyPr>
              <a:lstStyle/>
              <a:p>
                <a:pPr algn="r">
                  <a:defRPr/>
                </a:pPr>
                <a:r>
                  <a:rPr lang="zh-CN" altLang="en-US" sz="1600" b="1" spc="75" dirty="0" smtClean="0">
                    <a:latin typeface="+mj-ea"/>
                    <a:ea typeface="+mj-ea"/>
                  </a:rPr>
                  <a:t>国防科技大学</a:t>
                </a:r>
                <a:endParaRPr lang="zh-CN" altLang="en-US" sz="1600" b="1" spc="75" dirty="0">
                  <a:latin typeface="+mj-ea"/>
                  <a:ea typeface="+mj-ea"/>
                </a:endParaRPr>
              </a:p>
            </p:txBody>
          </p:sp>
        </p:grpSp>
        <p:sp>
          <p:nvSpPr>
            <p:cNvPr id="48" name="矩形 47"/>
            <p:cNvSpPr/>
            <p:nvPr/>
          </p:nvSpPr>
          <p:spPr>
            <a:xfrm>
              <a:off x="3012567" y="2024080"/>
              <a:ext cx="630941" cy="492443"/>
            </a:xfrm>
            <a:prstGeom prst="rect">
              <a:avLst/>
            </a:prstGeom>
          </p:spPr>
          <p:txBody>
            <a:bodyPr wrap="none">
              <a:spAutoFit/>
            </a:bodyPr>
            <a:lstStyle/>
            <a:p>
              <a:pPr algn="ctr"/>
              <a:r>
                <a:rPr lang="en-US" altLang="zh-CN" sz="1800" spc="75" dirty="0">
                  <a:solidFill>
                    <a:schemeClr val="accent3"/>
                  </a:solidFill>
                  <a:latin typeface="+mj-ea"/>
                  <a:ea typeface="+mj-ea"/>
                </a:rPr>
                <a:t>03</a:t>
              </a:r>
              <a:endParaRPr lang="zh-CN" altLang="en-US" sz="1800" dirty="0">
                <a:solidFill>
                  <a:schemeClr val="accent3"/>
                </a:solidFill>
                <a:latin typeface="+mj-ea"/>
                <a:ea typeface="+mj-ea"/>
              </a:endParaRPr>
            </a:p>
          </p:txBody>
        </p:sp>
      </p:grpSp>
      <p:sp>
        <p:nvSpPr>
          <p:cNvPr id="56" name="文本框 55"/>
          <p:cNvSpPr txBox="1"/>
          <p:nvPr/>
        </p:nvSpPr>
        <p:spPr>
          <a:xfrm>
            <a:off x="6804789" y="2632732"/>
            <a:ext cx="877163" cy="369332"/>
          </a:xfrm>
          <a:prstGeom prst="rect">
            <a:avLst/>
          </a:prstGeom>
          <a:noFill/>
        </p:spPr>
        <p:txBody>
          <a:bodyPr wrap="none" rtlCol="0">
            <a:spAutoFit/>
          </a:bodyPr>
          <a:lstStyle/>
          <a:p>
            <a:r>
              <a:rPr lang="zh-CN" altLang="en-US" dirty="0" smtClean="0"/>
              <a:t>阻燃性</a:t>
            </a:r>
            <a:endParaRPr lang="zh-CN" altLang="en-US" dirty="0"/>
          </a:p>
        </p:txBody>
      </p:sp>
      <p:sp>
        <p:nvSpPr>
          <p:cNvPr id="57" name="文本框 56"/>
          <p:cNvSpPr txBox="1"/>
          <p:nvPr/>
        </p:nvSpPr>
        <p:spPr>
          <a:xfrm>
            <a:off x="6650079" y="4287011"/>
            <a:ext cx="1107996" cy="369332"/>
          </a:xfrm>
          <a:prstGeom prst="rect">
            <a:avLst/>
          </a:prstGeom>
          <a:noFill/>
        </p:spPr>
        <p:txBody>
          <a:bodyPr wrap="none" rtlCol="0">
            <a:spAutoFit/>
          </a:bodyPr>
          <a:lstStyle/>
          <a:p>
            <a:r>
              <a:rPr lang="zh-CN" altLang="en-US" dirty="0" smtClean="0"/>
              <a:t>加工特性</a:t>
            </a:r>
            <a:endParaRPr lang="zh-CN" altLang="en-US" dirty="0"/>
          </a:p>
        </p:txBody>
      </p:sp>
      <p:sp>
        <p:nvSpPr>
          <p:cNvPr id="58" name="文本框 57"/>
          <p:cNvSpPr txBox="1"/>
          <p:nvPr/>
        </p:nvSpPr>
        <p:spPr>
          <a:xfrm>
            <a:off x="8264418" y="3402136"/>
            <a:ext cx="1107996" cy="369332"/>
          </a:xfrm>
          <a:prstGeom prst="rect">
            <a:avLst/>
          </a:prstGeom>
          <a:noFill/>
        </p:spPr>
        <p:txBody>
          <a:bodyPr wrap="none" rtlCol="0">
            <a:spAutoFit/>
          </a:bodyPr>
          <a:lstStyle/>
          <a:p>
            <a:r>
              <a:rPr lang="zh-CN" altLang="en-US" dirty="0" smtClean="0"/>
              <a:t>使用性能</a:t>
            </a:r>
            <a:endParaRPr lang="zh-CN" altLang="en-US" dirty="0"/>
          </a:p>
        </p:txBody>
      </p:sp>
    </p:spTree>
    <p:extLst>
      <p:ext uri="{BB962C8B-B14F-4D97-AF65-F5344CB8AC3E}">
        <p14:creationId xmlns:p14="http://schemas.microsoft.com/office/powerpoint/2010/main" val="341366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1000" fill="hold"/>
                                        <p:tgtEl>
                                          <p:spTgt spid="6"/>
                                        </p:tgtEl>
                                        <p:attrNameLst>
                                          <p:attrName>ppt_w</p:attrName>
                                        </p:attrNameLst>
                                      </p:cBhvr>
                                      <p:tavLst>
                                        <p:tav tm="0">
                                          <p:val>
                                            <p:fltVal val="0"/>
                                          </p:val>
                                        </p:tav>
                                        <p:tav tm="100000">
                                          <p:val>
                                            <p:strVal val="#ppt_w"/>
                                          </p:val>
                                        </p:tav>
                                      </p:tavLst>
                                    </p:anim>
                                    <p:anim calcmode="lin" valueType="num">
                                      <p:cBhvr>
                                        <p:cTn id="31" dur="1000" fill="hold"/>
                                        <p:tgtEl>
                                          <p:spTgt spid="6"/>
                                        </p:tgtEl>
                                        <p:attrNameLst>
                                          <p:attrName>ppt_h</p:attrName>
                                        </p:attrNameLst>
                                      </p:cBhvr>
                                      <p:tavLst>
                                        <p:tav tm="0">
                                          <p:val>
                                            <p:fltVal val="0"/>
                                          </p:val>
                                        </p:tav>
                                        <p:tav tm="100000">
                                          <p:val>
                                            <p:strVal val="#ppt_h"/>
                                          </p:val>
                                        </p:tav>
                                      </p:tavLst>
                                    </p:anim>
                                    <p:anim calcmode="lin" valueType="num">
                                      <p:cBhvr>
                                        <p:cTn id="32" dur="1000" fill="hold"/>
                                        <p:tgtEl>
                                          <p:spTgt spid="6"/>
                                        </p:tgtEl>
                                        <p:attrNameLst>
                                          <p:attrName>style.rotation</p:attrName>
                                        </p:attrNameLst>
                                      </p:cBhvr>
                                      <p:tavLst>
                                        <p:tav tm="0">
                                          <p:val>
                                            <p:fltVal val="90"/>
                                          </p:val>
                                        </p:tav>
                                        <p:tav tm="100000">
                                          <p:val>
                                            <p:fltVal val="0"/>
                                          </p:val>
                                        </p:tav>
                                      </p:tavLst>
                                    </p:anim>
                                    <p:animEffect transition="in" filter="fade">
                                      <p:cBhvr>
                                        <p:cTn id="33" dur="1000"/>
                                        <p:tgtEl>
                                          <p:spTgt spid="6"/>
                                        </p:tgtEl>
                                      </p:cBhvr>
                                    </p:animEffect>
                                  </p:childTnLst>
                                </p:cTn>
                              </p:par>
                              <p:par>
                                <p:cTn id="34" presetID="31"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fltVal val="0"/>
                                          </p:val>
                                        </p:tav>
                                        <p:tav tm="100000">
                                          <p:val>
                                            <p:strVal val="#ppt_w"/>
                                          </p:val>
                                        </p:tav>
                                      </p:tavLst>
                                    </p:anim>
                                    <p:anim calcmode="lin" valueType="num">
                                      <p:cBhvr>
                                        <p:cTn id="37" dur="1000" fill="hold"/>
                                        <p:tgtEl>
                                          <p:spTgt spid="9"/>
                                        </p:tgtEl>
                                        <p:attrNameLst>
                                          <p:attrName>ppt_h</p:attrName>
                                        </p:attrNameLst>
                                      </p:cBhvr>
                                      <p:tavLst>
                                        <p:tav tm="0">
                                          <p:val>
                                            <p:fltVal val="0"/>
                                          </p:val>
                                        </p:tav>
                                        <p:tav tm="100000">
                                          <p:val>
                                            <p:strVal val="#ppt_h"/>
                                          </p:val>
                                        </p:tav>
                                      </p:tavLst>
                                    </p:anim>
                                    <p:anim calcmode="lin" valueType="num">
                                      <p:cBhvr>
                                        <p:cTn id="38" dur="1000" fill="hold"/>
                                        <p:tgtEl>
                                          <p:spTgt spid="9"/>
                                        </p:tgtEl>
                                        <p:attrNameLst>
                                          <p:attrName>style.rotation</p:attrName>
                                        </p:attrNameLst>
                                      </p:cBhvr>
                                      <p:tavLst>
                                        <p:tav tm="0">
                                          <p:val>
                                            <p:fltVal val="90"/>
                                          </p:val>
                                        </p:tav>
                                        <p:tav tm="100000">
                                          <p:val>
                                            <p:fltVal val="0"/>
                                          </p:val>
                                        </p:tav>
                                      </p:tavLst>
                                    </p:anim>
                                    <p:animEffect transition="in" filter="fade">
                                      <p:cBhvr>
                                        <p:cTn id="39" dur="1000"/>
                                        <p:tgtEl>
                                          <p:spTgt spid="9"/>
                                        </p:tgtEl>
                                      </p:cBhvr>
                                    </p:animEffect>
                                  </p:childTnLst>
                                </p:cTn>
                              </p:par>
                              <p:par>
                                <p:cTn id="40" presetID="31"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1000" fill="hold"/>
                                        <p:tgtEl>
                                          <p:spTgt spid="12"/>
                                        </p:tgtEl>
                                        <p:attrNameLst>
                                          <p:attrName>ppt_w</p:attrName>
                                        </p:attrNameLst>
                                      </p:cBhvr>
                                      <p:tavLst>
                                        <p:tav tm="0">
                                          <p:val>
                                            <p:fltVal val="0"/>
                                          </p:val>
                                        </p:tav>
                                        <p:tav tm="100000">
                                          <p:val>
                                            <p:strVal val="#ppt_w"/>
                                          </p:val>
                                        </p:tav>
                                      </p:tavLst>
                                    </p:anim>
                                    <p:anim calcmode="lin" valueType="num">
                                      <p:cBhvr>
                                        <p:cTn id="43" dur="1000" fill="hold"/>
                                        <p:tgtEl>
                                          <p:spTgt spid="12"/>
                                        </p:tgtEl>
                                        <p:attrNameLst>
                                          <p:attrName>ppt_h</p:attrName>
                                        </p:attrNameLst>
                                      </p:cBhvr>
                                      <p:tavLst>
                                        <p:tav tm="0">
                                          <p:val>
                                            <p:fltVal val="0"/>
                                          </p:val>
                                        </p:tav>
                                        <p:tav tm="100000">
                                          <p:val>
                                            <p:strVal val="#ppt_h"/>
                                          </p:val>
                                        </p:tav>
                                      </p:tavLst>
                                    </p:anim>
                                    <p:anim calcmode="lin" valueType="num">
                                      <p:cBhvr>
                                        <p:cTn id="44" dur="1000" fill="hold"/>
                                        <p:tgtEl>
                                          <p:spTgt spid="12"/>
                                        </p:tgtEl>
                                        <p:attrNameLst>
                                          <p:attrName>style.rotation</p:attrName>
                                        </p:attrNameLst>
                                      </p:cBhvr>
                                      <p:tavLst>
                                        <p:tav tm="0">
                                          <p:val>
                                            <p:fltVal val="90"/>
                                          </p:val>
                                        </p:tav>
                                        <p:tav tm="100000">
                                          <p:val>
                                            <p:fltVal val="0"/>
                                          </p:val>
                                        </p:tav>
                                      </p:tavLst>
                                    </p:anim>
                                    <p:animEffect transition="in" filter="fade">
                                      <p:cBhvr>
                                        <p:cTn id="45" dur="1000"/>
                                        <p:tgtEl>
                                          <p:spTgt spid="12"/>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1000" fill="hold"/>
                                        <p:tgtEl>
                                          <p:spTgt spid="56"/>
                                        </p:tgtEl>
                                        <p:attrNameLst>
                                          <p:attrName>ppt_w</p:attrName>
                                        </p:attrNameLst>
                                      </p:cBhvr>
                                      <p:tavLst>
                                        <p:tav tm="0">
                                          <p:val>
                                            <p:fltVal val="0"/>
                                          </p:val>
                                        </p:tav>
                                        <p:tav tm="100000">
                                          <p:val>
                                            <p:strVal val="#ppt_w"/>
                                          </p:val>
                                        </p:tav>
                                      </p:tavLst>
                                    </p:anim>
                                    <p:anim calcmode="lin" valueType="num">
                                      <p:cBhvr>
                                        <p:cTn id="49" dur="1000" fill="hold"/>
                                        <p:tgtEl>
                                          <p:spTgt spid="56"/>
                                        </p:tgtEl>
                                        <p:attrNameLst>
                                          <p:attrName>ppt_h</p:attrName>
                                        </p:attrNameLst>
                                      </p:cBhvr>
                                      <p:tavLst>
                                        <p:tav tm="0">
                                          <p:val>
                                            <p:fltVal val="0"/>
                                          </p:val>
                                        </p:tav>
                                        <p:tav tm="100000">
                                          <p:val>
                                            <p:strVal val="#ppt_h"/>
                                          </p:val>
                                        </p:tav>
                                      </p:tavLst>
                                    </p:anim>
                                    <p:anim calcmode="lin" valueType="num">
                                      <p:cBhvr>
                                        <p:cTn id="50" dur="1000" fill="hold"/>
                                        <p:tgtEl>
                                          <p:spTgt spid="56"/>
                                        </p:tgtEl>
                                        <p:attrNameLst>
                                          <p:attrName>style.rotation</p:attrName>
                                        </p:attrNameLst>
                                      </p:cBhvr>
                                      <p:tavLst>
                                        <p:tav tm="0">
                                          <p:val>
                                            <p:fltVal val="90"/>
                                          </p:val>
                                        </p:tav>
                                        <p:tav tm="100000">
                                          <p:val>
                                            <p:fltVal val="0"/>
                                          </p:val>
                                        </p:tav>
                                      </p:tavLst>
                                    </p:anim>
                                    <p:animEffect transition="in" filter="fade">
                                      <p:cBhvr>
                                        <p:cTn id="51" dur="1000"/>
                                        <p:tgtEl>
                                          <p:spTgt spid="56"/>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 calcmode="lin" valueType="num">
                                      <p:cBhvr>
                                        <p:cTn id="54" dur="1000" fill="hold"/>
                                        <p:tgtEl>
                                          <p:spTgt spid="57"/>
                                        </p:tgtEl>
                                        <p:attrNameLst>
                                          <p:attrName>ppt_w</p:attrName>
                                        </p:attrNameLst>
                                      </p:cBhvr>
                                      <p:tavLst>
                                        <p:tav tm="0">
                                          <p:val>
                                            <p:fltVal val="0"/>
                                          </p:val>
                                        </p:tav>
                                        <p:tav tm="100000">
                                          <p:val>
                                            <p:strVal val="#ppt_w"/>
                                          </p:val>
                                        </p:tav>
                                      </p:tavLst>
                                    </p:anim>
                                    <p:anim calcmode="lin" valueType="num">
                                      <p:cBhvr>
                                        <p:cTn id="55" dur="1000" fill="hold"/>
                                        <p:tgtEl>
                                          <p:spTgt spid="57"/>
                                        </p:tgtEl>
                                        <p:attrNameLst>
                                          <p:attrName>ppt_h</p:attrName>
                                        </p:attrNameLst>
                                      </p:cBhvr>
                                      <p:tavLst>
                                        <p:tav tm="0">
                                          <p:val>
                                            <p:fltVal val="0"/>
                                          </p:val>
                                        </p:tav>
                                        <p:tav tm="100000">
                                          <p:val>
                                            <p:strVal val="#ppt_h"/>
                                          </p:val>
                                        </p:tav>
                                      </p:tavLst>
                                    </p:anim>
                                    <p:anim calcmode="lin" valueType="num">
                                      <p:cBhvr>
                                        <p:cTn id="56" dur="1000" fill="hold"/>
                                        <p:tgtEl>
                                          <p:spTgt spid="57"/>
                                        </p:tgtEl>
                                        <p:attrNameLst>
                                          <p:attrName>style.rotation</p:attrName>
                                        </p:attrNameLst>
                                      </p:cBhvr>
                                      <p:tavLst>
                                        <p:tav tm="0">
                                          <p:val>
                                            <p:fltVal val="90"/>
                                          </p:val>
                                        </p:tav>
                                        <p:tav tm="100000">
                                          <p:val>
                                            <p:fltVal val="0"/>
                                          </p:val>
                                        </p:tav>
                                      </p:tavLst>
                                    </p:anim>
                                    <p:animEffect transition="in" filter="fade">
                                      <p:cBhvr>
                                        <p:cTn id="57" dur="1000"/>
                                        <p:tgtEl>
                                          <p:spTgt spid="57"/>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58"/>
                                        </p:tgtEl>
                                        <p:attrNameLst>
                                          <p:attrName>style.visibility</p:attrName>
                                        </p:attrNameLst>
                                      </p:cBhvr>
                                      <p:to>
                                        <p:strVal val="visible"/>
                                      </p:to>
                                    </p:set>
                                    <p:anim calcmode="lin" valueType="num">
                                      <p:cBhvr>
                                        <p:cTn id="60" dur="1000" fill="hold"/>
                                        <p:tgtEl>
                                          <p:spTgt spid="58"/>
                                        </p:tgtEl>
                                        <p:attrNameLst>
                                          <p:attrName>ppt_w</p:attrName>
                                        </p:attrNameLst>
                                      </p:cBhvr>
                                      <p:tavLst>
                                        <p:tav tm="0">
                                          <p:val>
                                            <p:fltVal val="0"/>
                                          </p:val>
                                        </p:tav>
                                        <p:tav tm="100000">
                                          <p:val>
                                            <p:strVal val="#ppt_w"/>
                                          </p:val>
                                        </p:tav>
                                      </p:tavLst>
                                    </p:anim>
                                    <p:anim calcmode="lin" valueType="num">
                                      <p:cBhvr>
                                        <p:cTn id="61" dur="1000" fill="hold"/>
                                        <p:tgtEl>
                                          <p:spTgt spid="58"/>
                                        </p:tgtEl>
                                        <p:attrNameLst>
                                          <p:attrName>ppt_h</p:attrName>
                                        </p:attrNameLst>
                                      </p:cBhvr>
                                      <p:tavLst>
                                        <p:tav tm="0">
                                          <p:val>
                                            <p:fltVal val="0"/>
                                          </p:val>
                                        </p:tav>
                                        <p:tav tm="100000">
                                          <p:val>
                                            <p:strVal val="#ppt_h"/>
                                          </p:val>
                                        </p:tav>
                                      </p:tavLst>
                                    </p:anim>
                                    <p:anim calcmode="lin" valueType="num">
                                      <p:cBhvr>
                                        <p:cTn id="62" dur="1000" fill="hold"/>
                                        <p:tgtEl>
                                          <p:spTgt spid="58"/>
                                        </p:tgtEl>
                                        <p:attrNameLst>
                                          <p:attrName>style.rotation</p:attrName>
                                        </p:attrNameLst>
                                      </p:cBhvr>
                                      <p:tavLst>
                                        <p:tav tm="0">
                                          <p:val>
                                            <p:fltVal val="90"/>
                                          </p:val>
                                        </p:tav>
                                        <p:tav tm="100000">
                                          <p:val>
                                            <p:fltVal val="0"/>
                                          </p:val>
                                        </p:tav>
                                      </p:tavLst>
                                    </p:anim>
                                    <p:animEffect transition="in" filter="fade">
                                      <p:cBhvr>
                                        <p:cTn id="63"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6" grpId="0"/>
      <p:bldP spid="57"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2552892" y="3213461"/>
            <a:ext cx="867139" cy="867139"/>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endParaRPr>
            </a:p>
          </p:txBody>
        </p:sp>
        <p:sp>
          <p:nvSpPr>
            <p:cNvPr id="39" name="椭圆 3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cxnSp>
        <p:nvCxnSpPr>
          <p:cNvPr id="4" name="直接连接符 72"/>
          <p:cNvCxnSpPr>
            <a:cxnSpLocks noChangeShapeType="1"/>
          </p:cNvCxnSpPr>
          <p:nvPr/>
        </p:nvCxnSpPr>
        <p:spPr bwMode="auto">
          <a:xfrm>
            <a:off x="8856942" y="2312774"/>
            <a:ext cx="634684" cy="209430"/>
          </a:xfrm>
          <a:prstGeom prst="line">
            <a:avLst/>
          </a:prstGeom>
          <a:noFill/>
          <a:ln w="28575">
            <a:solidFill>
              <a:srgbClr val="5F5F5F"/>
            </a:solidFill>
            <a:miter lim="800000"/>
            <a:headEnd/>
            <a:tailEnd/>
          </a:ln>
          <a:extLst>
            <a:ext uri="{909E8E84-426E-40DD-AFC4-6F175D3DCCD1}">
              <a14:hiddenFill xmlns:a14="http://schemas.microsoft.com/office/drawing/2010/main">
                <a:noFill/>
              </a14:hiddenFill>
            </a:ext>
          </a:extLst>
        </p:spPr>
      </p:cxnSp>
      <p:cxnSp>
        <p:nvCxnSpPr>
          <p:cNvPr id="5" name="直接连接符 20"/>
          <p:cNvCxnSpPr>
            <a:cxnSpLocks noChangeShapeType="1"/>
          </p:cNvCxnSpPr>
          <p:nvPr/>
        </p:nvCxnSpPr>
        <p:spPr bwMode="auto">
          <a:xfrm flipV="1">
            <a:off x="6596485" y="2695271"/>
            <a:ext cx="775526" cy="705554"/>
          </a:xfrm>
          <a:prstGeom prst="line">
            <a:avLst/>
          </a:prstGeom>
          <a:noFill/>
          <a:ln w="28575">
            <a:solidFill>
              <a:srgbClr val="5F5F5F"/>
            </a:solidFill>
            <a:miter lim="800000"/>
            <a:headEnd/>
            <a:tailEnd/>
          </a:ln>
          <a:extLst>
            <a:ext uri="{909E8E84-426E-40DD-AFC4-6F175D3DCCD1}">
              <a14:hiddenFill xmlns:a14="http://schemas.microsoft.com/office/drawing/2010/main">
                <a:noFill/>
              </a14:hiddenFill>
            </a:ext>
          </a:extLst>
        </p:spPr>
      </p:cxnSp>
      <p:grpSp>
        <p:nvGrpSpPr>
          <p:cNvPr id="6" name="组合 5"/>
          <p:cNvGrpSpPr/>
          <p:nvPr/>
        </p:nvGrpSpPr>
        <p:grpSpPr>
          <a:xfrm>
            <a:off x="7105730" y="1090161"/>
            <a:ext cx="1878374" cy="1878374"/>
            <a:chOff x="5252030" y="2008764"/>
            <a:chExt cx="809336" cy="809336"/>
          </a:xfrm>
          <a:solidFill>
            <a:schemeClr val="accent1"/>
          </a:solidFill>
        </p:grpSpPr>
        <p:sp>
          <p:nvSpPr>
            <p:cNvPr id="7" name="椭圆 6"/>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mj-ea"/>
                <a:ea typeface="+mj-ea"/>
                <a:cs typeface="+mn-cs"/>
              </a:endParaRPr>
            </a:p>
          </p:txBody>
        </p:sp>
        <p:sp>
          <p:nvSpPr>
            <p:cNvPr id="8" name="椭圆 7"/>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grpSp>
        <p:nvGrpSpPr>
          <p:cNvPr id="9" name="组合 8"/>
          <p:cNvGrpSpPr/>
          <p:nvPr/>
        </p:nvGrpSpPr>
        <p:grpSpPr>
          <a:xfrm>
            <a:off x="4730834" y="4497209"/>
            <a:ext cx="760573" cy="760571"/>
            <a:chOff x="5100584" y="1927583"/>
            <a:chExt cx="1053019" cy="1053019"/>
          </a:xfrm>
          <a:solidFill>
            <a:schemeClr val="accent1"/>
          </a:solidFill>
        </p:grpSpPr>
        <p:sp>
          <p:nvSpPr>
            <p:cNvPr id="10" name="椭圆 9"/>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mj-ea"/>
                <a:ea typeface="+mj-ea"/>
                <a:cs typeface="+mn-cs"/>
              </a:endParaRPr>
            </a:p>
          </p:txBody>
        </p:sp>
        <p:sp>
          <p:nvSpPr>
            <p:cNvPr id="11" name="椭圆 10"/>
            <p:cNvSpPr/>
            <p:nvPr/>
          </p:nvSpPr>
          <p:spPr>
            <a:xfrm>
              <a:off x="5100584" y="1927583"/>
              <a:ext cx="1053019" cy="1053019"/>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grpSp>
        <p:nvGrpSpPr>
          <p:cNvPr id="12" name="组合 11"/>
          <p:cNvGrpSpPr/>
          <p:nvPr/>
        </p:nvGrpSpPr>
        <p:grpSpPr>
          <a:xfrm>
            <a:off x="3576863" y="1770780"/>
            <a:ext cx="1411521" cy="1411521"/>
            <a:chOff x="5252030" y="2008764"/>
            <a:chExt cx="809336" cy="809336"/>
          </a:xfrm>
          <a:solidFill>
            <a:schemeClr val="accent1"/>
          </a:solidFill>
        </p:grpSpPr>
        <p:sp>
          <p:nvSpPr>
            <p:cNvPr id="13" name="椭圆 12"/>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mj-ea"/>
                <a:ea typeface="+mj-ea"/>
                <a:cs typeface="+mn-cs"/>
              </a:endParaRPr>
            </a:p>
          </p:txBody>
        </p:sp>
        <p:sp>
          <p:nvSpPr>
            <p:cNvPr id="14" name="椭圆 13"/>
            <p:cNvSpPr/>
            <p:nvPr/>
          </p:nvSpPr>
          <p:spPr>
            <a:xfrm>
              <a:off x="5269269"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cxnSp>
        <p:nvCxnSpPr>
          <p:cNvPr id="15" name="直接连接符 14"/>
          <p:cNvCxnSpPr>
            <a:cxnSpLocks noChangeShapeType="1"/>
          </p:cNvCxnSpPr>
          <p:nvPr/>
        </p:nvCxnSpPr>
        <p:spPr bwMode="auto">
          <a:xfrm flipV="1">
            <a:off x="3310794" y="2998612"/>
            <a:ext cx="469396" cy="365227"/>
          </a:xfrm>
          <a:prstGeom prst="line">
            <a:avLst/>
          </a:prstGeom>
          <a:noFill/>
          <a:ln w="28575">
            <a:solidFill>
              <a:srgbClr val="5F5F5F"/>
            </a:solidFill>
            <a:miter lim="800000"/>
            <a:headEnd/>
            <a:tailEnd/>
          </a:ln>
          <a:extLst>
            <a:ext uri="{909E8E84-426E-40DD-AFC4-6F175D3DCCD1}">
              <a14:hiddenFill xmlns:a14="http://schemas.microsoft.com/office/drawing/2010/main">
                <a:noFill/>
              </a14:hiddenFill>
            </a:ext>
          </a:extLst>
        </p:spPr>
      </p:cxnSp>
      <p:cxnSp>
        <p:nvCxnSpPr>
          <p:cNvPr id="16" name="直接连接符 17"/>
          <p:cNvCxnSpPr>
            <a:cxnSpLocks noChangeShapeType="1"/>
          </p:cNvCxnSpPr>
          <p:nvPr/>
        </p:nvCxnSpPr>
        <p:spPr bwMode="auto">
          <a:xfrm>
            <a:off x="4886313" y="2842961"/>
            <a:ext cx="772576" cy="556957"/>
          </a:xfrm>
          <a:prstGeom prst="line">
            <a:avLst/>
          </a:prstGeom>
          <a:noFill/>
          <a:ln w="28575">
            <a:solidFill>
              <a:srgbClr val="5F5F5F"/>
            </a:solidFill>
            <a:miter lim="800000"/>
            <a:headEnd/>
            <a:tailEnd/>
          </a:ln>
          <a:extLst>
            <a:ext uri="{909E8E84-426E-40DD-AFC4-6F175D3DCCD1}">
              <a14:hiddenFill xmlns:a14="http://schemas.microsoft.com/office/drawing/2010/main">
                <a:noFill/>
              </a14:hiddenFill>
            </a:ext>
          </a:extLst>
        </p:spPr>
      </p:cxnSp>
      <p:cxnSp>
        <p:nvCxnSpPr>
          <p:cNvPr id="17" name="直接连接符 23"/>
          <p:cNvCxnSpPr>
            <a:cxnSpLocks noChangeShapeType="1"/>
          </p:cNvCxnSpPr>
          <p:nvPr/>
        </p:nvCxnSpPr>
        <p:spPr bwMode="auto">
          <a:xfrm>
            <a:off x="2207731" y="3121425"/>
            <a:ext cx="412734" cy="274519"/>
          </a:xfrm>
          <a:prstGeom prst="line">
            <a:avLst/>
          </a:prstGeom>
          <a:noFill/>
          <a:ln w="28575">
            <a:solidFill>
              <a:srgbClr val="5F5F5F"/>
            </a:solidFill>
            <a:miter lim="800000"/>
            <a:headEnd/>
            <a:tailEnd/>
          </a:ln>
          <a:extLst>
            <a:ext uri="{909E8E84-426E-40DD-AFC4-6F175D3DCCD1}">
              <a14:hiddenFill xmlns:a14="http://schemas.microsoft.com/office/drawing/2010/main">
                <a:noFill/>
              </a14:hiddenFill>
            </a:ext>
          </a:extLst>
        </p:spPr>
      </p:cxnSp>
      <p:grpSp>
        <p:nvGrpSpPr>
          <p:cNvPr id="18" name="组合 17"/>
          <p:cNvGrpSpPr/>
          <p:nvPr/>
        </p:nvGrpSpPr>
        <p:grpSpPr>
          <a:xfrm>
            <a:off x="9331812" y="2274472"/>
            <a:ext cx="714640" cy="714640"/>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mj-ea"/>
                <a:ea typeface="+mj-ea"/>
              </a:endParaRPr>
            </a:p>
          </p:txBody>
        </p:sp>
        <p:sp>
          <p:nvSpPr>
            <p:cNvPr id="20" name="椭圆 1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mj-ea"/>
                <a:ea typeface="+mj-ea"/>
              </a:endParaRPr>
            </a:p>
          </p:txBody>
        </p:sp>
      </p:grpSp>
      <p:grpSp>
        <p:nvGrpSpPr>
          <p:cNvPr id="21" name="组合 20"/>
          <p:cNvGrpSpPr/>
          <p:nvPr/>
        </p:nvGrpSpPr>
        <p:grpSpPr>
          <a:xfrm>
            <a:off x="5432722" y="3160309"/>
            <a:ext cx="1390839" cy="1390839"/>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endParaRPr>
            </a:p>
          </p:txBody>
        </p:sp>
        <p:sp>
          <p:nvSpPr>
            <p:cNvPr id="23" name="椭圆 22"/>
            <p:cNvSpPr/>
            <p:nvPr/>
          </p:nvSpPr>
          <p:spPr>
            <a:xfrm>
              <a:off x="392112" y="760412"/>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24" name="文本框 37"/>
          <p:cNvSpPr>
            <a:spLocks noChangeArrowheads="1"/>
          </p:cNvSpPr>
          <p:nvPr/>
        </p:nvSpPr>
        <p:spPr bwMode="auto">
          <a:xfrm>
            <a:off x="6995223" y="1499661"/>
            <a:ext cx="208714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200" b="1" dirty="0" smtClean="0">
                <a:solidFill>
                  <a:schemeClr val="bg1">
                    <a:lumMod val="95000"/>
                  </a:schemeClr>
                </a:solidFill>
                <a:latin typeface="+mj-ea"/>
                <a:ea typeface="+mj-ea"/>
                <a:sym typeface="微软雅黑" pitchFamily="34" charset="-122"/>
              </a:rPr>
              <a:t>对测试结果进行分析，得出结论</a:t>
            </a:r>
            <a:endParaRPr lang="zh-CN" altLang="en-US" sz="2200" b="1" dirty="0">
              <a:solidFill>
                <a:schemeClr val="bg1">
                  <a:lumMod val="95000"/>
                </a:schemeClr>
              </a:solidFill>
              <a:latin typeface="+mj-ea"/>
              <a:ea typeface="+mj-ea"/>
              <a:sym typeface="微软雅黑" pitchFamily="34" charset="-122"/>
            </a:endParaRPr>
          </a:p>
        </p:txBody>
      </p:sp>
      <p:sp>
        <p:nvSpPr>
          <p:cNvPr id="25" name="文本框 37"/>
          <p:cNvSpPr>
            <a:spLocks noChangeArrowheads="1"/>
          </p:cNvSpPr>
          <p:nvPr/>
        </p:nvSpPr>
        <p:spPr bwMode="auto">
          <a:xfrm>
            <a:off x="5560717" y="3399299"/>
            <a:ext cx="1204295"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900" b="1" dirty="0">
                <a:latin typeface="+mj-ea"/>
                <a:ea typeface="+mj-ea"/>
                <a:sym typeface="微软雅黑" pitchFamily="34" charset="-122"/>
              </a:rPr>
              <a:t>力学</a:t>
            </a:r>
            <a:r>
              <a:rPr lang="zh-CN" altLang="en-US" sz="1900" b="1" dirty="0" smtClean="0">
                <a:latin typeface="+mj-ea"/>
                <a:ea typeface="+mj-ea"/>
                <a:sym typeface="微软雅黑" pitchFamily="34" charset="-122"/>
              </a:rPr>
              <a:t>测试、热学测试等测试</a:t>
            </a:r>
            <a:endParaRPr lang="zh-CN" altLang="en-US" sz="1900" b="1" dirty="0">
              <a:latin typeface="+mj-ea"/>
              <a:ea typeface="+mj-ea"/>
              <a:sym typeface="微软雅黑" pitchFamily="34" charset="-122"/>
            </a:endParaRPr>
          </a:p>
        </p:txBody>
      </p:sp>
      <p:sp>
        <p:nvSpPr>
          <p:cNvPr id="26" name="文本框 37"/>
          <p:cNvSpPr>
            <a:spLocks noChangeArrowheads="1"/>
          </p:cNvSpPr>
          <p:nvPr/>
        </p:nvSpPr>
        <p:spPr bwMode="auto">
          <a:xfrm>
            <a:off x="3591331" y="1965550"/>
            <a:ext cx="1340381"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900" b="1" dirty="0" smtClean="0">
                <a:solidFill>
                  <a:schemeClr val="bg1"/>
                </a:solidFill>
                <a:latin typeface="+mj-ea"/>
                <a:ea typeface="+mj-ea"/>
                <a:sym typeface="微软雅黑" pitchFamily="34" charset="-122"/>
              </a:rPr>
              <a:t>制备苎麻纤维改性复合材料</a:t>
            </a:r>
            <a:endParaRPr lang="en-US" altLang="zh-CN" sz="1900" b="1" dirty="0" smtClean="0">
              <a:solidFill>
                <a:schemeClr val="bg1"/>
              </a:solidFill>
              <a:latin typeface="+mj-ea"/>
              <a:ea typeface="+mj-ea"/>
              <a:sym typeface="微软雅黑" pitchFamily="34" charset="-122"/>
            </a:endParaRPr>
          </a:p>
        </p:txBody>
      </p:sp>
      <p:sp>
        <p:nvSpPr>
          <p:cNvPr id="27" name="文本框 37"/>
          <p:cNvSpPr>
            <a:spLocks noChangeArrowheads="1"/>
          </p:cNvSpPr>
          <p:nvPr/>
        </p:nvSpPr>
        <p:spPr bwMode="auto">
          <a:xfrm>
            <a:off x="2548892" y="3404398"/>
            <a:ext cx="9014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200" b="1" dirty="0" smtClean="0">
                <a:latin typeface="+mj-ea"/>
                <a:ea typeface="+mj-ea"/>
                <a:sym typeface="微软雅黑" pitchFamily="34" charset="-122"/>
              </a:rPr>
              <a:t>材料的前期处理</a:t>
            </a:r>
            <a:endParaRPr lang="zh-CN" altLang="en-US" sz="1200" b="1" dirty="0">
              <a:latin typeface="+mj-ea"/>
              <a:ea typeface="+mj-ea"/>
              <a:sym typeface="微软雅黑" pitchFamily="34" charset="-122"/>
            </a:endParaRPr>
          </a:p>
        </p:txBody>
      </p:sp>
      <p:sp>
        <p:nvSpPr>
          <p:cNvPr id="28" name="矩形 76"/>
          <p:cNvSpPr>
            <a:spLocks noChangeArrowheads="1"/>
          </p:cNvSpPr>
          <p:nvPr/>
        </p:nvSpPr>
        <p:spPr bwMode="auto">
          <a:xfrm>
            <a:off x="2135993" y="4199409"/>
            <a:ext cx="1549506" cy="61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409" tIns="38705" rIns="77409" bIns="3870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354"/>
              </a:lnSpc>
              <a:spcBef>
                <a:spcPct val="0"/>
              </a:spcBef>
              <a:buNone/>
            </a:pPr>
            <a:r>
              <a:rPr lang="zh-CN" altLang="en-US" sz="1100" dirty="0" smtClean="0">
                <a:latin typeface="+mj-ea"/>
                <a:ea typeface="+mj-ea"/>
                <a:sym typeface="微软雅黑" pitchFamily="34" charset="-122"/>
              </a:rPr>
              <a:t>用剪刀剪碎、并用</a:t>
            </a:r>
            <a:r>
              <a:rPr lang="en-US" altLang="zh-CN" sz="1100" dirty="0" err="1" smtClean="0">
                <a:latin typeface="+mj-ea"/>
                <a:ea typeface="+mj-ea"/>
                <a:sym typeface="微软雅黑" pitchFamily="34" charset="-122"/>
              </a:rPr>
              <a:t>NaOH</a:t>
            </a:r>
            <a:r>
              <a:rPr lang="zh-CN" altLang="en-US" sz="1100" dirty="0" smtClean="0">
                <a:latin typeface="+mj-ea"/>
                <a:ea typeface="+mj-ea"/>
                <a:sym typeface="微软雅黑" pitchFamily="34" charset="-122"/>
              </a:rPr>
              <a:t>处理等并检测效果</a:t>
            </a:r>
            <a:endParaRPr lang="zh-CN" altLang="en-US" sz="1100" dirty="0">
              <a:latin typeface="+mj-ea"/>
              <a:ea typeface="+mj-ea"/>
              <a:sym typeface="微软雅黑" pitchFamily="34" charset="-122"/>
            </a:endParaRPr>
          </a:p>
        </p:txBody>
      </p:sp>
      <p:sp>
        <p:nvSpPr>
          <p:cNvPr id="29" name="矩形 80"/>
          <p:cNvSpPr>
            <a:spLocks noChangeArrowheads="1"/>
          </p:cNvSpPr>
          <p:nvPr/>
        </p:nvSpPr>
        <p:spPr bwMode="auto">
          <a:xfrm>
            <a:off x="3552859" y="3202789"/>
            <a:ext cx="1549506" cy="61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409" tIns="38705" rIns="77409" bIns="3870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354"/>
              </a:lnSpc>
              <a:spcBef>
                <a:spcPct val="0"/>
              </a:spcBef>
              <a:buNone/>
            </a:pPr>
            <a:r>
              <a:rPr lang="zh-CN" altLang="en-US" sz="1000" dirty="0" smtClean="0">
                <a:latin typeface="+mj-ea"/>
                <a:ea typeface="+mj-ea"/>
                <a:sym typeface="微软雅黑" pitchFamily="34" charset="-122"/>
              </a:rPr>
              <a:t>使用混合、造粒、注塑等方式制造复合材料和测试样条</a:t>
            </a:r>
            <a:endParaRPr lang="zh-CN" altLang="en-US" sz="1000" dirty="0">
              <a:latin typeface="+mj-ea"/>
              <a:ea typeface="+mj-ea"/>
              <a:sym typeface="微软雅黑" pitchFamily="34" charset="-122"/>
            </a:endParaRPr>
          </a:p>
        </p:txBody>
      </p:sp>
      <p:sp>
        <p:nvSpPr>
          <p:cNvPr id="30" name="矩形 81"/>
          <p:cNvSpPr>
            <a:spLocks noChangeArrowheads="1"/>
          </p:cNvSpPr>
          <p:nvPr/>
        </p:nvSpPr>
        <p:spPr bwMode="auto">
          <a:xfrm>
            <a:off x="5693294" y="4573631"/>
            <a:ext cx="1549506" cy="416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409" tIns="38705" rIns="77409" bIns="3870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354"/>
              </a:lnSpc>
              <a:spcBef>
                <a:spcPct val="0"/>
              </a:spcBef>
              <a:buNone/>
            </a:pPr>
            <a:r>
              <a:rPr lang="zh-CN" altLang="en-US" sz="1100" dirty="0" smtClean="0">
                <a:latin typeface="+mj-ea"/>
                <a:ea typeface="+mj-ea"/>
                <a:sym typeface="微软雅黑" pitchFamily="34" charset="-122"/>
              </a:rPr>
              <a:t>主要包括弯曲、冲击、拉伸、</a:t>
            </a:r>
            <a:r>
              <a:rPr lang="en-US" altLang="zh-CN" sz="1100" dirty="0" smtClean="0">
                <a:latin typeface="+mj-ea"/>
                <a:ea typeface="+mj-ea"/>
                <a:sym typeface="微软雅黑" pitchFamily="34" charset="-122"/>
              </a:rPr>
              <a:t>DSC</a:t>
            </a:r>
            <a:r>
              <a:rPr lang="zh-CN" altLang="en-US" sz="1100" dirty="0" smtClean="0">
                <a:latin typeface="+mj-ea"/>
                <a:ea typeface="+mj-ea"/>
                <a:sym typeface="微软雅黑" pitchFamily="34" charset="-122"/>
              </a:rPr>
              <a:t>等</a:t>
            </a:r>
            <a:endParaRPr lang="zh-CN" altLang="en-US" sz="1100" dirty="0">
              <a:latin typeface="+mj-ea"/>
              <a:ea typeface="+mj-ea"/>
              <a:sym typeface="微软雅黑" pitchFamily="34" charset="-122"/>
            </a:endParaRPr>
          </a:p>
        </p:txBody>
      </p:sp>
      <p:grpSp>
        <p:nvGrpSpPr>
          <p:cNvPr id="31" name="组合 30"/>
          <p:cNvGrpSpPr/>
          <p:nvPr/>
        </p:nvGrpSpPr>
        <p:grpSpPr>
          <a:xfrm>
            <a:off x="1641556" y="2637201"/>
            <a:ext cx="662669" cy="662667"/>
            <a:chOff x="5021026" y="1824431"/>
            <a:chExt cx="1123563" cy="1123564"/>
          </a:xfrm>
          <a:solidFill>
            <a:schemeClr val="accent1"/>
          </a:solidFill>
        </p:grpSpPr>
        <p:sp>
          <p:nvSpPr>
            <p:cNvPr id="32" name="椭圆 31"/>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mj-ea"/>
                <a:ea typeface="+mj-ea"/>
                <a:cs typeface="+mn-cs"/>
              </a:endParaRPr>
            </a:p>
          </p:txBody>
        </p:sp>
        <p:sp>
          <p:nvSpPr>
            <p:cNvPr id="33" name="椭圆 32"/>
            <p:cNvSpPr/>
            <p:nvPr/>
          </p:nvSpPr>
          <p:spPr>
            <a:xfrm>
              <a:off x="5021026" y="1824431"/>
              <a:ext cx="1123563" cy="1123564"/>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grpSp>
      <p:sp>
        <p:nvSpPr>
          <p:cNvPr id="35" name="矩形 34"/>
          <p:cNvSpPr>
            <a:spLocks noChangeArrowheads="1"/>
          </p:cNvSpPr>
          <p:nvPr/>
        </p:nvSpPr>
        <p:spPr bwMode="auto">
          <a:xfrm>
            <a:off x="-199240" y="667578"/>
            <a:ext cx="3979430" cy="39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938" tIns="41468" rIns="82938" bIns="4146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eaLnBrk="1" hangingPunct="1">
              <a:spcBef>
                <a:spcPct val="0"/>
              </a:spcBef>
              <a:buFont typeface="Arial" charset="0"/>
              <a:buNone/>
            </a:pPr>
            <a:r>
              <a:rPr lang="zh-CN" altLang="en-US" sz="2000" b="1" dirty="0" smtClean="0">
                <a:solidFill>
                  <a:schemeClr val="accent1"/>
                </a:solidFill>
                <a:latin typeface="+mj-ea"/>
                <a:ea typeface="+mj-ea"/>
              </a:rPr>
              <a:t>实验的主要步骤</a:t>
            </a:r>
            <a:r>
              <a:rPr lang="en-US" altLang="zh-CN" sz="2000" b="1" dirty="0" smtClean="0">
                <a:solidFill>
                  <a:schemeClr val="accent1"/>
                </a:solidFill>
                <a:latin typeface="+mj-ea"/>
                <a:ea typeface="+mj-ea"/>
              </a:rPr>
              <a:t>:</a:t>
            </a:r>
            <a:endParaRPr lang="zh-CN" altLang="en-US" sz="2000" b="1" dirty="0">
              <a:solidFill>
                <a:schemeClr val="accent1"/>
              </a:solidFill>
              <a:latin typeface="+mj-ea"/>
              <a:ea typeface="+mj-ea"/>
            </a:endParaRPr>
          </a:p>
        </p:txBody>
      </p:sp>
      <p:cxnSp>
        <p:nvCxnSpPr>
          <p:cNvPr id="40" name="直接连接符 43"/>
          <p:cNvCxnSpPr>
            <a:cxnSpLocks noChangeShapeType="1"/>
            <a:stCxn id="11" idx="7"/>
            <a:endCxn id="22" idx="3"/>
          </p:cNvCxnSpPr>
          <p:nvPr/>
        </p:nvCxnSpPr>
        <p:spPr bwMode="auto">
          <a:xfrm flipV="1">
            <a:off x="5380024" y="4347464"/>
            <a:ext cx="256382" cy="261128"/>
          </a:xfrm>
          <a:prstGeom prst="line">
            <a:avLst/>
          </a:prstGeom>
          <a:noFill/>
          <a:ln w="28575">
            <a:solidFill>
              <a:srgbClr val="5F5F5F"/>
            </a:solidFill>
            <a:miter lim="800000"/>
            <a:headEnd/>
            <a:tailEnd/>
          </a:ln>
          <a:extLst>
            <a:ext uri="{909E8E84-426E-40DD-AFC4-6F175D3DCCD1}">
              <a14:hiddenFill xmlns:a14="http://schemas.microsoft.com/office/drawing/2010/main">
                <a:noFill/>
              </a14:hiddenFill>
            </a:ext>
          </a:extLst>
        </p:spPr>
      </p:cxnSp>
      <p:sp>
        <p:nvSpPr>
          <p:cNvPr id="42" name="矩形 82"/>
          <p:cNvSpPr>
            <a:spLocks noChangeArrowheads="1"/>
          </p:cNvSpPr>
          <p:nvPr/>
        </p:nvSpPr>
        <p:spPr bwMode="auto">
          <a:xfrm>
            <a:off x="7355551" y="3139266"/>
            <a:ext cx="1366485" cy="43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409" tIns="38705" rIns="77409" bIns="38705">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354"/>
              </a:lnSpc>
              <a:spcBef>
                <a:spcPct val="0"/>
              </a:spcBef>
              <a:buNone/>
            </a:pPr>
            <a:r>
              <a:rPr lang="zh-CN" altLang="en-US" sz="1200" dirty="0" smtClean="0">
                <a:latin typeface="+mj-ea"/>
                <a:ea typeface="+mj-ea"/>
                <a:sym typeface="微软雅黑" pitchFamily="34" charset="-122"/>
              </a:rPr>
              <a:t>数据总结、作图等</a:t>
            </a:r>
            <a:endParaRPr lang="zh-CN" altLang="en-US" sz="1200" dirty="0">
              <a:latin typeface="+mj-ea"/>
              <a:ea typeface="+mj-ea"/>
              <a:sym typeface="微软雅黑" pitchFamily="34" charset="-122"/>
            </a:endParaRPr>
          </a:p>
        </p:txBody>
      </p:sp>
      <p:sp>
        <p:nvSpPr>
          <p:cNvPr id="44" name="文本框 43"/>
          <p:cNvSpPr txBox="1"/>
          <p:nvPr/>
        </p:nvSpPr>
        <p:spPr>
          <a:xfrm>
            <a:off x="1594726" y="2810076"/>
            <a:ext cx="800219" cy="276999"/>
          </a:xfrm>
          <a:prstGeom prst="rect">
            <a:avLst/>
          </a:prstGeom>
          <a:noFill/>
        </p:spPr>
        <p:txBody>
          <a:bodyPr wrap="none" rtlCol="0">
            <a:spAutoFit/>
          </a:bodyPr>
          <a:lstStyle/>
          <a:p>
            <a:r>
              <a:rPr lang="zh-CN" altLang="en-US" sz="1200" b="1" dirty="0" smtClean="0">
                <a:solidFill>
                  <a:schemeClr val="bg1"/>
                </a:solidFill>
              </a:rPr>
              <a:t>准备阶段</a:t>
            </a:r>
            <a:endParaRPr lang="zh-CN" altLang="en-US" sz="1200" b="1" dirty="0">
              <a:solidFill>
                <a:schemeClr val="bg1"/>
              </a:solidFill>
            </a:endParaRPr>
          </a:p>
        </p:txBody>
      </p:sp>
      <p:sp>
        <p:nvSpPr>
          <p:cNvPr id="48" name="文本框 47"/>
          <p:cNvSpPr txBox="1"/>
          <p:nvPr/>
        </p:nvSpPr>
        <p:spPr>
          <a:xfrm>
            <a:off x="4681097" y="4708409"/>
            <a:ext cx="902811" cy="307777"/>
          </a:xfrm>
          <a:prstGeom prst="rect">
            <a:avLst/>
          </a:prstGeom>
          <a:noFill/>
        </p:spPr>
        <p:txBody>
          <a:bodyPr wrap="none" rtlCol="0">
            <a:spAutoFit/>
          </a:bodyPr>
          <a:lstStyle/>
          <a:p>
            <a:r>
              <a:rPr lang="zh-CN" altLang="en-US" sz="1400" dirty="0" smtClean="0">
                <a:solidFill>
                  <a:schemeClr val="bg1"/>
                </a:solidFill>
              </a:rPr>
              <a:t>测试阶段</a:t>
            </a:r>
            <a:endParaRPr lang="zh-CN" altLang="en-US" sz="1400" dirty="0">
              <a:solidFill>
                <a:schemeClr val="bg1"/>
              </a:solidFill>
            </a:endParaRPr>
          </a:p>
        </p:txBody>
      </p:sp>
      <p:sp>
        <p:nvSpPr>
          <p:cNvPr id="49" name="文本框 48"/>
          <p:cNvSpPr txBox="1"/>
          <p:nvPr/>
        </p:nvSpPr>
        <p:spPr>
          <a:xfrm>
            <a:off x="9387915" y="2312774"/>
            <a:ext cx="706316" cy="646331"/>
          </a:xfrm>
          <a:prstGeom prst="rect">
            <a:avLst/>
          </a:prstGeom>
          <a:noFill/>
        </p:spPr>
        <p:txBody>
          <a:bodyPr wrap="square" rtlCol="0">
            <a:spAutoFit/>
          </a:bodyPr>
          <a:lstStyle/>
          <a:p>
            <a:r>
              <a:rPr lang="zh-CN" altLang="en-US" b="1" dirty="0" smtClean="0"/>
              <a:t>后期总结</a:t>
            </a:r>
            <a:endParaRPr lang="zh-CN" altLang="en-US" b="1" dirty="0"/>
          </a:p>
        </p:txBody>
      </p:sp>
    </p:spTree>
    <p:extLst>
      <p:ext uri="{BB962C8B-B14F-4D97-AF65-F5344CB8AC3E}">
        <p14:creationId xmlns:p14="http://schemas.microsoft.com/office/powerpoint/2010/main" val="29955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fade">
                                      <p:cBhvr>
                                        <p:cTn id="70" dur="500"/>
                                        <p:tgtEl>
                                          <p:spTgt spid="5"/>
                                        </p:tgtEl>
                                      </p:cBhvr>
                                    </p:animEffect>
                                  </p:childTnLst>
                                </p:cTn>
                              </p:par>
                              <p:par>
                                <p:cTn id="71" presetID="10"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fade">
                                      <p:cBhvr>
                                        <p:cTn id="73" dur="500"/>
                                        <p:tgtEl>
                                          <p:spTgt spid="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fade">
                                      <p:cBhvr>
                                        <p:cTn id="84" dur="500"/>
                                        <p:tgtEl>
                                          <p:spTgt spid="4"/>
                                        </p:tgtEl>
                                      </p:cBhvr>
                                    </p:animEffect>
                                  </p:childTnLst>
                                </p:cTn>
                              </p:par>
                              <p:par>
                                <p:cTn id="85" presetID="10" presetClass="entr" presetSubtype="0" fill="hold"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fade">
                                      <p:cBhvr>
                                        <p:cTn id="9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0" grpId="0"/>
      <p:bldP spid="35" grpId="0"/>
      <p:bldP spid="42" grpId="0"/>
      <p:bldP spid="48"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8"/>
          <p:cNvSpPr txBox="1">
            <a:spLocks noChangeArrowheads="1"/>
          </p:cNvSpPr>
          <p:nvPr/>
        </p:nvSpPr>
        <p:spPr bwMode="gray">
          <a:xfrm>
            <a:off x="1990434" y="502192"/>
            <a:ext cx="753085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dirty="0" smtClean="0">
                <a:solidFill>
                  <a:srgbClr val="333333"/>
                </a:solidFill>
                <a:latin typeface="微软雅黑" panose="020B0503020204020204" pitchFamily="34" charset="-122"/>
                <a:ea typeface="微软雅黑" panose="020B0503020204020204" pitchFamily="34" charset="-122"/>
              </a:rPr>
              <a:t>主要器材</a:t>
            </a:r>
            <a:endParaRPr lang="zh-CN" altLang="en-US" sz="2500" dirty="0">
              <a:solidFill>
                <a:srgbClr val="333333"/>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604125977"/>
              </p:ext>
            </p:extLst>
          </p:nvPr>
        </p:nvGraphicFramePr>
        <p:xfrm>
          <a:off x="2917945" y="1229681"/>
          <a:ext cx="5748260" cy="1828800"/>
        </p:xfrm>
        <a:graphic>
          <a:graphicData uri="http://schemas.openxmlformats.org/drawingml/2006/table">
            <a:tbl>
              <a:tblPr>
                <a:tableStyleId>{5C22544A-7EE6-4342-B048-85BDC9FD1C3A}</a:tableStyleId>
              </a:tblPr>
              <a:tblGrid>
                <a:gridCol w="1588744"/>
                <a:gridCol w="1286034"/>
                <a:gridCol w="2873482"/>
              </a:tblGrid>
              <a:tr h="120995">
                <a:tc>
                  <a:txBody>
                    <a:bodyPr/>
                    <a:lstStyle/>
                    <a:p>
                      <a:pPr indent="76200" algn="ctr">
                        <a:lnSpc>
                          <a:spcPct val="125000"/>
                        </a:lnSpc>
                        <a:spcAft>
                          <a:spcPts val="0"/>
                        </a:spcAft>
                      </a:pPr>
                      <a:r>
                        <a:rPr lang="zh-CN" sz="1200" kern="0" dirty="0">
                          <a:effectLst/>
                        </a:rPr>
                        <a:t>试剂</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0">
                          <a:effectLst/>
                        </a:rPr>
                        <a:t>规格</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838200" algn="just">
                        <a:lnSpc>
                          <a:spcPct val="125000"/>
                        </a:lnSpc>
                        <a:spcAft>
                          <a:spcPts val="0"/>
                        </a:spcAft>
                      </a:pPr>
                      <a:r>
                        <a:rPr lang="zh-CN" sz="1200" kern="0" dirty="0">
                          <a:effectLst/>
                        </a:rPr>
                        <a:t>产地</a:t>
                      </a:r>
                      <a:r>
                        <a:rPr lang="en-US" sz="1200" kern="0" dirty="0">
                          <a:effectLst/>
                        </a:rPr>
                        <a:t>/</a:t>
                      </a:r>
                      <a:r>
                        <a:rPr lang="zh-CN" sz="1200" kern="0" dirty="0">
                          <a:effectLst/>
                        </a:rPr>
                        <a:t>生产厂家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58299">
                <a:tc>
                  <a:txBody>
                    <a:bodyPr/>
                    <a:lstStyle/>
                    <a:p>
                      <a:pPr indent="304800" algn="just">
                        <a:lnSpc>
                          <a:spcPct val="125000"/>
                        </a:lnSpc>
                        <a:spcAft>
                          <a:spcPts val="0"/>
                        </a:spcAft>
                      </a:pPr>
                      <a:r>
                        <a:rPr lang="zh-CN" sz="1200" kern="100">
                          <a:effectLst/>
                        </a:rPr>
                        <a:t>苎麻纤维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a:effectLst/>
                        </a:rPr>
                        <a:t>丝状纤维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dirty="0">
                          <a:effectLst/>
                        </a:rPr>
                        <a:t>云南</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72212">
                <a:tc>
                  <a:txBody>
                    <a:bodyPr/>
                    <a:lstStyle/>
                    <a:p>
                      <a:pPr indent="304800" algn="just">
                        <a:lnSpc>
                          <a:spcPct val="125000"/>
                        </a:lnSpc>
                        <a:spcAft>
                          <a:spcPts val="0"/>
                        </a:spcAft>
                      </a:pPr>
                      <a:r>
                        <a:rPr lang="zh-CN" sz="1200" kern="100">
                          <a:effectLst/>
                        </a:rPr>
                        <a:t>聚丙烯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a:effectLst/>
                        </a:rPr>
                        <a:t>粒料</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dirty="0">
                          <a:effectLst/>
                        </a:rPr>
                        <a:t>中国大庆石化分公司</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72212">
                <a:tc>
                  <a:txBody>
                    <a:bodyPr/>
                    <a:lstStyle/>
                    <a:p>
                      <a:pPr indent="304800" algn="just">
                        <a:lnSpc>
                          <a:spcPct val="125000"/>
                        </a:lnSpc>
                        <a:spcAft>
                          <a:spcPts val="0"/>
                        </a:spcAft>
                      </a:pPr>
                      <a:r>
                        <a:rPr lang="zh-CN" sz="1200" kern="100">
                          <a:effectLst/>
                        </a:rPr>
                        <a:t>抗氧化剂</a:t>
                      </a:r>
                      <a:r>
                        <a:rPr lang="en-US" sz="1200" kern="100">
                          <a:effectLst/>
                        </a:rPr>
                        <a:t>168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a:effectLst/>
                        </a:rPr>
                        <a:t>分析纯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dirty="0">
                          <a:effectLst/>
                        </a:rPr>
                        <a:t>天津市科密欧化学试剂有限公司</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72212">
                <a:tc>
                  <a:txBody>
                    <a:bodyPr/>
                    <a:lstStyle/>
                    <a:p>
                      <a:pPr indent="304800" algn="just">
                        <a:lnSpc>
                          <a:spcPct val="125000"/>
                        </a:lnSpc>
                        <a:spcAft>
                          <a:spcPts val="0"/>
                        </a:spcAft>
                      </a:pPr>
                      <a:r>
                        <a:rPr lang="zh-CN" sz="1200" kern="100">
                          <a:effectLst/>
                        </a:rPr>
                        <a:t>硫酸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a:effectLst/>
                        </a:rPr>
                        <a:t>分析纯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dirty="0">
                          <a:effectLst/>
                        </a:rPr>
                        <a:t>天津市科密欧化学试剂有限公司</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72212">
                <a:tc>
                  <a:txBody>
                    <a:bodyPr/>
                    <a:lstStyle/>
                    <a:p>
                      <a:pPr indent="304800" algn="just">
                        <a:lnSpc>
                          <a:spcPct val="125000"/>
                        </a:lnSpc>
                        <a:spcAft>
                          <a:spcPts val="0"/>
                        </a:spcAft>
                      </a:pPr>
                      <a:r>
                        <a:rPr lang="zh-CN" sz="1200" kern="100">
                          <a:effectLst/>
                        </a:rPr>
                        <a:t>氢氧化钠</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a:effectLst/>
                        </a:rPr>
                        <a:t>分析纯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a:effectLst/>
                        </a:rPr>
                        <a:t>天津市科密欧化学试剂有限公司</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72212">
                <a:tc>
                  <a:txBody>
                    <a:bodyPr/>
                    <a:lstStyle/>
                    <a:p>
                      <a:pPr indent="304800" algn="just">
                        <a:lnSpc>
                          <a:spcPct val="125000"/>
                        </a:lnSpc>
                        <a:spcAft>
                          <a:spcPts val="0"/>
                        </a:spcAft>
                      </a:pPr>
                      <a:r>
                        <a:rPr lang="zh-CN" sz="1200" kern="100">
                          <a:effectLst/>
                        </a:rPr>
                        <a:t>溴化钾</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a:effectLst/>
                        </a:rPr>
                        <a:t>分析纯</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zh-CN" sz="1200" kern="100" dirty="0">
                          <a:effectLst/>
                        </a:rPr>
                        <a:t>天津市科密欧化学试剂有限公司</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124417">
                <a:tc gridSpan="3">
                  <a:txBody>
                    <a:bodyPr/>
                    <a:lstStyle/>
                    <a:p>
                      <a:pPr indent="304800" algn="just">
                        <a:lnSpc>
                          <a:spcPct val="125000"/>
                        </a:lnSpc>
                        <a:spcAft>
                          <a:spcPts val="0"/>
                        </a:spcAft>
                      </a:pPr>
                      <a:r>
                        <a:rPr lang="en-US" sz="1200" kern="100" dirty="0">
                          <a:effectLst/>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r>
            </a:tbl>
          </a:graphicData>
        </a:graphic>
      </p:graphicFrame>
      <p:pic>
        <p:nvPicPr>
          <p:cNvPr id="8" name="图片 7"/>
          <p:cNvPicPr>
            <a:picLocks noChangeAspect="1"/>
          </p:cNvPicPr>
          <p:nvPr/>
        </p:nvPicPr>
        <p:blipFill>
          <a:blip r:embed="rId2"/>
          <a:stretch>
            <a:fillRect/>
          </a:stretch>
        </p:blipFill>
        <p:spPr>
          <a:xfrm>
            <a:off x="2894942" y="3080951"/>
            <a:ext cx="5721835" cy="3657779"/>
          </a:xfrm>
          <a:prstGeom prst="rect">
            <a:avLst/>
          </a:prstGeom>
        </p:spPr>
      </p:pic>
    </p:spTree>
    <p:extLst>
      <p:ext uri="{BB962C8B-B14F-4D97-AF65-F5344CB8AC3E}">
        <p14:creationId xmlns:p14="http://schemas.microsoft.com/office/powerpoint/2010/main" val="1917221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8"/>
          <p:cNvSpPr txBox="1">
            <a:spLocks noChangeArrowheads="1"/>
          </p:cNvSpPr>
          <p:nvPr/>
        </p:nvSpPr>
        <p:spPr bwMode="gray">
          <a:xfrm>
            <a:off x="2031623" y="189154"/>
            <a:ext cx="753085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dirty="0" smtClean="0">
                <a:solidFill>
                  <a:srgbClr val="333333"/>
                </a:solidFill>
                <a:latin typeface="微软雅黑" panose="020B0503020204020204" pitchFamily="34" charset="-122"/>
                <a:ea typeface="微软雅黑" panose="020B0503020204020204" pitchFamily="34" charset="-122"/>
              </a:rPr>
              <a:t>苎麻的前期处理</a:t>
            </a:r>
            <a:endParaRPr lang="zh-CN" altLang="en-US" sz="2500" dirty="0">
              <a:solidFill>
                <a:srgbClr val="333333"/>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136223" y="1907316"/>
            <a:ext cx="1149740" cy="1149740"/>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endParaRPr>
            </a:p>
          </p:txBody>
        </p:sp>
        <p:sp>
          <p:nvSpPr>
            <p:cNvPr id="9" name="椭圆 8"/>
            <p:cNvSpPr/>
            <p:nvPr/>
          </p:nvSpPr>
          <p:spPr>
            <a:xfrm>
              <a:off x="392112" y="760412"/>
              <a:ext cx="3825874" cy="3825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0" name="Line 39"/>
          <p:cNvSpPr>
            <a:spLocks noChangeShapeType="1"/>
          </p:cNvSpPr>
          <p:nvPr/>
        </p:nvSpPr>
        <p:spPr bwMode="auto">
          <a:xfrm>
            <a:off x="3576002" y="2437257"/>
            <a:ext cx="1285103" cy="140043"/>
          </a:xfrm>
          <a:prstGeom prst="line">
            <a:avLst/>
          </a:prstGeom>
          <a:noFill/>
          <a:ln w="57150" cap="rnd">
            <a:solidFill>
              <a:schemeClr val="tx1">
                <a:lumMod val="50000"/>
                <a:lumOff val="50000"/>
              </a:schemeClr>
            </a:solidFill>
            <a:prstDash val="sysDot"/>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grpSp>
        <p:nvGrpSpPr>
          <p:cNvPr id="15" name="组合 14"/>
          <p:cNvGrpSpPr/>
          <p:nvPr/>
        </p:nvGrpSpPr>
        <p:grpSpPr>
          <a:xfrm>
            <a:off x="5151144" y="1932410"/>
            <a:ext cx="1149740" cy="1149740"/>
            <a:chOff x="304800" y="673100"/>
            <a:chExt cx="4000500" cy="4000500"/>
          </a:xfrm>
          <a:solidFill>
            <a:schemeClr val="accent2"/>
          </a:solidFill>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endParaRPr>
            </a:p>
          </p:txBody>
        </p:sp>
        <p:sp>
          <p:nvSpPr>
            <p:cNvPr id="17" name="椭圆 16"/>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8" name="Line 39"/>
          <p:cNvSpPr>
            <a:spLocks noChangeShapeType="1"/>
          </p:cNvSpPr>
          <p:nvPr/>
        </p:nvSpPr>
        <p:spPr bwMode="auto">
          <a:xfrm>
            <a:off x="6648556" y="2441756"/>
            <a:ext cx="1285103" cy="140043"/>
          </a:xfrm>
          <a:prstGeom prst="line">
            <a:avLst/>
          </a:prstGeom>
          <a:noFill/>
          <a:ln w="57150" cap="rnd">
            <a:solidFill>
              <a:schemeClr val="tx1">
                <a:lumMod val="50000"/>
                <a:lumOff val="50000"/>
              </a:schemeClr>
            </a:solidFill>
            <a:prstDash val="sysDot"/>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grpSp>
        <p:nvGrpSpPr>
          <p:cNvPr id="19" name="组合 18"/>
          <p:cNvGrpSpPr/>
          <p:nvPr/>
        </p:nvGrpSpPr>
        <p:grpSpPr>
          <a:xfrm>
            <a:off x="8281331" y="1957504"/>
            <a:ext cx="1149740" cy="1149740"/>
            <a:chOff x="304800" y="673100"/>
            <a:chExt cx="4000500" cy="4000500"/>
          </a:xfrm>
          <a:solidFill>
            <a:srgbClr val="FF0000"/>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endParaRPr>
            </a:p>
          </p:txBody>
        </p:sp>
        <p:sp>
          <p:nvSpPr>
            <p:cNvPr id="21" name="椭圆 20"/>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23" name="文本框 22"/>
          <p:cNvSpPr txBox="1"/>
          <p:nvPr/>
        </p:nvSpPr>
        <p:spPr>
          <a:xfrm flipH="1">
            <a:off x="2206401" y="2122557"/>
            <a:ext cx="1009381" cy="769441"/>
          </a:xfrm>
          <a:prstGeom prst="rect">
            <a:avLst/>
          </a:prstGeom>
          <a:noFill/>
        </p:spPr>
        <p:txBody>
          <a:bodyPr wrap="square" rtlCol="0">
            <a:spAutoFit/>
          </a:bodyPr>
          <a:lstStyle/>
          <a:p>
            <a:r>
              <a:rPr lang="zh-CN" altLang="en-US" sz="1100" b="1" dirty="0">
                <a:solidFill>
                  <a:schemeClr val="bg1"/>
                </a:solidFill>
              </a:rPr>
              <a:t>用</a:t>
            </a:r>
            <a:r>
              <a:rPr lang="zh-CN" altLang="en-US" sz="1100" b="1" dirty="0" smtClean="0">
                <a:solidFill>
                  <a:schemeClr val="bg1"/>
                </a:solidFill>
              </a:rPr>
              <a:t>剪刀将苎麻纤维剪成</a:t>
            </a:r>
            <a:r>
              <a:rPr lang="en-US" altLang="zh-CN" sz="1100" b="1" dirty="0" smtClean="0">
                <a:solidFill>
                  <a:schemeClr val="bg1"/>
                </a:solidFill>
              </a:rPr>
              <a:t>5mm</a:t>
            </a:r>
            <a:r>
              <a:rPr lang="zh-CN" altLang="en-US" sz="1100" b="1" dirty="0" smtClean="0">
                <a:solidFill>
                  <a:schemeClr val="bg1"/>
                </a:solidFill>
              </a:rPr>
              <a:t>和</a:t>
            </a:r>
            <a:r>
              <a:rPr lang="en-US" altLang="zh-CN" sz="1100" b="1" dirty="0" smtClean="0">
                <a:solidFill>
                  <a:schemeClr val="bg1"/>
                </a:solidFill>
              </a:rPr>
              <a:t>10mm</a:t>
            </a:r>
            <a:r>
              <a:rPr lang="zh-CN" altLang="en-US" sz="1100" b="1" dirty="0" smtClean="0">
                <a:solidFill>
                  <a:schemeClr val="bg1"/>
                </a:solidFill>
              </a:rPr>
              <a:t>长的碎屑</a:t>
            </a:r>
            <a:endParaRPr lang="zh-CN" altLang="en-US" sz="1100" b="1" dirty="0">
              <a:solidFill>
                <a:schemeClr val="bg1"/>
              </a:solidFill>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4575765" y="3552526"/>
            <a:ext cx="2442564" cy="1831923"/>
          </a:xfrm>
          <a:prstGeom prst="rect">
            <a:avLst/>
          </a:prstGeom>
        </p:spPr>
      </p:pic>
      <p:sp>
        <p:nvSpPr>
          <p:cNvPr id="25" name="文本框 24"/>
          <p:cNvSpPr txBox="1"/>
          <p:nvPr/>
        </p:nvSpPr>
        <p:spPr>
          <a:xfrm flipH="1">
            <a:off x="5304050" y="2063013"/>
            <a:ext cx="1009381" cy="938719"/>
          </a:xfrm>
          <a:prstGeom prst="rect">
            <a:avLst/>
          </a:prstGeom>
          <a:noFill/>
        </p:spPr>
        <p:txBody>
          <a:bodyPr wrap="square" rtlCol="0">
            <a:spAutoFit/>
          </a:bodyPr>
          <a:lstStyle/>
          <a:p>
            <a:r>
              <a:rPr lang="zh-CN" altLang="en-US" sz="1100" b="1" dirty="0" smtClean="0">
                <a:solidFill>
                  <a:schemeClr val="bg1"/>
                </a:solidFill>
              </a:rPr>
              <a:t>用</a:t>
            </a:r>
            <a:r>
              <a:rPr lang="en-US" altLang="zh-CN" sz="1100" b="1" dirty="0" smtClean="0">
                <a:solidFill>
                  <a:schemeClr val="bg1"/>
                </a:solidFill>
              </a:rPr>
              <a:t>10%NaOH</a:t>
            </a:r>
            <a:r>
              <a:rPr lang="zh-CN" altLang="en-US" sz="1100" b="1" dirty="0" smtClean="0">
                <a:solidFill>
                  <a:schemeClr val="bg1"/>
                </a:solidFill>
              </a:rPr>
              <a:t>浸泡苎麻纤维碎屑</a:t>
            </a:r>
            <a:r>
              <a:rPr lang="en-US" altLang="zh-CN" sz="1100" b="1" dirty="0" smtClean="0">
                <a:solidFill>
                  <a:schemeClr val="bg1"/>
                </a:solidFill>
              </a:rPr>
              <a:t>10h</a:t>
            </a:r>
            <a:r>
              <a:rPr lang="zh-CN" altLang="en-US" sz="1100" b="1" dirty="0" smtClean="0">
                <a:solidFill>
                  <a:schemeClr val="bg1"/>
                </a:solidFill>
              </a:rPr>
              <a:t>，随后洗涤、烘干</a:t>
            </a:r>
            <a:endParaRPr lang="zh-CN" altLang="en-US" sz="1100" b="1" dirty="0">
              <a:solidFill>
                <a:schemeClr val="bg1"/>
              </a:solidFill>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8422" y="3247204"/>
            <a:ext cx="1827580" cy="2436773"/>
          </a:xfrm>
          <a:prstGeom prst="rect">
            <a:avLst/>
          </a:prstGeom>
        </p:spPr>
      </p:pic>
      <p:sp>
        <p:nvSpPr>
          <p:cNvPr id="27" name="文本框 26"/>
          <p:cNvSpPr txBox="1"/>
          <p:nvPr/>
        </p:nvSpPr>
        <p:spPr>
          <a:xfrm flipH="1">
            <a:off x="8446783" y="2063013"/>
            <a:ext cx="1009381" cy="938719"/>
          </a:xfrm>
          <a:prstGeom prst="rect">
            <a:avLst/>
          </a:prstGeom>
          <a:noFill/>
        </p:spPr>
        <p:txBody>
          <a:bodyPr wrap="square" rtlCol="0">
            <a:spAutoFit/>
          </a:bodyPr>
          <a:lstStyle/>
          <a:p>
            <a:r>
              <a:rPr lang="zh-CN" altLang="en-US" sz="1100" b="1" dirty="0" smtClean="0">
                <a:solidFill>
                  <a:schemeClr val="bg1"/>
                </a:solidFill>
              </a:rPr>
              <a:t>对处理前和处理后的苎麻纤维碎屑进行红外检测</a:t>
            </a:r>
            <a:endParaRPr lang="zh-CN" altLang="en-US" sz="1100" b="1" dirty="0">
              <a:solidFill>
                <a:schemeClr val="bg1"/>
              </a:solidFill>
            </a:endParaRPr>
          </a:p>
        </p:txBody>
      </p:sp>
      <p:pic>
        <p:nvPicPr>
          <p:cNvPr id="28" name="图片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27534" y="3212753"/>
            <a:ext cx="3223989" cy="2572216"/>
          </a:xfrm>
          <a:prstGeom prst="rect">
            <a:avLst/>
          </a:prstGeom>
        </p:spPr>
      </p:pic>
      <p:grpSp>
        <p:nvGrpSpPr>
          <p:cNvPr id="2" name="组合 1"/>
          <p:cNvGrpSpPr/>
          <p:nvPr/>
        </p:nvGrpSpPr>
        <p:grpSpPr>
          <a:xfrm>
            <a:off x="11785191" y="1059284"/>
            <a:ext cx="4605395" cy="3665427"/>
            <a:chOff x="8564858" y="74602"/>
            <a:chExt cx="4605395" cy="3665427"/>
          </a:xfrm>
        </p:grpSpPr>
        <p:pic>
          <p:nvPicPr>
            <p:cNvPr id="29" name="图片 28"/>
            <p:cNvPicPr>
              <a:picLocks noChangeAspect="1"/>
            </p:cNvPicPr>
            <p:nvPr/>
          </p:nvPicPr>
          <p:blipFill>
            <a:blip r:embed="rId5" cstate="print">
              <a:extLst>
                <a:ext uri="{BEBA8EAE-BF5A-486C-A8C5-ECC9F3942E4B}">
                  <a14:imgProps xmlns:a14="http://schemas.microsoft.com/office/drawing/2010/main">
                    <a14:imgLayer r:embed="rId6">
                      <a14:imgEffect>
                        <a14:backgroundRemoval t="0" b="100000" l="0" r="100000">
                          <a14:foregroundMark x1="28495" y1="87960" x2="28495" y2="87960"/>
                          <a14:foregroundMark x1="18775" y1="79599" x2="78296" y2="83445"/>
                          <a14:foregroundMark x1="10253" y1="91137" x2="82423" y2="89799"/>
                          <a14:foregroundMark x1="9720" y1="94482" x2="91345" y2="94983"/>
                          <a14:foregroundMark x1="88682" y1="16221" x2="87750" y2="56522"/>
                          <a14:foregroundMark x1="25300" y1="73244" x2="69108" y2="74582"/>
                          <a14:foregroundMark x1="29827" y1="77425" x2="72170" y2="78094"/>
                          <a14:foregroundMark x1="31425" y1="78428" x2="69241" y2="86789"/>
                          <a14:foregroundMark x1="23569" y1="81104" x2="56858" y2="93311"/>
                          <a14:foregroundMark x1="13182" y1="16054" x2="15047" y2="71906"/>
                          <a14:foregroundMark x1="50732" y1="69565" x2="86551" y2="70234"/>
                          <a14:foregroundMark x1="15579" y1="3010" x2="87217" y2="4682"/>
                          <a14:foregroundMark x1="12383" y1="21739" x2="13049" y2="75920"/>
                          <a14:foregroundMark x1="88549" y1="6187" x2="88016" y2="29599"/>
                          <a14:foregroundMark x1="88948" y1="5017" x2="88948" y2="5017"/>
                          <a14:foregroundMark x1="83089" y1="60033" x2="86152" y2="84615"/>
                          <a14:foregroundMark x1="85619" y1="62542" x2="86551" y2="88796"/>
                          <a14:foregroundMark x1="84421" y1="63043" x2="89348" y2="79933"/>
                          <a14:foregroundMark x1="88282" y1="26087" x2="88682" y2="54348"/>
                          <a14:foregroundMark x1="57390" y1="76421" x2="68575" y2="91472"/>
                          <a14:foregroundMark x1="58722" y1="80435" x2="81625" y2="84950"/>
                          <a14:foregroundMark x1="46605" y1="82609" x2="65779" y2="83612"/>
                          <a14:backgroundMark x1="90280" y1="29097" x2="89880" y2="63880"/>
                          <a14:backgroundMark x1="90280" y1="12542" x2="89614" y2="57692"/>
                        </a14:backgroundRemoval>
                      </a14:imgEffect>
                      <a14:imgEffect>
                        <a14:sharpenSoften amount="10000"/>
                      </a14:imgEffect>
                      <a14:imgEffect>
                        <a14:saturation sat="108000"/>
                      </a14:imgEffect>
                      <a14:imgEffect>
                        <a14:brightnessContrast bright="-1000" contrast="15000"/>
                      </a14:imgEffect>
                    </a14:imgLayer>
                  </a14:imgProps>
                </a:ext>
                <a:ext uri="{28A0092B-C50C-407E-A947-70E740481C1C}">
                  <a14:useLocalDpi xmlns:a14="http://schemas.microsoft.com/office/drawing/2010/main" val="0"/>
                </a:ext>
              </a:extLst>
            </a:blip>
            <a:srcRect/>
            <a:stretch>
              <a:fillRect/>
            </a:stretch>
          </p:blipFill>
          <p:spPr>
            <a:xfrm>
              <a:off x="8564858" y="74602"/>
              <a:ext cx="4605395" cy="3665427"/>
            </a:xfrm>
            <a:custGeom>
              <a:avLst/>
              <a:gdLst>
                <a:gd name="connsiteX0" fmla="*/ 0 w 5254936"/>
                <a:gd name="connsiteY0" fmla="*/ 0 h 4182396"/>
                <a:gd name="connsiteX1" fmla="*/ 5254936 w 5254936"/>
                <a:gd name="connsiteY1" fmla="*/ 0 h 4182396"/>
                <a:gd name="connsiteX2" fmla="*/ 5254936 w 5254936"/>
                <a:gd name="connsiteY2" fmla="*/ 105697 h 4182396"/>
                <a:gd name="connsiteX3" fmla="*/ 4670192 w 5254936"/>
                <a:gd name="connsiteY3" fmla="*/ 105697 h 4182396"/>
                <a:gd name="connsiteX4" fmla="*/ 4670192 w 5254936"/>
                <a:gd name="connsiteY4" fmla="*/ 3096547 h 4182396"/>
                <a:gd name="connsiteX5" fmla="*/ 5254936 w 5254936"/>
                <a:gd name="connsiteY5" fmla="*/ 3096547 h 4182396"/>
                <a:gd name="connsiteX6" fmla="*/ 5254936 w 5254936"/>
                <a:gd name="connsiteY6" fmla="*/ 4182396 h 4182396"/>
                <a:gd name="connsiteX7" fmla="*/ 0 w 5254936"/>
                <a:gd name="connsiteY7" fmla="*/ 4182396 h 418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54936" h="4182396">
                  <a:moveTo>
                    <a:pt x="0" y="0"/>
                  </a:moveTo>
                  <a:lnTo>
                    <a:pt x="5254936" y="0"/>
                  </a:lnTo>
                  <a:lnTo>
                    <a:pt x="5254936" y="105697"/>
                  </a:lnTo>
                  <a:lnTo>
                    <a:pt x="4670192" y="105697"/>
                  </a:lnTo>
                  <a:lnTo>
                    <a:pt x="4670192" y="3096547"/>
                  </a:lnTo>
                  <a:lnTo>
                    <a:pt x="5254936" y="3096547"/>
                  </a:lnTo>
                  <a:lnTo>
                    <a:pt x="5254936" y="4182396"/>
                  </a:lnTo>
                  <a:lnTo>
                    <a:pt x="0" y="4182396"/>
                  </a:lnTo>
                  <a:close/>
                </a:path>
              </a:pathLst>
            </a:custGeom>
            <a:effectLst>
              <a:outerShdw blurRad="88900" dist="50800" dir="5400000" algn="t" rotWithShape="0">
                <a:prstClr val="black">
                  <a:alpha val="25000"/>
                </a:prstClr>
              </a:outerShdw>
            </a:effectLst>
          </p:spPr>
        </p:pic>
        <p:sp>
          <p:nvSpPr>
            <p:cNvPr id="30" name="文本框 29"/>
            <p:cNvSpPr txBox="1"/>
            <p:nvPr/>
          </p:nvSpPr>
          <p:spPr>
            <a:xfrm>
              <a:off x="9287858" y="427681"/>
              <a:ext cx="3323491" cy="2031325"/>
            </a:xfrm>
            <a:prstGeom prst="rect">
              <a:avLst/>
            </a:prstGeom>
            <a:noFill/>
          </p:spPr>
          <p:txBody>
            <a:bodyPr wrap="square" rtlCol="0">
              <a:spAutoFit/>
            </a:bodyPr>
            <a:lstStyle/>
            <a:p>
              <a:r>
                <a:rPr lang="zh-CN" altLang="en-US" sz="1400" dirty="0" smtClean="0"/>
                <a:t>红外检测表明：</a:t>
              </a:r>
              <a:r>
                <a:rPr lang="zh-CN" altLang="zh-CN" sz="1400" dirty="0"/>
                <a:t>经过</a:t>
              </a:r>
              <a:r>
                <a:rPr lang="en-US" altLang="zh-CN" sz="1400" dirty="0" err="1"/>
                <a:t>NaOH</a:t>
              </a:r>
              <a:r>
                <a:rPr lang="zh-CN" altLang="zh-CN" sz="1400" dirty="0"/>
                <a:t>溶液浸泡处理的苎麻纤维，从外观上看，和未使用</a:t>
              </a:r>
              <a:r>
                <a:rPr lang="en-US" altLang="zh-CN" sz="1400" dirty="0" err="1"/>
                <a:t>NaOH</a:t>
              </a:r>
              <a:r>
                <a:rPr lang="zh-CN" altLang="zh-CN" sz="1400" dirty="0"/>
                <a:t>处理过的苎麻纤维相比，其纤维更加纤细，且纤维与纤维之间更加分散，纤维表面光泽有所减弱，但其质地更加柔软、细腻。这是因为竺麻纤维间的作用力被碱液所破坏，纤维相互间分离所导致的。纤维越细，与聚丙烯复合后越有利于提高或保持聚丙烯的力学性能。</a:t>
              </a:r>
              <a:endParaRPr lang="zh-CN" altLang="en-US" sz="1400" dirty="0"/>
            </a:p>
          </p:txBody>
        </p:sp>
      </p:gr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8474" y="240062"/>
            <a:ext cx="8030783" cy="6407252"/>
          </a:xfrm>
          <a:prstGeom prst="rect">
            <a:avLst/>
          </a:prstGeom>
        </p:spPr>
      </p:pic>
      <p:sp>
        <p:nvSpPr>
          <p:cNvPr id="3" name="椭圆 2"/>
          <p:cNvSpPr/>
          <p:nvPr/>
        </p:nvSpPr>
        <p:spPr>
          <a:xfrm>
            <a:off x="3474037" y="4108510"/>
            <a:ext cx="1049786" cy="1049786"/>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426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ircle(in)">
                                      <p:cBhvr>
                                        <p:cTn id="19" dur="20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arn(inVertical)">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0-#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8" fill="hold" grpId="1" nodeType="clickEffect">
                                  <p:stCondLst>
                                    <p:cond delay="0"/>
                                  </p:stCondLst>
                                  <p:childTnLst>
                                    <p:anim calcmode="lin" valueType="num">
                                      <p:cBhvr additive="base">
                                        <p:cTn id="54" dur="500"/>
                                        <p:tgtEl>
                                          <p:spTgt spid="4"/>
                                        </p:tgtEl>
                                        <p:attrNameLst>
                                          <p:attrName>ppt_x</p:attrName>
                                        </p:attrNameLst>
                                      </p:cBhvr>
                                      <p:tavLst>
                                        <p:tav tm="0">
                                          <p:val>
                                            <p:strVal val="ppt_x"/>
                                          </p:val>
                                        </p:tav>
                                        <p:tav tm="100000">
                                          <p:val>
                                            <p:strVal val="0-ppt_w/2"/>
                                          </p:val>
                                        </p:tav>
                                      </p:tavLst>
                                    </p:anim>
                                    <p:anim calcmode="lin" valueType="num">
                                      <p:cBhvr additive="base">
                                        <p:cTn id="55" dur="500"/>
                                        <p:tgtEl>
                                          <p:spTgt spid="4"/>
                                        </p:tgtEl>
                                        <p:attrNameLst>
                                          <p:attrName>ppt_y</p:attrName>
                                        </p:attrNameLst>
                                      </p:cBhvr>
                                      <p:tavLst>
                                        <p:tav tm="0">
                                          <p:val>
                                            <p:strVal val="ppt_y"/>
                                          </p:val>
                                        </p:tav>
                                        <p:tav tm="100000">
                                          <p:val>
                                            <p:strVal val="ppt_y"/>
                                          </p:val>
                                        </p:tav>
                                      </p:tavLst>
                                    </p:anim>
                                    <p:set>
                                      <p:cBhvr>
                                        <p:cTn id="56" dur="1" fill="hold">
                                          <p:stCondLst>
                                            <p:cond delay="499"/>
                                          </p:stCondLst>
                                        </p:cTn>
                                        <p:tgtEl>
                                          <p:spTgt spid="4"/>
                                        </p:tgtEl>
                                        <p:attrNameLst>
                                          <p:attrName>style.visibility</p:attrName>
                                        </p:attrNameLst>
                                      </p:cBhvr>
                                      <p:to>
                                        <p:strVal val="hidden"/>
                                      </p:to>
                                    </p:set>
                                  </p:childTnLst>
                                </p:cTn>
                              </p:par>
                              <p:par>
                                <p:cTn id="57" presetID="2" presetClass="exit" presetSubtype="8" fill="hold" grpId="1" nodeType="withEffect">
                                  <p:stCondLst>
                                    <p:cond delay="0"/>
                                  </p:stCondLst>
                                  <p:childTnLst>
                                    <p:anim calcmode="lin" valueType="num">
                                      <p:cBhvr additive="base">
                                        <p:cTn id="58" dur="500"/>
                                        <p:tgtEl>
                                          <p:spTgt spid="23"/>
                                        </p:tgtEl>
                                        <p:attrNameLst>
                                          <p:attrName>ppt_x</p:attrName>
                                        </p:attrNameLst>
                                      </p:cBhvr>
                                      <p:tavLst>
                                        <p:tav tm="0">
                                          <p:val>
                                            <p:strVal val="ppt_x"/>
                                          </p:val>
                                        </p:tav>
                                        <p:tav tm="100000">
                                          <p:val>
                                            <p:strVal val="0-ppt_w/2"/>
                                          </p:val>
                                        </p:tav>
                                      </p:tavLst>
                                    </p:anim>
                                    <p:anim calcmode="lin" valueType="num">
                                      <p:cBhvr additive="base">
                                        <p:cTn id="59" dur="500"/>
                                        <p:tgtEl>
                                          <p:spTgt spid="23"/>
                                        </p:tgtEl>
                                        <p:attrNameLst>
                                          <p:attrName>ppt_y</p:attrName>
                                        </p:attrNameLst>
                                      </p:cBhvr>
                                      <p:tavLst>
                                        <p:tav tm="0">
                                          <p:val>
                                            <p:strVal val="ppt_y"/>
                                          </p:val>
                                        </p:tav>
                                        <p:tav tm="100000">
                                          <p:val>
                                            <p:strVal val="ppt_y"/>
                                          </p:val>
                                        </p:tav>
                                      </p:tavLst>
                                    </p:anim>
                                    <p:set>
                                      <p:cBhvr>
                                        <p:cTn id="60" dur="1" fill="hold">
                                          <p:stCondLst>
                                            <p:cond delay="499"/>
                                          </p:stCondLst>
                                        </p:cTn>
                                        <p:tgtEl>
                                          <p:spTgt spid="23"/>
                                        </p:tgtEl>
                                        <p:attrNameLst>
                                          <p:attrName>style.visibility</p:attrName>
                                        </p:attrNameLst>
                                      </p:cBhvr>
                                      <p:to>
                                        <p:strVal val="hidden"/>
                                      </p:to>
                                    </p:set>
                                  </p:childTnLst>
                                </p:cTn>
                              </p:par>
                              <p:par>
                                <p:cTn id="61" presetID="2" presetClass="exit" presetSubtype="8" fill="hold" nodeType="withEffect">
                                  <p:stCondLst>
                                    <p:cond delay="0"/>
                                  </p:stCondLst>
                                  <p:childTnLst>
                                    <p:anim calcmode="lin" valueType="num">
                                      <p:cBhvr additive="base">
                                        <p:cTn id="62" dur="500"/>
                                        <p:tgtEl>
                                          <p:spTgt spid="6"/>
                                        </p:tgtEl>
                                        <p:attrNameLst>
                                          <p:attrName>ppt_x</p:attrName>
                                        </p:attrNameLst>
                                      </p:cBhvr>
                                      <p:tavLst>
                                        <p:tav tm="0">
                                          <p:val>
                                            <p:strVal val="ppt_x"/>
                                          </p:val>
                                        </p:tav>
                                        <p:tav tm="100000">
                                          <p:val>
                                            <p:strVal val="0-ppt_w/2"/>
                                          </p:val>
                                        </p:tav>
                                      </p:tavLst>
                                    </p:anim>
                                    <p:anim calcmode="lin" valueType="num">
                                      <p:cBhvr additive="base">
                                        <p:cTn id="63" dur="500"/>
                                        <p:tgtEl>
                                          <p:spTgt spid="6"/>
                                        </p:tgtEl>
                                        <p:attrNameLst>
                                          <p:attrName>ppt_y</p:attrName>
                                        </p:attrNameLst>
                                      </p:cBhvr>
                                      <p:tavLst>
                                        <p:tav tm="0">
                                          <p:val>
                                            <p:strVal val="ppt_y"/>
                                          </p:val>
                                        </p:tav>
                                        <p:tav tm="100000">
                                          <p:val>
                                            <p:strVal val="ppt_y"/>
                                          </p:val>
                                        </p:tav>
                                      </p:tavLst>
                                    </p:anim>
                                    <p:set>
                                      <p:cBhvr>
                                        <p:cTn id="64" dur="1" fill="hold">
                                          <p:stCondLst>
                                            <p:cond delay="499"/>
                                          </p:stCondLst>
                                        </p:cTn>
                                        <p:tgtEl>
                                          <p:spTgt spid="6"/>
                                        </p:tgtEl>
                                        <p:attrNameLst>
                                          <p:attrName>style.visibility</p:attrName>
                                        </p:attrNameLst>
                                      </p:cBhvr>
                                      <p:to>
                                        <p:strVal val="hidden"/>
                                      </p:to>
                                    </p:set>
                                  </p:childTnLst>
                                </p:cTn>
                              </p:par>
                              <p:par>
                                <p:cTn id="65" presetID="2" presetClass="exit" presetSubtype="8" fill="hold" nodeType="withEffect">
                                  <p:stCondLst>
                                    <p:cond delay="0"/>
                                  </p:stCondLst>
                                  <p:childTnLst>
                                    <p:anim calcmode="lin" valueType="num">
                                      <p:cBhvr additive="base">
                                        <p:cTn id="66" dur="500"/>
                                        <p:tgtEl>
                                          <p:spTgt spid="26"/>
                                        </p:tgtEl>
                                        <p:attrNameLst>
                                          <p:attrName>ppt_x</p:attrName>
                                        </p:attrNameLst>
                                      </p:cBhvr>
                                      <p:tavLst>
                                        <p:tav tm="0">
                                          <p:val>
                                            <p:strVal val="ppt_x"/>
                                          </p:val>
                                        </p:tav>
                                        <p:tav tm="100000">
                                          <p:val>
                                            <p:strVal val="0-ppt_w/2"/>
                                          </p:val>
                                        </p:tav>
                                      </p:tavLst>
                                    </p:anim>
                                    <p:anim calcmode="lin" valueType="num">
                                      <p:cBhvr additive="base">
                                        <p:cTn id="67" dur="500"/>
                                        <p:tgtEl>
                                          <p:spTgt spid="26"/>
                                        </p:tgtEl>
                                        <p:attrNameLst>
                                          <p:attrName>ppt_y</p:attrName>
                                        </p:attrNameLst>
                                      </p:cBhvr>
                                      <p:tavLst>
                                        <p:tav tm="0">
                                          <p:val>
                                            <p:strVal val="ppt_y"/>
                                          </p:val>
                                        </p:tav>
                                        <p:tav tm="100000">
                                          <p:val>
                                            <p:strVal val="ppt_y"/>
                                          </p:val>
                                        </p:tav>
                                      </p:tavLst>
                                    </p:anim>
                                    <p:set>
                                      <p:cBhvr>
                                        <p:cTn id="68" dur="1" fill="hold">
                                          <p:stCondLst>
                                            <p:cond delay="499"/>
                                          </p:stCondLst>
                                        </p:cTn>
                                        <p:tgtEl>
                                          <p:spTgt spid="26"/>
                                        </p:tgtEl>
                                        <p:attrNameLst>
                                          <p:attrName>style.visibility</p:attrName>
                                        </p:attrNameLst>
                                      </p:cBhvr>
                                      <p:to>
                                        <p:strVal val="hidden"/>
                                      </p:to>
                                    </p:set>
                                  </p:childTnLst>
                                </p:cTn>
                              </p:par>
                              <p:par>
                                <p:cTn id="69" presetID="2" presetClass="exit" presetSubtype="8" fill="hold" grpId="1" nodeType="withEffect">
                                  <p:stCondLst>
                                    <p:cond delay="0"/>
                                  </p:stCondLst>
                                  <p:childTnLst>
                                    <p:anim calcmode="lin" valueType="num">
                                      <p:cBhvr additive="base">
                                        <p:cTn id="70" dur="500"/>
                                        <p:tgtEl>
                                          <p:spTgt spid="10"/>
                                        </p:tgtEl>
                                        <p:attrNameLst>
                                          <p:attrName>ppt_x</p:attrName>
                                        </p:attrNameLst>
                                      </p:cBhvr>
                                      <p:tavLst>
                                        <p:tav tm="0">
                                          <p:val>
                                            <p:strVal val="ppt_x"/>
                                          </p:val>
                                        </p:tav>
                                        <p:tav tm="100000">
                                          <p:val>
                                            <p:strVal val="0-ppt_w/2"/>
                                          </p:val>
                                        </p:tav>
                                      </p:tavLst>
                                    </p:anim>
                                    <p:anim calcmode="lin" valueType="num">
                                      <p:cBhvr additive="base">
                                        <p:cTn id="71" dur="500"/>
                                        <p:tgtEl>
                                          <p:spTgt spid="10"/>
                                        </p:tgtEl>
                                        <p:attrNameLst>
                                          <p:attrName>ppt_y</p:attrName>
                                        </p:attrNameLst>
                                      </p:cBhvr>
                                      <p:tavLst>
                                        <p:tav tm="0">
                                          <p:val>
                                            <p:strVal val="ppt_y"/>
                                          </p:val>
                                        </p:tav>
                                        <p:tav tm="100000">
                                          <p:val>
                                            <p:strVal val="ppt_y"/>
                                          </p:val>
                                        </p:tav>
                                      </p:tavLst>
                                    </p:anim>
                                    <p:set>
                                      <p:cBhvr>
                                        <p:cTn id="72" dur="1" fill="hold">
                                          <p:stCondLst>
                                            <p:cond delay="499"/>
                                          </p:stCondLst>
                                        </p:cTn>
                                        <p:tgtEl>
                                          <p:spTgt spid="10"/>
                                        </p:tgtEl>
                                        <p:attrNameLst>
                                          <p:attrName>style.visibility</p:attrName>
                                        </p:attrNameLst>
                                      </p:cBhvr>
                                      <p:to>
                                        <p:strVal val="hidden"/>
                                      </p:to>
                                    </p:set>
                                  </p:childTnLst>
                                </p:cTn>
                              </p:par>
                              <p:par>
                                <p:cTn id="73" presetID="2" presetClass="exit" presetSubtype="8" fill="hold" grpId="1" nodeType="withEffect">
                                  <p:stCondLst>
                                    <p:cond delay="0"/>
                                  </p:stCondLst>
                                  <p:childTnLst>
                                    <p:anim calcmode="lin" valueType="num">
                                      <p:cBhvr additive="base">
                                        <p:cTn id="74" dur="500"/>
                                        <p:tgtEl>
                                          <p:spTgt spid="25"/>
                                        </p:tgtEl>
                                        <p:attrNameLst>
                                          <p:attrName>ppt_x</p:attrName>
                                        </p:attrNameLst>
                                      </p:cBhvr>
                                      <p:tavLst>
                                        <p:tav tm="0">
                                          <p:val>
                                            <p:strVal val="ppt_x"/>
                                          </p:val>
                                        </p:tav>
                                        <p:tav tm="100000">
                                          <p:val>
                                            <p:strVal val="0-ppt_w/2"/>
                                          </p:val>
                                        </p:tav>
                                      </p:tavLst>
                                    </p:anim>
                                    <p:anim calcmode="lin" valueType="num">
                                      <p:cBhvr additive="base">
                                        <p:cTn id="75" dur="500"/>
                                        <p:tgtEl>
                                          <p:spTgt spid="25"/>
                                        </p:tgtEl>
                                        <p:attrNameLst>
                                          <p:attrName>ppt_y</p:attrName>
                                        </p:attrNameLst>
                                      </p:cBhvr>
                                      <p:tavLst>
                                        <p:tav tm="0">
                                          <p:val>
                                            <p:strVal val="ppt_y"/>
                                          </p:val>
                                        </p:tav>
                                        <p:tav tm="100000">
                                          <p:val>
                                            <p:strVal val="ppt_y"/>
                                          </p:val>
                                        </p:tav>
                                      </p:tavLst>
                                    </p:anim>
                                    <p:set>
                                      <p:cBhvr>
                                        <p:cTn id="76" dur="1" fill="hold">
                                          <p:stCondLst>
                                            <p:cond delay="499"/>
                                          </p:stCondLst>
                                        </p:cTn>
                                        <p:tgtEl>
                                          <p:spTgt spid="25"/>
                                        </p:tgtEl>
                                        <p:attrNameLst>
                                          <p:attrName>style.visibility</p:attrName>
                                        </p:attrNameLst>
                                      </p:cBhvr>
                                      <p:to>
                                        <p:strVal val="hidden"/>
                                      </p:to>
                                    </p:set>
                                  </p:childTnLst>
                                </p:cTn>
                              </p:par>
                              <p:par>
                                <p:cTn id="77" presetID="2" presetClass="exit" presetSubtype="8" fill="hold" nodeType="withEffect">
                                  <p:stCondLst>
                                    <p:cond delay="0"/>
                                  </p:stCondLst>
                                  <p:childTnLst>
                                    <p:anim calcmode="lin" valueType="num">
                                      <p:cBhvr additive="base">
                                        <p:cTn id="78" dur="500"/>
                                        <p:tgtEl>
                                          <p:spTgt spid="15"/>
                                        </p:tgtEl>
                                        <p:attrNameLst>
                                          <p:attrName>ppt_x</p:attrName>
                                        </p:attrNameLst>
                                      </p:cBhvr>
                                      <p:tavLst>
                                        <p:tav tm="0">
                                          <p:val>
                                            <p:strVal val="ppt_x"/>
                                          </p:val>
                                        </p:tav>
                                        <p:tav tm="100000">
                                          <p:val>
                                            <p:strVal val="0-ppt_w/2"/>
                                          </p:val>
                                        </p:tav>
                                      </p:tavLst>
                                    </p:anim>
                                    <p:anim calcmode="lin" valueType="num">
                                      <p:cBhvr additive="base">
                                        <p:cTn id="79" dur="500"/>
                                        <p:tgtEl>
                                          <p:spTgt spid="15"/>
                                        </p:tgtEl>
                                        <p:attrNameLst>
                                          <p:attrName>ppt_y</p:attrName>
                                        </p:attrNameLst>
                                      </p:cBhvr>
                                      <p:tavLst>
                                        <p:tav tm="0">
                                          <p:val>
                                            <p:strVal val="ppt_y"/>
                                          </p:val>
                                        </p:tav>
                                        <p:tav tm="100000">
                                          <p:val>
                                            <p:strVal val="ppt_y"/>
                                          </p:val>
                                        </p:tav>
                                      </p:tavLst>
                                    </p:anim>
                                    <p:set>
                                      <p:cBhvr>
                                        <p:cTn id="80" dur="1" fill="hold">
                                          <p:stCondLst>
                                            <p:cond delay="499"/>
                                          </p:stCondLst>
                                        </p:cTn>
                                        <p:tgtEl>
                                          <p:spTgt spid="15"/>
                                        </p:tgtEl>
                                        <p:attrNameLst>
                                          <p:attrName>style.visibility</p:attrName>
                                        </p:attrNameLst>
                                      </p:cBhvr>
                                      <p:to>
                                        <p:strVal val="hidden"/>
                                      </p:to>
                                    </p:set>
                                  </p:childTnLst>
                                </p:cTn>
                              </p:par>
                              <p:par>
                                <p:cTn id="81" presetID="2" presetClass="exit" presetSubtype="8" fill="hold" nodeType="withEffect">
                                  <p:stCondLst>
                                    <p:cond delay="0"/>
                                  </p:stCondLst>
                                  <p:childTnLst>
                                    <p:anim calcmode="lin" valueType="num">
                                      <p:cBhvr additive="base">
                                        <p:cTn id="82" dur="500"/>
                                        <p:tgtEl>
                                          <p:spTgt spid="24"/>
                                        </p:tgtEl>
                                        <p:attrNameLst>
                                          <p:attrName>ppt_x</p:attrName>
                                        </p:attrNameLst>
                                      </p:cBhvr>
                                      <p:tavLst>
                                        <p:tav tm="0">
                                          <p:val>
                                            <p:strVal val="ppt_x"/>
                                          </p:val>
                                        </p:tav>
                                        <p:tav tm="100000">
                                          <p:val>
                                            <p:strVal val="0-ppt_w/2"/>
                                          </p:val>
                                        </p:tav>
                                      </p:tavLst>
                                    </p:anim>
                                    <p:anim calcmode="lin" valueType="num">
                                      <p:cBhvr additive="base">
                                        <p:cTn id="83" dur="500"/>
                                        <p:tgtEl>
                                          <p:spTgt spid="24"/>
                                        </p:tgtEl>
                                        <p:attrNameLst>
                                          <p:attrName>ppt_y</p:attrName>
                                        </p:attrNameLst>
                                      </p:cBhvr>
                                      <p:tavLst>
                                        <p:tav tm="0">
                                          <p:val>
                                            <p:strVal val="ppt_y"/>
                                          </p:val>
                                        </p:tav>
                                        <p:tav tm="100000">
                                          <p:val>
                                            <p:strVal val="ppt_y"/>
                                          </p:val>
                                        </p:tav>
                                      </p:tavLst>
                                    </p:anim>
                                    <p:set>
                                      <p:cBhvr>
                                        <p:cTn id="84" dur="1" fill="hold">
                                          <p:stCondLst>
                                            <p:cond delay="499"/>
                                          </p:stCondLst>
                                        </p:cTn>
                                        <p:tgtEl>
                                          <p:spTgt spid="24"/>
                                        </p:tgtEl>
                                        <p:attrNameLst>
                                          <p:attrName>style.visibility</p:attrName>
                                        </p:attrNameLst>
                                      </p:cBhvr>
                                      <p:to>
                                        <p:strVal val="hidden"/>
                                      </p:to>
                                    </p:set>
                                  </p:childTnLst>
                                </p:cTn>
                              </p:par>
                              <p:par>
                                <p:cTn id="85" presetID="2" presetClass="exit" presetSubtype="8" fill="hold" grpId="1" nodeType="withEffect">
                                  <p:stCondLst>
                                    <p:cond delay="0"/>
                                  </p:stCondLst>
                                  <p:childTnLst>
                                    <p:anim calcmode="lin" valueType="num">
                                      <p:cBhvr additive="base">
                                        <p:cTn id="86" dur="500"/>
                                        <p:tgtEl>
                                          <p:spTgt spid="18"/>
                                        </p:tgtEl>
                                        <p:attrNameLst>
                                          <p:attrName>ppt_x</p:attrName>
                                        </p:attrNameLst>
                                      </p:cBhvr>
                                      <p:tavLst>
                                        <p:tav tm="0">
                                          <p:val>
                                            <p:strVal val="ppt_x"/>
                                          </p:val>
                                        </p:tav>
                                        <p:tav tm="100000">
                                          <p:val>
                                            <p:strVal val="0-ppt_w/2"/>
                                          </p:val>
                                        </p:tav>
                                      </p:tavLst>
                                    </p:anim>
                                    <p:anim calcmode="lin" valueType="num">
                                      <p:cBhvr additive="base">
                                        <p:cTn id="87" dur="500"/>
                                        <p:tgtEl>
                                          <p:spTgt spid="18"/>
                                        </p:tgtEl>
                                        <p:attrNameLst>
                                          <p:attrName>ppt_y</p:attrName>
                                        </p:attrNameLst>
                                      </p:cBhvr>
                                      <p:tavLst>
                                        <p:tav tm="0">
                                          <p:val>
                                            <p:strVal val="ppt_y"/>
                                          </p:val>
                                        </p:tav>
                                        <p:tav tm="100000">
                                          <p:val>
                                            <p:strVal val="ppt_y"/>
                                          </p:val>
                                        </p:tav>
                                      </p:tavLst>
                                    </p:anim>
                                    <p:set>
                                      <p:cBhvr>
                                        <p:cTn id="88" dur="1" fill="hold">
                                          <p:stCondLst>
                                            <p:cond delay="499"/>
                                          </p:stCondLst>
                                        </p:cTn>
                                        <p:tgtEl>
                                          <p:spTgt spid="18"/>
                                        </p:tgtEl>
                                        <p:attrNameLst>
                                          <p:attrName>style.visibility</p:attrName>
                                        </p:attrNameLst>
                                      </p:cBhvr>
                                      <p:to>
                                        <p:strVal val="hidden"/>
                                      </p:to>
                                    </p:set>
                                  </p:childTnLst>
                                </p:cTn>
                              </p:par>
                              <p:par>
                                <p:cTn id="89" presetID="2" presetClass="exit" presetSubtype="8" fill="hold" grpId="1" nodeType="withEffect">
                                  <p:stCondLst>
                                    <p:cond delay="0"/>
                                  </p:stCondLst>
                                  <p:childTnLst>
                                    <p:anim calcmode="lin" valueType="num">
                                      <p:cBhvr additive="base">
                                        <p:cTn id="90" dur="500"/>
                                        <p:tgtEl>
                                          <p:spTgt spid="27"/>
                                        </p:tgtEl>
                                        <p:attrNameLst>
                                          <p:attrName>ppt_x</p:attrName>
                                        </p:attrNameLst>
                                      </p:cBhvr>
                                      <p:tavLst>
                                        <p:tav tm="0">
                                          <p:val>
                                            <p:strVal val="ppt_x"/>
                                          </p:val>
                                        </p:tav>
                                        <p:tav tm="100000">
                                          <p:val>
                                            <p:strVal val="0-ppt_w/2"/>
                                          </p:val>
                                        </p:tav>
                                      </p:tavLst>
                                    </p:anim>
                                    <p:anim calcmode="lin" valueType="num">
                                      <p:cBhvr additive="base">
                                        <p:cTn id="91" dur="500"/>
                                        <p:tgtEl>
                                          <p:spTgt spid="27"/>
                                        </p:tgtEl>
                                        <p:attrNameLst>
                                          <p:attrName>ppt_y</p:attrName>
                                        </p:attrNameLst>
                                      </p:cBhvr>
                                      <p:tavLst>
                                        <p:tav tm="0">
                                          <p:val>
                                            <p:strVal val="ppt_y"/>
                                          </p:val>
                                        </p:tav>
                                        <p:tav tm="100000">
                                          <p:val>
                                            <p:strVal val="ppt_y"/>
                                          </p:val>
                                        </p:tav>
                                      </p:tavLst>
                                    </p:anim>
                                    <p:set>
                                      <p:cBhvr>
                                        <p:cTn id="92" dur="1" fill="hold">
                                          <p:stCondLst>
                                            <p:cond delay="499"/>
                                          </p:stCondLst>
                                        </p:cTn>
                                        <p:tgtEl>
                                          <p:spTgt spid="27"/>
                                        </p:tgtEl>
                                        <p:attrNameLst>
                                          <p:attrName>style.visibility</p:attrName>
                                        </p:attrNameLst>
                                      </p:cBhvr>
                                      <p:to>
                                        <p:strVal val="hidden"/>
                                      </p:to>
                                    </p:set>
                                  </p:childTnLst>
                                </p:cTn>
                              </p:par>
                              <p:par>
                                <p:cTn id="93" presetID="2" presetClass="exit" presetSubtype="8" fill="hold" nodeType="withEffect">
                                  <p:stCondLst>
                                    <p:cond delay="0"/>
                                  </p:stCondLst>
                                  <p:childTnLst>
                                    <p:anim calcmode="lin" valueType="num">
                                      <p:cBhvr additive="base">
                                        <p:cTn id="94" dur="500"/>
                                        <p:tgtEl>
                                          <p:spTgt spid="19"/>
                                        </p:tgtEl>
                                        <p:attrNameLst>
                                          <p:attrName>ppt_x</p:attrName>
                                        </p:attrNameLst>
                                      </p:cBhvr>
                                      <p:tavLst>
                                        <p:tav tm="0">
                                          <p:val>
                                            <p:strVal val="ppt_x"/>
                                          </p:val>
                                        </p:tav>
                                        <p:tav tm="100000">
                                          <p:val>
                                            <p:strVal val="0-ppt_w/2"/>
                                          </p:val>
                                        </p:tav>
                                      </p:tavLst>
                                    </p:anim>
                                    <p:anim calcmode="lin" valueType="num">
                                      <p:cBhvr additive="base">
                                        <p:cTn id="95" dur="500"/>
                                        <p:tgtEl>
                                          <p:spTgt spid="19"/>
                                        </p:tgtEl>
                                        <p:attrNameLst>
                                          <p:attrName>ppt_y</p:attrName>
                                        </p:attrNameLst>
                                      </p:cBhvr>
                                      <p:tavLst>
                                        <p:tav tm="0">
                                          <p:val>
                                            <p:strVal val="ppt_y"/>
                                          </p:val>
                                        </p:tav>
                                        <p:tav tm="100000">
                                          <p:val>
                                            <p:strVal val="ppt_y"/>
                                          </p:val>
                                        </p:tav>
                                      </p:tavLst>
                                    </p:anim>
                                    <p:set>
                                      <p:cBhvr>
                                        <p:cTn id="9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0" grpId="0" animBg="1"/>
      <p:bldP spid="10" grpId="1" animBg="1"/>
      <p:bldP spid="18" grpId="0" animBg="1"/>
      <p:bldP spid="18" grpId="1" animBg="1"/>
      <p:bldP spid="23" grpId="0"/>
      <p:bldP spid="23" grpId="1"/>
      <p:bldP spid="25" grpId="0"/>
      <p:bldP spid="25" grpId="1"/>
      <p:bldP spid="27" grpId="0"/>
      <p:bldP spid="2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8"/>
          <p:cNvSpPr txBox="1">
            <a:spLocks noChangeArrowheads="1"/>
          </p:cNvSpPr>
          <p:nvPr/>
        </p:nvSpPr>
        <p:spPr bwMode="gray">
          <a:xfrm>
            <a:off x="1300081" y="606076"/>
            <a:ext cx="753085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500" dirty="0" smtClean="0">
                <a:solidFill>
                  <a:srgbClr val="333333"/>
                </a:solidFill>
                <a:latin typeface="微软雅黑" panose="020B0503020204020204" pitchFamily="34" charset="-122"/>
                <a:ea typeface="微软雅黑" panose="020B0503020204020204" pitchFamily="34" charset="-122"/>
              </a:rPr>
              <a:t>复合材料及测试样条的制备</a:t>
            </a:r>
            <a:endParaRPr lang="zh-CN" altLang="en-US" sz="2500" dirty="0">
              <a:solidFill>
                <a:srgbClr val="333333"/>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490117" y="1752991"/>
            <a:ext cx="5150778" cy="3087950"/>
          </a:xfrm>
          <a:prstGeom prst="rect">
            <a:avLst/>
          </a:prstGeom>
        </p:spPr>
      </p:pic>
      <p:grpSp>
        <p:nvGrpSpPr>
          <p:cNvPr id="11" name="组合 10"/>
          <p:cNvGrpSpPr/>
          <p:nvPr/>
        </p:nvGrpSpPr>
        <p:grpSpPr>
          <a:xfrm>
            <a:off x="1218222" y="2058444"/>
            <a:ext cx="1179880" cy="916298"/>
            <a:chOff x="1317378" y="2704198"/>
            <a:chExt cx="1179880" cy="916298"/>
          </a:xfrm>
        </p:grpSpPr>
        <p:sp>
          <p:nvSpPr>
            <p:cNvPr id="7" name="椭圆 34"/>
            <p:cNvSpPr/>
            <p:nvPr/>
          </p:nvSpPr>
          <p:spPr>
            <a:xfrm rot="5400000">
              <a:off x="1449903" y="2573140"/>
              <a:ext cx="916298" cy="117841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prstClr val="white"/>
                </a:solidFill>
                <a:latin typeface="微软雅黑" pitchFamily="34" charset="-122"/>
                <a:ea typeface="微软雅黑" pitchFamily="34" charset="-122"/>
              </a:endParaRPr>
            </a:p>
          </p:txBody>
        </p:sp>
        <p:sp>
          <p:nvSpPr>
            <p:cNvPr id="8" name="文本框 7"/>
            <p:cNvSpPr txBox="1"/>
            <p:nvPr/>
          </p:nvSpPr>
          <p:spPr>
            <a:xfrm>
              <a:off x="1317378" y="2977680"/>
              <a:ext cx="877163" cy="369332"/>
            </a:xfrm>
            <a:prstGeom prst="rect">
              <a:avLst/>
            </a:prstGeom>
            <a:noFill/>
          </p:spPr>
          <p:txBody>
            <a:bodyPr wrap="none" rtlCol="0">
              <a:spAutoFit/>
            </a:bodyPr>
            <a:lstStyle/>
            <a:p>
              <a:r>
                <a:rPr lang="zh-CN" altLang="en-US" b="1" dirty="0" smtClean="0">
                  <a:solidFill>
                    <a:schemeClr val="bg1"/>
                  </a:solidFill>
                </a:rPr>
                <a:t>对照组</a:t>
              </a:r>
              <a:endParaRPr lang="zh-CN" altLang="en-US" b="1" dirty="0">
                <a:solidFill>
                  <a:schemeClr val="bg1"/>
                </a:solidFill>
              </a:endParaRPr>
            </a:p>
          </p:txBody>
        </p:sp>
      </p:grpSp>
    </p:spTree>
    <p:extLst>
      <p:ext uri="{BB962C8B-B14F-4D97-AF65-F5344CB8AC3E}">
        <p14:creationId xmlns:p14="http://schemas.microsoft.com/office/powerpoint/2010/main" val="252370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919</Words>
  <Application>Microsoft Office PowerPoint</Application>
  <PresentationFormat>宽屏</PresentationFormat>
  <Paragraphs>136</Paragraphs>
  <Slides>20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Lato Light</vt:lpstr>
      <vt:lpstr>宋体</vt:lpstr>
      <vt:lpstr>微软雅黑</vt:lpstr>
      <vt:lpstr>幼圆</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微软用户</cp:lastModifiedBy>
  <cp:revision>60</cp:revision>
  <dcterms:created xsi:type="dcterms:W3CDTF">2017-05-22T09:09:50Z</dcterms:created>
  <dcterms:modified xsi:type="dcterms:W3CDTF">2017-05-25T09:58:38Z</dcterms:modified>
</cp:coreProperties>
</file>