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61" r:id="rId5"/>
    <p:sldId id="262" r:id="rId6"/>
    <p:sldId id="259" r:id="rId7"/>
    <p:sldId id="258" r:id="rId8"/>
    <p:sldId id="263" r:id="rId9"/>
    <p:sldId id="264" r:id="rId10"/>
    <p:sldId id="265" r:id="rId11"/>
    <p:sldId id="266" r:id="rId12"/>
    <p:sldId id="269" r:id="rId13"/>
    <p:sldId id="270" r:id="rId14"/>
    <p:sldId id="271" r:id="rId15"/>
    <p:sldId id="272" r:id="rId16"/>
    <p:sldId id="273" r:id="rId17"/>
    <p:sldId id="274"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100" d="100"/>
          <a:sy n="100" d="100"/>
        </p:scale>
        <p:origin x="144"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210F1-B6A7-814A-88EF-3B21EB9F2DEB}" type="datetimeFigureOut">
              <a:rPr lang="en-US" smtClean="0"/>
              <a:t>5/23/17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887BC-7871-644C-AAC3-BD3F5AE96D3B}" type="slidenum">
              <a:rPr lang="en-US" smtClean="0"/>
              <a:t>‹#›</a:t>
            </a:fld>
            <a:endParaRPr lang="en-US"/>
          </a:p>
        </p:txBody>
      </p:sp>
    </p:spTree>
    <p:extLst>
      <p:ext uri="{BB962C8B-B14F-4D97-AF65-F5344CB8AC3E}">
        <p14:creationId xmlns:p14="http://schemas.microsoft.com/office/powerpoint/2010/main" val="131658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2DF887BC-7871-644C-AAC3-BD3F5AE96D3B}" type="slidenum">
              <a:rPr lang="en-US" smtClean="0"/>
              <a:t>1</a:t>
            </a:fld>
            <a:endParaRPr lang="en-US"/>
          </a:p>
        </p:txBody>
      </p:sp>
    </p:spTree>
    <p:extLst>
      <p:ext uri="{BB962C8B-B14F-4D97-AF65-F5344CB8AC3E}">
        <p14:creationId xmlns:p14="http://schemas.microsoft.com/office/powerpoint/2010/main" val="123691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887BC-7871-644C-AAC3-BD3F5AE96D3B}" type="slidenum">
              <a:rPr lang="en-US" smtClean="0"/>
              <a:t>2</a:t>
            </a:fld>
            <a:endParaRPr lang="en-US"/>
          </a:p>
        </p:txBody>
      </p:sp>
    </p:spTree>
    <p:extLst>
      <p:ext uri="{BB962C8B-B14F-4D97-AF65-F5344CB8AC3E}">
        <p14:creationId xmlns:p14="http://schemas.microsoft.com/office/powerpoint/2010/main" val="10015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117618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938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155167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420404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0682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32281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6066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4819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84954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66868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41631853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96FA0-C7F5-46BD-9EC0-99253AA43E24}" type="datetimeFigureOut">
              <a:rPr lang="zh-CN" altLang="en-US" smtClean="0"/>
              <a:t>2017/5/23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88182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slide" Target="slide14.xml"/><Relationship Id="rId5" Type="http://schemas.openxmlformats.org/officeDocument/2006/relationships/slide" Target="slide15.xml"/><Relationship Id="rId6" Type="http://schemas.openxmlformats.org/officeDocument/2006/relationships/slide" Target="slide16.xml"/><Relationship Id="rId7" Type="http://schemas.openxmlformats.org/officeDocument/2006/relationships/slide" Target="slide17.xml"/><Relationship Id="rId1" Type="http://schemas.openxmlformats.org/officeDocument/2006/relationships/slideLayout" Target="../slideLayouts/slideLayout2.xml"/><Relationship Id="rId2"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slide" Target="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jpeg"/><Relationship Id="rId7" Type="http://schemas.openxmlformats.org/officeDocument/2006/relationships/image" Target="../media/image29.jpeg"/><Relationship Id="rId8" Type="http://schemas.openxmlformats.org/officeDocument/2006/relationships/image" Target="../media/image30.jpeg"/><Relationship Id="rId9"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60067" y="1490796"/>
            <a:ext cx="4157921" cy="3960657"/>
            <a:chOff x="1130770" y="1019570"/>
            <a:chExt cx="4157921" cy="3960657"/>
          </a:xfrm>
        </p:grpSpPr>
        <p:sp>
          <p:nvSpPr>
            <p:cNvPr id="5" name="椭圆 4"/>
            <p:cNvSpPr/>
            <p:nvPr/>
          </p:nvSpPr>
          <p:spPr>
            <a:xfrm>
              <a:off x="1887166" y="3140120"/>
              <a:ext cx="937353" cy="937353"/>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61260" y="3177534"/>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911351" y="2549668"/>
              <a:ext cx="804380" cy="804380"/>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485772" y="4696875"/>
              <a:ext cx="283352" cy="283352"/>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30770" y="2664522"/>
              <a:ext cx="371206" cy="371206"/>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4829218" y="2549668"/>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111559" y="4729270"/>
              <a:ext cx="177132" cy="17713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029373" y="3399507"/>
              <a:ext cx="822872" cy="822872"/>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2525965" y="1019570"/>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90041" y="1526914"/>
              <a:ext cx="2525345" cy="2525345"/>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flipH="1">
            <a:off x="5100731" y="3764580"/>
            <a:ext cx="6312932" cy="583387"/>
            <a:chOff x="3929063" y="2641879"/>
            <a:chExt cx="5214937" cy="0"/>
          </a:xfrm>
        </p:grpSpPr>
        <p:cxnSp>
          <p:nvCxnSpPr>
            <p:cNvPr id="26" name="直接连接符 25"/>
            <p:cNvCxnSpPr/>
            <p:nvPr/>
          </p:nvCxnSpPr>
          <p:spPr>
            <a:xfrm>
              <a:off x="3929063" y="2641879"/>
              <a:ext cx="410580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103924" y="2641879"/>
              <a:ext cx="754055" cy="0"/>
            </a:xfrm>
            <a:prstGeom prst="line">
              <a:avLst/>
            </a:prstGeom>
            <a:ln w="7620">
              <a:solidFill>
                <a:srgbClr val="5F5F5F"/>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948986" y="2641879"/>
              <a:ext cx="19501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grpSp>
      <p:sp>
        <p:nvSpPr>
          <p:cNvPr id="29" name="矩形 17"/>
          <p:cNvSpPr>
            <a:spLocks noChangeArrowheads="1"/>
          </p:cNvSpPr>
          <p:nvPr/>
        </p:nvSpPr>
        <p:spPr bwMode="auto">
          <a:xfrm>
            <a:off x="5033495" y="2480092"/>
            <a:ext cx="673306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800" dirty="0" smtClean="0">
                <a:solidFill>
                  <a:schemeClr val="accent1"/>
                </a:solidFill>
                <a:latin typeface="微软雅黑" panose="020B0503020204020204" pitchFamily="34" charset="-122"/>
                <a:ea typeface="微软雅黑" panose="020B0503020204020204" pitchFamily="34" charset="-122"/>
              </a:rPr>
              <a:t>苎麻纤维改性聚丙烯复合材料的制备与性能</a:t>
            </a:r>
            <a:endParaRPr lang="zh-CN" altLang="en-US" sz="3800" dirty="0">
              <a:solidFill>
                <a:schemeClr val="accent1"/>
              </a:solidFill>
              <a:latin typeface="微软雅黑" panose="020B0503020204020204" pitchFamily="34" charset="-122"/>
              <a:ea typeface="微软雅黑" panose="020B0503020204020204" pitchFamily="34" charset="-122"/>
            </a:endParaRPr>
          </a:p>
        </p:txBody>
      </p:sp>
      <p:sp>
        <p:nvSpPr>
          <p:cNvPr id="31" name="TextBox 35"/>
          <p:cNvSpPr txBox="1"/>
          <p:nvPr/>
        </p:nvSpPr>
        <p:spPr>
          <a:xfrm>
            <a:off x="7039926" y="4129439"/>
            <a:ext cx="1868233" cy="369332"/>
          </a:xfrm>
          <a:prstGeom prst="rect">
            <a:avLst/>
          </a:prstGeom>
          <a:noFill/>
        </p:spPr>
        <p:txBody>
          <a:bodyPr wrap="square" rtlCol="0">
            <a:spAutoFit/>
          </a:bodyPr>
          <a:lstStyle/>
          <a:p>
            <a:r>
              <a:rPr lang="zh-CN" altLang="en-US" dirty="0">
                <a:solidFill>
                  <a:srgbClr val="5F5F5F"/>
                </a:solidFill>
                <a:latin typeface="微软雅黑" panose="020B0503020204020204" pitchFamily="34" charset="-122"/>
                <a:ea typeface="微软雅黑" panose="020B0503020204020204" pitchFamily="34" charset="-122"/>
              </a:rPr>
              <a:t>汇报</a:t>
            </a:r>
            <a:r>
              <a:rPr lang="zh-CN" altLang="en-US" dirty="0" smtClean="0">
                <a:solidFill>
                  <a:srgbClr val="5F5F5F"/>
                </a:solidFill>
                <a:latin typeface="微软雅黑" panose="020B0503020204020204" pitchFamily="34" charset="-122"/>
                <a:ea typeface="微软雅黑" panose="020B0503020204020204" pitchFamily="34" charset="-122"/>
              </a:rPr>
              <a:t>人：唐小吉</a:t>
            </a:r>
            <a:endParaRPr lang="zh-CN" altLang="en-US" dirty="0">
              <a:solidFill>
                <a:srgbClr val="5F5F5F"/>
              </a:solidFill>
              <a:latin typeface="微软雅黑" panose="020B0503020204020204" pitchFamily="34" charset="-122"/>
              <a:ea typeface="微软雅黑" panose="020B0503020204020204" pitchFamily="34" charset="-122"/>
            </a:endParaRPr>
          </a:p>
        </p:txBody>
      </p:sp>
      <p:sp>
        <p:nvSpPr>
          <p:cNvPr id="32" name="TextBox 36"/>
          <p:cNvSpPr txBox="1"/>
          <p:nvPr/>
        </p:nvSpPr>
        <p:spPr>
          <a:xfrm>
            <a:off x="8949358" y="4117675"/>
            <a:ext cx="3230507" cy="369332"/>
          </a:xfrm>
          <a:prstGeom prst="rect">
            <a:avLst/>
          </a:prstGeom>
          <a:noFill/>
        </p:spPr>
        <p:txBody>
          <a:bodyPr wrap="square" rtlCol="0">
            <a:spAutoFit/>
          </a:bodyPr>
          <a:lstStyle/>
          <a:p>
            <a:r>
              <a:rPr lang="zh-CN" altLang="en-US" dirty="0" smtClean="0">
                <a:solidFill>
                  <a:srgbClr val="5F5F5F"/>
                </a:solidFill>
                <a:latin typeface="微软雅黑" panose="020B0503020204020204" pitchFamily="34" charset="-122"/>
                <a:ea typeface="微软雅黑" panose="020B0503020204020204" pitchFamily="34" charset="-122"/>
              </a:rPr>
              <a:t>日期：</a:t>
            </a:r>
            <a:r>
              <a:rPr lang="en-US" altLang="zh-CN" dirty="0" smtClean="0">
                <a:solidFill>
                  <a:srgbClr val="5F5F5F"/>
                </a:solidFill>
                <a:latin typeface="微软雅黑" panose="020B0503020204020204" pitchFamily="34" charset="-122"/>
                <a:ea typeface="微软雅黑" panose="020B0503020204020204" pitchFamily="34" charset="-122"/>
              </a:rPr>
              <a:t>2017</a:t>
            </a:r>
            <a:r>
              <a:rPr lang="zh-CN" altLang="en-US" dirty="0" smtClean="0">
                <a:solidFill>
                  <a:srgbClr val="5F5F5F"/>
                </a:solidFill>
                <a:latin typeface="微软雅黑" panose="020B0503020204020204" pitchFamily="34" charset="-122"/>
                <a:ea typeface="微软雅黑" panose="020B0503020204020204" pitchFamily="34" charset="-122"/>
              </a:rPr>
              <a:t>年</a:t>
            </a:r>
            <a:r>
              <a:rPr lang="en-US" altLang="zh-CN" dirty="0">
                <a:solidFill>
                  <a:srgbClr val="5F5F5F"/>
                </a:solidFill>
                <a:latin typeface="微软雅黑" panose="020B0503020204020204" pitchFamily="34" charset="-122"/>
                <a:ea typeface="微软雅黑" panose="020B0503020204020204" pitchFamily="34" charset="-122"/>
              </a:rPr>
              <a:t>5</a:t>
            </a:r>
            <a:r>
              <a:rPr lang="zh-CN" altLang="en-US" dirty="0" smtClean="0">
                <a:solidFill>
                  <a:srgbClr val="5F5F5F"/>
                </a:solidFill>
                <a:latin typeface="微软雅黑" panose="020B0503020204020204" pitchFamily="34" charset="-122"/>
                <a:ea typeface="微软雅黑" panose="020B0503020204020204" pitchFamily="34" charset="-122"/>
              </a:rPr>
              <a:t>月</a:t>
            </a:r>
            <a:r>
              <a:rPr lang="en-US" altLang="zh-CN" dirty="0" smtClean="0">
                <a:solidFill>
                  <a:srgbClr val="5F5F5F"/>
                </a:solidFill>
                <a:latin typeface="微软雅黑" panose="020B0503020204020204" pitchFamily="34" charset="-122"/>
                <a:ea typeface="微软雅黑" panose="020B0503020204020204" pitchFamily="34" charset="-122"/>
              </a:rPr>
              <a:t>23</a:t>
            </a:r>
            <a:r>
              <a:rPr lang="zh-CN" altLang="en-US" dirty="0" smtClean="0">
                <a:solidFill>
                  <a:srgbClr val="5F5F5F"/>
                </a:solidFill>
                <a:latin typeface="微软雅黑" panose="020B0503020204020204" pitchFamily="34" charset="-122"/>
                <a:ea typeface="微软雅黑" panose="020B0503020204020204" pitchFamily="34" charset="-122"/>
              </a:rPr>
              <a:t>日</a:t>
            </a:r>
            <a:endParaRPr lang="zh-CN" altLang="en-US" dirty="0">
              <a:solidFill>
                <a:srgbClr val="5F5F5F"/>
              </a:solidFill>
              <a:latin typeface="微软雅黑" panose="020B0503020204020204" pitchFamily="34" charset="-122"/>
              <a:ea typeface="微软雅黑" panose="020B0503020204020204" pitchFamily="34" charset="-122"/>
            </a:endParaRPr>
          </a:p>
        </p:txBody>
      </p:sp>
      <p:sp>
        <p:nvSpPr>
          <p:cNvPr id="33" name="TextBox 35"/>
          <p:cNvSpPr txBox="1"/>
          <p:nvPr/>
        </p:nvSpPr>
        <p:spPr>
          <a:xfrm>
            <a:off x="4917988" y="4129439"/>
            <a:ext cx="2174746" cy="369332"/>
          </a:xfrm>
          <a:prstGeom prst="rect">
            <a:avLst/>
          </a:prstGeom>
          <a:noFill/>
        </p:spPr>
        <p:txBody>
          <a:bodyPr wrap="square" rtlCol="0">
            <a:spAutoFit/>
          </a:bodyPr>
          <a:lstStyle/>
          <a:p>
            <a:r>
              <a:rPr lang="zh-CN" altLang="en-US" dirty="0" smtClean="0">
                <a:solidFill>
                  <a:srgbClr val="5F5F5F"/>
                </a:solidFill>
                <a:latin typeface="微软雅黑" panose="020B0503020204020204" pitchFamily="34" charset="-122"/>
                <a:ea typeface="微软雅黑" panose="020B0503020204020204" pitchFamily="34" charset="-122"/>
              </a:rPr>
              <a:t>指导教师：闰明涛</a:t>
            </a:r>
            <a:endParaRPr lang="zh-CN" altLang="en-US" dirty="0">
              <a:solidFill>
                <a:srgbClr val="5F5F5F"/>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stretch>
            <a:fillRect/>
          </a:stretch>
        </p:blipFill>
        <p:spPr>
          <a:xfrm>
            <a:off x="1557264" y="2748063"/>
            <a:ext cx="2628235" cy="1168822"/>
          </a:xfrm>
          <a:prstGeom prst="rect">
            <a:avLst/>
          </a:prstGeom>
        </p:spPr>
      </p:pic>
    </p:spTree>
    <p:extLst>
      <p:ext uri="{BB962C8B-B14F-4D97-AF65-F5344CB8AC3E}">
        <p14:creationId xmlns:p14="http://schemas.microsoft.com/office/powerpoint/2010/main" val="10241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7"/>
          <p:cNvSpPr>
            <a:spLocks/>
          </p:cNvSpPr>
          <p:nvPr/>
        </p:nvSpPr>
        <p:spPr bwMode="auto">
          <a:xfrm rot="10800000">
            <a:off x="8868318" y="1872672"/>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nvGrpSpPr>
          <p:cNvPr id="20" name="组合 19"/>
          <p:cNvGrpSpPr/>
          <p:nvPr/>
        </p:nvGrpSpPr>
        <p:grpSpPr>
          <a:xfrm>
            <a:off x="7732909" y="638322"/>
            <a:ext cx="1894746" cy="18947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grpSp>
      <p:sp>
        <p:nvSpPr>
          <p:cNvPr id="4" name="Text Box 18"/>
          <p:cNvSpPr txBox="1">
            <a:spLocks noChangeArrowheads="1"/>
          </p:cNvSpPr>
          <p:nvPr/>
        </p:nvSpPr>
        <p:spPr bwMode="gray">
          <a:xfrm>
            <a:off x="1360106" y="821229"/>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复合材料及测试样条的制备</a:t>
            </a:r>
            <a:endParaRPr lang="zh-CN" altLang="en-US" sz="2500" dirty="0">
              <a:solidFill>
                <a:srgbClr val="33333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0117" y="1752991"/>
            <a:ext cx="5150778" cy="3077065"/>
          </a:xfrm>
          <a:prstGeom prst="rect">
            <a:avLst/>
          </a:prstGeom>
        </p:spPr>
      </p:pic>
      <p:grpSp>
        <p:nvGrpSpPr>
          <p:cNvPr id="11" name="组合 10"/>
          <p:cNvGrpSpPr/>
          <p:nvPr/>
        </p:nvGrpSpPr>
        <p:grpSpPr>
          <a:xfrm>
            <a:off x="1218222" y="2058444"/>
            <a:ext cx="1179880" cy="916298"/>
            <a:chOff x="1317378" y="2704198"/>
            <a:chExt cx="1179880" cy="916298"/>
          </a:xfrm>
        </p:grpSpPr>
        <p:sp>
          <p:nvSpPr>
            <p:cNvPr id="7" name="椭圆 34"/>
            <p:cNvSpPr/>
            <p:nvPr/>
          </p:nvSpPr>
          <p:spPr>
            <a:xfrm rot="5400000">
              <a:off x="1449903" y="2573140"/>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微软雅黑" pitchFamily="34" charset="-122"/>
                <a:ea typeface="微软雅黑" pitchFamily="34" charset="-122"/>
              </a:endParaRPr>
            </a:p>
          </p:txBody>
        </p:sp>
        <p:sp>
          <p:nvSpPr>
            <p:cNvPr id="8" name="文本框 7"/>
            <p:cNvSpPr txBox="1"/>
            <p:nvPr/>
          </p:nvSpPr>
          <p:spPr>
            <a:xfrm>
              <a:off x="1317378" y="2977680"/>
              <a:ext cx="877163" cy="369332"/>
            </a:xfrm>
            <a:prstGeom prst="rect">
              <a:avLst/>
            </a:prstGeom>
            <a:noFill/>
          </p:spPr>
          <p:txBody>
            <a:bodyPr wrap="none" rtlCol="0">
              <a:spAutoFit/>
            </a:bodyPr>
            <a:lstStyle/>
            <a:p>
              <a:r>
                <a:rPr lang="zh-CN" altLang="en-US" dirty="0" smtClean="0">
                  <a:solidFill>
                    <a:schemeClr val="bg1"/>
                  </a:solidFill>
                </a:rPr>
                <a:t>对照组</a:t>
              </a:r>
              <a:endParaRPr lang="zh-CN" altLang="en-US" dirty="0">
                <a:solidFill>
                  <a:schemeClr val="bg1"/>
                </a:solidFill>
              </a:endParaRPr>
            </a:p>
          </p:txBody>
        </p:sp>
      </p:grpSp>
      <p:sp>
        <p:nvSpPr>
          <p:cNvPr id="13" name="TextBox 17"/>
          <p:cNvSpPr txBox="1"/>
          <p:nvPr/>
        </p:nvSpPr>
        <p:spPr>
          <a:xfrm>
            <a:off x="7882858" y="868101"/>
            <a:ext cx="1602439" cy="1446550"/>
          </a:xfrm>
          <a:prstGeom prst="rect">
            <a:avLst/>
          </a:prstGeom>
          <a:noFill/>
        </p:spPr>
        <p:txBody>
          <a:bodyPr wrap="square" rtlCol="0">
            <a:spAutoFit/>
          </a:bodyPr>
          <a:lstStyle/>
          <a:p>
            <a:r>
              <a:rPr lang="zh-CN" altLang="en-US" sz="1100" dirty="0" smtClean="0">
                <a:solidFill>
                  <a:schemeClr val="accent4"/>
                </a:solidFill>
                <a:latin typeface="微软雅黑" pitchFamily="34" charset="-122"/>
                <a:ea typeface="微软雅黑" pitchFamily="34" charset="-122"/>
              </a:rPr>
              <a:t>将苎麻纤维碎屑与聚丙烯颗粒按如下比例进行充分混合，分别加入抗氧化剂</a:t>
            </a:r>
            <a:r>
              <a:rPr lang="en-US" altLang="zh-CN" sz="1100" dirty="0" smtClean="0">
                <a:solidFill>
                  <a:schemeClr val="accent4"/>
                </a:solidFill>
                <a:latin typeface="微软雅黑" pitchFamily="34" charset="-122"/>
                <a:ea typeface="微软雅黑" pitchFamily="34" charset="-122"/>
              </a:rPr>
              <a:t>0.5g</a:t>
            </a:r>
            <a:r>
              <a:rPr lang="zh-CN" altLang="en-US" sz="1100" dirty="0" smtClean="0">
                <a:solidFill>
                  <a:schemeClr val="accent4"/>
                </a:solidFill>
                <a:latin typeface="微软雅黑" pitchFamily="34" charset="-122"/>
                <a:ea typeface="微软雅黑" pitchFamily="34" charset="-122"/>
              </a:rPr>
              <a:t>，使用转矩流变仪进行挤出，再使用切粒机进行造粒，如此重复三次，保证纤维与聚丙烯混合均匀</a:t>
            </a:r>
            <a:endParaRPr lang="zh-CN" altLang="en-US" sz="1100" dirty="0">
              <a:solidFill>
                <a:schemeClr val="accent4"/>
              </a:solidFill>
              <a:latin typeface="微软雅黑" pitchFamily="34" charset="-122"/>
              <a:ea typeface="微软雅黑" pitchFamily="34" charset="-122"/>
            </a:endParaRPr>
          </a:p>
        </p:txBody>
      </p:sp>
      <p:grpSp>
        <p:nvGrpSpPr>
          <p:cNvPr id="24" name="组合 23"/>
          <p:cNvGrpSpPr/>
          <p:nvPr/>
        </p:nvGrpSpPr>
        <p:grpSpPr>
          <a:xfrm>
            <a:off x="9133080" y="2782742"/>
            <a:ext cx="1354689" cy="135468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grpSp>
      <p:sp>
        <p:nvSpPr>
          <p:cNvPr id="27" name="文本框 26"/>
          <p:cNvSpPr txBox="1"/>
          <p:nvPr/>
        </p:nvSpPr>
        <p:spPr>
          <a:xfrm>
            <a:off x="9342710" y="3111561"/>
            <a:ext cx="1145059" cy="769441"/>
          </a:xfrm>
          <a:prstGeom prst="rect">
            <a:avLst/>
          </a:prstGeom>
          <a:noFill/>
        </p:spPr>
        <p:txBody>
          <a:bodyPr wrap="square" rtlCol="0">
            <a:spAutoFit/>
          </a:bodyPr>
          <a:lstStyle/>
          <a:p>
            <a:r>
              <a:rPr lang="zh-CN" altLang="en-US" sz="1100" dirty="0" smtClean="0">
                <a:solidFill>
                  <a:schemeClr val="accent6"/>
                </a:solidFill>
              </a:rPr>
              <a:t>将混合好的粒料加入微型注塑机铸成测试需要的样条</a:t>
            </a:r>
            <a:endParaRPr lang="zh-CN" altLang="en-US" sz="1100" dirty="0">
              <a:solidFill>
                <a:schemeClr val="accent6"/>
              </a:solidFill>
            </a:endParaRPr>
          </a:p>
        </p:txBody>
      </p:sp>
      <p:grpSp>
        <p:nvGrpSpPr>
          <p:cNvPr id="28" name="组合 27"/>
          <p:cNvGrpSpPr/>
          <p:nvPr/>
        </p:nvGrpSpPr>
        <p:grpSpPr>
          <a:xfrm>
            <a:off x="7819952" y="4387105"/>
            <a:ext cx="1612806" cy="1612806"/>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j-ea"/>
                <a:ea typeface="+mj-ea"/>
              </a:endParaRPr>
            </a:p>
          </p:txBody>
        </p:sp>
      </p:grpSp>
      <p:sp>
        <p:nvSpPr>
          <p:cNvPr id="31" name="文本框 30"/>
          <p:cNvSpPr txBox="1"/>
          <p:nvPr/>
        </p:nvSpPr>
        <p:spPr>
          <a:xfrm>
            <a:off x="7939460" y="4719376"/>
            <a:ext cx="1458097" cy="1015663"/>
          </a:xfrm>
          <a:prstGeom prst="rect">
            <a:avLst/>
          </a:prstGeom>
          <a:noFill/>
        </p:spPr>
        <p:txBody>
          <a:bodyPr wrap="square" rtlCol="0">
            <a:spAutoFit/>
          </a:bodyPr>
          <a:lstStyle/>
          <a:p>
            <a:r>
              <a:rPr lang="zh-CN" altLang="en-US" sz="1200" dirty="0" smtClean="0">
                <a:solidFill>
                  <a:srgbClr val="C00000"/>
                </a:solidFill>
              </a:rPr>
              <a:t>注意事项：制作样条时使用的设备均具有高温，因此操作时需要戴好手套，防止烫伤</a:t>
            </a:r>
            <a:endParaRPr lang="zh-CN" altLang="en-US" sz="1200" dirty="0">
              <a:solidFill>
                <a:srgbClr val="C00000"/>
              </a:solidFill>
            </a:endParaRPr>
          </a:p>
        </p:txBody>
      </p:sp>
    </p:spTree>
    <p:extLst>
      <p:ext uri="{BB962C8B-B14F-4D97-AF65-F5344CB8AC3E}">
        <p14:creationId xmlns:p14="http://schemas.microsoft.com/office/powerpoint/2010/main" val="25237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P spid="13" grpId="0"/>
      <p:bldP spid="13" grpId="1"/>
      <p:bldP spid="27"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54"/>
          <p:cNvSpPr/>
          <p:nvPr/>
        </p:nvSpPr>
        <p:spPr>
          <a:xfrm>
            <a:off x="4162021" y="1864602"/>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7" name="直接连接符 6"/>
          <p:cNvCxnSpPr/>
          <p:nvPr/>
        </p:nvCxnSpPr>
        <p:spPr>
          <a:xfrm flipV="1">
            <a:off x="3964997" y="1860621"/>
            <a:ext cx="1913927" cy="2123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379776" y="1860621"/>
            <a:ext cx="1499148" cy="105434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252612" y="1860622"/>
            <a:ext cx="626312" cy="177946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5878925" y="1860622"/>
            <a:ext cx="670571" cy="171715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5878924" y="1860621"/>
            <a:ext cx="1465240" cy="105434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78924" y="1860620"/>
            <a:ext cx="1861284" cy="1380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80381" y="2517147"/>
            <a:ext cx="660132" cy="660132"/>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椭圆 13"/>
          <p:cNvSpPr/>
          <p:nvPr/>
        </p:nvSpPr>
        <p:spPr>
          <a:xfrm>
            <a:off x="4961870" y="3247707"/>
            <a:ext cx="660132" cy="660132"/>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 name="椭圆 14"/>
          <p:cNvSpPr/>
          <p:nvPr/>
        </p:nvSpPr>
        <p:spPr>
          <a:xfrm>
            <a:off x="6214210" y="3213968"/>
            <a:ext cx="660132" cy="660132"/>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 name="椭圆 15"/>
          <p:cNvSpPr/>
          <p:nvPr/>
        </p:nvSpPr>
        <p:spPr>
          <a:xfrm>
            <a:off x="6967652" y="2420288"/>
            <a:ext cx="660132" cy="660132"/>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椭圆 16"/>
          <p:cNvSpPr/>
          <p:nvPr/>
        </p:nvSpPr>
        <p:spPr>
          <a:xfrm>
            <a:off x="7266126" y="1552573"/>
            <a:ext cx="660132" cy="660132"/>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8" name="椭圆 17"/>
          <p:cNvSpPr/>
          <p:nvPr/>
        </p:nvSpPr>
        <p:spPr>
          <a:xfrm>
            <a:off x="3899664" y="1541170"/>
            <a:ext cx="660132" cy="660132"/>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TextBox 18"/>
          <p:cNvSpPr txBox="1"/>
          <p:nvPr/>
        </p:nvSpPr>
        <p:spPr>
          <a:xfrm>
            <a:off x="2165000" y="2608360"/>
            <a:ext cx="2056617" cy="1192634"/>
          </a:xfrm>
          <a:prstGeom prst="rect">
            <a:avLst/>
          </a:prstGeom>
          <a:noFill/>
        </p:spPr>
        <p:txBody>
          <a:bodyPr wrap="square" rtlCol="0">
            <a:spAutoFit/>
          </a:bodyPr>
          <a:lstStyle/>
          <a:p>
            <a:pPr>
              <a:lnSpc>
                <a:spcPct val="130000"/>
              </a:lnSpc>
              <a:defRPr/>
            </a:pPr>
            <a:r>
              <a:rPr lang="zh-CN" altLang="zh-CN" sz="1100" dirty="0"/>
              <a:t>按</a:t>
            </a:r>
            <a:r>
              <a:rPr lang="en-US" altLang="zh-CN" sz="1100" dirty="0"/>
              <a:t>GB/T 1449</a:t>
            </a:r>
            <a:r>
              <a:rPr lang="zh-CN" altLang="zh-CN" sz="1100" dirty="0"/>
              <a:t>—</a:t>
            </a:r>
            <a:r>
              <a:rPr lang="en-US" altLang="zh-CN" sz="1100" dirty="0"/>
              <a:t>2005</a:t>
            </a:r>
            <a:r>
              <a:rPr lang="zh-CN" altLang="zh-CN" sz="1100" dirty="0"/>
              <a:t>标准测试，采用三点弯曲法，试样规格</a:t>
            </a:r>
            <a:r>
              <a:rPr lang="en-US" altLang="zh-CN" sz="1100" dirty="0"/>
              <a:t>180 mm</a:t>
            </a:r>
            <a:r>
              <a:rPr lang="zh-CN" altLang="zh-CN" sz="1100" dirty="0"/>
              <a:t>×</a:t>
            </a:r>
            <a:r>
              <a:rPr lang="en-US" altLang="zh-CN" sz="1100" dirty="0"/>
              <a:t>10.26 mm</a:t>
            </a:r>
            <a:r>
              <a:rPr lang="zh-CN" altLang="zh-CN" sz="1100" dirty="0"/>
              <a:t>×</a:t>
            </a:r>
            <a:r>
              <a:rPr lang="en-US" altLang="zh-CN" sz="1100" dirty="0"/>
              <a:t>4.38 mm</a:t>
            </a:r>
            <a:r>
              <a:rPr lang="zh-CN" altLang="zh-CN" sz="1100" dirty="0"/>
              <a:t>，实验跨距</a:t>
            </a:r>
            <a:r>
              <a:rPr lang="en-US" altLang="zh-CN" sz="1100" dirty="0"/>
              <a:t>64 mm</a:t>
            </a:r>
            <a:r>
              <a:rPr lang="zh-CN" altLang="zh-CN" sz="1100" dirty="0"/>
              <a:t>，试验速度</a:t>
            </a:r>
            <a:r>
              <a:rPr lang="en-US" altLang="zh-CN" sz="1100" dirty="0"/>
              <a:t>10 mm/min</a:t>
            </a:r>
            <a:r>
              <a:rPr lang="zh-CN" altLang="zh-CN" sz="1100" dirty="0"/>
              <a:t>。</a:t>
            </a:r>
            <a:endParaRPr lang="zh-CN" altLang="en-US" sz="1100" dirty="0">
              <a:latin typeface="+mj-ea"/>
              <a:ea typeface="+mj-ea"/>
            </a:endParaRPr>
          </a:p>
        </p:txBody>
      </p:sp>
      <p:sp>
        <p:nvSpPr>
          <p:cNvPr id="22" name="TextBox 20"/>
          <p:cNvSpPr txBox="1"/>
          <p:nvPr/>
        </p:nvSpPr>
        <p:spPr>
          <a:xfrm>
            <a:off x="3193308" y="3982620"/>
            <a:ext cx="2556284" cy="952056"/>
          </a:xfrm>
          <a:prstGeom prst="rect">
            <a:avLst/>
          </a:prstGeom>
          <a:noFill/>
        </p:spPr>
        <p:txBody>
          <a:bodyPr wrap="square" rtlCol="0">
            <a:spAutoFit/>
          </a:bodyPr>
          <a:lstStyle/>
          <a:p>
            <a:pPr>
              <a:lnSpc>
                <a:spcPct val="130000"/>
              </a:lnSpc>
              <a:defRPr/>
            </a:pPr>
            <a:r>
              <a:rPr lang="zh-CN" altLang="zh-CN" sz="1100" dirty="0"/>
              <a:t>悬臂梁冲击试样类型及尺寸和缺口类型与尺寸参照</a:t>
            </a:r>
            <a:r>
              <a:rPr lang="en-US" altLang="zh-CN" sz="1100" dirty="0"/>
              <a:t>GB/T1843-96</a:t>
            </a:r>
            <a:r>
              <a:rPr lang="zh-CN" altLang="zh-CN" sz="1100" dirty="0"/>
              <a:t>执行，试样规格</a:t>
            </a:r>
            <a:r>
              <a:rPr lang="en-US" altLang="zh-CN" sz="1100" dirty="0"/>
              <a:t>180 mm</a:t>
            </a:r>
            <a:r>
              <a:rPr lang="zh-CN" altLang="zh-CN" sz="1100" dirty="0"/>
              <a:t>×</a:t>
            </a:r>
            <a:r>
              <a:rPr lang="en-US" altLang="zh-CN" sz="1100" dirty="0"/>
              <a:t>10.26 mm</a:t>
            </a:r>
            <a:r>
              <a:rPr lang="zh-CN" altLang="zh-CN" sz="1100" dirty="0"/>
              <a:t>×</a:t>
            </a:r>
            <a:r>
              <a:rPr lang="en-US" altLang="zh-CN" sz="1100" dirty="0"/>
              <a:t>4.38 mm</a:t>
            </a:r>
            <a:r>
              <a:rPr lang="zh-CN" altLang="zh-CN" sz="1100" dirty="0"/>
              <a:t>，缺口深度为</a:t>
            </a:r>
            <a:r>
              <a:rPr lang="en-US" altLang="zh-CN" sz="1100" dirty="0"/>
              <a:t>2mm</a:t>
            </a:r>
            <a:r>
              <a:rPr lang="zh-CN" altLang="zh-CN" sz="1100" dirty="0"/>
              <a:t>。</a:t>
            </a:r>
            <a:endParaRPr lang="zh-CN" altLang="en-US" sz="1100" dirty="0">
              <a:latin typeface="+mj-ea"/>
              <a:ea typeface="+mj-ea"/>
            </a:endParaRPr>
          </a:p>
        </p:txBody>
      </p:sp>
      <p:sp>
        <p:nvSpPr>
          <p:cNvPr id="24" name="TextBox 22"/>
          <p:cNvSpPr txBox="1"/>
          <p:nvPr/>
        </p:nvSpPr>
        <p:spPr>
          <a:xfrm>
            <a:off x="6462066" y="3932559"/>
            <a:ext cx="2030827" cy="972574"/>
          </a:xfrm>
          <a:prstGeom prst="rect">
            <a:avLst/>
          </a:prstGeom>
          <a:noFill/>
        </p:spPr>
        <p:txBody>
          <a:bodyPr wrap="square" rtlCol="0">
            <a:spAutoFit/>
          </a:bodyPr>
          <a:lstStyle/>
          <a:p>
            <a:pPr>
              <a:lnSpc>
                <a:spcPct val="130000"/>
              </a:lnSpc>
              <a:defRPr/>
            </a:pPr>
            <a:r>
              <a:rPr lang="zh-CN" altLang="zh-CN" sz="1100" dirty="0"/>
              <a:t>测量温度范围为</a:t>
            </a:r>
            <a:r>
              <a:rPr lang="en-US" altLang="zh-CN" sz="1100" dirty="0"/>
              <a:t>10</a:t>
            </a:r>
            <a:r>
              <a:rPr lang="zh-CN" altLang="zh-CN" sz="1100" dirty="0"/>
              <a:t>℃</a:t>
            </a:r>
            <a:r>
              <a:rPr lang="en-US" altLang="zh-CN" sz="1100" dirty="0"/>
              <a:t>~200</a:t>
            </a:r>
            <a:r>
              <a:rPr lang="zh-CN" altLang="zh-CN" sz="1100" dirty="0"/>
              <a:t>℃，升温速度为</a:t>
            </a:r>
            <a:r>
              <a:rPr lang="en-US" altLang="zh-CN" sz="1100" dirty="0"/>
              <a:t>10</a:t>
            </a:r>
            <a:r>
              <a:rPr lang="zh-CN" altLang="zh-CN" sz="1100" dirty="0"/>
              <a:t>℃</a:t>
            </a:r>
            <a:r>
              <a:rPr lang="en-US" altLang="zh-CN" sz="1100" dirty="0"/>
              <a:t>/min</a:t>
            </a:r>
            <a:r>
              <a:rPr lang="zh-CN" altLang="zh-CN" sz="1100" dirty="0"/>
              <a:t>，使用氮气气氛，挑选</a:t>
            </a:r>
            <a:r>
              <a:rPr lang="en-US" altLang="zh-CN" sz="1100" dirty="0"/>
              <a:t>3~5 mg</a:t>
            </a:r>
            <a:r>
              <a:rPr lang="zh-CN" altLang="zh-CN" sz="1100" dirty="0"/>
              <a:t>的样品颗粒进行测试</a:t>
            </a:r>
            <a:endParaRPr lang="zh-CN" altLang="en-US" sz="1100" dirty="0">
              <a:latin typeface="+mj-ea"/>
              <a:ea typeface="+mj-ea"/>
            </a:endParaRPr>
          </a:p>
        </p:txBody>
      </p:sp>
      <p:sp>
        <p:nvSpPr>
          <p:cNvPr id="26" name="TextBox 24"/>
          <p:cNvSpPr txBox="1"/>
          <p:nvPr/>
        </p:nvSpPr>
        <p:spPr>
          <a:xfrm>
            <a:off x="7678290" y="2765718"/>
            <a:ext cx="1863874" cy="752514"/>
          </a:xfrm>
          <a:prstGeom prst="rect">
            <a:avLst/>
          </a:prstGeom>
          <a:noFill/>
        </p:spPr>
        <p:txBody>
          <a:bodyPr wrap="square" rtlCol="0">
            <a:spAutoFit/>
          </a:bodyPr>
          <a:lstStyle/>
          <a:p>
            <a:pPr>
              <a:lnSpc>
                <a:spcPct val="130000"/>
              </a:lnSpc>
              <a:defRPr/>
            </a:pPr>
            <a:r>
              <a:rPr lang="zh-CN" altLang="zh-CN" sz="1100" dirty="0"/>
              <a:t>使用热重分析</a:t>
            </a:r>
            <a:r>
              <a:rPr lang="zh-CN" altLang="zh-CN" sz="1100" dirty="0" smtClean="0"/>
              <a:t>仪对</a:t>
            </a:r>
            <a:r>
              <a:rPr lang="zh-CN" altLang="zh-CN" sz="1100" dirty="0"/>
              <a:t>复合材料颗粒进行热重分析，挑选</a:t>
            </a:r>
            <a:r>
              <a:rPr lang="en-US" altLang="zh-CN" sz="1100" dirty="0"/>
              <a:t>3~5 mg</a:t>
            </a:r>
            <a:r>
              <a:rPr lang="zh-CN" altLang="zh-CN" sz="1100" dirty="0"/>
              <a:t>的样品进行测试</a:t>
            </a:r>
            <a:endParaRPr lang="zh-CN" altLang="en-US" sz="1100" dirty="0">
              <a:latin typeface="+mj-ea"/>
              <a:ea typeface="+mj-ea"/>
            </a:endParaRPr>
          </a:p>
        </p:txBody>
      </p:sp>
      <p:grpSp>
        <p:nvGrpSpPr>
          <p:cNvPr id="28" name="组合 27"/>
          <p:cNvGrpSpPr/>
          <p:nvPr/>
        </p:nvGrpSpPr>
        <p:grpSpPr>
          <a:xfrm>
            <a:off x="5161348" y="1138753"/>
            <a:ext cx="1402358" cy="1402358"/>
            <a:chOff x="3851771" y="1163107"/>
            <a:chExt cx="1402358" cy="1402358"/>
          </a:xfrm>
        </p:grpSpPr>
        <p:grpSp>
          <p:nvGrpSpPr>
            <p:cNvPr id="29" name="组合 28"/>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2" name="椭圆 3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30" name="TextBox 29"/>
            <p:cNvSpPr txBox="1"/>
            <p:nvPr/>
          </p:nvSpPr>
          <p:spPr>
            <a:xfrm>
              <a:off x="3876679" y="1626280"/>
              <a:ext cx="1346844" cy="369332"/>
            </a:xfrm>
            <a:prstGeom prst="rect">
              <a:avLst/>
            </a:prstGeom>
            <a:noFill/>
          </p:spPr>
          <p:txBody>
            <a:bodyPr wrap="none" rtlCol="0">
              <a:spAutoFit/>
            </a:bodyPr>
            <a:lstStyle/>
            <a:p>
              <a:pPr algn="ctr" fontAlgn="auto">
                <a:spcBef>
                  <a:spcPts val="0"/>
                </a:spcBef>
                <a:spcAft>
                  <a:spcPts val="0"/>
                </a:spcAft>
                <a:defRPr/>
              </a:pPr>
              <a:r>
                <a:rPr lang="zh-CN" altLang="en-US" b="1" dirty="0" smtClean="0">
                  <a:solidFill>
                    <a:schemeClr val="tx1">
                      <a:lumMod val="85000"/>
                      <a:lumOff val="15000"/>
                    </a:schemeClr>
                  </a:solidFill>
                  <a:latin typeface="+mj-ea"/>
                  <a:ea typeface="+mj-ea"/>
                </a:rPr>
                <a:t>样条的测试</a:t>
              </a:r>
              <a:endParaRPr lang="zh-CN" altLang="en-US" b="1" dirty="0">
                <a:solidFill>
                  <a:schemeClr val="tx1">
                    <a:lumMod val="85000"/>
                    <a:lumOff val="15000"/>
                  </a:schemeClr>
                </a:solidFill>
                <a:latin typeface="+mj-ea"/>
                <a:ea typeface="+mj-ea"/>
              </a:endParaRPr>
            </a:p>
          </p:txBody>
        </p:sp>
      </p:grpSp>
      <p:sp>
        <p:nvSpPr>
          <p:cNvPr id="33" name="文本框 32"/>
          <p:cNvSpPr txBox="1"/>
          <p:nvPr/>
        </p:nvSpPr>
        <p:spPr>
          <a:xfrm>
            <a:off x="3842472" y="1747291"/>
            <a:ext cx="748923" cy="261610"/>
          </a:xfrm>
          <a:prstGeom prst="rect">
            <a:avLst/>
          </a:prstGeom>
          <a:noFill/>
        </p:spPr>
        <p:txBody>
          <a:bodyPr wrap="none" rtlCol="0">
            <a:spAutoFit/>
          </a:bodyPr>
          <a:lstStyle/>
          <a:p>
            <a:r>
              <a:rPr lang="zh-CN" altLang="en-US" sz="1100" dirty="0" smtClean="0">
                <a:solidFill>
                  <a:schemeClr val="bg1"/>
                </a:solidFill>
                <a:hlinkClick r:id="rId2" action="ppaction://hlinksldjump"/>
              </a:rPr>
              <a:t>拉伸测试</a:t>
            </a:r>
            <a:endParaRPr lang="zh-CN" altLang="en-US" sz="1100" dirty="0">
              <a:solidFill>
                <a:schemeClr val="bg1"/>
              </a:solidFill>
            </a:endParaRPr>
          </a:p>
        </p:txBody>
      </p:sp>
      <p:sp>
        <p:nvSpPr>
          <p:cNvPr id="34" name="文本框 33"/>
          <p:cNvSpPr txBox="1"/>
          <p:nvPr/>
        </p:nvSpPr>
        <p:spPr>
          <a:xfrm>
            <a:off x="4129227" y="2741070"/>
            <a:ext cx="748923" cy="261610"/>
          </a:xfrm>
          <a:prstGeom prst="rect">
            <a:avLst/>
          </a:prstGeom>
          <a:noFill/>
        </p:spPr>
        <p:txBody>
          <a:bodyPr wrap="none" rtlCol="0">
            <a:spAutoFit/>
          </a:bodyPr>
          <a:lstStyle/>
          <a:p>
            <a:r>
              <a:rPr lang="zh-CN" altLang="en-US" sz="1100" dirty="0">
                <a:solidFill>
                  <a:schemeClr val="bg1"/>
                </a:solidFill>
                <a:hlinkClick r:id="rId3" action="ppaction://hlinksldjump"/>
              </a:rPr>
              <a:t>弯曲</a:t>
            </a:r>
            <a:r>
              <a:rPr lang="zh-CN" altLang="en-US" sz="1100" dirty="0" smtClean="0">
                <a:solidFill>
                  <a:schemeClr val="bg1"/>
                </a:solidFill>
                <a:hlinkClick r:id="rId3" action="ppaction://hlinksldjump"/>
              </a:rPr>
              <a:t>测试</a:t>
            </a:r>
            <a:endParaRPr lang="zh-CN" altLang="en-US" sz="1100" dirty="0">
              <a:solidFill>
                <a:schemeClr val="bg1"/>
              </a:solidFill>
            </a:endParaRPr>
          </a:p>
        </p:txBody>
      </p:sp>
      <p:sp>
        <p:nvSpPr>
          <p:cNvPr id="35" name="文本框 34"/>
          <p:cNvSpPr txBox="1"/>
          <p:nvPr/>
        </p:nvSpPr>
        <p:spPr>
          <a:xfrm>
            <a:off x="4933026" y="3457615"/>
            <a:ext cx="748923" cy="261610"/>
          </a:xfrm>
          <a:prstGeom prst="rect">
            <a:avLst/>
          </a:prstGeom>
          <a:noFill/>
        </p:spPr>
        <p:txBody>
          <a:bodyPr wrap="none" rtlCol="0">
            <a:spAutoFit/>
          </a:bodyPr>
          <a:lstStyle/>
          <a:p>
            <a:r>
              <a:rPr lang="zh-CN" altLang="en-US" sz="1100" dirty="0">
                <a:solidFill>
                  <a:schemeClr val="bg1"/>
                </a:solidFill>
                <a:hlinkClick r:id="rId4" action="ppaction://hlinksldjump"/>
              </a:rPr>
              <a:t>冲击</a:t>
            </a:r>
            <a:r>
              <a:rPr lang="zh-CN" altLang="en-US" sz="1100" dirty="0" smtClean="0">
                <a:solidFill>
                  <a:schemeClr val="bg1"/>
                </a:solidFill>
                <a:hlinkClick r:id="rId4" action="ppaction://hlinksldjump"/>
              </a:rPr>
              <a:t>测试</a:t>
            </a:r>
            <a:endParaRPr lang="zh-CN" altLang="en-US" sz="1100" dirty="0">
              <a:solidFill>
                <a:schemeClr val="bg1"/>
              </a:solidFill>
            </a:endParaRPr>
          </a:p>
        </p:txBody>
      </p:sp>
      <p:sp>
        <p:nvSpPr>
          <p:cNvPr id="36" name="文本框 35"/>
          <p:cNvSpPr txBox="1"/>
          <p:nvPr/>
        </p:nvSpPr>
        <p:spPr>
          <a:xfrm>
            <a:off x="6364038" y="3437653"/>
            <a:ext cx="410690" cy="261610"/>
          </a:xfrm>
          <a:prstGeom prst="rect">
            <a:avLst/>
          </a:prstGeom>
          <a:noFill/>
        </p:spPr>
        <p:txBody>
          <a:bodyPr wrap="none" rtlCol="0">
            <a:spAutoFit/>
          </a:bodyPr>
          <a:lstStyle/>
          <a:p>
            <a:r>
              <a:rPr lang="en-US" altLang="zh-CN" sz="1100" dirty="0" smtClean="0">
                <a:solidFill>
                  <a:schemeClr val="bg1"/>
                </a:solidFill>
                <a:hlinkClick r:id="rId5" action="ppaction://hlinksldjump"/>
              </a:rPr>
              <a:t>DSC</a:t>
            </a:r>
            <a:endParaRPr lang="zh-CN" altLang="en-US" sz="1100" dirty="0">
              <a:solidFill>
                <a:schemeClr val="bg1"/>
              </a:solidFill>
            </a:endParaRPr>
          </a:p>
        </p:txBody>
      </p:sp>
      <p:sp>
        <p:nvSpPr>
          <p:cNvPr id="37" name="文本框 36"/>
          <p:cNvSpPr txBox="1"/>
          <p:nvPr/>
        </p:nvSpPr>
        <p:spPr>
          <a:xfrm>
            <a:off x="7089574" y="2632748"/>
            <a:ext cx="466794" cy="261610"/>
          </a:xfrm>
          <a:prstGeom prst="rect">
            <a:avLst/>
          </a:prstGeom>
          <a:noFill/>
        </p:spPr>
        <p:txBody>
          <a:bodyPr wrap="none" rtlCol="0">
            <a:spAutoFit/>
          </a:bodyPr>
          <a:lstStyle/>
          <a:p>
            <a:r>
              <a:rPr lang="zh-CN" altLang="en-US" sz="1100" dirty="0">
                <a:solidFill>
                  <a:schemeClr val="bg1"/>
                </a:solidFill>
                <a:hlinkClick r:id="rId6" action="ppaction://hlinksldjump"/>
              </a:rPr>
              <a:t>热重</a:t>
            </a:r>
            <a:endParaRPr lang="zh-CN" altLang="en-US" sz="1100" dirty="0">
              <a:solidFill>
                <a:schemeClr val="bg1"/>
              </a:solidFill>
            </a:endParaRPr>
          </a:p>
        </p:txBody>
      </p:sp>
      <p:sp>
        <p:nvSpPr>
          <p:cNvPr id="38" name="文本框 37"/>
          <p:cNvSpPr txBox="1"/>
          <p:nvPr/>
        </p:nvSpPr>
        <p:spPr>
          <a:xfrm>
            <a:off x="7238080" y="1751907"/>
            <a:ext cx="748923" cy="261610"/>
          </a:xfrm>
          <a:prstGeom prst="rect">
            <a:avLst/>
          </a:prstGeom>
          <a:noFill/>
        </p:spPr>
        <p:txBody>
          <a:bodyPr wrap="none" rtlCol="0">
            <a:spAutoFit/>
          </a:bodyPr>
          <a:lstStyle/>
          <a:p>
            <a:r>
              <a:rPr lang="zh-CN" altLang="en-US" sz="1100" dirty="0">
                <a:solidFill>
                  <a:schemeClr val="bg1"/>
                </a:solidFill>
                <a:hlinkClick r:id="rId7" action="ppaction://hlinksldjump"/>
              </a:rPr>
              <a:t>扫描电镜</a:t>
            </a:r>
            <a:endParaRPr lang="zh-CN" altLang="en-US" sz="1100" dirty="0">
              <a:solidFill>
                <a:schemeClr val="bg1"/>
              </a:solidFill>
            </a:endParaRPr>
          </a:p>
        </p:txBody>
      </p:sp>
      <p:sp>
        <p:nvSpPr>
          <p:cNvPr id="39" name="TextBox 18"/>
          <p:cNvSpPr txBox="1"/>
          <p:nvPr/>
        </p:nvSpPr>
        <p:spPr>
          <a:xfrm>
            <a:off x="2023303" y="1388139"/>
            <a:ext cx="1937924" cy="972574"/>
          </a:xfrm>
          <a:prstGeom prst="rect">
            <a:avLst/>
          </a:prstGeom>
          <a:noFill/>
        </p:spPr>
        <p:txBody>
          <a:bodyPr wrap="square" rtlCol="0">
            <a:spAutoFit/>
          </a:bodyPr>
          <a:lstStyle/>
          <a:p>
            <a:pPr>
              <a:lnSpc>
                <a:spcPct val="130000"/>
              </a:lnSpc>
              <a:defRPr/>
            </a:pPr>
            <a:r>
              <a:rPr lang="zh-CN" altLang="zh-CN" sz="1100" dirty="0"/>
              <a:t>拉伸性能按</a:t>
            </a:r>
            <a:r>
              <a:rPr lang="en-US" altLang="zh-CN" sz="1100" dirty="0"/>
              <a:t>GB/T 1447—2005</a:t>
            </a:r>
            <a:r>
              <a:rPr lang="zh-CN" altLang="zh-CN" sz="1100" dirty="0"/>
              <a:t>标准进行测试，拉伸速度为</a:t>
            </a:r>
            <a:r>
              <a:rPr lang="en-US" altLang="zh-CN" sz="1100" dirty="0"/>
              <a:t>10 mm/min</a:t>
            </a:r>
            <a:r>
              <a:rPr lang="zh-CN" altLang="zh-CN" sz="1100" dirty="0"/>
              <a:t>，样品规格为</a:t>
            </a:r>
            <a:r>
              <a:rPr lang="en-US" altLang="zh-CN" sz="1100" dirty="0"/>
              <a:t>5.30 mm</a:t>
            </a:r>
            <a:r>
              <a:rPr lang="zh-CN" altLang="zh-CN" sz="1100" dirty="0"/>
              <a:t>×</a:t>
            </a:r>
            <a:r>
              <a:rPr lang="en-US" altLang="zh-CN" sz="1100" dirty="0"/>
              <a:t>2.04 mm</a:t>
            </a:r>
            <a:r>
              <a:rPr lang="zh-CN" altLang="zh-CN" sz="1100" dirty="0"/>
              <a:t>。</a:t>
            </a:r>
            <a:endParaRPr lang="zh-CN" altLang="en-US" sz="1100" dirty="0">
              <a:latin typeface="+mj-ea"/>
              <a:ea typeface="+mj-ea"/>
            </a:endParaRPr>
          </a:p>
        </p:txBody>
      </p:sp>
      <p:sp>
        <p:nvSpPr>
          <p:cNvPr id="40" name="TextBox 24"/>
          <p:cNvSpPr txBox="1"/>
          <p:nvPr/>
        </p:nvSpPr>
        <p:spPr>
          <a:xfrm>
            <a:off x="8014135" y="1491266"/>
            <a:ext cx="1863874" cy="769441"/>
          </a:xfrm>
          <a:prstGeom prst="rect">
            <a:avLst/>
          </a:prstGeom>
          <a:noFill/>
        </p:spPr>
        <p:txBody>
          <a:bodyPr wrap="square" rtlCol="0">
            <a:spAutoFit/>
          </a:bodyPr>
          <a:lstStyle/>
          <a:p>
            <a:r>
              <a:rPr lang="zh-CN" altLang="en-US" sz="1100" dirty="0" smtClean="0"/>
              <a:t>将冲击样条断面进行</a:t>
            </a:r>
            <a:r>
              <a:rPr lang="zh-CN" altLang="zh-CN" sz="1100" dirty="0" smtClean="0"/>
              <a:t>镀金</a:t>
            </a:r>
            <a:r>
              <a:rPr lang="zh-CN" altLang="zh-CN" sz="1100" dirty="0"/>
              <a:t>使其</a:t>
            </a:r>
            <a:r>
              <a:rPr lang="zh-CN" altLang="zh-CN" sz="1100" dirty="0" smtClean="0"/>
              <a:t>导电</a:t>
            </a:r>
            <a:r>
              <a:rPr lang="zh-CN" altLang="en-US" sz="1100" dirty="0" smtClean="0"/>
              <a:t>，</a:t>
            </a:r>
            <a:r>
              <a:rPr lang="zh-CN" altLang="zh-CN" sz="1100" dirty="0" smtClean="0"/>
              <a:t>用</a:t>
            </a:r>
            <a:r>
              <a:rPr lang="zh-CN" altLang="zh-CN" sz="1100" dirty="0"/>
              <a:t>扫描电镜观察复合材料拉伸断裂后的界面结合情况</a:t>
            </a:r>
            <a:endParaRPr lang="zh-CN" altLang="en-US" sz="1100" dirty="0">
              <a:latin typeface="+mj-ea"/>
              <a:ea typeface="+mj-ea"/>
            </a:endParaRPr>
          </a:p>
        </p:txBody>
      </p:sp>
    </p:spTree>
    <p:extLst>
      <p:ext uri="{BB962C8B-B14F-4D97-AF65-F5344CB8AC3E}">
        <p14:creationId xmlns:p14="http://schemas.microsoft.com/office/powerpoint/2010/main" val="323849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0-#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0-#ppt_w/2"/>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ppt_x"/>
                                          </p:val>
                                        </p:tav>
                                        <p:tav tm="100000">
                                          <p:val>
                                            <p:strVal val="#ppt_x"/>
                                          </p:val>
                                        </p:tav>
                                      </p:tavLst>
                                    </p:anim>
                                    <p:anim calcmode="lin" valueType="num">
                                      <p:cBhvr additive="base">
                                        <p:cTn id="67" dur="500" fill="hold"/>
                                        <p:tgtEl>
                                          <p:spTgt spid="3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ppt_x"/>
                                          </p:val>
                                        </p:tav>
                                        <p:tav tm="100000">
                                          <p:val>
                                            <p:strVal val="#ppt_x"/>
                                          </p:val>
                                        </p:tav>
                                      </p:tavLst>
                                    </p:anim>
                                    <p:anim calcmode="lin" valueType="num">
                                      <p:cBhvr additive="base">
                                        <p:cTn id="71" dur="500" fill="hold"/>
                                        <p:tgtEl>
                                          <p:spTgt spid="15"/>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ppt_x"/>
                                          </p:val>
                                        </p:tav>
                                        <p:tav tm="100000">
                                          <p:val>
                                            <p:strVal val="#ppt_x"/>
                                          </p:val>
                                        </p:tav>
                                      </p:tavLst>
                                    </p:anim>
                                    <p:anim calcmode="lin" valueType="num">
                                      <p:cBhvr additive="base">
                                        <p:cTn id="75" dur="500" fill="hold"/>
                                        <p:tgtEl>
                                          <p:spTgt spid="10"/>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ppt_x"/>
                                          </p:val>
                                        </p:tav>
                                        <p:tav tm="100000">
                                          <p:val>
                                            <p:strVal val="#ppt_x"/>
                                          </p:val>
                                        </p:tav>
                                      </p:tavLst>
                                    </p:anim>
                                    <p:anim calcmode="lin" valueType="num">
                                      <p:cBhvr additive="base">
                                        <p:cTn id="7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6"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additive="base">
                                        <p:cTn id="84" dur="500" fill="hold"/>
                                        <p:tgtEl>
                                          <p:spTgt spid="37"/>
                                        </p:tgtEl>
                                        <p:attrNameLst>
                                          <p:attrName>ppt_x</p:attrName>
                                        </p:attrNameLst>
                                      </p:cBhvr>
                                      <p:tavLst>
                                        <p:tav tm="0">
                                          <p:val>
                                            <p:strVal val="1+#ppt_w/2"/>
                                          </p:val>
                                        </p:tav>
                                        <p:tav tm="100000">
                                          <p:val>
                                            <p:strVal val="#ppt_x"/>
                                          </p:val>
                                        </p:tav>
                                      </p:tavLst>
                                    </p:anim>
                                    <p:anim calcmode="lin" valueType="num">
                                      <p:cBhvr additive="base">
                                        <p:cTn id="85" dur="500" fill="hold"/>
                                        <p:tgtEl>
                                          <p:spTgt spid="37"/>
                                        </p:tgtEl>
                                        <p:attrNameLst>
                                          <p:attrName>ppt_y</p:attrName>
                                        </p:attrNameLst>
                                      </p:cBhvr>
                                      <p:tavLst>
                                        <p:tav tm="0">
                                          <p:val>
                                            <p:strVal val="1+#ppt_h/2"/>
                                          </p:val>
                                        </p:tav>
                                        <p:tav tm="100000">
                                          <p:val>
                                            <p:strVal val="#ppt_y"/>
                                          </p:val>
                                        </p:tav>
                                      </p:tavLst>
                                    </p:anim>
                                  </p:childTnLst>
                                </p:cTn>
                              </p:par>
                              <p:par>
                                <p:cTn id="86" presetID="2" presetClass="entr" presetSubtype="6"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 calcmode="lin" valueType="num">
                                      <p:cBhvr additive="base">
                                        <p:cTn id="88" dur="500" fill="hold"/>
                                        <p:tgtEl>
                                          <p:spTgt spid="16"/>
                                        </p:tgtEl>
                                        <p:attrNameLst>
                                          <p:attrName>ppt_x</p:attrName>
                                        </p:attrNameLst>
                                      </p:cBhvr>
                                      <p:tavLst>
                                        <p:tav tm="0">
                                          <p:val>
                                            <p:strVal val="1+#ppt_w/2"/>
                                          </p:val>
                                        </p:tav>
                                        <p:tav tm="100000">
                                          <p:val>
                                            <p:strVal val="#ppt_x"/>
                                          </p:val>
                                        </p:tav>
                                      </p:tavLst>
                                    </p:anim>
                                    <p:anim calcmode="lin" valueType="num">
                                      <p:cBhvr additive="base">
                                        <p:cTn id="89" dur="500" fill="hold"/>
                                        <p:tgtEl>
                                          <p:spTgt spid="16"/>
                                        </p:tgtEl>
                                        <p:attrNameLst>
                                          <p:attrName>ppt_y</p:attrName>
                                        </p:attrNameLst>
                                      </p:cBhvr>
                                      <p:tavLst>
                                        <p:tav tm="0">
                                          <p:val>
                                            <p:strVal val="1+#ppt_h/2"/>
                                          </p:val>
                                        </p:tav>
                                        <p:tav tm="100000">
                                          <p:val>
                                            <p:strVal val="#ppt_y"/>
                                          </p:val>
                                        </p:tav>
                                      </p:tavLst>
                                    </p:anim>
                                  </p:childTnLst>
                                </p:cTn>
                              </p:par>
                              <p:par>
                                <p:cTn id="90" presetID="2" presetClass="entr" presetSubtype="6"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1+#ppt_w/2"/>
                                          </p:val>
                                        </p:tav>
                                        <p:tav tm="100000">
                                          <p:val>
                                            <p:strVal val="#ppt_x"/>
                                          </p:val>
                                        </p:tav>
                                      </p:tavLst>
                                    </p:anim>
                                    <p:anim calcmode="lin" valueType="num">
                                      <p:cBhvr additive="base">
                                        <p:cTn id="93" dur="500" fill="hold"/>
                                        <p:tgtEl>
                                          <p:spTgt spid="26"/>
                                        </p:tgtEl>
                                        <p:attrNameLst>
                                          <p:attrName>ppt_y</p:attrName>
                                        </p:attrNameLst>
                                      </p:cBhvr>
                                      <p:tavLst>
                                        <p:tav tm="0">
                                          <p:val>
                                            <p:strVal val="1+#ppt_h/2"/>
                                          </p:val>
                                        </p:tav>
                                        <p:tav tm="100000">
                                          <p:val>
                                            <p:strVal val="#ppt_y"/>
                                          </p:val>
                                        </p:tav>
                                      </p:tavLst>
                                    </p:anim>
                                  </p:childTnLst>
                                </p:cTn>
                              </p:par>
                              <p:par>
                                <p:cTn id="94" presetID="2" presetClass="entr" presetSubtype="6" fill="hold" nodeType="with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additive="base">
                                        <p:cTn id="96" dur="500" fill="hold"/>
                                        <p:tgtEl>
                                          <p:spTgt spid="11"/>
                                        </p:tgtEl>
                                        <p:attrNameLst>
                                          <p:attrName>ppt_x</p:attrName>
                                        </p:attrNameLst>
                                      </p:cBhvr>
                                      <p:tavLst>
                                        <p:tav tm="0">
                                          <p:val>
                                            <p:strVal val="1+#ppt_w/2"/>
                                          </p:val>
                                        </p:tav>
                                        <p:tav tm="100000">
                                          <p:val>
                                            <p:strVal val="#ppt_x"/>
                                          </p:val>
                                        </p:tav>
                                      </p:tavLst>
                                    </p:anim>
                                    <p:anim calcmode="lin" valueType="num">
                                      <p:cBhvr additive="base">
                                        <p:cTn id="9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500" fill="hold"/>
                                        <p:tgtEl>
                                          <p:spTgt spid="38"/>
                                        </p:tgtEl>
                                        <p:attrNameLst>
                                          <p:attrName>ppt_x</p:attrName>
                                        </p:attrNameLst>
                                      </p:cBhvr>
                                      <p:tavLst>
                                        <p:tav tm="0">
                                          <p:val>
                                            <p:strVal val="1+#ppt_w/2"/>
                                          </p:val>
                                        </p:tav>
                                        <p:tav tm="100000">
                                          <p:val>
                                            <p:strVal val="#ppt_x"/>
                                          </p:val>
                                        </p:tav>
                                      </p:tavLst>
                                    </p:anim>
                                    <p:anim calcmode="lin" valueType="num">
                                      <p:cBhvr additive="base">
                                        <p:cTn id="103" dur="500" fill="hold"/>
                                        <p:tgtEl>
                                          <p:spTgt spid="38"/>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17"/>
                                        </p:tgtEl>
                                        <p:attrNameLst>
                                          <p:attrName>style.visibility</p:attrName>
                                        </p:attrNameLst>
                                      </p:cBhvr>
                                      <p:to>
                                        <p:strVal val="visible"/>
                                      </p:to>
                                    </p:set>
                                    <p:anim calcmode="lin" valueType="num">
                                      <p:cBhvr additive="base">
                                        <p:cTn id="106" dur="500" fill="hold"/>
                                        <p:tgtEl>
                                          <p:spTgt spid="17"/>
                                        </p:tgtEl>
                                        <p:attrNameLst>
                                          <p:attrName>ppt_x</p:attrName>
                                        </p:attrNameLst>
                                      </p:cBhvr>
                                      <p:tavLst>
                                        <p:tav tm="0">
                                          <p:val>
                                            <p:strVal val="1+#ppt_w/2"/>
                                          </p:val>
                                        </p:tav>
                                        <p:tav tm="100000">
                                          <p:val>
                                            <p:strVal val="#ppt_x"/>
                                          </p:val>
                                        </p:tav>
                                      </p:tavLst>
                                    </p:anim>
                                    <p:anim calcmode="lin" valueType="num">
                                      <p:cBhvr additive="base">
                                        <p:cTn id="107" dur="500" fill="hold"/>
                                        <p:tgtEl>
                                          <p:spTgt spid="17"/>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additive="base">
                                        <p:cTn id="110" dur="500" fill="hold"/>
                                        <p:tgtEl>
                                          <p:spTgt spid="12"/>
                                        </p:tgtEl>
                                        <p:attrNameLst>
                                          <p:attrName>ppt_x</p:attrName>
                                        </p:attrNameLst>
                                      </p:cBhvr>
                                      <p:tavLst>
                                        <p:tav tm="0">
                                          <p:val>
                                            <p:strVal val="1+#ppt_w/2"/>
                                          </p:val>
                                        </p:tav>
                                        <p:tav tm="100000">
                                          <p:val>
                                            <p:strVal val="#ppt_x"/>
                                          </p:val>
                                        </p:tav>
                                      </p:tavLst>
                                    </p:anim>
                                    <p:anim calcmode="lin" valueType="num">
                                      <p:cBhvr additive="base">
                                        <p:cTn id="111" dur="500" fill="hold"/>
                                        <p:tgtEl>
                                          <p:spTgt spid="12"/>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cBhvr additive="base">
                                        <p:cTn id="114" dur="500" fill="hold"/>
                                        <p:tgtEl>
                                          <p:spTgt spid="40"/>
                                        </p:tgtEl>
                                        <p:attrNameLst>
                                          <p:attrName>ppt_x</p:attrName>
                                        </p:attrNameLst>
                                      </p:cBhvr>
                                      <p:tavLst>
                                        <p:tav tm="0">
                                          <p:val>
                                            <p:strVal val="1+#ppt_w/2"/>
                                          </p:val>
                                        </p:tav>
                                        <p:tav tm="100000">
                                          <p:val>
                                            <p:strVal val="#ppt_x"/>
                                          </p:val>
                                        </p:tav>
                                      </p:tavLst>
                                    </p:anim>
                                    <p:anim calcmode="lin" valueType="num">
                                      <p:cBhvr additive="base">
                                        <p:cTn id="115" dur="500" fill="hold"/>
                                        <p:tgtEl>
                                          <p:spTgt spid="40"/>
                                        </p:tgtEl>
                                        <p:attrNameLst>
                                          <p:attrName>ppt_y</p:attrName>
                                        </p:attrNameLst>
                                      </p:cBhvr>
                                      <p:tavLst>
                                        <p:tav tm="0">
                                          <p:val>
                                            <p:strVal val="#ppt_y"/>
                                          </p:val>
                                        </p:tav>
                                        <p:tav tm="100000">
                                          <p:val>
                                            <p:strVal val="#ppt_y"/>
                                          </p:val>
                                        </p:tav>
                                      </p:tavLst>
                                    </p:anim>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fade">
                                      <p:cBhvr>
                                        <p:cTn id="1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P spid="20" grpId="0"/>
      <p:bldP spid="22" grpId="0"/>
      <p:bldP spid="24" grpId="0"/>
      <p:bldP spid="26" grpId="0"/>
      <p:bldP spid="33" grpId="0"/>
      <p:bldP spid="34" grpId="0"/>
      <p:bldP spid="35" grpId="0"/>
      <p:bldP spid="36" grpId="0"/>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505" y="211875"/>
            <a:ext cx="4164936" cy="307586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296" y="236285"/>
            <a:ext cx="4220464" cy="306985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0505" y="3493722"/>
            <a:ext cx="4050232" cy="2868541"/>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7544" y="3306138"/>
            <a:ext cx="4268216" cy="3152134"/>
          </a:xfrm>
          <a:prstGeom prst="rect">
            <a:avLst/>
          </a:prstGeom>
        </p:spPr>
      </p:pic>
      <p:sp>
        <p:nvSpPr>
          <p:cNvPr id="8" name="动作按钮: 后退或前一项 7">
            <a:hlinkClick r:id="rId6"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4209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6890" y="358553"/>
            <a:ext cx="3472398" cy="2459296"/>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6011" y="325769"/>
            <a:ext cx="3374455" cy="2492080"/>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7319" y="3225262"/>
            <a:ext cx="3887102" cy="2784348"/>
          </a:xfrm>
          <a:prstGeom prst="rect">
            <a:avLst/>
          </a:prstGeom>
        </p:spPr>
      </p:pic>
      <p:sp>
        <p:nvSpPr>
          <p:cNvPr id="7" name="动作按钮: 后退或前一项 6">
            <a:hlinkClick r:id="rId5"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7166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0516" y="1738374"/>
            <a:ext cx="3717360" cy="2683176"/>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27" y="1731115"/>
            <a:ext cx="3666177" cy="2690435"/>
          </a:xfrm>
          <a:prstGeom prst="rect">
            <a:avLst/>
          </a:prstGeom>
        </p:spPr>
      </p:pic>
      <p:sp>
        <p:nvSpPr>
          <p:cNvPr id="6" name="动作按钮: 后退或前一项 5">
            <a:hlinkClick r:id="rId4"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6250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2655" y="788064"/>
            <a:ext cx="6972384" cy="5341666"/>
          </a:xfrm>
        </p:spPr>
      </p:pic>
      <p:sp>
        <p:nvSpPr>
          <p:cNvPr id="5" name="动作按钮: 后退或前一项 4">
            <a:hlinkClick r:id="rId3"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3805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descr="D:\Documents\Origin User Files\shang.jpg\全shang.jpg"/>
          <p:cNvPicPr/>
          <p:nvPr/>
        </p:nvPicPr>
        <p:blipFill>
          <a:blip r:embed="rId2" cstate="print">
            <a:extLst>
              <a:ext uri="{28A0092B-C50C-407E-A947-70E740481C1C}">
                <a14:useLocalDpi xmlns:a14="http://schemas.microsoft.com/office/drawing/2010/main" val="0"/>
              </a:ext>
            </a:extLst>
          </a:blip>
          <a:srcRect t="2844"/>
          <a:stretch>
            <a:fillRect/>
          </a:stretch>
        </p:blipFill>
        <p:spPr bwMode="auto">
          <a:xfrm>
            <a:off x="3217227" y="173036"/>
            <a:ext cx="5090795" cy="3461067"/>
          </a:xfrm>
          <a:prstGeom prst="rect">
            <a:avLst/>
          </a:prstGeom>
          <a:noFill/>
          <a:ln>
            <a:noFill/>
          </a:ln>
        </p:spPr>
      </p:pic>
      <p:pic>
        <p:nvPicPr>
          <p:cNvPr id="6" name="图片 5" descr="D:\Documents\Origin User Files\shang.jpg\shang2.jpg"/>
          <p:cNvPicPr/>
          <p:nvPr/>
        </p:nvPicPr>
        <p:blipFill>
          <a:blip r:embed="rId3" cstate="print">
            <a:extLst>
              <a:ext uri="{28A0092B-C50C-407E-A947-70E740481C1C}">
                <a14:useLocalDpi xmlns:a14="http://schemas.microsoft.com/office/drawing/2010/main" val="0"/>
              </a:ext>
            </a:extLst>
          </a:blip>
          <a:srcRect l="5241" t="6481" r="11235"/>
          <a:stretch>
            <a:fillRect/>
          </a:stretch>
        </p:blipFill>
        <p:spPr bwMode="auto">
          <a:xfrm>
            <a:off x="2002154" y="3710304"/>
            <a:ext cx="3760471" cy="2880995"/>
          </a:xfrm>
          <a:prstGeom prst="rect">
            <a:avLst/>
          </a:prstGeom>
          <a:noFill/>
          <a:ln>
            <a:noFill/>
          </a:ln>
        </p:spPr>
      </p:pic>
      <p:pic>
        <p:nvPicPr>
          <p:cNvPr id="7" name="图片 6" descr="D:\Documents\Origin User Files\shang.jpg\xia2shang.jpg"/>
          <p:cNvPicPr/>
          <p:nvPr/>
        </p:nvPicPr>
        <p:blipFill>
          <a:blip r:embed="rId4" cstate="print">
            <a:extLst>
              <a:ext uri="{28A0092B-C50C-407E-A947-70E740481C1C}">
                <a14:useLocalDpi xmlns:a14="http://schemas.microsoft.com/office/drawing/2010/main" val="0"/>
              </a:ext>
            </a:extLst>
          </a:blip>
          <a:srcRect l="6086" t="8923" r="9554"/>
          <a:stretch>
            <a:fillRect/>
          </a:stretch>
        </p:blipFill>
        <p:spPr bwMode="auto">
          <a:xfrm>
            <a:off x="6127114" y="3776979"/>
            <a:ext cx="3978911" cy="2814319"/>
          </a:xfrm>
          <a:prstGeom prst="rect">
            <a:avLst/>
          </a:prstGeom>
          <a:noFill/>
          <a:ln>
            <a:noFill/>
          </a:ln>
        </p:spPr>
      </p:pic>
      <p:sp>
        <p:nvSpPr>
          <p:cNvPr id="8" name="动作按钮: 后退或前一项 7">
            <a:hlinkClick r:id="rId5"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329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descr="0003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1314450"/>
            <a:ext cx="1676400" cy="1771650"/>
          </a:xfrm>
          <a:prstGeom prst="rect">
            <a:avLst/>
          </a:prstGeom>
          <a:noFill/>
          <a:ln>
            <a:noFill/>
          </a:ln>
        </p:spPr>
      </p:pic>
      <p:pic>
        <p:nvPicPr>
          <p:cNvPr id="16" name="图片 15" descr="10-5mm000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8162" y="1343025"/>
            <a:ext cx="1609725" cy="1714500"/>
          </a:xfrm>
          <a:prstGeom prst="rect">
            <a:avLst/>
          </a:prstGeom>
          <a:noFill/>
          <a:ln>
            <a:noFill/>
          </a:ln>
        </p:spPr>
      </p:pic>
      <p:pic>
        <p:nvPicPr>
          <p:cNvPr id="17" name="图片 16" descr="10-10mm000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3699" y="1371600"/>
            <a:ext cx="1609725" cy="1714500"/>
          </a:xfrm>
          <a:prstGeom prst="rect">
            <a:avLst/>
          </a:prstGeom>
          <a:noFill/>
          <a:ln>
            <a:noFill/>
          </a:ln>
        </p:spPr>
      </p:pic>
      <p:pic>
        <p:nvPicPr>
          <p:cNvPr id="18" name="图片 17" descr="10-10mm00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10661" y="1371600"/>
            <a:ext cx="1609725" cy="1714500"/>
          </a:xfrm>
          <a:prstGeom prst="rect">
            <a:avLst/>
          </a:prstGeom>
          <a:noFill/>
          <a:ln>
            <a:noFill/>
          </a:ln>
        </p:spPr>
      </p:pic>
      <p:pic>
        <p:nvPicPr>
          <p:cNvPr id="19" name="图片 18" descr="10-10mm001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9287" y="3705225"/>
            <a:ext cx="1609725" cy="1714500"/>
          </a:xfrm>
          <a:prstGeom prst="rect">
            <a:avLst/>
          </a:prstGeom>
          <a:noFill/>
          <a:ln>
            <a:noFill/>
          </a:ln>
        </p:spPr>
      </p:pic>
      <p:pic>
        <p:nvPicPr>
          <p:cNvPr id="20" name="图片 19" descr="10-10mm00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8161" y="3714750"/>
            <a:ext cx="1609725" cy="1714500"/>
          </a:xfrm>
          <a:prstGeom prst="rect">
            <a:avLst/>
          </a:prstGeom>
          <a:noFill/>
          <a:ln>
            <a:noFill/>
          </a:ln>
        </p:spPr>
      </p:pic>
      <p:pic>
        <p:nvPicPr>
          <p:cNvPr id="21" name="图片 20" descr="10-10mm000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43698" y="3705225"/>
            <a:ext cx="1609725" cy="1714500"/>
          </a:xfrm>
          <a:prstGeom prst="rect">
            <a:avLst/>
          </a:prstGeom>
          <a:noFill/>
          <a:ln>
            <a:noFill/>
          </a:ln>
        </p:spPr>
      </p:pic>
      <p:sp>
        <p:nvSpPr>
          <p:cNvPr id="7" name="文本框 6"/>
          <p:cNvSpPr txBox="1"/>
          <p:nvPr/>
        </p:nvSpPr>
        <p:spPr>
          <a:xfrm>
            <a:off x="2397777" y="3057525"/>
            <a:ext cx="652743" cy="369332"/>
          </a:xfrm>
          <a:prstGeom prst="rect">
            <a:avLst/>
          </a:prstGeom>
          <a:noFill/>
        </p:spPr>
        <p:txBody>
          <a:bodyPr wrap="none" rtlCol="0">
            <a:spAutoFit/>
          </a:bodyPr>
          <a:lstStyle/>
          <a:p>
            <a:r>
              <a:rPr lang="zh-CN" altLang="en-US" dirty="0" smtClean="0"/>
              <a:t>纯</a:t>
            </a:r>
            <a:r>
              <a:rPr lang="en-US" altLang="zh-CN" dirty="0" smtClean="0"/>
              <a:t>PP</a:t>
            </a:r>
            <a:endParaRPr lang="zh-CN" altLang="en-US" dirty="0"/>
          </a:p>
        </p:txBody>
      </p:sp>
      <p:sp>
        <p:nvSpPr>
          <p:cNvPr id="23" name="文本框 22"/>
          <p:cNvSpPr txBox="1"/>
          <p:nvPr/>
        </p:nvSpPr>
        <p:spPr>
          <a:xfrm>
            <a:off x="4652871" y="3057525"/>
            <a:ext cx="1122423" cy="369332"/>
          </a:xfrm>
          <a:prstGeom prst="rect">
            <a:avLst/>
          </a:prstGeom>
          <a:noFill/>
        </p:spPr>
        <p:txBody>
          <a:bodyPr wrap="none" rtlCol="0">
            <a:spAutoFit/>
          </a:bodyPr>
          <a:lstStyle/>
          <a:p>
            <a:r>
              <a:rPr lang="en-US" altLang="zh-CN" dirty="0" smtClean="0"/>
              <a:t>10% 5mm</a:t>
            </a:r>
            <a:endParaRPr lang="zh-CN" altLang="en-US" dirty="0"/>
          </a:p>
        </p:txBody>
      </p:sp>
      <p:sp>
        <p:nvSpPr>
          <p:cNvPr id="24" name="文本框 23"/>
          <p:cNvSpPr txBox="1"/>
          <p:nvPr/>
        </p:nvSpPr>
        <p:spPr>
          <a:xfrm>
            <a:off x="6987348" y="3080266"/>
            <a:ext cx="1122423" cy="369332"/>
          </a:xfrm>
          <a:prstGeom prst="rect">
            <a:avLst/>
          </a:prstGeom>
          <a:noFill/>
        </p:spPr>
        <p:txBody>
          <a:bodyPr wrap="none" rtlCol="0">
            <a:spAutoFit/>
          </a:bodyPr>
          <a:lstStyle/>
          <a:p>
            <a:r>
              <a:rPr lang="en-US" altLang="zh-CN" dirty="0" smtClean="0"/>
              <a:t>15% 5mm</a:t>
            </a:r>
            <a:endParaRPr lang="zh-CN" altLang="en-US" dirty="0"/>
          </a:p>
        </p:txBody>
      </p:sp>
      <p:sp>
        <p:nvSpPr>
          <p:cNvPr id="25" name="文本框 24"/>
          <p:cNvSpPr txBox="1"/>
          <p:nvPr/>
        </p:nvSpPr>
        <p:spPr>
          <a:xfrm>
            <a:off x="9321825" y="3081337"/>
            <a:ext cx="1122423" cy="369332"/>
          </a:xfrm>
          <a:prstGeom prst="rect">
            <a:avLst/>
          </a:prstGeom>
          <a:noFill/>
        </p:spPr>
        <p:txBody>
          <a:bodyPr wrap="none" rtlCol="0">
            <a:spAutoFit/>
          </a:bodyPr>
          <a:lstStyle/>
          <a:p>
            <a:r>
              <a:rPr lang="en-US" altLang="zh-CN" dirty="0" smtClean="0"/>
              <a:t>20% 5mm</a:t>
            </a:r>
            <a:endParaRPr lang="zh-CN" altLang="en-US" dirty="0"/>
          </a:p>
        </p:txBody>
      </p:sp>
      <p:sp>
        <p:nvSpPr>
          <p:cNvPr id="26" name="文本框 25"/>
          <p:cNvSpPr txBox="1"/>
          <p:nvPr/>
        </p:nvSpPr>
        <p:spPr>
          <a:xfrm>
            <a:off x="2162936" y="5513427"/>
            <a:ext cx="1239442" cy="369332"/>
          </a:xfrm>
          <a:prstGeom prst="rect">
            <a:avLst/>
          </a:prstGeom>
          <a:noFill/>
        </p:spPr>
        <p:txBody>
          <a:bodyPr wrap="none" rtlCol="0">
            <a:spAutoFit/>
          </a:bodyPr>
          <a:lstStyle/>
          <a:p>
            <a:r>
              <a:rPr lang="en-US" altLang="zh-CN" dirty="0" smtClean="0"/>
              <a:t>10% 10mm</a:t>
            </a:r>
            <a:endParaRPr lang="zh-CN" altLang="en-US" dirty="0"/>
          </a:p>
        </p:txBody>
      </p:sp>
      <p:sp>
        <p:nvSpPr>
          <p:cNvPr id="27" name="文本框 26"/>
          <p:cNvSpPr txBox="1"/>
          <p:nvPr/>
        </p:nvSpPr>
        <p:spPr>
          <a:xfrm>
            <a:off x="4528280" y="5469493"/>
            <a:ext cx="1239442" cy="369332"/>
          </a:xfrm>
          <a:prstGeom prst="rect">
            <a:avLst/>
          </a:prstGeom>
          <a:noFill/>
        </p:spPr>
        <p:txBody>
          <a:bodyPr wrap="none" rtlCol="0">
            <a:spAutoFit/>
          </a:bodyPr>
          <a:lstStyle/>
          <a:p>
            <a:r>
              <a:rPr lang="en-US" altLang="zh-CN" dirty="0" smtClean="0"/>
              <a:t>20% 10mm</a:t>
            </a:r>
            <a:endParaRPr lang="zh-CN" altLang="en-US" dirty="0"/>
          </a:p>
        </p:txBody>
      </p:sp>
      <p:sp>
        <p:nvSpPr>
          <p:cNvPr id="28" name="文本框 27"/>
          <p:cNvSpPr txBox="1"/>
          <p:nvPr/>
        </p:nvSpPr>
        <p:spPr>
          <a:xfrm>
            <a:off x="6932241" y="5490686"/>
            <a:ext cx="1239442" cy="369332"/>
          </a:xfrm>
          <a:prstGeom prst="rect">
            <a:avLst/>
          </a:prstGeom>
          <a:noFill/>
        </p:spPr>
        <p:txBody>
          <a:bodyPr wrap="none" rtlCol="0">
            <a:spAutoFit/>
          </a:bodyPr>
          <a:lstStyle/>
          <a:p>
            <a:r>
              <a:rPr lang="en-US" altLang="zh-CN" dirty="0" smtClean="0"/>
              <a:t>30% 10mm</a:t>
            </a:r>
            <a:endParaRPr lang="zh-CN" altLang="en-US" dirty="0"/>
          </a:p>
        </p:txBody>
      </p:sp>
      <p:sp>
        <p:nvSpPr>
          <p:cNvPr id="29" name="动作按钮: 后退或前一项 28">
            <a:hlinkClick r:id="rId9" action="ppaction://hlinksldjump" highlightClick="1"/>
          </p:cNvPr>
          <p:cNvSpPr/>
          <p:nvPr/>
        </p:nvSpPr>
        <p:spPr>
          <a:xfrm>
            <a:off x="380650" y="211875"/>
            <a:ext cx="381350" cy="3429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1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152666" y="928300"/>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复合材料测试结果分析</a:t>
            </a:r>
            <a:endParaRPr lang="zh-CN" altLang="en-US" sz="2500" dirty="0">
              <a:solidFill>
                <a:srgbClr val="333333"/>
              </a:solidFill>
              <a:latin typeface="微软雅黑" panose="020B0503020204020204" pitchFamily="34" charset="-122"/>
              <a:ea typeface="微软雅黑" panose="020B0503020204020204" pitchFamily="34" charset="-122"/>
            </a:endParaRPr>
          </a:p>
        </p:txBody>
      </p:sp>
      <p:sp>
        <p:nvSpPr>
          <p:cNvPr id="17" name="TextBox 1"/>
          <p:cNvSpPr txBox="1"/>
          <p:nvPr/>
        </p:nvSpPr>
        <p:spPr>
          <a:xfrm>
            <a:off x="3956485" y="3589820"/>
            <a:ext cx="954108" cy="323165"/>
          </a:xfrm>
          <a:prstGeom prst="rect">
            <a:avLst/>
          </a:prstGeom>
          <a:noFill/>
        </p:spPr>
        <p:txBody>
          <a:bodyPr wrap="none" rtlCol="0">
            <a:spAutoFit/>
          </a:bodyPr>
          <a:lstStyle/>
          <a:p>
            <a:pPr algn="r"/>
            <a:r>
              <a:rPr lang="zh-CN" altLang="en-US" sz="1500" dirty="0" smtClean="0">
                <a:solidFill>
                  <a:schemeClr val="accent2"/>
                </a:solidFill>
                <a:latin typeface="微软雅黑" pitchFamily="34" charset="-122"/>
                <a:ea typeface="微软雅黑" pitchFamily="34" charset="-122"/>
              </a:rPr>
              <a:t>热学性能</a:t>
            </a:r>
            <a:endParaRPr lang="zh-CN" altLang="en-US" sz="1500" dirty="0">
              <a:solidFill>
                <a:schemeClr val="accent2"/>
              </a:solidFill>
              <a:latin typeface="微软雅黑" pitchFamily="34" charset="-122"/>
              <a:ea typeface="微软雅黑" pitchFamily="34" charset="-122"/>
            </a:endParaRPr>
          </a:p>
        </p:txBody>
      </p:sp>
      <p:sp>
        <p:nvSpPr>
          <p:cNvPr id="18" name="TextBox 3"/>
          <p:cNvSpPr txBox="1"/>
          <p:nvPr/>
        </p:nvSpPr>
        <p:spPr>
          <a:xfrm>
            <a:off x="7669512" y="3555299"/>
            <a:ext cx="569388" cy="323165"/>
          </a:xfrm>
          <a:prstGeom prst="rect">
            <a:avLst/>
          </a:prstGeom>
          <a:noFill/>
        </p:spPr>
        <p:txBody>
          <a:bodyPr wrap="none" rtlCol="0">
            <a:spAutoFit/>
          </a:bodyPr>
          <a:lstStyle/>
          <a:p>
            <a:pPr algn="r"/>
            <a:r>
              <a:rPr lang="zh-CN" altLang="en-US" sz="1500" dirty="0">
                <a:solidFill>
                  <a:schemeClr val="accent3"/>
                </a:solidFill>
                <a:latin typeface="微软雅黑" pitchFamily="34" charset="-122"/>
                <a:ea typeface="微软雅黑" pitchFamily="34" charset="-122"/>
              </a:rPr>
              <a:t>总结</a:t>
            </a:r>
          </a:p>
        </p:txBody>
      </p:sp>
      <p:sp>
        <p:nvSpPr>
          <p:cNvPr id="19" name="椭圆 34"/>
          <p:cNvSpPr/>
          <p:nvPr/>
        </p:nvSpPr>
        <p:spPr>
          <a:xfrm rot="16200000">
            <a:off x="5170970" y="3290094"/>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grpSp>
        <p:nvGrpSpPr>
          <p:cNvPr id="20" name="组合 19"/>
          <p:cNvGrpSpPr/>
          <p:nvPr/>
        </p:nvGrpSpPr>
        <p:grpSpPr>
          <a:xfrm rot="5400000">
            <a:off x="6612028" y="3264709"/>
            <a:ext cx="902720" cy="1172844"/>
            <a:chOff x="4020870" y="2194485"/>
            <a:chExt cx="1102258" cy="1432090"/>
          </a:xfrm>
          <a:effectLst>
            <a:outerShdw blurRad="444500" dist="254000" dir="8100000" algn="tr" rotWithShape="0">
              <a:prstClr val="black">
                <a:alpha val="50000"/>
              </a:prstClr>
            </a:outerShdw>
          </a:effectLst>
        </p:grpSpPr>
        <p:sp>
          <p:nvSpPr>
            <p:cNvPr id="2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black"/>
                </a:solidFill>
                <a:latin typeface="微软雅黑" pitchFamily="34" charset="-122"/>
                <a:ea typeface="微软雅黑" pitchFamily="34" charset="-122"/>
              </a:endParaRPr>
            </a:p>
          </p:txBody>
        </p:sp>
        <p:sp>
          <p:nvSpPr>
            <p:cNvPr id="2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grpSp>
      <p:sp>
        <p:nvSpPr>
          <p:cNvPr id="23" name="TextBox 14"/>
          <p:cNvSpPr txBox="1"/>
          <p:nvPr/>
        </p:nvSpPr>
        <p:spPr>
          <a:xfrm>
            <a:off x="2758176" y="3873197"/>
            <a:ext cx="2181088" cy="600164"/>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经过</a:t>
            </a:r>
            <a:r>
              <a:rPr lang="en-US" altLang="zh-CN" sz="1100" dirty="0" smtClean="0">
                <a:solidFill>
                  <a:prstClr val="black"/>
                </a:solidFill>
                <a:latin typeface="微软雅黑" pitchFamily="34" charset="-122"/>
                <a:ea typeface="微软雅黑" pitchFamily="34" charset="-122"/>
              </a:rPr>
              <a:t>DSC</a:t>
            </a:r>
            <a:r>
              <a:rPr lang="zh-CN" altLang="en-US" sz="1100" dirty="0" smtClean="0">
                <a:solidFill>
                  <a:prstClr val="black"/>
                </a:solidFill>
                <a:latin typeface="微软雅黑" pitchFamily="34" charset="-122"/>
                <a:ea typeface="微软雅黑" pitchFamily="34" charset="-122"/>
              </a:rPr>
              <a:t>、</a:t>
            </a:r>
            <a:r>
              <a:rPr lang="zh-CN" altLang="en-US" sz="1100" dirty="0">
                <a:solidFill>
                  <a:prstClr val="black"/>
                </a:solidFill>
                <a:latin typeface="微软雅黑" pitchFamily="34" charset="-122"/>
                <a:ea typeface="微软雅黑" pitchFamily="34" charset="-122"/>
              </a:rPr>
              <a:t>热重等测试发现</a:t>
            </a:r>
            <a:r>
              <a:rPr lang="zh-CN" altLang="en-US" sz="1100" dirty="0" smtClean="0">
                <a:solidFill>
                  <a:prstClr val="black"/>
                </a:solidFill>
                <a:latin typeface="微软雅黑" pitchFamily="34" charset="-122"/>
                <a:ea typeface="微软雅黑" pitchFamily="34" charset="-122"/>
              </a:rPr>
              <a:t>，复合材料较纯</a:t>
            </a:r>
            <a:r>
              <a:rPr lang="en-US" altLang="zh-CN" sz="1100" dirty="0" smtClean="0">
                <a:solidFill>
                  <a:prstClr val="black"/>
                </a:solidFill>
                <a:latin typeface="微软雅黑" pitchFamily="34" charset="-122"/>
                <a:ea typeface="微软雅黑" pitchFamily="34" charset="-122"/>
              </a:rPr>
              <a:t>PP</a:t>
            </a:r>
            <a:r>
              <a:rPr lang="zh-CN" altLang="en-US" sz="1100" dirty="0" smtClean="0">
                <a:solidFill>
                  <a:prstClr val="black"/>
                </a:solidFill>
                <a:latin typeface="微软雅黑" pitchFamily="34" charset="-122"/>
                <a:ea typeface="微软雅黑" pitchFamily="34" charset="-122"/>
              </a:rPr>
              <a:t>材料其热降解</a:t>
            </a:r>
            <a:r>
              <a:rPr lang="zh-CN" altLang="en-US" sz="1100" dirty="0">
                <a:solidFill>
                  <a:prstClr val="black"/>
                </a:solidFill>
                <a:latin typeface="微软雅黑" pitchFamily="34" charset="-122"/>
                <a:ea typeface="微软雅黑" pitchFamily="34" charset="-122"/>
              </a:rPr>
              <a:t>温度</a:t>
            </a:r>
            <a:r>
              <a:rPr lang="zh-CN" altLang="en-US" sz="1100" dirty="0" smtClean="0">
                <a:solidFill>
                  <a:prstClr val="black"/>
                </a:solidFill>
                <a:latin typeface="微软雅黑" pitchFamily="34" charset="-122"/>
                <a:ea typeface="微软雅黑" pitchFamily="34" charset="-122"/>
              </a:rPr>
              <a:t>降低，热学性能变差</a:t>
            </a:r>
            <a:endParaRPr lang="en-US" altLang="zh-CN" sz="1100" dirty="0">
              <a:solidFill>
                <a:prstClr val="black"/>
              </a:solidFill>
              <a:latin typeface="微软雅黑" pitchFamily="34" charset="-122"/>
              <a:ea typeface="微软雅黑" pitchFamily="34" charset="-122"/>
            </a:endParaRPr>
          </a:p>
        </p:txBody>
      </p:sp>
      <p:sp>
        <p:nvSpPr>
          <p:cNvPr id="24" name="TextBox 17"/>
          <p:cNvSpPr txBox="1"/>
          <p:nvPr/>
        </p:nvSpPr>
        <p:spPr>
          <a:xfrm>
            <a:off x="3507423" y="2214086"/>
            <a:ext cx="954108" cy="323165"/>
          </a:xfrm>
          <a:prstGeom prst="rect">
            <a:avLst/>
          </a:prstGeom>
          <a:noFill/>
        </p:spPr>
        <p:txBody>
          <a:bodyPr wrap="none" rtlCol="0">
            <a:spAutoFit/>
          </a:bodyPr>
          <a:lstStyle/>
          <a:p>
            <a:pPr algn="r"/>
            <a:r>
              <a:rPr lang="zh-CN" altLang="en-US" sz="1500" dirty="0" smtClean="0">
                <a:solidFill>
                  <a:schemeClr val="accent4"/>
                </a:solidFill>
                <a:latin typeface="微软雅黑" pitchFamily="34" charset="-122"/>
                <a:ea typeface="微软雅黑" pitchFamily="34" charset="-122"/>
              </a:rPr>
              <a:t>力学性能</a:t>
            </a:r>
            <a:endParaRPr lang="zh-CN" altLang="en-US" sz="1500" dirty="0">
              <a:solidFill>
                <a:schemeClr val="accent4"/>
              </a:solidFill>
              <a:latin typeface="微软雅黑" pitchFamily="34" charset="-122"/>
              <a:ea typeface="微软雅黑" pitchFamily="34" charset="-122"/>
            </a:endParaRPr>
          </a:p>
        </p:txBody>
      </p:sp>
      <p:sp>
        <p:nvSpPr>
          <p:cNvPr id="25" name="TextBox 18"/>
          <p:cNvSpPr txBox="1"/>
          <p:nvPr/>
        </p:nvSpPr>
        <p:spPr>
          <a:xfrm>
            <a:off x="7168937" y="2233398"/>
            <a:ext cx="1338829" cy="323165"/>
          </a:xfrm>
          <a:prstGeom prst="rect">
            <a:avLst/>
          </a:prstGeom>
          <a:noFill/>
        </p:spPr>
        <p:txBody>
          <a:bodyPr wrap="none" rtlCol="0">
            <a:spAutoFit/>
          </a:bodyPr>
          <a:lstStyle/>
          <a:p>
            <a:pPr algn="r"/>
            <a:r>
              <a:rPr lang="zh-CN" altLang="en-US" sz="1500" dirty="0" smtClean="0">
                <a:solidFill>
                  <a:schemeClr val="accent1"/>
                </a:solidFill>
                <a:latin typeface="微软雅黑" pitchFamily="34" charset="-122"/>
                <a:ea typeface="微软雅黑" pitchFamily="34" charset="-122"/>
              </a:rPr>
              <a:t>扫描电镜观察</a:t>
            </a:r>
            <a:endParaRPr lang="zh-CN" altLang="en-US" sz="1500" dirty="0">
              <a:solidFill>
                <a:schemeClr val="accent1"/>
              </a:solidFill>
              <a:latin typeface="微软雅黑" pitchFamily="34" charset="-122"/>
              <a:ea typeface="微软雅黑" pitchFamily="34" charset="-122"/>
            </a:endParaRPr>
          </a:p>
        </p:txBody>
      </p:sp>
      <p:sp>
        <p:nvSpPr>
          <p:cNvPr id="26" name="椭圆 34"/>
          <p:cNvSpPr/>
          <p:nvPr/>
        </p:nvSpPr>
        <p:spPr>
          <a:xfrm rot="5400000">
            <a:off x="6049149" y="1993849"/>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sp>
        <p:nvSpPr>
          <p:cNvPr id="28" name="等腰三角形 43"/>
          <p:cNvSpPr/>
          <p:nvPr/>
        </p:nvSpPr>
        <p:spPr>
          <a:xfrm rot="16200000">
            <a:off x="4646932" y="1970142"/>
            <a:ext cx="902720" cy="1172844"/>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black"/>
              </a:solidFill>
              <a:latin typeface="微软雅黑" pitchFamily="34" charset="-122"/>
              <a:ea typeface="微软雅黑" pitchFamily="34" charset="-122"/>
            </a:endParaRPr>
          </a:p>
        </p:txBody>
      </p:sp>
      <p:sp>
        <p:nvSpPr>
          <p:cNvPr id="29" name="等腰三角形 42"/>
          <p:cNvSpPr/>
          <p:nvPr/>
        </p:nvSpPr>
        <p:spPr>
          <a:xfrm rot="16200000">
            <a:off x="4680304" y="2003514"/>
            <a:ext cx="863314" cy="1106099"/>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sp>
        <p:nvSpPr>
          <p:cNvPr id="30" name="TextBox 23"/>
          <p:cNvSpPr txBox="1"/>
          <p:nvPr/>
        </p:nvSpPr>
        <p:spPr>
          <a:xfrm>
            <a:off x="7168938" y="2537251"/>
            <a:ext cx="2763628" cy="600164"/>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扫描电镜观察发现，苎麻纤维长度越长、含量越高，其断面越粗糙，究其原因为苎麻纤维与聚丙烯界面结合能力较差</a:t>
            </a:r>
            <a:endParaRPr lang="en-US" altLang="zh-CN" sz="1100" dirty="0">
              <a:solidFill>
                <a:prstClr val="black"/>
              </a:solidFill>
              <a:latin typeface="微软雅黑" pitchFamily="34" charset="-122"/>
              <a:ea typeface="微软雅黑" pitchFamily="34" charset="-122"/>
            </a:endParaRPr>
          </a:p>
        </p:txBody>
      </p:sp>
      <p:sp>
        <p:nvSpPr>
          <p:cNvPr id="31" name="TextBox 24"/>
          <p:cNvSpPr txBox="1"/>
          <p:nvPr/>
        </p:nvSpPr>
        <p:spPr>
          <a:xfrm>
            <a:off x="949245" y="2537250"/>
            <a:ext cx="3562625" cy="430887"/>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力学测试结果表明，复合材料的向下拉伸强度有所下降，但其弯曲、冲击强度均有所提高</a:t>
            </a:r>
            <a:endParaRPr lang="en-US" altLang="zh-CN" sz="1100" dirty="0">
              <a:solidFill>
                <a:prstClr val="black"/>
              </a:solidFill>
              <a:latin typeface="微软雅黑" pitchFamily="34" charset="-122"/>
              <a:ea typeface="微软雅黑" pitchFamily="34" charset="-122"/>
            </a:endParaRPr>
          </a:p>
        </p:txBody>
      </p:sp>
      <p:sp>
        <p:nvSpPr>
          <p:cNvPr id="32" name="KSO_Shape"/>
          <p:cNvSpPr>
            <a:spLocks/>
          </p:cNvSpPr>
          <p:nvPr/>
        </p:nvSpPr>
        <p:spPr bwMode="auto">
          <a:xfrm>
            <a:off x="4967436" y="2337149"/>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3" name="KSO_Shape"/>
          <p:cNvSpPr>
            <a:spLocks/>
          </p:cNvSpPr>
          <p:nvPr/>
        </p:nvSpPr>
        <p:spPr bwMode="auto">
          <a:xfrm>
            <a:off x="5527229" y="3612386"/>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sp>
        <p:nvSpPr>
          <p:cNvPr id="34" name="KSO_Shape"/>
          <p:cNvSpPr>
            <a:spLocks/>
          </p:cNvSpPr>
          <p:nvPr/>
        </p:nvSpPr>
        <p:spPr bwMode="auto">
          <a:xfrm>
            <a:off x="6090251" y="2377083"/>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5" name="KSO_Shape"/>
          <p:cNvSpPr>
            <a:spLocks/>
          </p:cNvSpPr>
          <p:nvPr/>
        </p:nvSpPr>
        <p:spPr bwMode="auto">
          <a:xfrm>
            <a:off x="6659898" y="3598636"/>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3"/>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6" name="TextBox 23"/>
          <p:cNvSpPr txBox="1"/>
          <p:nvPr/>
        </p:nvSpPr>
        <p:spPr>
          <a:xfrm>
            <a:off x="7669512" y="3812953"/>
            <a:ext cx="2763628" cy="1107996"/>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由于苎麻纤维与聚丙烯结合能力较差导致其拉伸强度、热学性能下降，但复合材料的弯曲、冲击强度均有明显升高</a:t>
            </a:r>
            <a:r>
              <a:rPr lang="zh-CN" altLang="en-US" sz="1100" dirty="0">
                <a:solidFill>
                  <a:prstClr val="black"/>
                </a:solidFill>
                <a:latin typeface="微软雅黑" pitchFamily="34" charset="-122"/>
                <a:ea typeface="微软雅黑" pitchFamily="34" charset="-122"/>
              </a:rPr>
              <a:t>，总体来说复合材料的性能有所增强</a:t>
            </a:r>
            <a:r>
              <a:rPr lang="zh-CN" altLang="en-US" sz="1100" dirty="0" smtClean="0">
                <a:solidFill>
                  <a:prstClr val="black"/>
                </a:solidFill>
                <a:latin typeface="微软雅黑" pitchFamily="34" charset="-122"/>
                <a:ea typeface="微软雅黑" pitchFamily="34" charset="-122"/>
              </a:rPr>
              <a:t>，总体来说复合材料较纯</a:t>
            </a:r>
            <a:r>
              <a:rPr lang="en-US" altLang="zh-CN" sz="1100" dirty="0" smtClean="0">
                <a:solidFill>
                  <a:prstClr val="black"/>
                </a:solidFill>
                <a:latin typeface="微软雅黑" pitchFamily="34" charset="-122"/>
                <a:ea typeface="微软雅黑" pitchFamily="34" charset="-122"/>
              </a:rPr>
              <a:t>PP</a:t>
            </a:r>
            <a:r>
              <a:rPr lang="zh-CN" altLang="en-US" sz="1100" dirty="0" smtClean="0">
                <a:solidFill>
                  <a:prstClr val="black"/>
                </a:solidFill>
                <a:latin typeface="微软雅黑" pitchFamily="34" charset="-122"/>
                <a:ea typeface="微软雅黑" pitchFamily="34" charset="-122"/>
              </a:rPr>
              <a:t>材料性能有所改善，其在</a:t>
            </a:r>
            <a:r>
              <a:rPr lang="zh-CN" altLang="en-US" sz="1100" dirty="0">
                <a:solidFill>
                  <a:prstClr val="black"/>
                </a:solidFill>
                <a:latin typeface="微软雅黑" pitchFamily="34" charset="-122"/>
                <a:ea typeface="微软雅黑" pitchFamily="34" charset="-122"/>
              </a:rPr>
              <a:t>一些特定的应用场景下会有独特的性质</a:t>
            </a:r>
            <a:endParaRPr lang="en-US" altLang="zh-CN" sz="11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74043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animBg="1"/>
      <p:bldP spid="23" grpId="0"/>
      <p:bldP spid="24" grpId="0"/>
      <p:bldP spid="25" grpId="0"/>
      <p:bldP spid="26" grpId="0" animBg="1"/>
      <p:bldP spid="28" grpId="0" animBg="1"/>
      <p:bldP spid="29" grpId="0" animBg="1"/>
      <p:bldP spid="30" grpId="0"/>
      <p:bldP spid="31" grpId="0"/>
      <p:bldP spid="32" grpId="0" animBg="1"/>
      <p:bldP spid="33" grpId="0" animBg="1"/>
      <p:bldP spid="34" grpId="0" animBg="1"/>
      <p:bldP spid="35"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31028" y="2571919"/>
            <a:ext cx="2967480" cy="923330"/>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感谢观看</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31576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91967" y="1460944"/>
            <a:ext cx="3832804" cy="3832804"/>
            <a:chOff x="660722" y="1307607"/>
            <a:chExt cx="2352980" cy="2352980"/>
          </a:xfrm>
        </p:grpSpPr>
        <p:grpSp>
          <p:nvGrpSpPr>
            <p:cNvPr id="12" name="组合 11"/>
            <p:cNvGrpSpPr/>
            <p:nvPr/>
          </p:nvGrpSpPr>
          <p:grpSpPr>
            <a:xfrm>
              <a:off x="660722" y="1307607"/>
              <a:ext cx="2352980" cy="2352980"/>
              <a:chOff x="304800" y="673100"/>
              <a:chExt cx="4000500" cy="4000500"/>
            </a:xfrm>
            <a:effectLst>
              <a:outerShdw blurRad="444500" dist="254000" dir="684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j-ea"/>
                  <a:ea typeface="+mj-ea"/>
                </a:endParaRPr>
              </a:p>
            </p:txBody>
          </p:sp>
          <p:sp>
            <p:nvSpPr>
              <p:cNvPr id="16" name="椭圆 15"/>
              <p:cNvSpPr/>
              <p:nvPr/>
            </p:nvSpPr>
            <p:spPr>
              <a:xfrm>
                <a:off x="445544"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j-ea"/>
                  <a:ea typeface="+mj-ea"/>
                </a:endParaRPr>
              </a:p>
            </p:txBody>
          </p:sp>
        </p:grpSp>
        <p:sp>
          <p:nvSpPr>
            <p:cNvPr id="13" name="矩形 12"/>
            <p:cNvSpPr/>
            <p:nvPr/>
          </p:nvSpPr>
          <p:spPr>
            <a:xfrm>
              <a:off x="1140353" y="2133966"/>
              <a:ext cx="1652198" cy="680205"/>
            </a:xfrm>
            <a:prstGeom prst="rect">
              <a:avLst/>
            </a:prstGeom>
          </p:spPr>
          <p:txBody>
            <a:bodyPr wrap="square">
              <a:spAutoFit/>
            </a:bodyPr>
            <a:lstStyle/>
            <a:p>
              <a:pPr marL="0" marR="0" lvl="0" indent="0" defTabSz="934242" eaLnBrk="1" fontAlgn="auto" latinLnBrk="0" hangingPunct="1">
                <a:lnSpc>
                  <a:spcPct val="100000"/>
                </a:lnSpc>
                <a:spcBef>
                  <a:spcPts val="0"/>
                </a:spcBef>
                <a:spcAft>
                  <a:spcPts val="0"/>
                </a:spcAft>
                <a:buClrTx/>
                <a:buSzTx/>
                <a:buFontTx/>
                <a:buNone/>
                <a:tabLst/>
                <a:defRPr/>
              </a:pPr>
              <a:r>
                <a:rPr kumimoji="0" lang="zh-CN" altLang="en-US" sz="6600" b="1" i="0" u="none" strike="noStrike" kern="0" cap="none" spc="0" normalizeH="0" baseline="0" noProof="0" dirty="0" smtClean="0">
                  <a:ln>
                    <a:noFill/>
                  </a:ln>
                  <a:solidFill>
                    <a:schemeClr val="accent1">
                      <a:lumMod val="40000"/>
                      <a:lumOff val="60000"/>
                    </a:schemeClr>
                  </a:solidFill>
                  <a:effectLst/>
                  <a:uLnTx/>
                  <a:uFillTx/>
                  <a:latin typeface="+mj-ea"/>
                  <a:ea typeface="+mj-ea"/>
                </a:rPr>
                <a:t>目 录</a:t>
              </a:r>
              <a:endParaRPr kumimoji="0" lang="zh-CN" altLang="en-US" sz="6600" b="1" i="0" u="none" strike="noStrike" kern="0" cap="none" spc="0" normalizeH="0" baseline="0" noProof="0" dirty="0">
                <a:ln>
                  <a:noFill/>
                </a:ln>
                <a:solidFill>
                  <a:schemeClr val="accent1">
                    <a:lumMod val="40000"/>
                    <a:lumOff val="60000"/>
                  </a:schemeClr>
                </a:solidFill>
                <a:effectLst/>
                <a:uLnTx/>
                <a:uFillTx/>
                <a:latin typeface="+mj-ea"/>
                <a:ea typeface="+mj-ea"/>
              </a:endParaRPr>
            </a:p>
          </p:txBody>
        </p:sp>
      </p:grpSp>
      <p:grpSp>
        <p:nvGrpSpPr>
          <p:cNvPr id="17" name="组合 16"/>
          <p:cNvGrpSpPr/>
          <p:nvPr/>
        </p:nvGrpSpPr>
        <p:grpSpPr>
          <a:xfrm>
            <a:off x="7943413" y="2086328"/>
            <a:ext cx="2026125" cy="1719051"/>
            <a:chOff x="5553262" y="2638733"/>
            <a:chExt cx="2397222" cy="2093640"/>
          </a:xfrm>
        </p:grpSpPr>
        <p:grpSp>
          <p:nvGrpSpPr>
            <p:cNvPr id="18" name="组合 17"/>
            <p:cNvGrpSpPr/>
            <p:nvPr/>
          </p:nvGrpSpPr>
          <p:grpSpPr>
            <a:xfrm>
              <a:off x="5553262" y="2638733"/>
              <a:ext cx="2397222" cy="2093640"/>
              <a:chOff x="5553262" y="2638733"/>
              <a:chExt cx="2397222" cy="2093640"/>
            </a:xfrm>
          </p:grpSpPr>
          <p:grpSp>
            <p:nvGrpSpPr>
              <p:cNvPr id="20" name="组合 19"/>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22"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3"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21"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3"/>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19" name="TextBox 85"/>
            <p:cNvSpPr txBox="1"/>
            <p:nvPr/>
          </p:nvSpPr>
          <p:spPr>
            <a:xfrm>
              <a:off x="6377941" y="3215641"/>
              <a:ext cx="1273333" cy="995429"/>
            </a:xfrm>
            <a:prstGeom prst="rect">
              <a:avLst/>
            </a:prstGeom>
            <a:noFill/>
          </p:spPr>
          <p:txBody>
            <a:bodyPr wrap="square" rtlCol="0">
              <a:spAutoFit/>
            </a:bodyPr>
            <a:lstStyle/>
            <a:p>
              <a:r>
                <a:rPr lang="en-US" altLang="zh-CN" sz="3600" dirty="0">
                  <a:solidFill>
                    <a:schemeClr val="bg1"/>
                  </a:solidFill>
                  <a:latin typeface="+mj-ea"/>
                  <a:ea typeface="+mj-ea"/>
                </a:rPr>
                <a:t>03</a:t>
              </a:r>
              <a:endParaRPr lang="zh-CN" altLang="en-US" sz="3600" dirty="0">
                <a:solidFill>
                  <a:schemeClr val="bg1"/>
                </a:solidFill>
                <a:latin typeface="+mj-ea"/>
                <a:ea typeface="+mj-ea"/>
              </a:endParaRPr>
            </a:p>
          </p:txBody>
        </p:sp>
      </p:grpSp>
      <p:grpSp>
        <p:nvGrpSpPr>
          <p:cNvPr id="24" name="组合 23"/>
          <p:cNvGrpSpPr/>
          <p:nvPr/>
        </p:nvGrpSpPr>
        <p:grpSpPr>
          <a:xfrm>
            <a:off x="4840340" y="2100547"/>
            <a:ext cx="2026125" cy="1719051"/>
            <a:chOff x="1881842" y="2656049"/>
            <a:chExt cx="2397222" cy="2093640"/>
          </a:xfrm>
        </p:grpSpPr>
        <p:grpSp>
          <p:nvGrpSpPr>
            <p:cNvPr id="25" name="组合 24"/>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2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26" name="Freeform 7"/>
            <p:cNvSpPr>
              <a:spLocks/>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7" name="TextBox 93"/>
            <p:cNvSpPr txBox="1"/>
            <p:nvPr/>
          </p:nvSpPr>
          <p:spPr>
            <a:xfrm>
              <a:off x="2766483" y="3294777"/>
              <a:ext cx="1157729" cy="995429"/>
            </a:xfrm>
            <a:prstGeom prst="rect">
              <a:avLst/>
            </a:prstGeom>
            <a:noFill/>
          </p:spPr>
          <p:txBody>
            <a:bodyPr wrap="square" rtlCol="0">
              <a:spAutoFit/>
            </a:bodyPr>
            <a:lstStyle/>
            <a:p>
              <a:r>
                <a:rPr lang="en-US" altLang="zh-CN" sz="3600" dirty="0">
                  <a:solidFill>
                    <a:schemeClr val="bg1"/>
                  </a:solidFill>
                  <a:latin typeface="+mj-ea"/>
                  <a:ea typeface="+mj-ea"/>
                </a:rPr>
                <a:t>01</a:t>
              </a:r>
              <a:endParaRPr lang="zh-CN" altLang="en-US" sz="3600" dirty="0">
                <a:solidFill>
                  <a:schemeClr val="bg1"/>
                </a:solidFill>
                <a:latin typeface="+mj-ea"/>
                <a:ea typeface="+mj-ea"/>
              </a:endParaRPr>
            </a:p>
          </p:txBody>
        </p:sp>
      </p:grpSp>
      <p:grpSp>
        <p:nvGrpSpPr>
          <p:cNvPr id="30" name="组合 29"/>
          <p:cNvGrpSpPr/>
          <p:nvPr/>
        </p:nvGrpSpPr>
        <p:grpSpPr>
          <a:xfrm>
            <a:off x="6395589" y="2960071"/>
            <a:ext cx="2026125" cy="1719051"/>
            <a:chOff x="3721944" y="3702869"/>
            <a:chExt cx="2397222" cy="2093640"/>
          </a:xfrm>
        </p:grpSpPr>
        <p:grpSp>
          <p:nvGrpSpPr>
            <p:cNvPr id="31" name="组合 30"/>
            <p:cNvGrpSpPr/>
            <p:nvPr/>
          </p:nvGrpSpPr>
          <p:grpSpPr>
            <a:xfrm>
              <a:off x="3721944" y="3702869"/>
              <a:ext cx="2397222" cy="2093640"/>
              <a:chOff x="3721944" y="3702869"/>
              <a:chExt cx="2397222" cy="2093640"/>
            </a:xfrm>
          </p:grpSpPr>
          <p:grpSp>
            <p:nvGrpSpPr>
              <p:cNvPr id="33" name="组合 32"/>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35"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3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4" name="Freeform 7"/>
              <p:cNvSpPr>
                <a:spLocks/>
              </p:cNvSpPr>
              <p:nvPr/>
            </p:nvSpPr>
            <p:spPr bwMode="auto">
              <a:xfrm>
                <a:off x="4050770" y="3900777"/>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2"/>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2" name="TextBox 98"/>
            <p:cNvSpPr txBox="1"/>
            <p:nvPr/>
          </p:nvSpPr>
          <p:spPr>
            <a:xfrm>
              <a:off x="4528897" y="4245146"/>
              <a:ext cx="1220570" cy="995429"/>
            </a:xfrm>
            <a:prstGeom prst="rect">
              <a:avLst/>
            </a:prstGeom>
            <a:noFill/>
          </p:spPr>
          <p:txBody>
            <a:bodyPr wrap="square" rtlCol="0">
              <a:spAutoFit/>
            </a:bodyPr>
            <a:lstStyle/>
            <a:p>
              <a:r>
                <a:rPr lang="en-US" altLang="zh-CN" sz="3600" dirty="0">
                  <a:solidFill>
                    <a:schemeClr val="bg1"/>
                  </a:solidFill>
                  <a:latin typeface="+mj-ea"/>
                  <a:ea typeface="+mj-ea"/>
                </a:rPr>
                <a:t>02</a:t>
              </a:r>
              <a:endParaRPr lang="zh-CN" altLang="en-US" sz="3600" dirty="0">
                <a:solidFill>
                  <a:schemeClr val="bg1"/>
                </a:solidFill>
                <a:latin typeface="+mj-ea"/>
                <a:ea typeface="+mj-ea"/>
              </a:endParaRPr>
            </a:p>
          </p:txBody>
        </p:sp>
      </p:grpSp>
      <p:grpSp>
        <p:nvGrpSpPr>
          <p:cNvPr id="37" name="组合 36"/>
          <p:cNvGrpSpPr/>
          <p:nvPr/>
        </p:nvGrpSpPr>
        <p:grpSpPr>
          <a:xfrm>
            <a:off x="9494408" y="2951463"/>
            <a:ext cx="2026125" cy="1719051"/>
            <a:chOff x="7388330" y="3692384"/>
            <a:chExt cx="2397222" cy="2093640"/>
          </a:xfrm>
        </p:grpSpPr>
        <p:grpSp>
          <p:nvGrpSpPr>
            <p:cNvPr id="38" name="组合 37"/>
            <p:cNvGrpSpPr/>
            <p:nvPr/>
          </p:nvGrpSpPr>
          <p:grpSpPr>
            <a:xfrm>
              <a:off x="7388330" y="3692384"/>
              <a:ext cx="2397222" cy="2093640"/>
              <a:chOff x="7388330" y="3692384"/>
              <a:chExt cx="2397222" cy="2093640"/>
            </a:xfrm>
          </p:grpSpPr>
          <p:grpSp>
            <p:nvGrpSpPr>
              <p:cNvPr id="40" name="组合 39"/>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42"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43"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41" name="Freeform 7"/>
              <p:cNvSpPr>
                <a:spLocks/>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4"/>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9" name="TextBox 105"/>
            <p:cNvSpPr txBox="1"/>
            <p:nvPr/>
          </p:nvSpPr>
          <p:spPr>
            <a:xfrm>
              <a:off x="8209489" y="4258848"/>
              <a:ext cx="1185202" cy="995429"/>
            </a:xfrm>
            <a:prstGeom prst="rect">
              <a:avLst/>
            </a:prstGeom>
            <a:noFill/>
          </p:spPr>
          <p:txBody>
            <a:bodyPr wrap="square" rtlCol="0">
              <a:spAutoFit/>
            </a:bodyPr>
            <a:lstStyle/>
            <a:p>
              <a:r>
                <a:rPr lang="en-US" altLang="zh-CN" sz="3600" dirty="0">
                  <a:solidFill>
                    <a:schemeClr val="bg1"/>
                  </a:solidFill>
                  <a:latin typeface="+mj-ea"/>
                  <a:ea typeface="+mj-ea"/>
                </a:rPr>
                <a:t>04</a:t>
              </a:r>
              <a:endParaRPr lang="zh-CN" altLang="en-US" sz="3600" dirty="0">
                <a:solidFill>
                  <a:schemeClr val="bg1"/>
                </a:solidFill>
                <a:latin typeface="+mj-ea"/>
                <a:ea typeface="+mj-ea"/>
              </a:endParaRPr>
            </a:p>
          </p:txBody>
        </p:sp>
      </p:grpSp>
      <p:grpSp>
        <p:nvGrpSpPr>
          <p:cNvPr id="44" name="组合 43"/>
          <p:cNvGrpSpPr/>
          <p:nvPr/>
        </p:nvGrpSpPr>
        <p:grpSpPr>
          <a:xfrm>
            <a:off x="5466325" y="3965884"/>
            <a:ext cx="1314820" cy="487127"/>
            <a:chOff x="2528414" y="4927865"/>
            <a:chExt cx="1555636" cy="593276"/>
          </a:xfrm>
        </p:grpSpPr>
        <p:sp>
          <p:nvSpPr>
            <p:cNvPr id="45" name="TextBox 111"/>
            <p:cNvSpPr txBox="1"/>
            <p:nvPr/>
          </p:nvSpPr>
          <p:spPr>
            <a:xfrm>
              <a:off x="2546153" y="4927865"/>
              <a:ext cx="1537897" cy="393585"/>
            </a:xfrm>
            <a:prstGeom prst="rect">
              <a:avLst/>
            </a:prstGeom>
            <a:noFill/>
          </p:spPr>
          <p:txBody>
            <a:bodyPr wrap="square" rtlCol="0">
              <a:spAutoFit/>
            </a:bodyPr>
            <a:lstStyle/>
            <a:p>
              <a:r>
                <a:rPr lang="zh-CN" altLang="en-US" sz="1500" dirty="0" smtClean="0">
                  <a:solidFill>
                    <a:schemeClr val="tx1">
                      <a:lumMod val="65000"/>
                      <a:lumOff val="35000"/>
                    </a:schemeClr>
                  </a:solidFill>
                  <a:latin typeface="+mj-ea"/>
                  <a:ea typeface="+mj-ea"/>
                </a:rPr>
                <a:t>简介</a:t>
              </a:r>
              <a:endParaRPr lang="zh-CN" altLang="en-US" sz="1500" dirty="0">
                <a:solidFill>
                  <a:schemeClr val="tx1">
                    <a:lumMod val="65000"/>
                    <a:lumOff val="35000"/>
                  </a:schemeClr>
                </a:solidFill>
                <a:latin typeface="+mj-ea"/>
                <a:ea typeface="+mj-ea"/>
              </a:endParaRPr>
            </a:p>
          </p:txBody>
        </p:sp>
        <p:sp>
          <p:nvSpPr>
            <p:cNvPr id="46" name="TextBox 112"/>
            <p:cNvSpPr txBox="1"/>
            <p:nvPr/>
          </p:nvSpPr>
          <p:spPr>
            <a:xfrm>
              <a:off x="2528414" y="5202524"/>
              <a:ext cx="1379769" cy="318617"/>
            </a:xfrm>
            <a:prstGeom prst="rect">
              <a:avLst/>
            </a:prstGeom>
            <a:noFill/>
          </p:spPr>
          <p:txBody>
            <a:bodyPr wrap="square" rtlCol="0">
              <a:spAutoFit/>
            </a:bodyPr>
            <a:lstStyle/>
            <a:p>
              <a:r>
                <a:rPr lang="en-US" altLang="zh-CN" sz="1100" dirty="0" smtClean="0">
                  <a:solidFill>
                    <a:schemeClr val="tx1">
                      <a:lumMod val="50000"/>
                      <a:lumOff val="50000"/>
                    </a:schemeClr>
                  </a:solidFill>
                  <a:latin typeface="+mj-ea"/>
                  <a:ea typeface="+mj-ea"/>
                </a:rPr>
                <a:t>Part 1</a:t>
              </a:r>
              <a:endParaRPr lang="zh-CN" altLang="en-US" sz="1100" dirty="0">
                <a:solidFill>
                  <a:schemeClr val="tx1">
                    <a:lumMod val="50000"/>
                    <a:lumOff val="50000"/>
                  </a:schemeClr>
                </a:solidFill>
                <a:latin typeface="+mj-ea"/>
                <a:ea typeface="+mj-ea"/>
              </a:endParaRPr>
            </a:p>
          </p:txBody>
        </p:sp>
      </p:grpSp>
      <p:sp>
        <p:nvSpPr>
          <p:cNvPr id="48" name="TextBox 114"/>
          <p:cNvSpPr txBox="1"/>
          <p:nvPr/>
        </p:nvSpPr>
        <p:spPr>
          <a:xfrm>
            <a:off x="6838873" y="2299375"/>
            <a:ext cx="1299826" cy="323165"/>
          </a:xfrm>
          <a:prstGeom prst="rect">
            <a:avLst/>
          </a:prstGeom>
          <a:noFill/>
        </p:spPr>
        <p:txBody>
          <a:bodyPr wrap="square" rtlCol="0">
            <a:spAutoFit/>
          </a:bodyPr>
          <a:lstStyle/>
          <a:p>
            <a:r>
              <a:rPr lang="zh-CN" altLang="en-US" sz="1500" dirty="0">
                <a:solidFill>
                  <a:schemeClr val="tx1">
                    <a:lumMod val="65000"/>
                    <a:lumOff val="35000"/>
                  </a:schemeClr>
                </a:solidFill>
                <a:latin typeface="+mj-ea"/>
                <a:ea typeface="+mj-ea"/>
              </a:rPr>
              <a:t>实验部分</a:t>
            </a:r>
          </a:p>
        </p:txBody>
      </p:sp>
      <p:sp>
        <p:nvSpPr>
          <p:cNvPr id="51" name="TextBox 117"/>
          <p:cNvSpPr txBox="1"/>
          <p:nvPr/>
        </p:nvSpPr>
        <p:spPr>
          <a:xfrm>
            <a:off x="8401060" y="3893283"/>
            <a:ext cx="1299826" cy="323165"/>
          </a:xfrm>
          <a:prstGeom prst="rect">
            <a:avLst/>
          </a:prstGeom>
          <a:noFill/>
        </p:spPr>
        <p:txBody>
          <a:bodyPr wrap="square" rtlCol="0">
            <a:spAutoFit/>
          </a:bodyPr>
          <a:lstStyle/>
          <a:p>
            <a:r>
              <a:rPr lang="zh-CN" altLang="en-US" sz="1500" dirty="0">
                <a:solidFill>
                  <a:schemeClr val="tx1">
                    <a:lumMod val="65000"/>
                    <a:lumOff val="35000"/>
                  </a:schemeClr>
                </a:solidFill>
                <a:latin typeface="+mj-ea"/>
                <a:ea typeface="+mj-ea"/>
              </a:rPr>
              <a:t>数据分析</a:t>
            </a:r>
          </a:p>
        </p:txBody>
      </p:sp>
      <p:sp>
        <p:nvSpPr>
          <p:cNvPr id="54" name="TextBox 120"/>
          <p:cNvSpPr txBox="1"/>
          <p:nvPr/>
        </p:nvSpPr>
        <p:spPr>
          <a:xfrm>
            <a:off x="9875630" y="2299379"/>
            <a:ext cx="1299826" cy="323165"/>
          </a:xfrm>
          <a:prstGeom prst="rect">
            <a:avLst/>
          </a:prstGeom>
          <a:noFill/>
        </p:spPr>
        <p:txBody>
          <a:bodyPr wrap="square" rtlCol="0">
            <a:spAutoFit/>
          </a:bodyPr>
          <a:lstStyle/>
          <a:p>
            <a:r>
              <a:rPr lang="zh-CN" altLang="en-US" sz="1500" dirty="0" smtClean="0">
                <a:solidFill>
                  <a:schemeClr val="tx1">
                    <a:lumMod val="65000"/>
                    <a:lumOff val="35000"/>
                  </a:schemeClr>
                </a:solidFill>
                <a:latin typeface="+mj-ea"/>
                <a:ea typeface="+mj-ea"/>
              </a:rPr>
              <a:t>结果分析</a:t>
            </a:r>
            <a:endParaRPr lang="zh-CN" altLang="en-US" sz="1500" dirty="0">
              <a:solidFill>
                <a:schemeClr val="tx1">
                  <a:lumMod val="65000"/>
                  <a:lumOff val="35000"/>
                </a:schemeClr>
              </a:solidFill>
              <a:latin typeface="+mj-ea"/>
              <a:ea typeface="+mj-ea"/>
            </a:endParaRPr>
          </a:p>
        </p:txBody>
      </p:sp>
      <p:sp>
        <p:nvSpPr>
          <p:cNvPr id="57" name="TextBox 112"/>
          <p:cNvSpPr txBox="1"/>
          <p:nvPr/>
        </p:nvSpPr>
        <p:spPr>
          <a:xfrm>
            <a:off x="6968995" y="2525853"/>
            <a:ext cx="1166178" cy="261610"/>
          </a:xfrm>
          <a:prstGeom prst="rect">
            <a:avLst/>
          </a:prstGeom>
          <a:noFill/>
        </p:spPr>
        <p:txBody>
          <a:bodyPr wrap="square" rtlCol="0">
            <a:spAutoFit/>
          </a:bodyPr>
          <a:lstStyle/>
          <a:p>
            <a:r>
              <a:rPr lang="en-US" altLang="zh-CN" sz="1100" dirty="0" smtClean="0">
                <a:solidFill>
                  <a:schemeClr val="tx1">
                    <a:lumMod val="50000"/>
                    <a:lumOff val="50000"/>
                  </a:schemeClr>
                </a:solidFill>
                <a:latin typeface="+mj-ea"/>
                <a:ea typeface="+mj-ea"/>
              </a:rPr>
              <a:t>Part 2</a:t>
            </a:r>
            <a:endParaRPr lang="zh-CN" altLang="en-US" sz="1100" dirty="0">
              <a:solidFill>
                <a:schemeClr val="tx1">
                  <a:lumMod val="50000"/>
                  <a:lumOff val="50000"/>
                </a:schemeClr>
              </a:solidFill>
              <a:latin typeface="+mj-ea"/>
              <a:ea typeface="+mj-ea"/>
            </a:endParaRPr>
          </a:p>
        </p:txBody>
      </p:sp>
      <p:sp>
        <p:nvSpPr>
          <p:cNvPr id="58" name="TextBox 112"/>
          <p:cNvSpPr txBox="1"/>
          <p:nvPr/>
        </p:nvSpPr>
        <p:spPr>
          <a:xfrm>
            <a:off x="8464072" y="4181870"/>
            <a:ext cx="1166178" cy="261610"/>
          </a:xfrm>
          <a:prstGeom prst="rect">
            <a:avLst/>
          </a:prstGeom>
          <a:noFill/>
        </p:spPr>
        <p:txBody>
          <a:bodyPr wrap="square" rtlCol="0">
            <a:spAutoFit/>
          </a:bodyPr>
          <a:lstStyle/>
          <a:p>
            <a:r>
              <a:rPr lang="en-US" altLang="zh-CN" sz="1100" dirty="0" smtClean="0">
                <a:solidFill>
                  <a:schemeClr val="tx1">
                    <a:lumMod val="50000"/>
                    <a:lumOff val="50000"/>
                  </a:schemeClr>
                </a:solidFill>
                <a:latin typeface="+mj-ea"/>
                <a:ea typeface="+mj-ea"/>
              </a:rPr>
              <a:t>Part 3</a:t>
            </a:r>
            <a:endParaRPr lang="zh-CN" altLang="en-US" sz="1100" dirty="0">
              <a:solidFill>
                <a:schemeClr val="tx1">
                  <a:lumMod val="50000"/>
                  <a:lumOff val="50000"/>
                </a:schemeClr>
              </a:solidFill>
              <a:latin typeface="+mj-ea"/>
              <a:ea typeface="+mj-ea"/>
            </a:endParaRPr>
          </a:p>
        </p:txBody>
      </p:sp>
      <p:sp>
        <p:nvSpPr>
          <p:cNvPr id="59" name="TextBox 112"/>
          <p:cNvSpPr txBox="1"/>
          <p:nvPr/>
        </p:nvSpPr>
        <p:spPr>
          <a:xfrm>
            <a:off x="10052722" y="2525853"/>
            <a:ext cx="1166178" cy="261610"/>
          </a:xfrm>
          <a:prstGeom prst="rect">
            <a:avLst/>
          </a:prstGeom>
          <a:noFill/>
        </p:spPr>
        <p:txBody>
          <a:bodyPr wrap="square" rtlCol="0">
            <a:spAutoFit/>
          </a:bodyPr>
          <a:lstStyle/>
          <a:p>
            <a:r>
              <a:rPr lang="en-US" altLang="zh-CN" sz="1100" dirty="0" smtClean="0">
                <a:solidFill>
                  <a:schemeClr val="tx1">
                    <a:lumMod val="50000"/>
                    <a:lumOff val="50000"/>
                  </a:schemeClr>
                </a:solidFill>
                <a:latin typeface="+mj-ea"/>
                <a:ea typeface="+mj-ea"/>
              </a:rPr>
              <a:t>Part 4</a:t>
            </a:r>
            <a:endParaRPr lang="zh-CN" altLang="en-US" sz="11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379212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ppt_x"/>
                                          </p:val>
                                        </p:tav>
                                        <p:tav tm="100000">
                                          <p:val>
                                            <p:strVal val="#ppt_x"/>
                                          </p:val>
                                        </p:tav>
                                      </p:tavLst>
                                    </p:anim>
                                    <p:anim calcmode="lin" valueType="num">
                                      <p:cBhvr additive="base">
                                        <p:cTn id="2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500" fill="hold"/>
                                        <p:tgtEl>
                                          <p:spTgt spid="57"/>
                                        </p:tgtEl>
                                        <p:attrNameLst>
                                          <p:attrName>ppt_x</p:attrName>
                                        </p:attrNameLst>
                                      </p:cBhvr>
                                      <p:tavLst>
                                        <p:tav tm="0">
                                          <p:val>
                                            <p:strVal val="#ppt_x"/>
                                          </p:val>
                                        </p:tav>
                                        <p:tav tm="100000">
                                          <p:val>
                                            <p:strVal val="#ppt_x"/>
                                          </p:val>
                                        </p:tav>
                                      </p:tavLst>
                                    </p:anim>
                                    <p:anim calcmode="lin" valueType="num">
                                      <p:cBhvr additive="base">
                                        <p:cTn id="31" dur="500" fill="hold"/>
                                        <p:tgtEl>
                                          <p:spTgt spid="57"/>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ppt_x"/>
                                          </p:val>
                                        </p:tav>
                                        <p:tav tm="100000">
                                          <p:val>
                                            <p:strVal val="#ppt_x"/>
                                          </p:val>
                                        </p:tav>
                                      </p:tavLst>
                                    </p:anim>
                                    <p:anim calcmode="lin" valueType="num">
                                      <p:cBhvr additive="base">
                                        <p:cTn id="47" dur="500" fill="hold"/>
                                        <p:tgtEl>
                                          <p:spTgt spid="5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500" fill="hold"/>
                                        <p:tgtEl>
                                          <p:spTgt spid="58"/>
                                        </p:tgtEl>
                                        <p:attrNameLst>
                                          <p:attrName>ppt_x</p:attrName>
                                        </p:attrNameLst>
                                      </p:cBhvr>
                                      <p:tavLst>
                                        <p:tav tm="0">
                                          <p:val>
                                            <p:strVal val="#ppt_x"/>
                                          </p:val>
                                        </p:tav>
                                        <p:tav tm="100000">
                                          <p:val>
                                            <p:strVal val="#ppt_x"/>
                                          </p:val>
                                        </p:tav>
                                      </p:tavLst>
                                    </p:anim>
                                    <p:anim calcmode="lin" valueType="num">
                                      <p:cBhvr additive="base">
                                        <p:cTn id="51"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additive="base">
                                        <p:cTn id="56" dur="500" fill="hold"/>
                                        <p:tgtEl>
                                          <p:spTgt spid="54"/>
                                        </p:tgtEl>
                                        <p:attrNameLst>
                                          <p:attrName>ppt_x</p:attrName>
                                        </p:attrNameLst>
                                      </p:cBhvr>
                                      <p:tavLst>
                                        <p:tav tm="0">
                                          <p:val>
                                            <p:strVal val="#ppt_x"/>
                                          </p:val>
                                        </p:tav>
                                        <p:tav tm="100000">
                                          <p:val>
                                            <p:strVal val="#ppt_x"/>
                                          </p:val>
                                        </p:tav>
                                      </p:tavLst>
                                    </p:anim>
                                    <p:anim calcmode="lin" valueType="num">
                                      <p:cBhvr additive="base">
                                        <p:cTn id="57" dur="500" fill="hold"/>
                                        <p:tgtEl>
                                          <p:spTgt spid="5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ppt_x"/>
                                          </p:val>
                                        </p:tav>
                                        <p:tav tm="100000">
                                          <p:val>
                                            <p:strVal val="#ppt_x"/>
                                          </p:val>
                                        </p:tav>
                                      </p:tavLst>
                                    </p:anim>
                                    <p:anim calcmode="lin" valueType="num">
                                      <p:cBhvr additive="base">
                                        <p:cTn id="61" dur="500" fill="hold"/>
                                        <p:tgtEl>
                                          <p:spTgt spid="59"/>
                                        </p:tgtEl>
                                        <p:attrNameLst>
                                          <p:attrName>ppt_y</p:attrName>
                                        </p:attrNameLst>
                                      </p:cBhvr>
                                      <p:tavLst>
                                        <p:tav tm="0">
                                          <p:val>
                                            <p:strVal val="0-#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54" grpId="0"/>
      <p:bldP spid="57" grpId="0"/>
      <p:bldP spid="58"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p:cNvSpPr>
            <a:spLocks/>
          </p:cNvSpPr>
          <p:nvPr/>
        </p:nvSpPr>
        <p:spPr bwMode="auto">
          <a:xfrm>
            <a:off x="7616364" y="263403"/>
            <a:ext cx="4499273" cy="36730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4" name="Freeform 5"/>
          <p:cNvSpPr>
            <a:spLocks/>
          </p:cNvSpPr>
          <p:nvPr/>
        </p:nvSpPr>
        <p:spPr bwMode="auto">
          <a:xfrm>
            <a:off x="7965327" y="527122"/>
            <a:ext cx="3853198" cy="31456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2">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mj-ea"/>
              <a:ea typeface="+mj-ea"/>
              <a:sym typeface="Arial" panose="020B0604020202020204" pitchFamily="34" charset="0"/>
            </a:endParaRPr>
          </a:p>
        </p:txBody>
      </p:sp>
      <p:sp>
        <p:nvSpPr>
          <p:cNvPr id="19" name="Freeform 5"/>
          <p:cNvSpPr>
            <a:spLocks/>
          </p:cNvSpPr>
          <p:nvPr/>
        </p:nvSpPr>
        <p:spPr bwMode="auto">
          <a:xfrm>
            <a:off x="1621067" y="3905452"/>
            <a:ext cx="3134742" cy="25591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4" name="Text Box 18"/>
          <p:cNvSpPr txBox="1">
            <a:spLocks noChangeArrowheads="1"/>
          </p:cNvSpPr>
          <p:nvPr/>
        </p:nvSpPr>
        <p:spPr bwMode="gray">
          <a:xfrm>
            <a:off x="2426776" y="263403"/>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zh-CN" sz="2800" dirty="0"/>
              <a:t>苎麻</a:t>
            </a:r>
            <a:r>
              <a:rPr lang="zh-CN" altLang="zh-CN" sz="2800" dirty="0" smtClean="0"/>
              <a:t>纤维</a:t>
            </a:r>
            <a:r>
              <a:rPr lang="zh-CN" altLang="en-US" sz="2800" dirty="0" smtClean="0"/>
              <a:t>简介</a:t>
            </a:r>
            <a:endParaRPr lang="zh-CN" altLang="en-US" sz="2500" dirty="0">
              <a:solidFill>
                <a:srgbClr val="333333"/>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1380294" y="786623"/>
            <a:ext cx="3731459" cy="304626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6" name="Freeform 5"/>
          <p:cNvSpPr>
            <a:spLocks/>
          </p:cNvSpPr>
          <p:nvPr/>
        </p:nvSpPr>
        <p:spPr bwMode="auto">
          <a:xfrm>
            <a:off x="1504960" y="927508"/>
            <a:ext cx="3447534" cy="27133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050" dirty="0" smtClean="0"/>
              <a:t>。</a:t>
            </a:r>
            <a:endParaRPr lang="zh-CN" altLang="zh-CN" sz="1050" dirty="0"/>
          </a:p>
        </p:txBody>
      </p:sp>
      <p:sp>
        <p:nvSpPr>
          <p:cNvPr id="9" name="Freeform 5"/>
          <p:cNvSpPr>
            <a:spLocks/>
          </p:cNvSpPr>
          <p:nvPr/>
        </p:nvSpPr>
        <p:spPr bwMode="auto">
          <a:xfrm>
            <a:off x="4218923" y="2058656"/>
            <a:ext cx="4499273" cy="36730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0" name="Freeform 5"/>
          <p:cNvSpPr>
            <a:spLocks/>
          </p:cNvSpPr>
          <p:nvPr/>
        </p:nvSpPr>
        <p:spPr bwMode="auto">
          <a:xfrm>
            <a:off x="4541961" y="2356085"/>
            <a:ext cx="3853198" cy="31456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2">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mj-ea"/>
              <a:ea typeface="+mj-ea"/>
              <a:sym typeface="Arial" panose="020B0604020202020204" pitchFamily="34" charset="0"/>
            </a:endParaRPr>
          </a:p>
        </p:txBody>
      </p:sp>
      <p:sp>
        <p:nvSpPr>
          <p:cNvPr id="11" name="文本框 10"/>
          <p:cNvSpPr txBox="1"/>
          <p:nvPr/>
        </p:nvSpPr>
        <p:spPr>
          <a:xfrm>
            <a:off x="1743860" y="1748314"/>
            <a:ext cx="3004325" cy="1477328"/>
          </a:xfrm>
          <a:prstGeom prst="rect">
            <a:avLst/>
          </a:prstGeom>
          <a:noFill/>
        </p:spPr>
        <p:txBody>
          <a:bodyPr wrap="square" rtlCol="0">
            <a:spAutoFit/>
          </a:bodyPr>
          <a:lstStyle/>
          <a:p>
            <a:r>
              <a:rPr lang="zh-CN" altLang="zh-CN" dirty="0"/>
              <a:t>苎麻，学名荨麻科苎麻属亚灌木植物，别称：野麻、家麻，苎仔、青麻等。</a:t>
            </a:r>
          </a:p>
          <a:p>
            <a:endParaRPr lang="zh-CN" altLang="zh-CN" dirty="0"/>
          </a:p>
          <a:p>
            <a:endParaRPr lang="zh-CN" altLang="en-US" dirty="0"/>
          </a:p>
        </p:txBody>
      </p:sp>
      <p:sp>
        <p:nvSpPr>
          <p:cNvPr id="13" name="文本框 12"/>
          <p:cNvSpPr txBox="1"/>
          <p:nvPr/>
        </p:nvSpPr>
        <p:spPr>
          <a:xfrm>
            <a:off x="5016298" y="3076242"/>
            <a:ext cx="2957110" cy="1754326"/>
          </a:xfrm>
          <a:prstGeom prst="rect">
            <a:avLst/>
          </a:prstGeom>
          <a:noFill/>
        </p:spPr>
        <p:txBody>
          <a:bodyPr wrap="square" rtlCol="0">
            <a:spAutoFit/>
          </a:bodyPr>
          <a:lstStyle/>
          <a:p>
            <a:r>
              <a:rPr lang="zh-CN" altLang="en-US" dirty="0">
                <a:latin typeface="+mj-ea"/>
                <a:sym typeface="Arial" panose="020B0604020202020204" pitchFamily="34" charset="0"/>
              </a:rPr>
              <a:t>苎麻是中国特有的以纺织为主要用途的农作物，中国的苎麻产量约占全世界苎麻产量的</a:t>
            </a:r>
            <a:r>
              <a:rPr lang="en-US" altLang="zh-CN" dirty="0">
                <a:latin typeface="+mj-ea"/>
                <a:sym typeface="Arial" panose="020B0604020202020204" pitchFamily="34" charset="0"/>
              </a:rPr>
              <a:t>90</a:t>
            </a:r>
            <a:r>
              <a:rPr lang="en-US" altLang="zh-CN" dirty="0" smtClean="0">
                <a:latin typeface="+mj-ea"/>
                <a:sym typeface="Arial" panose="020B0604020202020204" pitchFamily="34" charset="0"/>
              </a:rPr>
              <a:t>%</a:t>
            </a:r>
            <a:r>
              <a:rPr lang="zh-CN" altLang="en-US" dirty="0" smtClean="0">
                <a:latin typeface="+mj-ea"/>
                <a:sym typeface="Arial" panose="020B0604020202020204" pitchFamily="34" charset="0"/>
              </a:rPr>
              <a:t>，</a:t>
            </a:r>
            <a:r>
              <a:rPr lang="zh-CN" altLang="en-US" dirty="0">
                <a:latin typeface="+mj-ea"/>
                <a:sym typeface="Arial" panose="020B0604020202020204" pitchFamily="34" charset="0"/>
              </a:rPr>
              <a:t>因此在国际上苎麻也常常被称为“中国草”</a:t>
            </a:r>
          </a:p>
          <a:p>
            <a:endParaRPr lang="zh-CN" altLang="en-US" dirty="0"/>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73" y="4046448"/>
            <a:ext cx="1689787" cy="225304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2416" y="927508"/>
            <a:ext cx="2439019" cy="2439019"/>
          </a:xfrm>
          <a:prstGeom prst="rect">
            <a:avLst/>
          </a:prstGeom>
        </p:spPr>
      </p:pic>
    </p:spTree>
    <p:extLst>
      <p:ext uri="{BB962C8B-B14F-4D97-AF65-F5344CB8AC3E}">
        <p14:creationId xmlns:p14="http://schemas.microsoft.com/office/powerpoint/2010/main" val="81563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5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0-#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2" fill="hold" grpId="0" nodeType="afterEffect">
                                  <p:stCondLst>
                                    <p:cond delay="5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1+#ppt_w/2"/>
                                          </p:val>
                                        </p:tav>
                                        <p:tav tm="100000">
                                          <p:val>
                                            <p:strVal val="#ppt_x"/>
                                          </p:val>
                                        </p:tav>
                                      </p:tavLst>
                                    </p:anim>
                                    <p:anim calcmode="lin" valueType="num">
                                      <p:cBhvr additive="base">
                                        <p:cTn id="53" dur="500" fill="hold"/>
                                        <p:tgtEl>
                                          <p:spTgt spid="12"/>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1+#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1" nodeType="click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9" grpId="0" animBg="1"/>
      <p:bldP spid="4" grpId="0"/>
      <p:bldP spid="5" grpId="0" animBg="1"/>
      <p:bldP spid="6" grpId="0" animBg="1"/>
      <p:bldP spid="9" grpId="0" animBg="1"/>
      <p:bldP spid="10" grpId="0" animBg="1"/>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椭圆 97"/>
          <p:cNvSpPr/>
          <p:nvPr/>
        </p:nvSpPr>
        <p:spPr>
          <a:xfrm>
            <a:off x="6140849" y="4196055"/>
            <a:ext cx="49869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66"/>
          <p:cNvGrpSpPr>
            <a:grpSpLocks/>
          </p:cNvGrpSpPr>
          <p:nvPr/>
        </p:nvGrpSpPr>
        <p:grpSpPr bwMode="auto">
          <a:xfrm>
            <a:off x="1340462" y="1504131"/>
            <a:ext cx="4937776" cy="4154502"/>
            <a:chOff x="720" y="839"/>
            <a:chExt cx="3740" cy="3146"/>
          </a:xfrm>
          <a:solidFill>
            <a:srgbClr val="F8F8F8"/>
          </a:solidFill>
        </p:grpSpPr>
        <p:sp>
          <p:nvSpPr>
            <p:cNvPr id="5"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7"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8"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9"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0"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1"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2"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3"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4"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5"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6"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7"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8"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19"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0"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1"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2"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3"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4"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5"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6"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7"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8"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29"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0"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1"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2"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3"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4"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5"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6"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7"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8"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bg1">
                <a:lumMod val="95000"/>
              </a:schemeClr>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39"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0"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1"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2"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3"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4"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F8F8F8"/>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5"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6"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7"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8"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49"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0"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1"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2"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3"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4"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5"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6"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7"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8"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59"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0"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1"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2"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3"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4"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solidFill>
              <a:schemeClr val="bg1"/>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5"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sp>
          <p:nvSpPr>
            <p:cNvPr id="66"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solidFill>
              <a:schemeClr val="tx2"/>
            </a:solidFill>
            <a:ln w="6350">
              <a:solidFill>
                <a:schemeClr val="tx1">
                  <a:lumMod val="85000"/>
                  <a:lumOff val="15000"/>
                </a:schemeClr>
              </a:solidFill>
              <a:prstDash val="solid"/>
              <a:round/>
              <a:headEnd/>
              <a:tailEnd/>
            </a:ln>
          </p:spPr>
          <p:txBody>
            <a:bodyPr/>
            <a:lstStyle/>
            <a:p>
              <a:endParaRPr lang="zh-CN" altLang="en-US">
                <a:solidFill>
                  <a:prstClr val="black"/>
                </a:solidFill>
                <a:latin typeface="+mj-ea"/>
                <a:ea typeface="+mj-ea"/>
              </a:endParaRPr>
            </a:p>
          </p:txBody>
        </p:sp>
      </p:grpSp>
      <p:cxnSp>
        <p:nvCxnSpPr>
          <p:cNvPr id="71" name="直接连接符 70"/>
          <p:cNvCxnSpPr/>
          <p:nvPr/>
        </p:nvCxnSpPr>
        <p:spPr>
          <a:xfrm flipV="1">
            <a:off x="5872919" y="4396171"/>
            <a:ext cx="256513" cy="198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088590" y="4214577"/>
            <a:ext cx="607923" cy="261642"/>
          </a:xfrm>
          <a:prstGeom prst="rect">
            <a:avLst/>
          </a:prstGeom>
        </p:spPr>
        <p:txBody>
          <a:bodyPr wrap="none" lIns="91472" tIns="45736" rIns="91472" bIns="45736">
            <a:spAutoFit/>
          </a:bodyPr>
          <a:lstStyle/>
          <a:p>
            <a:r>
              <a:rPr lang="zh-CN" altLang="en-US" sz="1100" dirty="0">
                <a:solidFill>
                  <a:schemeClr val="bg1"/>
                </a:solidFill>
                <a:latin typeface="+mj-ea"/>
                <a:ea typeface="+mj-ea"/>
              </a:rPr>
              <a:t>钓鱼岛</a:t>
            </a:r>
          </a:p>
        </p:txBody>
      </p:sp>
      <p:sp>
        <p:nvSpPr>
          <p:cNvPr id="79" name="TextBox 81"/>
          <p:cNvSpPr txBox="1"/>
          <p:nvPr/>
        </p:nvSpPr>
        <p:spPr>
          <a:xfrm>
            <a:off x="7818804" y="2794465"/>
            <a:ext cx="2097731" cy="1292694"/>
          </a:xfrm>
          <a:prstGeom prst="rect">
            <a:avLst/>
          </a:prstGeom>
          <a:noFill/>
        </p:spPr>
        <p:txBody>
          <a:bodyPr wrap="square" lIns="91472" tIns="45736" rIns="91472" bIns="45736" rtlCol="0">
            <a:spAutoFit/>
          </a:bodyPr>
          <a:lstStyle/>
          <a:p>
            <a:pPr>
              <a:lnSpc>
                <a:spcPct val="130000"/>
              </a:lnSpc>
            </a:pPr>
            <a:r>
              <a:rPr lang="zh-CN" altLang="en-US" sz="1000" dirty="0" smtClean="0">
                <a:solidFill>
                  <a:prstClr val="black">
                    <a:lumMod val="65000"/>
                    <a:lumOff val="35000"/>
                  </a:prstClr>
                </a:solidFill>
                <a:latin typeface="+mj-ea"/>
                <a:ea typeface="+mj-ea"/>
              </a:rPr>
              <a:t>      苎麻的发源地为中国西南地区，后逐渐扩散至长江中下游地区，现在在全国各地均有种植，但仍以西南地区和长江中下游地区为主，原因是苎麻较适应温带和亚热带气候</a:t>
            </a:r>
            <a:endParaRPr lang="zh-CN" altLang="en-US" sz="1100" dirty="0">
              <a:solidFill>
                <a:prstClr val="black"/>
              </a:solidFill>
              <a:latin typeface="+mj-ea"/>
              <a:ea typeface="+mj-ea"/>
            </a:endParaRPr>
          </a:p>
        </p:txBody>
      </p:sp>
      <p:sp>
        <p:nvSpPr>
          <p:cNvPr id="80" name="圆角矩形 79"/>
          <p:cNvSpPr/>
          <p:nvPr/>
        </p:nvSpPr>
        <p:spPr>
          <a:xfrm>
            <a:off x="7694267" y="2468377"/>
            <a:ext cx="2351122" cy="2855674"/>
          </a:xfrm>
          <a:prstGeom prst="roundRect">
            <a:avLst>
              <a:gd name="adj" fmla="val 1456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nvGrpSpPr>
          <p:cNvPr id="81" name="组合 80"/>
          <p:cNvGrpSpPr/>
          <p:nvPr/>
        </p:nvGrpSpPr>
        <p:grpSpPr>
          <a:xfrm>
            <a:off x="8013359" y="2107630"/>
            <a:ext cx="1752528" cy="558859"/>
            <a:chOff x="814328" y="3219334"/>
            <a:chExt cx="1356392" cy="432536"/>
          </a:xfrm>
        </p:grpSpPr>
        <p:grpSp>
          <p:nvGrpSpPr>
            <p:cNvPr id="82" name="组合 81"/>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84" name="圆角矩形 8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85" name="圆角矩形 8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83" name="TextBox 102"/>
            <p:cNvSpPr txBox="1"/>
            <p:nvPr/>
          </p:nvSpPr>
          <p:spPr>
            <a:xfrm>
              <a:off x="831252" y="3331792"/>
              <a:ext cx="1322544" cy="16674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smtClean="0">
                  <a:solidFill>
                    <a:srgbClr val="080808"/>
                  </a:solidFill>
                  <a:latin typeface="+mj-ea"/>
                  <a:ea typeface="+mj-ea"/>
                </a:rPr>
                <a:t>苎麻主要种植范围</a:t>
              </a:r>
              <a:endParaRPr lang="zh-CN" altLang="en-US" dirty="0">
                <a:solidFill>
                  <a:srgbClr val="080808"/>
                </a:solidFill>
                <a:latin typeface="+mj-ea"/>
                <a:ea typeface="+mj-ea"/>
              </a:endParaRPr>
            </a:p>
          </p:txBody>
        </p:sp>
      </p:grpSp>
      <p:sp>
        <p:nvSpPr>
          <p:cNvPr id="95" name="文本框 94"/>
          <p:cNvSpPr txBox="1"/>
          <p:nvPr/>
        </p:nvSpPr>
        <p:spPr>
          <a:xfrm>
            <a:off x="5733248" y="4370634"/>
            <a:ext cx="242374" cy="369332"/>
          </a:xfrm>
          <a:prstGeom prst="rect">
            <a:avLst/>
          </a:prstGeom>
          <a:noFill/>
        </p:spPr>
        <p:txBody>
          <a:bodyPr wrap="square" rtlCol="0">
            <a:spAutoFit/>
          </a:bodyPr>
          <a:lstStyle/>
          <a:p>
            <a:r>
              <a:rPr lang="en-US" altLang="zh-CN" dirty="0" smtClean="0">
                <a:solidFill>
                  <a:schemeClr val="tx2"/>
                </a:solidFill>
              </a:rPr>
              <a:t>.</a:t>
            </a:r>
            <a:endParaRPr lang="zh-CN" altLang="en-US" dirty="0">
              <a:solidFill>
                <a:schemeClr val="tx2"/>
              </a:solidFill>
            </a:endParaRPr>
          </a:p>
        </p:txBody>
      </p:sp>
    </p:spTree>
    <p:extLst>
      <p:ext uri="{BB962C8B-B14F-4D97-AF65-F5344CB8AC3E}">
        <p14:creationId xmlns:p14="http://schemas.microsoft.com/office/powerpoint/2010/main" val="198411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500" fill="hold"/>
                                        <p:tgtEl>
                                          <p:spTgt spid="98"/>
                                        </p:tgtEl>
                                        <p:attrNameLst>
                                          <p:attrName>ppt_w</p:attrName>
                                        </p:attrNameLst>
                                      </p:cBhvr>
                                      <p:tavLst>
                                        <p:tav tm="0">
                                          <p:val>
                                            <p:fltVal val="0"/>
                                          </p:val>
                                        </p:tav>
                                        <p:tav tm="100000">
                                          <p:val>
                                            <p:strVal val="#ppt_w"/>
                                          </p:val>
                                        </p:tav>
                                      </p:tavLst>
                                    </p:anim>
                                    <p:anim calcmode="lin" valueType="num">
                                      <p:cBhvr>
                                        <p:cTn id="8" dur="500" fill="hold"/>
                                        <p:tgtEl>
                                          <p:spTgt spid="98"/>
                                        </p:tgtEl>
                                        <p:attrNameLst>
                                          <p:attrName>ppt_h</p:attrName>
                                        </p:attrNameLst>
                                      </p:cBhvr>
                                      <p:tavLst>
                                        <p:tav tm="0">
                                          <p:val>
                                            <p:fltVal val="0"/>
                                          </p:val>
                                        </p:tav>
                                        <p:tav tm="100000">
                                          <p:val>
                                            <p:strVal val="#ppt_h"/>
                                          </p:val>
                                        </p:tav>
                                      </p:tavLst>
                                    </p:anim>
                                    <p:animEffect transition="in" filter="fade">
                                      <p:cBhvr>
                                        <p:cTn id="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154927" y="848289"/>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dirty="0"/>
              <a:t>聚丙烯</a:t>
            </a:r>
            <a:r>
              <a:rPr lang="zh-CN" altLang="en-US" sz="2800" dirty="0" smtClean="0"/>
              <a:t>简介</a:t>
            </a:r>
            <a:endParaRPr lang="zh-CN" altLang="en-US" sz="2500" dirty="0">
              <a:solidFill>
                <a:srgbClr val="33333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467" y="1952368"/>
            <a:ext cx="2731885" cy="2782853"/>
          </a:xfrm>
          <a:prstGeom prst="rect">
            <a:avLst/>
          </a:prstGeom>
        </p:spPr>
      </p:pic>
      <p:sp>
        <p:nvSpPr>
          <p:cNvPr id="6" name="TextBox 81"/>
          <p:cNvSpPr txBox="1"/>
          <p:nvPr/>
        </p:nvSpPr>
        <p:spPr>
          <a:xfrm>
            <a:off x="6972464" y="1886466"/>
            <a:ext cx="2097731" cy="3264837"/>
          </a:xfrm>
          <a:prstGeom prst="rect">
            <a:avLst/>
          </a:prstGeom>
          <a:noFill/>
        </p:spPr>
        <p:txBody>
          <a:bodyPr wrap="square" lIns="91472" tIns="45736" rIns="91472" bIns="45736" rtlCol="0">
            <a:spAutoFit/>
          </a:bodyPr>
          <a:lstStyle/>
          <a:p>
            <a:pPr>
              <a:lnSpc>
                <a:spcPct val="130000"/>
              </a:lnSpc>
            </a:pPr>
            <a:r>
              <a:rPr lang="zh-CN" altLang="en-US" sz="1000" dirty="0" smtClean="0">
                <a:solidFill>
                  <a:prstClr val="black">
                    <a:lumMod val="65000"/>
                    <a:lumOff val="35000"/>
                  </a:prstClr>
                </a:solidFill>
                <a:latin typeface="+mj-ea"/>
                <a:ea typeface="+mj-ea"/>
              </a:rPr>
              <a:t>聚丙烯是最常用的合成高分子材料之一，主要由丙烯聚合而成，属于热塑性树脂。聚丙烯无毒、无臭、无味，密度为</a:t>
            </a:r>
            <a:r>
              <a:rPr lang="en-US" altLang="zh-CN" sz="1000" dirty="0" smtClean="0">
                <a:solidFill>
                  <a:prstClr val="black">
                    <a:lumMod val="65000"/>
                    <a:lumOff val="35000"/>
                  </a:prstClr>
                </a:solidFill>
                <a:latin typeface="+mj-ea"/>
                <a:ea typeface="+mj-ea"/>
              </a:rPr>
              <a:t>0.90 - 0.91 g/cm3 </a:t>
            </a:r>
            <a:r>
              <a:rPr lang="zh-CN" altLang="en-US" sz="1000" dirty="0" smtClean="0">
                <a:solidFill>
                  <a:prstClr val="black">
                    <a:lumMod val="65000"/>
                    <a:lumOff val="35000"/>
                  </a:prstClr>
                </a:solidFill>
                <a:latin typeface="+mj-ea"/>
                <a:ea typeface="+mj-ea"/>
              </a:rPr>
              <a:t>，吸水率极低，分子量约</a:t>
            </a:r>
            <a:r>
              <a:rPr lang="en-US" altLang="zh-CN" sz="1000" dirty="0" smtClean="0">
                <a:solidFill>
                  <a:prstClr val="black">
                    <a:lumMod val="65000"/>
                    <a:lumOff val="35000"/>
                  </a:prstClr>
                </a:solidFill>
                <a:latin typeface="+mj-ea"/>
                <a:ea typeface="+mj-ea"/>
              </a:rPr>
              <a:t>8 - 15</a:t>
            </a:r>
            <a:r>
              <a:rPr lang="zh-CN" altLang="en-US" sz="1000" dirty="0" smtClean="0">
                <a:solidFill>
                  <a:prstClr val="black">
                    <a:lumMod val="65000"/>
                    <a:lumOff val="35000"/>
                  </a:prstClr>
                </a:solidFill>
                <a:latin typeface="+mj-ea"/>
                <a:ea typeface="+mj-ea"/>
              </a:rPr>
              <a:t>万，属于塑料中较轻的品种。聚丙烯加工特性较好，制品光滑且有较好的光泽度，且强度、刚性、硬度、韧性、抗弯曲疲劳等力学性能均优于聚乙烯，能在</a:t>
            </a:r>
            <a:r>
              <a:rPr lang="en-US" altLang="zh-CN" sz="1000" dirty="0" smtClean="0">
                <a:solidFill>
                  <a:prstClr val="black">
                    <a:lumMod val="65000"/>
                    <a:lumOff val="35000"/>
                  </a:prstClr>
                </a:solidFill>
                <a:latin typeface="+mj-ea"/>
                <a:ea typeface="+mj-ea"/>
              </a:rPr>
              <a:t>100 ℃</a:t>
            </a:r>
            <a:r>
              <a:rPr lang="zh-CN" altLang="en-US" sz="1000" dirty="0" smtClean="0">
                <a:solidFill>
                  <a:prstClr val="black">
                    <a:lumMod val="65000"/>
                    <a:lumOff val="35000"/>
                  </a:prstClr>
                </a:solidFill>
                <a:latin typeface="+mj-ea"/>
                <a:ea typeface="+mj-ea"/>
              </a:rPr>
              <a:t>以上使用。聚丙烯的化学稳定性也很出色，除能被浓硫酸、浓硝酸侵蚀外，其对各种化学试剂都比较稳定。由于具有出色的物理、化学特性，因此将其作为制备天然纤维改性复合材料的原料是非常理想的选择。</a:t>
            </a:r>
            <a:endParaRPr lang="zh-CN" altLang="en-US" sz="1100" dirty="0">
              <a:solidFill>
                <a:prstClr val="black"/>
              </a:solidFill>
              <a:latin typeface="+mj-ea"/>
              <a:ea typeface="+mj-ea"/>
            </a:endParaRPr>
          </a:p>
        </p:txBody>
      </p:sp>
      <p:sp>
        <p:nvSpPr>
          <p:cNvPr id="7" name="圆角矩形 6"/>
          <p:cNvSpPr/>
          <p:nvPr/>
        </p:nvSpPr>
        <p:spPr>
          <a:xfrm>
            <a:off x="6738675" y="1581665"/>
            <a:ext cx="2537129" cy="4135394"/>
          </a:xfrm>
          <a:prstGeom prst="roundRect">
            <a:avLst>
              <a:gd name="adj" fmla="val 1456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Tree>
    <p:extLst>
      <p:ext uri="{BB962C8B-B14F-4D97-AF65-F5344CB8AC3E}">
        <p14:creationId xmlns:p14="http://schemas.microsoft.com/office/powerpoint/2010/main" val="41300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548163" y="930559"/>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zh-CN" sz="2800" dirty="0"/>
              <a:t>苎麻纤维改性高分子</a:t>
            </a:r>
            <a:r>
              <a:rPr lang="zh-CN" altLang="zh-CN" sz="2800" dirty="0" smtClean="0"/>
              <a:t>复合材料现状</a:t>
            </a:r>
            <a:r>
              <a:rPr lang="zh-CN" altLang="zh-CN" sz="2800" dirty="0"/>
              <a:t>简述</a:t>
            </a:r>
            <a:endParaRPr lang="zh-CN" altLang="en-US" sz="2500" dirty="0">
              <a:solidFill>
                <a:srgbClr val="333333"/>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a:off x="2696875" y="1555280"/>
            <a:ext cx="7090383" cy="3659"/>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846227" y="2137407"/>
            <a:ext cx="1953060" cy="1594427"/>
            <a:chOff x="1572165" y="1993205"/>
            <a:chExt cx="1962102" cy="1738992"/>
          </a:xfrm>
        </p:grpSpPr>
        <p:sp>
          <p:nvSpPr>
            <p:cNvPr id="7"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8" name="Freeform 5"/>
            <p:cNvSpPr>
              <a:spLocks/>
            </p:cNvSpPr>
            <p:nvPr/>
          </p:nvSpPr>
          <p:spPr bwMode="auto">
            <a:xfrm>
              <a:off x="1731933" y="2104447"/>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dirty="0" smtClean="0">
                  <a:solidFill>
                    <a:srgbClr val="FFFFFF"/>
                  </a:solidFill>
                  <a:latin typeface="+mj-ea"/>
                  <a:ea typeface="+mj-ea"/>
                  <a:sym typeface="Arial" panose="020B0604020202020204" pitchFamily="34" charset="0"/>
                </a:rPr>
                <a:t>阻燃性</a:t>
              </a:r>
              <a:endParaRPr lang="zh-CN" altLang="en-US" sz="1013" dirty="0">
                <a:solidFill>
                  <a:srgbClr val="FFFFFF"/>
                </a:solidFill>
                <a:latin typeface="+mj-ea"/>
                <a:ea typeface="+mj-ea"/>
                <a:sym typeface="Arial" panose="020B0604020202020204" pitchFamily="34" charset="0"/>
              </a:endParaRPr>
            </a:p>
          </p:txBody>
        </p:sp>
      </p:grpSp>
      <p:grpSp>
        <p:nvGrpSpPr>
          <p:cNvPr id="9" name="组合 8"/>
          <p:cNvGrpSpPr/>
          <p:nvPr/>
        </p:nvGrpSpPr>
        <p:grpSpPr>
          <a:xfrm>
            <a:off x="4846227" y="3825474"/>
            <a:ext cx="1953060" cy="1594427"/>
            <a:chOff x="1572165" y="1993205"/>
            <a:chExt cx="1962102" cy="1738992"/>
          </a:xfrm>
        </p:grpSpPr>
        <p:sp>
          <p:nvSpPr>
            <p:cNvPr id="10"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1"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3">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grpSp>
      <p:grpSp>
        <p:nvGrpSpPr>
          <p:cNvPr id="12" name="组合 11"/>
          <p:cNvGrpSpPr/>
          <p:nvPr/>
        </p:nvGrpSpPr>
        <p:grpSpPr>
          <a:xfrm>
            <a:off x="6445190" y="2981442"/>
            <a:ext cx="1953060" cy="1594427"/>
            <a:chOff x="1572165" y="1993205"/>
            <a:chExt cx="1962102" cy="1738992"/>
          </a:xfrm>
        </p:grpSpPr>
        <p:sp>
          <p:nvSpPr>
            <p:cNvPr id="13"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4"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2">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grpSp>
      <p:grpSp>
        <p:nvGrpSpPr>
          <p:cNvPr id="36" name="组合 35"/>
          <p:cNvGrpSpPr/>
          <p:nvPr/>
        </p:nvGrpSpPr>
        <p:grpSpPr>
          <a:xfrm>
            <a:off x="1412255" y="1844766"/>
            <a:ext cx="2734030" cy="1273751"/>
            <a:chOff x="1121549" y="2024080"/>
            <a:chExt cx="2521960" cy="1275571"/>
          </a:xfrm>
        </p:grpSpPr>
        <p:grpSp>
          <p:nvGrpSpPr>
            <p:cNvPr id="37" name="组合 36"/>
            <p:cNvGrpSpPr/>
            <p:nvPr/>
          </p:nvGrpSpPr>
          <p:grpSpPr>
            <a:xfrm>
              <a:off x="1121549" y="2358139"/>
              <a:ext cx="2452713" cy="941512"/>
              <a:chOff x="1588045" y="2438262"/>
              <a:chExt cx="2452713" cy="941512"/>
            </a:xfrm>
          </p:grpSpPr>
          <p:sp>
            <p:nvSpPr>
              <p:cNvPr id="39" name="文本框 38"/>
              <p:cNvSpPr txBox="1"/>
              <p:nvPr/>
            </p:nvSpPr>
            <p:spPr bwMode="auto">
              <a:xfrm>
                <a:off x="1787319" y="2747929"/>
                <a:ext cx="2253439" cy="631845"/>
              </a:xfrm>
              <a:prstGeom prst="rect">
                <a:avLst/>
              </a:prstGeom>
              <a:noFill/>
            </p:spPr>
            <p:txBody>
              <a:bodyPr wrap="square">
                <a:spAutoFit/>
              </a:bodyPr>
              <a:lstStyle/>
              <a:p>
                <a:pPr>
                  <a:lnSpc>
                    <a:spcPct val="125000"/>
                  </a:lnSpc>
                </a:pPr>
                <a:r>
                  <a:rPr lang="zh-CN" altLang="en-US" sz="1400" dirty="0" smtClean="0">
                    <a:solidFill>
                      <a:srgbClr val="000000"/>
                    </a:solidFill>
                    <a:latin typeface="+mj-ea"/>
                    <a:ea typeface="+mj-ea"/>
                    <a:cs typeface="Lato Light" charset="0"/>
                    <a:sym typeface="Lato Light" charset="0"/>
                  </a:rPr>
                  <a:t>对苎麻纤维增强聚丙烯的无卤阻燃研究</a:t>
                </a:r>
                <a:endParaRPr lang="en-US" altLang="zh-CN" sz="1400" dirty="0">
                  <a:solidFill>
                    <a:srgbClr val="000000"/>
                  </a:solidFill>
                  <a:latin typeface="+mj-ea"/>
                  <a:ea typeface="+mj-ea"/>
                  <a:cs typeface="Lato Light" charset="0"/>
                  <a:sym typeface="Lato Light" charset="0"/>
                </a:endParaRPr>
              </a:p>
            </p:txBody>
          </p:sp>
          <p:sp>
            <p:nvSpPr>
              <p:cNvPr id="40" name="文本框 39"/>
              <p:cNvSpPr txBox="1"/>
              <p:nvPr/>
            </p:nvSpPr>
            <p:spPr bwMode="auto">
              <a:xfrm>
                <a:off x="1588045" y="2438262"/>
                <a:ext cx="2349783" cy="339039"/>
              </a:xfrm>
              <a:prstGeom prst="rect">
                <a:avLst/>
              </a:prstGeom>
              <a:noFill/>
            </p:spPr>
            <p:txBody>
              <a:bodyPr wrap="square">
                <a:spAutoFit/>
              </a:bodyPr>
              <a:lstStyle/>
              <a:p>
                <a:pPr algn="r">
                  <a:defRPr/>
                </a:pPr>
                <a:r>
                  <a:rPr lang="zh-CN" altLang="en-US" sz="1600" spc="75" dirty="0" smtClean="0">
                    <a:solidFill>
                      <a:schemeClr val="tx1">
                        <a:lumMod val="65000"/>
                        <a:lumOff val="35000"/>
                      </a:schemeClr>
                    </a:solidFill>
                    <a:latin typeface="+mj-ea"/>
                    <a:ea typeface="+mj-ea"/>
                  </a:rPr>
                  <a:t>四川大学化学学院</a:t>
                </a:r>
                <a:endParaRPr lang="zh-CN" altLang="en-US" sz="1600" spc="75" dirty="0">
                  <a:solidFill>
                    <a:schemeClr val="tx1">
                      <a:lumMod val="65000"/>
                      <a:lumOff val="35000"/>
                    </a:schemeClr>
                  </a:solidFill>
                  <a:latin typeface="+mj-ea"/>
                  <a:ea typeface="+mj-ea"/>
                </a:endParaRPr>
              </a:p>
            </p:txBody>
          </p:sp>
        </p:grpSp>
        <p:sp>
          <p:nvSpPr>
            <p:cNvPr id="38" name="矩形 37"/>
            <p:cNvSpPr/>
            <p:nvPr/>
          </p:nvSpPr>
          <p:spPr>
            <a:xfrm>
              <a:off x="3012567" y="2024080"/>
              <a:ext cx="630942" cy="492443"/>
            </a:xfrm>
            <a:prstGeom prst="rect">
              <a:avLst/>
            </a:prstGeom>
          </p:spPr>
          <p:txBody>
            <a:bodyPr wrap="none">
              <a:spAutoFit/>
            </a:bodyPr>
            <a:lstStyle/>
            <a:p>
              <a:pPr algn="ctr"/>
              <a:r>
                <a:rPr lang="en-US" altLang="zh-CN" sz="1800" spc="75" dirty="0">
                  <a:solidFill>
                    <a:schemeClr val="accent1"/>
                  </a:solidFill>
                  <a:latin typeface="+mj-ea"/>
                  <a:ea typeface="+mj-ea"/>
                </a:rPr>
                <a:t>01</a:t>
              </a:r>
              <a:endParaRPr lang="zh-CN" altLang="en-US" sz="1800" dirty="0">
                <a:solidFill>
                  <a:schemeClr val="accent1"/>
                </a:solidFill>
                <a:latin typeface="+mj-ea"/>
                <a:ea typeface="+mj-ea"/>
              </a:endParaRPr>
            </a:p>
          </p:txBody>
        </p:sp>
      </p:grpSp>
      <p:grpSp>
        <p:nvGrpSpPr>
          <p:cNvPr id="41" name="组合 40"/>
          <p:cNvGrpSpPr/>
          <p:nvPr/>
        </p:nvGrpSpPr>
        <p:grpSpPr>
          <a:xfrm>
            <a:off x="1423187" y="3189039"/>
            <a:ext cx="2723100" cy="1442464"/>
            <a:chOff x="1131633" y="2024080"/>
            <a:chExt cx="2511877" cy="1444527"/>
          </a:xfrm>
        </p:grpSpPr>
        <p:grpSp>
          <p:nvGrpSpPr>
            <p:cNvPr id="42" name="组合 41"/>
            <p:cNvGrpSpPr/>
            <p:nvPr/>
          </p:nvGrpSpPr>
          <p:grpSpPr>
            <a:xfrm>
              <a:off x="1131633" y="2361225"/>
              <a:ext cx="2442629" cy="1107382"/>
              <a:chOff x="1598129" y="2441348"/>
              <a:chExt cx="2442629" cy="1107382"/>
            </a:xfrm>
          </p:grpSpPr>
          <p:sp>
            <p:nvSpPr>
              <p:cNvPr id="44" name="文本框 43"/>
              <p:cNvSpPr txBox="1"/>
              <p:nvPr/>
            </p:nvSpPr>
            <p:spPr bwMode="auto">
              <a:xfrm>
                <a:off x="1787319" y="2684246"/>
                <a:ext cx="2253439" cy="864484"/>
              </a:xfrm>
              <a:prstGeom prst="rect">
                <a:avLst/>
              </a:prstGeom>
              <a:noFill/>
            </p:spPr>
            <p:txBody>
              <a:bodyPr wrap="square">
                <a:spAutoFit/>
              </a:bodyPr>
              <a:lstStyle/>
              <a:p>
                <a:pPr>
                  <a:lnSpc>
                    <a:spcPct val="125000"/>
                  </a:lnSpc>
                </a:pPr>
                <a:r>
                  <a:rPr lang="zh-CN" altLang="en-US" sz="1400" dirty="0" smtClean="0">
                    <a:solidFill>
                      <a:srgbClr val="000000"/>
                    </a:solidFill>
                    <a:latin typeface="+mj-ea"/>
                    <a:ea typeface="+mj-ea"/>
                    <a:cs typeface="Lato Light" charset="0"/>
                    <a:sym typeface="Lato Light" charset="0"/>
                  </a:rPr>
                  <a:t>三维正交苎麻机织物增强聚丙烯复合材料的制备与性能研究</a:t>
                </a:r>
                <a:endParaRPr lang="en-US" altLang="zh-CN" sz="1400" dirty="0">
                  <a:solidFill>
                    <a:srgbClr val="000000"/>
                  </a:solidFill>
                  <a:latin typeface="+mj-ea"/>
                  <a:ea typeface="+mj-ea"/>
                  <a:cs typeface="Lato Light" charset="0"/>
                  <a:sym typeface="Lato Light" charset="0"/>
                </a:endParaRPr>
              </a:p>
            </p:txBody>
          </p:sp>
          <p:sp>
            <p:nvSpPr>
              <p:cNvPr id="45" name="文本框 44"/>
              <p:cNvSpPr txBox="1"/>
              <p:nvPr/>
            </p:nvSpPr>
            <p:spPr bwMode="auto">
              <a:xfrm>
                <a:off x="1598129" y="2441348"/>
                <a:ext cx="2349783" cy="339039"/>
              </a:xfrm>
              <a:prstGeom prst="rect">
                <a:avLst/>
              </a:prstGeom>
              <a:noFill/>
            </p:spPr>
            <p:txBody>
              <a:bodyPr wrap="square">
                <a:spAutoFit/>
              </a:bodyPr>
              <a:lstStyle/>
              <a:p>
                <a:pPr algn="r">
                  <a:defRPr/>
                </a:pPr>
                <a:r>
                  <a:rPr lang="zh-CN" altLang="en-US" sz="1600" spc="75" dirty="0">
                    <a:solidFill>
                      <a:schemeClr val="tx1">
                        <a:lumMod val="65000"/>
                        <a:lumOff val="35000"/>
                      </a:schemeClr>
                    </a:solidFill>
                    <a:latin typeface="+mj-ea"/>
                    <a:ea typeface="+mj-ea"/>
                  </a:rPr>
                  <a:t>东</a:t>
                </a:r>
                <a:r>
                  <a:rPr lang="zh-CN" altLang="en-US" sz="1600" spc="75" dirty="0" smtClean="0">
                    <a:solidFill>
                      <a:schemeClr val="tx1">
                        <a:lumMod val="65000"/>
                        <a:lumOff val="35000"/>
                      </a:schemeClr>
                    </a:solidFill>
                    <a:latin typeface="+mj-ea"/>
                    <a:ea typeface="+mj-ea"/>
                  </a:rPr>
                  <a:t>华大学</a:t>
                </a:r>
                <a:endParaRPr lang="zh-CN" altLang="en-US" sz="1600" spc="75" dirty="0">
                  <a:solidFill>
                    <a:schemeClr val="tx1">
                      <a:lumMod val="65000"/>
                      <a:lumOff val="35000"/>
                    </a:schemeClr>
                  </a:solidFill>
                  <a:latin typeface="+mj-ea"/>
                  <a:ea typeface="+mj-ea"/>
                </a:endParaRPr>
              </a:p>
            </p:txBody>
          </p:sp>
        </p:grpSp>
        <p:sp>
          <p:nvSpPr>
            <p:cNvPr id="43" name="矩形 42"/>
            <p:cNvSpPr/>
            <p:nvPr/>
          </p:nvSpPr>
          <p:spPr>
            <a:xfrm>
              <a:off x="3012569" y="2024080"/>
              <a:ext cx="630941" cy="492443"/>
            </a:xfrm>
            <a:prstGeom prst="rect">
              <a:avLst/>
            </a:prstGeom>
          </p:spPr>
          <p:txBody>
            <a:bodyPr wrap="none">
              <a:spAutoFit/>
            </a:bodyPr>
            <a:lstStyle/>
            <a:p>
              <a:pPr algn="ctr"/>
              <a:r>
                <a:rPr lang="en-US" altLang="zh-CN" sz="1800" spc="75" dirty="0">
                  <a:solidFill>
                    <a:schemeClr val="accent2"/>
                  </a:solidFill>
                  <a:latin typeface="+mj-ea"/>
                  <a:ea typeface="+mj-ea"/>
                </a:rPr>
                <a:t>02</a:t>
              </a:r>
              <a:endParaRPr lang="zh-CN" altLang="en-US" sz="1800" dirty="0">
                <a:solidFill>
                  <a:schemeClr val="accent2"/>
                </a:solidFill>
                <a:latin typeface="+mj-ea"/>
                <a:ea typeface="+mj-ea"/>
              </a:endParaRPr>
            </a:p>
          </p:txBody>
        </p:sp>
      </p:grpSp>
      <p:grpSp>
        <p:nvGrpSpPr>
          <p:cNvPr id="46" name="组合 45"/>
          <p:cNvGrpSpPr/>
          <p:nvPr/>
        </p:nvGrpSpPr>
        <p:grpSpPr>
          <a:xfrm>
            <a:off x="1488659" y="4533311"/>
            <a:ext cx="2657628" cy="1872355"/>
            <a:chOff x="1192026" y="2024080"/>
            <a:chExt cx="2451482" cy="1875033"/>
          </a:xfrm>
        </p:grpSpPr>
        <p:grpSp>
          <p:nvGrpSpPr>
            <p:cNvPr id="47" name="组合 46"/>
            <p:cNvGrpSpPr/>
            <p:nvPr/>
          </p:nvGrpSpPr>
          <p:grpSpPr>
            <a:xfrm>
              <a:off x="1192026" y="2389335"/>
              <a:ext cx="2416858" cy="1509778"/>
              <a:chOff x="1658522" y="2469458"/>
              <a:chExt cx="2416858" cy="1509778"/>
            </a:xfrm>
          </p:grpSpPr>
          <p:sp>
            <p:nvSpPr>
              <p:cNvPr id="49" name="文本框 48"/>
              <p:cNvSpPr txBox="1"/>
              <p:nvPr/>
            </p:nvSpPr>
            <p:spPr bwMode="auto">
              <a:xfrm>
                <a:off x="1821941" y="2808012"/>
                <a:ext cx="2253439" cy="1171224"/>
              </a:xfrm>
              <a:prstGeom prst="rect">
                <a:avLst/>
              </a:prstGeom>
              <a:noFill/>
            </p:spPr>
            <p:txBody>
              <a:bodyPr wrap="square">
                <a:spAutoFit/>
              </a:bodyPr>
              <a:lstStyle/>
              <a:p>
                <a:pPr>
                  <a:lnSpc>
                    <a:spcPct val="125000"/>
                  </a:lnSpc>
                </a:pPr>
                <a:r>
                  <a:rPr lang="zh-CN" altLang="zh-CN" sz="1400" dirty="0"/>
                  <a:t>苎麻纤维增强聚丙烯复合材料注射成型过程中苎麻落麻纤维的分散问题和制品的复合</a:t>
                </a:r>
                <a:r>
                  <a:rPr lang="zh-CN" altLang="zh-CN" sz="1400" dirty="0" smtClean="0"/>
                  <a:t>工艺</a:t>
                </a:r>
                <a:r>
                  <a:rPr lang="zh-CN" altLang="en-US" sz="1400" dirty="0" smtClean="0"/>
                  <a:t>研究</a:t>
                </a:r>
                <a:endParaRPr lang="en-US" altLang="zh-CN" sz="1400" dirty="0">
                  <a:solidFill>
                    <a:srgbClr val="000000"/>
                  </a:solidFill>
                  <a:latin typeface="+mj-ea"/>
                  <a:ea typeface="+mj-ea"/>
                  <a:cs typeface="Lato Light" charset="0"/>
                  <a:sym typeface="Lato Light" charset="0"/>
                </a:endParaRPr>
              </a:p>
            </p:txBody>
          </p:sp>
          <p:sp>
            <p:nvSpPr>
              <p:cNvPr id="50" name="文本框 49"/>
              <p:cNvSpPr txBox="1"/>
              <p:nvPr/>
            </p:nvSpPr>
            <p:spPr bwMode="auto">
              <a:xfrm>
                <a:off x="1658522" y="2469458"/>
                <a:ext cx="2349783" cy="338555"/>
              </a:xfrm>
              <a:prstGeom prst="rect">
                <a:avLst/>
              </a:prstGeom>
              <a:noFill/>
            </p:spPr>
            <p:txBody>
              <a:bodyPr wrap="square">
                <a:spAutoFit/>
              </a:bodyPr>
              <a:lstStyle/>
              <a:p>
                <a:pPr algn="r">
                  <a:defRPr/>
                </a:pPr>
                <a:r>
                  <a:rPr lang="zh-CN" altLang="en-US" sz="1600" spc="75" dirty="0" smtClean="0">
                    <a:solidFill>
                      <a:schemeClr val="tx1">
                        <a:lumMod val="65000"/>
                        <a:lumOff val="35000"/>
                      </a:schemeClr>
                    </a:solidFill>
                    <a:latin typeface="+mj-ea"/>
                    <a:ea typeface="+mj-ea"/>
                  </a:rPr>
                  <a:t>国防科技大学</a:t>
                </a:r>
                <a:endParaRPr lang="zh-CN" altLang="en-US" sz="1600" spc="75" dirty="0">
                  <a:solidFill>
                    <a:schemeClr val="tx1">
                      <a:lumMod val="65000"/>
                      <a:lumOff val="35000"/>
                    </a:schemeClr>
                  </a:solidFill>
                  <a:latin typeface="+mj-ea"/>
                  <a:ea typeface="+mj-ea"/>
                </a:endParaRPr>
              </a:p>
            </p:txBody>
          </p:sp>
        </p:grpSp>
        <p:sp>
          <p:nvSpPr>
            <p:cNvPr id="48" name="矩形 47"/>
            <p:cNvSpPr/>
            <p:nvPr/>
          </p:nvSpPr>
          <p:spPr>
            <a:xfrm>
              <a:off x="3012567" y="2024080"/>
              <a:ext cx="630941" cy="492443"/>
            </a:xfrm>
            <a:prstGeom prst="rect">
              <a:avLst/>
            </a:prstGeom>
          </p:spPr>
          <p:txBody>
            <a:bodyPr wrap="none">
              <a:spAutoFit/>
            </a:bodyPr>
            <a:lstStyle/>
            <a:p>
              <a:pPr algn="ctr"/>
              <a:r>
                <a:rPr lang="en-US" altLang="zh-CN" sz="1800" spc="75" dirty="0">
                  <a:solidFill>
                    <a:schemeClr val="accent3"/>
                  </a:solidFill>
                  <a:latin typeface="+mj-ea"/>
                  <a:ea typeface="+mj-ea"/>
                </a:rPr>
                <a:t>03</a:t>
              </a:r>
              <a:endParaRPr lang="zh-CN" altLang="en-US" sz="1800" dirty="0">
                <a:solidFill>
                  <a:schemeClr val="accent3"/>
                </a:solidFill>
                <a:latin typeface="+mj-ea"/>
                <a:ea typeface="+mj-ea"/>
              </a:endParaRPr>
            </a:p>
          </p:txBody>
        </p:sp>
      </p:grpSp>
      <p:sp>
        <p:nvSpPr>
          <p:cNvPr id="56" name="文本框 55"/>
          <p:cNvSpPr txBox="1"/>
          <p:nvPr/>
        </p:nvSpPr>
        <p:spPr>
          <a:xfrm>
            <a:off x="5415781" y="2756299"/>
            <a:ext cx="877163" cy="369332"/>
          </a:xfrm>
          <a:prstGeom prst="rect">
            <a:avLst/>
          </a:prstGeom>
          <a:noFill/>
        </p:spPr>
        <p:txBody>
          <a:bodyPr wrap="none" rtlCol="0">
            <a:spAutoFit/>
          </a:bodyPr>
          <a:lstStyle/>
          <a:p>
            <a:r>
              <a:rPr lang="zh-CN" altLang="en-US" dirty="0" smtClean="0"/>
              <a:t>阻燃性</a:t>
            </a:r>
            <a:endParaRPr lang="zh-CN" altLang="en-US" dirty="0"/>
          </a:p>
        </p:txBody>
      </p:sp>
      <p:sp>
        <p:nvSpPr>
          <p:cNvPr id="57" name="文本框 56"/>
          <p:cNvSpPr txBox="1"/>
          <p:nvPr/>
        </p:nvSpPr>
        <p:spPr>
          <a:xfrm>
            <a:off x="5261071" y="4410578"/>
            <a:ext cx="1107996" cy="369332"/>
          </a:xfrm>
          <a:prstGeom prst="rect">
            <a:avLst/>
          </a:prstGeom>
          <a:noFill/>
        </p:spPr>
        <p:txBody>
          <a:bodyPr wrap="none" rtlCol="0">
            <a:spAutoFit/>
          </a:bodyPr>
          <a:lstStyle/>
          <a:p>
            <a:r>
              <a:rPr lang="zh-CN" altLang="en-US" dirty="0" smtClean="0"/>
              <a:t>加工特性</a:t>
            </a:r>
            <a:endParaRPr lang="zh-CN" altLang="en-US" dirty="0"/>
          </a:p>
        </p:txBody>
      </p:sp>
      <p:sp>
        <p:nvSpPr>
          <p:cNvPr id="58" name="文本框 57"/>
          <p:cNvSpPr txBox="1"/>
          <p:nvPr/>
        </p:nvSpPr>
        <p:spPr>
          <a:xfrm>
            <a:off x="6875410" y="3525703"/>
            <a:ext cx="1107996" cy="369332"/>
          </a:xfrm>
          <a:prstGeom prst="rect">
            <a:avLst/>
          </a:prstGeom>
          <a:noFill/>
        </p:spPr>
        <p:txBody>
          <a:bodyPr wrap="none" rtlCol="0">
            <a:spAutoFit/>
          </a:bodyPr>
          <a:lstStyle/>
          <a:p>
            <a:r>
              <a:rPr lang="zh-CN" altLang="en-US" dirty="0" smtClean="0"/>
              <a:t>使用性能</a:t>
            </a:r>
            <a:endParaRPr lang="zh-CN" altLang="en-US" dirty="0"/>
          </a:p>
        </p:txBody>
      </p:sp>
    </p:spTree>
    <p:extLst>
      <p:ext uri="{BB962C8B-B14F-4D97-AF65-F5344CB8AC3E}">
        <p14:creationId xmlns:p14="http://schemas.microsoft.com/office/powerpoint/2010/main" val="34136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par>
                                <p:cTn id="34" presetID="3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1000" fill="hold"/>
                                        <p:tgtEl>
                                          <p:spTgt spid="56"/>
                                        </p:tgtEl>
                                        <p:attrNameLst>
                                          <p:attrName>ppt_w</p:attrName>
                                        </p:attrNameLst>
                                      </p:cBhvr>
                                      <p:tavLst>
                                        <p:tav tm="0">
                                          <p:val>
                                            <p:fltVal val="0"/>
                                          </p:val>
                                        </p:tav>
                                        <p:tav tm="100000">
                                          <p:val>
                                            <p:strVal val="#ppt_w"/>
                                          </p:val>
                                        </p:tav>
                                      </p:tavLst>
                                    </p:anim>
                                    <p:anim calcmode="lin" valueType="num">
                                      <p:cBhvr>
                                        <p:cTn id="49" dur="1000" fill="hold"/>
                                        <p:tgtEl>
                                          <p:spTgt spid="56"/>
                                        </p:tgtEl>
                                        <p:attrNameLst>
                                          <p:attrName>ppt_h</p:attrName>
                                        </p:attrNameLst>
                                      </p:cBhvr>
                                      <p:tavLst>
                                        <p:tav tm="0">
                                          <p:val>
                                            <p:fltVal val="0"/>
                                          </p:val>
                                        </p:tav>
                                        <p:tav tm="100000">
                                          <p:val>
                                            <p:strVal val="#ppt_h"/>
                                          </p:val>
                                        </p:tav>
                                      </p:tavLst>
                                    </p:anim>
                                    <p:anim calcmode="lin" valueType="num">
                                      <p:cBhvr>
                                        <p:cTn id="50" dur="1000" fill="hold"/>
                                        <p:tgtEl>
                                          <p:spTgt spid="56"/>
                                        </p:tgtEl>
                                        <p:attrNameLst>
                                          <p:attrName>style.rotation</p:attrName>
                                        </p:attrNameLst>
                                      </p:cBhvr>
                                      <p:tavLst>
                                        <p:tav tm="0">
                                          <p:val>
                                            <p:fltVal val="90"/>
                                          </p:val>
                                        </p:tav>
                                        <p:tav tm="100000">
                                          <p:val>
                                            <p:fltVal val="0"/>
                                          </p:val>
                                        </p:tav>
                                      </p:tavLst>
                                    </p:anim>
                                    <p:animEffect transition="in" filter="fade">
                                      <p:cBhvr>
                                        <p:cTn id="51" dur="1000"/>
                                        <p:tgtEl>
                                          <p:spTgt spid="56"/>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1000" fill="hold"/>
                                        <p:tgtEl>
                                          <p:spTgt spid="57"/>
                                        </p:tgtEl>
                                        <p:attrNameLst>
                                          <p:attrName>ppt_w</p:attrName>
                                        </p:attrNameLst>
                                      </p:cBhvr>
                                      <p:tavLst>
                                        <p:tav tm="0">
                                          <p:val>
                                            <p:fltVal val="0"/>
                                          </p:val>
                                        </p:tav>
                                        <p:tav tm="100000">
                                          <p:val>
                                            <p:strVal val="#ppt_w"/>
                                          </p:val>
                                        </p:tav>
                                      </p:tavLst>
                                    </p:anim>
                                    <p:anim calcmode="lin" valueType="num">
                                      <p:cBhvr>
                                        <p:cTn id="55" dur="1000" fill="hold"/>
                                        <p:tgtEl>
                                          <p:spTgt spid="57"/>
                                        </p:tgtEl>
                                        <p:attrNameLst>
                                          <p:attrName>ppt_h</p:attrName>
                                        </p:attrNameLst>
                                      </p:cBhvr>
                                      <p:tavLst>
                                        <p:tav tm="0">
                                          <p:val>
                                            <p:fltVal val="0"/>
                                          </p:val>
                                        </p:tav>
                                        <p:tav tm="100000">
                                          <p:val>
                                            <p:strVal val="#ppt_h"/>
                                          </p:val>
                                        </p:tav>
                                      </p:tavLst>
                                    </p:anim>
                                    <p:anim calcmode="lin" valueType="num">
                                      <p:cBhvr>
                                        <p:cTn id="56" dur="1000" fill="hold"/>
                                        <p:tgtEl>
                                          <p:spTgt spid="57"/>
                                        </p:tgtEl>
                                        <p:attrNameLst>
                                          <p:attrName>style.rotation</p:attrName>
                                        </p:attrNameLst>
                                      </p:cBhvr>
                                      <p:tavLst>
                                        <p:tav tm="0">
                                          <p:val>
                                            <p:fltVal val="90"/>
                                          </p:val>
                                        </p:tav>
                                        <p:tav tm="100000">
                                          <p:val>
                                            <p:fltVal val="0"/>
                                          </p:val>
                                        </p:tav>
                                      </p:tavLst>
                                    </p:anim>
                                    <p:animEffect transition="in" filter="fade">
                                      <p:cBhvr>
                                        <p:cTn id="57" dur="1000"/>
                                        <p:tgtEl>
                                          <p:spTgt spid="57"/>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1000" fill="hold"/>
                                        <p:tgtEl>
                                          <p:spTgt spid="58"/>
                                        </p:tgtEl>
                                        <p:attrNameLst>
                                          <p:attrName>ppt_w</p:attrName>
                                        </p:attrNameLst>
                                      </p:cBhvr>
                                      <p:tavLst>
                                        <p:tav tm="0">
                                          <p:val>
                                            <p:fltVal val="0"/>
                                          </p:val>
                                        </p:tav>
                                        <p:tav tm="100000">
                                          <p:val>
                                            <p:strVal val="#ppt_w"/>
                                          </p:val>
                                        </p:tav>
                                      </p:tavLst>
                                    </p:anim>
                                    <p:anim calcmode="lin" valueType="num">
                                      <p:cBhvr>
                                        <p:cTn id="61" dur="1000" fill="hold"/>
                                        <p:tgtEl>
                                          <p:spTgt spid="58"/>
                                        </p:tgtEl>
                                        <p:attrNameLst>
                                          <p:attrName>ppt_h</p:attrName>
                                        </p:attrNameLst>
                                      </p:cBhvr>
                                      <p:tavLst>
                                        <p:tav tm="0">
                                          <p:val>
                                            <p:fltVal val="0"/>
                                          </p:val>
                                        </p:tav>
                                        <p:tav tm="100000">
                                          <p:val>
                                            <p:strVal val="#ppt_h"/>
                                          </p:val>
                                        </p:tav>
                                      </p:tavLst>
                                    </p:anim>
                                    <p:anim calcmode="lin" valueType="num">
                                      <p:cBhvr>
                                        <p:cTn id="62" dur="1000" fill="hold"/>
                                        <p:tgtEl>
                                          <p:spTgt spid="58"/>
                                        </p:tgtEl>
                                        <p:attrNameLst>
                                          <p:attrName>style.rotation</p:attrName>
                                        </p:attrNameLst>
                                      </p:cBhvr>
                                      <p:tavLst>
                                        <p:tav tm="0">
                                          <p:val>
                                            <p:fltVal val="90"/>
                                          </p:val>
                                        </p:tav>
                                        <p:tav tm="100000">
                                          <p:val>
                                            <p:fltVal val="0"/>
                                          </p:val>
                                        </p:tav>
                                      </p:tavLst>
                                    </p:anim>
                                    <p:animEffect transition="in" filter="fade">
                                      <p:cBhvr>
                                        <p:cTn id="63"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2552892" y="3213461"/>
            <a:ext cx="867139" cy="867139"/>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cxnSp>
        <p:nvCxnSpPr>
          <p:cNvPr id="4" name="直接连接符 72"/>
          <p:cNvCxnSpPr>
            <a:cxnSpLocks noChangeShapeType="1"/>
          </p:cNvCxnSpPr>
          <p:nvPr/>
        </p:nvCxnSpPr>
        <p:spPr bwMode="auto">
          <a:xfrm>
            <a:off x="8856942" y="2312774"/>
            <a:ext cx="634684" cy="209430"/>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5" name="直接连接符 20"/>
          <p:cNvCxnSpPr>
            <a:cxnSpLocks noChangeShapeType="1"/>
          </p:cNvCxnSpPr>
          <p:nvPr/>
        </p:nvCxnSpPr>
        <p:spPr bwMode="auto">
          <a:xfrm flipV="1">
            <a:off x="6596485" y="2695271"/>
            <a:ext cx="775526" cy="705554"/>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grpSp>
        <p:nvGrpSpPr>
          <p:cNvPr id="6" name="组合 5"/>
          <p:cNvGrpSpPr/>
          <p:nvPr/>
        </p:nvGrpSpPr>
        <p:grpSpPr>
          <a:xfrm>
            <a:off x="7105730" y="1090161"/>
            <a:ext cx="1878374" cy="1878374"/>
            <a:chOff x="5252030" y="2008764"/>
            <a:chExt cx="809336" cy="809336"/>
          </a:xfrm>
          <a:solidFill>
            <a:schemeClr val="accent1"/>
          </a:solidFill>
        </p:grpSpPr>
        <p:sp>
          <p:nvSpPr>
            <p:cNvPr id="7" name="椭圆 6"/>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8" name="椭圆 7"/>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9" name="组合 8"/>
          <p:cNvGrpSpPr/>
          <p:nvPr/>
        </p:nvGrpSpPr>
        <p:grpSpPr>
          <a:xfrm>
            <a:off x="4730834" y="4497209"/>
            <a:ext cx="760573" cy="760571"/>
            <a:chOff x="5100584" y="1927583"/>
            <a:chExt cx="1053019" cy="1053019"/>
          </a:xfrm>
          <a:solidFill>
            <a:schemeClr val="accent1"/>
          </a:solidFill>
        </p:grpSpPr>
        <p:sp>
          <p:nvSpPr>
            <p:cNvPr id="10" name="椭圆 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11" name="椭圆 10"/>
            <p:cNvSpPr/>
            <p:nvPr/>
          </p:nvSpPr>
          <p:spPr>
            <a:xfrm>
              <a:off x="5100584" y="1927583"/>
              <a:ext cx="1053019" cy="1053019"/>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12" name="组合 11"/>
          <p:cNvGrpSpPr/>
          <p:nvPr/>
        </p:nvGrpSpPr>
        <p:grpSpPr>
          <a:xfrm>
            <a:off x="3576863" y="1770780"/>
            <a:ext cx="1411521" cy="1411521"/>
            <a:chOff x="5252030" y="2008764"/>
            <a:chExt cx="809336" cy="809336"/>
          </a:xfrm>
          <a:solidFill>
            <a:schemeClr val="accent1"/>
          </a:solidFill>
        </p:grpSpPr>
        <p:sp>
          <p:nvSpPr>
            <p:cNvPr id="13" name="椭圆 12"/>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14" name="椭圆 13"/>
            <p:cNvSpPr/>
            <p:nvPr/>
          </p:nvSpPr>
          <p:spPr>
            <a:xfrm>
              <a:off x="5269269"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cxnSp>
        <p:nvCxnSpPr>
          <p:cNvPr id="15" name="直接连接符 14"/>
          <p:cNvCxnSpPr>
            <a:cxnSpLocks noChangeShapeType="1"/>
          </p:cNvCxnSpPr>
          <p:nvPr/>
        </p:nvCxnSpPr>
        <p:spPr bwMode="auto">
          <a:xfrm flipV="1">
            <a:off x="3310794" y="2998612"/>
            <a:ext cx="469396" cy="365227"/>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16" name="直接连接符 17"/>
          <p:cNvCxnSpPr>
            <a:cxnSpLocks noChangeShapeType="1"/>
          </p:cNvCxnSpPr>
          <p:nvPr/>
        </p:nvCxnSpPr>
        <p:spPr bwMode="auto">
          <a:xfrm>
            <a:off x="4886313" y="2842961"/>
            <a:ext cx="772576" cy="556957"/>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17" name="直接连接符 23"/>
          <p:cNvCxnSpPr>
            <a:cxnSpLocks noChangeShapeType="1"/>
          </p:cNvCxnSpPr>
          <p:nvPr/>
        </p:nvCxnSpPr>
        <p:spPr bwMode="auto">
          <a:xfrm>
            <a:off x="2207731" y="3121425"/>
            <a:ext cx="412734" cy="274519"/>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grpSp>
        <p:nvGrpSpPr>
          <p:cNvPr id="18" name="组合 17"/>
          <p:cNvGrpSpPr/>
          <p:nvPr/>
        </p:nvGrpSpPr>
        <p:grpSpPr>
          <a:xfrm>
            <a:off x="9331812" y="2274472"/>
            <a:ext cx="714640" cy="714640"/>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sp>
          <p:nvSpPr>
            <p:cNvPr id="20" name="椭圆 1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grpSp>
      <p:grpSp>
        <p:nvGrpSpPr>
          <p:cNvPr id="21" name="组合 20"/>
          <p:cNvGrpSpPr/>
          <p:nvPr/>
        </p:nvGrpSpPr>
        <p:grpSpPr>
          <a:xfrm>
            <a:off x="5432722" y="3160309"/>
            <a:ext cx="1390839" cy="1390839"/>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23" name="椭圆 2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4" name="文本框 37"/>
          <p:cNvSpPr>
            <a:spLocks noChangeArrowheads="1"/>
          </p:cNvSpPr>
          <p:nvPr/>
        </p:nvSpPr>
        <p:spPr bwMode="auto">
          <a:xfrm>
            <a:off x="6995223" y="1499661"/>
            <a:ext cx="208714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200" b="0" dirty="0" smtClean="0">
                <a:solidFill>
                  <a:schemeClr val="bg1">
                    <a:lumMod val="95000"/>
                  </a:schemeClr>
                </a:solidFill>
                <a:latin typeface="+mj-ea"/>
                <a:ea typeface="+mj-ea"/>
                <a:sym typeface="微软雅黑" pitchFamily="34" charset="-122"/>
              </a:rPr>
              <a:t>对测试结果进行分析，得出结论</a:t>
            </a:r>
            <a:endParaRPr lang="zh-CN" altLang="en-US" sz="2200" b="0" dirty="0">
              <a:solidFill>
                <a:schemeClr val="bg1">
                  <a:lumMod val="95000"/>
                </a:schemeClr>
              </a:solidFill>
              <a:latin typeface="+mj-ea"/>
              <a:ea typeface="+mj-ea"/>
              <a:sym typeface="微软雅黑" pitchFamily="34" charset="-122"/>
            </a:endParaRPr>
          </a:p>
        </p:txBody>
      </p:sp>
      <p:sp>
        <p:nvSpPr>
          <p:cNvPr id="25" name="文本框 37"/>
          <p:cNvSpPr>
            <a:spLocks noChangeArrowheads="1"/>
          </p:cNvSpPr>
          <p:nvPr/>
        </p:nvSpPr>
        <p:spPr bwMode="auto">
          <a:xfrm>
            <a:off x="5560717" y="3399299"/>
            <a:ext cx="120429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dirty="0">
                <a:solidFill>
                  <a:srgbClr val="080808"/>
                </a:solidFill>
                <a:latin typeface="+mj-ea"/>
                <a:ea typeface="+mj-ea"/>
                <a:sym typeface="微软雅黑" pitchFamily="34" charset="-122"/>
              </a:rPr>
              <a:t>力学</a:t>
            </a:r>
            <a:r>
              <a:rPr lang="zh-CN" altLang="en-US" sz="1900" dirty="0" smtClean="0">
                <a:solidFill>
                  <a:srgbClr val="080808"/>
                </a:solidFill>
                <a:latin typeface="+mj-ea"/>
                <a:ea typeface="+mj-ea"/>
                <a:sym typeface="微软雅黑" pitchFamily="34" charset="-122"/>
              </a:rPr>
              <a:t>测试、热学测试等测试</a:t>
            </a:r>
            <a:endParaRPr lang="zh-CN" altLang="en-US" sz="1900" b="0" dirty="0">
              <a:solidFill>
                <a:srgbClr val="080808"/>
              </a:solidFill>
              <a:latin typeface="+mj-ea"/>
              <a:ea typeface="+mj-ea"/>
              <a:sym typeface="微软雅黑" pitchFamily="34" charset="-122"/>
            </a:endParaRPr>
          </a:p>
        </p:txBody>
      </p:sp>
      <p:sp>
        <p:nvSpPr>
          <p:cNvPr id="26" name="文本框 37"/>
          <p:cNvSpPr>
            <a:spLocks noChangeArrowheads="1"/>
          </p:cNvSpPr>
          <p:nvPr/>
        </p:nvSpPr>
        <p:spPr bwMode="auto">
          <a:xfrm>
            <a:off x="3591331" y="1965550"/>
            <a:ext cx="1340381"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dirty="0" smtClean="0">
                <a:solidFill>
                  <a:schemeClr val="bg1">
                    <a:lumMod val="95000"/>
                  </a:schemeClr>
                </a:solidFill>
                <a:latin typeface="+mj-ea"/>
                <a:ea typeface="+mj-ea"/>
                <a:sym typeface="微软雅黑" pitchFamily="34" charset="-122"/>
              </a:rPr>
              <a:t>制备苎麻纤维改性复合材料</a:t>
            </a:r>
            <a:endParaRPr lang="en-US" altLang="zh-CN" sz="1900" b="0" dirty="0" smtClean="0">
              <a:solidFill>
                <a:schemeClr val="bg1">
                  <a:lumMod val="95000"/>
                </a:schemeClr>
              </a:solidFill>
              <a:latin typeface="+mj-ea"/>
              <a:ea typeface="+mj-ea"/>
              <a:sym typeface="微软雅黑" pitchFamily="34" charset="-122"/>
            </a:endParaRPr>
          </a:p>
        </p:txBody>
      </p:sp>
      <p:sp>
        <p:nvSpPr>
          <p:cNvPr id="27" name="文本框 37"/>
          <p:cNvSpPr>
            <a:spLocks noChangeArrowheads="1"/>
          </p:cNvSpPr>
          <p:nvPr/>
        </p:nvSpPr>
        <p:spPr bwMode="auto">
          <a:xfrm>
            <a:off x="2548892" y="3404398"/>
            <a:ext cx="9014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200" dirty="0" smtClean="0">
                <a:solidFill>
                  <a:srgbClr val="080808"/>
                </a:solidFill>
                <a:latin typeface="+mj-ea"/>
                <a:ea typeface="+mj-ea"/>
                <a:sym typeface="微软雅黑" pitchFamily="34" charset="-122"/>
              </a:rPr>
              <a:t>材料的前期处理</a:t>
            </a:r>
            <a:endParaRPr lang="zh-CN" altLang="en-US" sz="1200" b="0" dirty="0">
              <a:solidFill>
                <a:srgbClr val="080808"/>
              </a:solidFill>
              <a:latin typeface="+mj-ea"/>
              <a:ea typeface="+mj-ea"/>
              <a:sym typeface="微软雅黑" pitchFamily="34" charset="-122"/>
            </a:endParaRPr>
          </a:p>
        </p:txBody>
      </p:sp>
      <p:sp>
        <p:nvSpPr>
          <p:cNvPr id="28" name="矩形 76"/>
          <p:cNvSpPr>
            <a:spLocks noChangeArrowheads="1"/>
          </p:cNvSpPr>
          <p:nvPr/>
        </p:nvSpPr>
        <p:spPr bwMode="auto">
          <a:xfrm>
            <a:off x="2135993" y="4199409"/>
            <a:ext cx="1549506" cy="6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100" dirty="0" smtClean="0">
                <a:solidFill>
                  <a:schemeClr val="tx1">
                    <a:lumMod val="65000"/>
                    <a:lumOff val="35000"/>
                  </a:schemeClr>
                </a:solidFill>
                <a:latin typeface="+mj-ea"/>
                <a:ea typeface="+mj-ea"/>
                <a:sym typeface="微软雅黑" pitchFamily="34" charset="-122"/>
              </a:rPr>
              <a:t>用剪刀剪碎、并用</a:t>
            </a:r>
            <a:r>
              <a:rPr lang="en-US" altLang="zh-CN" sz="1100" dirty="0" err="1" smtClean="0">
                <a:solidFill>
                  <a:schemeClr val="tx1">
                    <a:lumMod val="65000"/>
                    <a:lumOff val="35000"/>
                  </a:schemeClr>
                </a:solidFill>
                <a:latin typeface="+mj-ea"/>
                <a:ea typeface="+mj-ea"/>
                <a:sym typeface="微软雅黑" pitchFamily="34" charset="-122"/>
              </a:rPr>
              <a:t>NaOH</a:t>
            </a:r>
            <a:r>
              <a:rPr lang="zh-CN" altLang="en-US" sz="1100" dirty="0" smtClean="0">
                <a:solidFill>
                  <a:schemeClr val="tx1">
                    <a:lumMod val="65000"/>
                    <a:lumOff val="35000"/>
                  </a:schemeClr>
                </a:solidFill>
                <a:latin typeface="+mj-ea"/>
                <a:ea typeface="+mj-ea"/>
                <a:sym typeface="微软雅黑" pitchFamily="34" charset="-122"/>
              </a:rPr>
              <a:t>处理等并检测效果</a:t>
            </a:r>
            <a:endParaRPr lang="zh-CN" altLang="en-US" sz="1100" dirty="0">
              <a:solidFill>
                <a:schemeClr val="tx1">
                  <a:lumMod val="65000"/>
                  <a:lumOff val="35000"/>
                </a:schemeClr>
              </a:solidFill>
              <a:latin typeface="+mj-ea"/>
              <a:ea typeface="+mj-ea"/>
              <a:sym typeface="微软雅黑" pitchFamily="34" charset="-122"/>
            </a:endParaRPr>
          </a:p>
        </p:txBody>
      </p:sp>
      <p:sp>
        <p:nvSpPr>
          <p:cNvPr id="29" name="矩形 80"/>
          <p:cNvSpPr>
            <a:spLocks noChangeArrowheads="1"/>
          </p:cNvSpPr>
          <p:nvPr/>
        </p:nvSpPr>
        <p:spPr bwMode="auto">
          <a:xfrm>
            <a:off x="3552859" y="3202789"/>
            <a:ext cx="1549506" cy="6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000" dirty="0" smtClean="0">
                <a:solidFill>
                  <a:schemeClr val="tx1">
                    <a:lumMod val="65000"/>
                    <a:lumOff val="35000"/>
                  </a:schemeClr>
                </a:solidFill>
                <a:latin typeface="+mj-ea"/>
                <a:ea typeface="+mj-ea"/>
                <a:sym typeface="微软雅黑" pitchFamily="34" charset="-122"/>
              </a:rPr>
              <a:t>使用混合、造粒、注塑等方式制造复合材料和测试样条</a:t>
            </a:r>
            <a:endParaRPr lang="zh-CN" altLang="en-US" sz="1000" dirty="0">
              <a:solidFill>
                <a:schemeClr val="tx1">
                  <a:lumMod val="65000"/>
                  <a:lumOff val="35000"/>
                </a:schemeClr>
              </a:solidFill>
              <a:latin typeface="+mj-ea"/>
              <a:ea typeface="+mj-ea"/>
              <a:sym typeface="微软雅黑" pitchFamily="34" charset="-122"/>
            </a:endParaRPr>
          </a:p>
        </p:txBody>
      </p:sp>
      <p:sp>
        <p:nvSpPr>
          <p:cNvPr id="30" name="矩形 81"/>
          <p:cNvSpPr>
            <a:spLocks noChangeArrowheads="1"/>
          </p:cNvSpPr>
          <p:nvPr/>
        </p:nvSpPr>
        <p:spPr bwMode="auto">
          <a:xfrm>
            <a:off x="5693294" y="4573631"/>
            <a:ext cx="1549506" cy="43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100" dirty="0" smtClean="0">
                <a:solidFill>
                  <a:schemeClr val="tx1">
                    <a:lumMod val="65000"/>
                    <a:lumOff val="35000"/>
                  </a:schemeClr>
                </a:solidFill>
                <a:latin typeface="+mj-ea"/>
                <a:ea typeface="+mj-ea"/>
                <a:sym typeface="微软雅黑" pitchFamily="34" charset="-122"/>
              </a:rPr>
              <a:t>主要包括弯曲、冲击、拉伸、</a:t>
            </a:r>
            <a:r>
              <a:rPr lang="en-US" altLang="zh-CN" sz="1100" dirty="0" smtClean="0">
                <a:solidFill>
                  <a:schemeClr val="tx1">
                    <a:lumMod val="65000"/>
                    <a:lumOff val="35000"/>
                  </a:schemeClr>
                </a:solidFill>
                <a:latin typeface="+mj-ea"/>
                <a:ea typeface="+mj-ea"/>
                <a:sym typeface="微软雅黑" pitchFamily="34" charset="-122"/>
              </a:rPr>
              <a:t>DSC</a:t>
            </a:r>
            <a:r>
              <a:rPr lang="zh-CN" altLang="en-US" sz="1100" dirty="0" smtClean="0">
                <a:solidFill>
                  <a:schemeClr val="tx1">
                    <a:lumMod val="65000"/>
                    <a:lumOff val="35000"/>
                  </a:schemeClr>
                </a:solidFill>
                <a:latin typeface="+mj-ea"/>
                <a:ea typeface="+mj-ea"/>
                <a:sym typeface="微软雅黑" pitchFamily="34" charset="-122"/>
              </a:rPr>
              <a:t>等</a:t>
            </a:r>
            <a:endParaRPr lang="zh-CN" altLang="en-US" sz="1100" dirty="0">
              <a:solidFill>
                <a:schemeClr val="tx1">
                  <a:lumMod val="65000"/>
                  <a:lumOff val="35000"/>
                </a:schemeClr>
              </a:solidFill>
              <a:latin typeface="+mj-ea"/>
              <a:ea typeface="+mj-ea"/>
              <a:sym typeface="微软雅黑" pitchFamily="34" charset="-122"/>
            </a:endParaRPr>
          </a:p>
        </p:txBody>
      </p:sp>
      <p:grpSp>
        <p:nvGrpSpPr>
          <p:cNvPr id="31" name="组合 30"/>
          <p:cNvGrpSpPr/>
          <p:nvPr/>
        </p:nvGrpSpPr>
        <p:grpSpPr>
          <a:xfrm>
            <a:off x="1641556" y="2637201"/>
            <a:ext cx="662669" cy="662667"/>
            <a:chOff x="5021026" y="1824431"/>
            <a:chExt cx="1123563" cy="1123564"/>
          </a:xfrm>
          <a:solidFill>
            <a:schemeClr val="accent1"/>
          </a:solidFill>
        </p:grpSpPr>
        <p:sp>
          <p:nvSpPr>
            <p:cNvPr id="32" name="椭圆 3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33" name="椭圆 32"/>
            <p:cNvSpPr/>
            <p:nvPr/>
          </p:nvSpPr>
          <p:spPr>
            <a:xfrm>
              <a:off x="5021026" y="1824431"/>
              <a:ext cx="1123563" cy="112356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grpSp>
      <p:sp>
        <p:nvSpPr>
          <p:cNvPr id="35" name="矩形 34"/>
          <p:cNvSpPr>
            <a:spLocks noChangeArrowheads="1"/>
          </p:cNvSpPr>
          <p:nvPr/>
        </p:nvSpPr>
        <p:spPr bwMode="auto">
          <a:xfrm>
            <a:off x="-199240" y="667578"/>
            <a:ext cx="3979430" cy="39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8" tIns="41468" rIns="82938" bIns="4146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000" dirty="0" smtClean="0">
                <a:solidFill>
                  <a:schemeClr val="accent1"/>
                </a:solidFill>
                <a:latin typeface="+mj-ea"/>
                <a:ea typeface="+mj-ea"/>
              </a:rPr>
              <a:t>实验的主要步骤</a:t>
            </a:r>
            <a:endParaRPr lang="zh-CN" altLang="en-US" sz="2000" dirty="0">
              <a:solidFill>
                <a:schemeClr val="accent1"/>
              </a:solidFill>
              <a:latin typeface="+mj-ea"/>
              <a:ea typeface="+mj-ea"/>
            </a:endParaRPr>
          </a:p>
        </p:txBody>
      </p:sp>
      <p:cxnSp>
        <p:nvCxnSpPr>
          <p:cNvPr id="40" name="直接连接符 43"/>
          <p:cNvCxnSpPr>
            <a:cxnSpLocks noChangeShapeType="1"/>
            <a:stCxn id="11" idx="7"/>
            <a:endCxn id="22" idx="3"/>
          </p:cNvCxnSpPr>
          <p:nvPr/>
        </p:nvCxnSpPr>
        <p:spPr bwMode="auto">
          <a:xfrm flipV="1">
            <a:off x="5380024" y="4347464"/>
            <a:ext cx="256382" cy="261128"/>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sp>
        <p:nvSpPr>
          <p:cNvPr id="42" name="矩形 82"/>
          <p:cNvSpPr>
            <a:spLocks noChangeArrowheads="1"/>
          </p:cNvSpPr>
          <p:nvPr/>
        </p:nvSpPr>
        <p:spPr bwMode="auto">
          <a:xfrm>
            <a:off x="7355551" y="3139266"/>
            <a:ext cx="1366485" cy="43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200" dirty="0" smtClean="0">
                <a:solidFill>
                  <a:schemeClr val="tx1">
                    <a:lumMod val="65000"/>
                    <a:lumOff val="35000"/>
                  </a:schemeClr>
                </a:solidFill>
                <a:latin typeface="+mj-ea"/>
                <a:ea typeface="+mj-ea"/>
                <a:sym typeface="微软雅黑" pitchFamily="34" charset="-122"/>
              </a:rPr>
              <a:t>数据总结、作图等</a:t>
            </a:r>
            <a:endParaRPr lang="zh-CN" altLang="en-US" sz="1200" dirty="0">
              <a:solidFill>
                <a:schemeClr val="tx1">
                  <a:lumMod val="65000"/>
                  <a:lumOff val="35000"/>
                </a:schemeClr>
              </a:solidFill>
              <a:latin typeface="+mj-ea"/>
              <a:ea typeface="+mj-ea"/>
              <a:sym typeface="微软雅黑" pitchFamily="34" charset="-122"/>
            </a:endParaRPr>
          </a:p>
        </p:txBody>
      </p:sp>
      <p:sp>
        <p:nvSpPr>
          <p:cNvPr id="44" name="文本框 43"/>
          <p:cNvSpPr txBox="1"/>
          <p:nvPr/>
        </p:nvSpPr>
        <p:spPr>
          <a:xfrm>
            <a:off x="1594726" y="2810076"/>
            <a:ext cx="800219" cy="276999"/>
          </a:xfrm>
          <a:prstGeom prst="rect">
            <a:avLst/>
          </a:prstGeom>
          <a:noFill/>
        </p:spPr>
        <p:txBody>
          <a:bodyPr wrap="none" rtlCol="0">
            <a:spAutoFit/>
          </a:bodyPr>
          <a:lstStyle/>
          <a:p>
            <a:r>
              <a:rPr lang="zh-CN" altLang="en-US" sz="1200" dirty="0" smtClean="0">
                <a:solidFill>
                  <a:schemeClr val="bg1"/>
                </a:solidFill>
              </a:rPr>
              <a:t>准备阶段</a:t>
            </a:r>
            <a:endParaRPr lang="zh-CN" altLang="en-US" sz="1200" dirty="0">
              <a:solidFill>
                <a:schemeClr val="bg1"/>
              </a:solidFill>
            </a:endParaRPr>
          </a:p>
        </p:txBody>
      </p:sp>
      <p:sp>
        <p:nvSpPr>
          <p:cNvPr id="48" name="文本框 47"/>
          <p:cNvSpPr txBox="1"/>
          <p:nvPr/>
        </p:nvSpPr>
        <p:spPr>
          <a:xfrm>
            <a:off x="4681097" y="4708409"/>
            <a:ext cx="902811" cy="307777"/>
          </a:xfrm>
          <a:prstGeom prst="rect">
            <a:avLst/>
          </a:prstGeom>
          <a:noFill/>
        </p:spPr>
        <p:txBody>
          <a:bodyPr wrap="none" rtlCol="0">
            <a:spAutoFit/>
          </a:bodyPr>
          <a:lstStyle/>
          <a:p>
            <a:r>
              <a:rPr lang="zh-CN" altLang="en-US" sz="1400" dirty="0" smtClean="0">
                <a:solidFill>
                  <a:schemeClr val="bg1"/>
                </a:solidFill>
              </a:rPr>
              <a:t>测试阶段</a:t>
            </a:r>
            <a:endParaRPr lang="zh-CN" altLang="en-US" sz="1400" dirty="0">
              <a:solidFill>
                <a:schemeClr val="bg1"/>
              </a:solidFill>
            </a:endParaRPr>
          </a:p>
        </p:txBody>
      </p:sp>
      <p:sp>
        <p:nvSpPr>
          <p:cNvPr id="49" name="文本框 48"/>
          <p:cNvSpPr txBox="1"/>
          <p:nvPr/>
        </p:nvSpPr>
        <p:spPr>
          <a:xfrm>
            <a:off x="9387915" y="2312774"/>
            <a:ext cx="706316" cy="646331"/>
          </a:xfrm>
          <a:prstGeom prst="rect">
            <a:avLst/>
          </a:prstGeom>
          <a:noFill/>
        </p:spPr>
        <p:txBody>
          <a:bodyPr wrap="square" rtlCol="0">
            <a:spAutoFit/>
          </a:bodyPr>
          <a:lstStyle/>
          <a:p>
            <a:r>
              <a:rPr lang="zh-CN" altLang="en-US" dirty="0" smtClean="0"/>
              <a:t>后期总结</a:t>
            </a:r>
            <a:endParaRPr lang="zh-CN" altLang="en-US" dirty="0"/>
          </a:p>
        </p:txBody>
      </p:sp>
    </p:spTree>
    <p:extLst>
      <p:ext uri="{BB962C8B-B14F-4D97-AF65-F5344CB8AC3E}">
        <p14:creationId xmlns:p14="http://schemas.microsoft.com/office/powerpoint/2010/main" val="2995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500"/>
                                        <p:tgtEl>
                                          <p:spTgt spid="5"/>
                                        </p:tgtEl>
                                      </p:cBhvr>
                                    </p:animEffect>
                                  </p:childTnLst>
                                </p:cTn>
                              </p:par>
                              <p:par>
                                <p:cTn id="71" presetID="10"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500"/>
                                        <p:tgtEl>
                                          <p:spTgt spid="4"/>
                                        </p:tgtEl>
                                      </p:cBhvr>
                                    </p:animEffect>
                                  </p:childTnLst>
                                </p:cTn>
                              </p:par>
                              <p:par>
                                <p:cTn id="85" presetID="10" presetClass="entr" presetSubtype="0"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fade">
                                      <p:cBhvr>
                                        <p:cTn id="9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5" grpId="0"/>
      <p:bldP spid="42"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1990434" y="502192"/>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主要器材</a:t>
            </a:r>
            <a:endParaRPr lang="zh-CN" altLang="en-US" sz="2500" dirty="0">
              <a:solidFill>
                <a:srgbClr val="333333"/>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04125977"/>
              </p:ext>
            </p:extLst>
          </p:nvPr>
        </p:nvGraphicFramePr>
        <p:xfrm>
          <a:off x="2917945" y="1229681"/>
          <a:ext cx="5748260" cy="1828800"/>
        </p:xfrm>
        <a:graphic>
          <a:graphicData uri="http://schemas.openxmlformats.org/drawingml/2006/table">
            <a:tbl>
              <a:tblPr>
                <a:tableStyleId>{5C22544A-7EE6-4342-B048-85BDC9FD1C3A}</a:tableStyleId>
              </a:tblPr>
              <a:tblGrid>
                <a:gridCol w="1588744"/>
                <a:gridCol w="1286034"/>
                <a:gridCol w="2873482"/>
              </a:tblGrid>
              <a:tr h="120995">
                <a:tc>
                  <a:txBody>
                    <a:bodyPr/>
                    <a:lstStyle/>
                    <a:p>
                      <a:pPr indent="76200" algn="ctr">
                        <a:lnSpc>
                          <a:spcPct val="125000"/>
                        </a:lnSpc>
                        <a:spcAft>
                          <a:spcPts val="0"/>
                        </a:spcAft>
                      </a:pPr>
                      <a:r>
                        <a:rPr lang="zh-CN" sz="1200" kern="0" dirty="0">
                          <a:effectLst/>
                        </a:rPr>
                        <a:t>试剂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0">
                          <a:effectLst/>
                        </a:rPr>
                        <a:t>规格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838200" algn="just">
                        <a:lnSpc>
                          <a:spcPct val="125000"/>
                        </a:lnSpc>
                        <a:spcAft>
                          <a:spcPts val="0"/>
                        </a:spcAft>
                      </a:pPr>
                      <a:r>
                        <a:rPr lang="zh-CN" sz="1200" kern="0" dirty="0">
                          <a:effectLst/>
                        </a:rPr>
                        <a:t>产地</a:t>
                      </a:r>
                      <a:r>
                        <a:rPr lang="en-US" sz="1200" kern="0" dirty="0">
                          <a:effectLst/>
                        </a:rPr>
                        <a:t>/</a:t>
                      </a:r>
                      <a:r>
                        <a:rPr lang="zh-CN" sz="1200" kern="0" dirty="0">
                          <a:effectLst/>
                        </a:rPr>
                        <a:t>生产厂家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58299">
                <a:tc>
                  <a:txBody>
                    <a:bodyPr/>
                    <a:lstStyle/>
                    <a:p>
                      <a:pPr indent="304800" algn="just">
                        <a:lnSpc>
                          <a:spcPct val="125000"/>
                        </a:lnSpc>
                        <a:spcAft>
                          <a:spcPts val="0"/>
                        </a:spcAft>
                      </a:pPr>
                      <a:r>
                        <a:rPr lang="zh-CN" sz="1200" kern="100">
                          <a:effectLst/>
                        </a:rPr>
                        <a:t>苎麻纤维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丝状纤维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云南</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聚丙烯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粒料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中国大庆石化分公司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抗氧化剂</a:t>
                      </a:r>
                      <a:r>
                        <a:rPr lang="en-US" sz="1200" kern="100">
                          <a:effectLst/>
                        </a:rPr>
                        <a:t>168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硫酸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氢氧化钠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天津市科密欧化学试剂有限公司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溴化钾</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4417">
                <a:tc gridSpan="3">
                  <a:txBody>
                    <a:bodyPr/>
                    <a:lstStyle/>
                    <a:p>
                      <a:pPr indent="304800"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pic>
        <p:nvPicPr>
          <p:cNvPr id="8" name="图片 7"/>
          <p:cNvPicPr>
            <a:picLocks noChangeAspect="1"/>
          </p:cNvPicPr>
          <p:nvPr/>
        </p:nvPicPr>
        <p:blipFill>
          <a:blip r:embed="rId2"/>
          <a:stretch>
            <a:fillRect/>
          </a:stretch>
        </p:blipFill>
        <p:spPr>
          <a:xfrm>
            <a:off x="2894942" y="3080951"/>
            <a:ext cx="5721835" cy="3657779"/>
          </a:xfrm>
          <a:prstGeom prst="rect">
            <a:avLst/>
          </a:prstGeom>
        </p:spPr>
      </p:pic>
    </p:spTree>
    <p:extLst>
      <p:ext uri="{BB962C8B-B14F-4D97-AF65-F5344CB8AC3E}">
        <p14:creationId xmlns:p14="http://schemas.microsoft.com/office/powerpoint/2010/main" val="1917221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031623" y="189154"/>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苎麻的前期处理</a:t>
            </a:r>
            <a:endParaRPr lang="zh-CN" altLang="en-US" sz="2500" dirty="0">
              <a:solidFill>
                <a:srgbClr val="333333"/>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136223" y="1907316"/>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9" name="椭圆 8"/>
            <p:cNvSpPr/>
            <p:nvPr/>
          </p:nvSpPr>
          <p:spPr>
            <a:xfrm>
              <a:off x="392112" y="760412"/>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 name="Line 39"/>
          <p:cNvSpPr>
            <a:spLocks noChangeShapeType="1"/>
          </p:cNvSpPr>
          <p:nvPr/>
        </p:nvSpPr>
        <p:spPr bwMode="auto">
          <a:xfrm>
            <a:off x="3576002" y="2437257"/>
            <a:ext cx="1285103" cy="140043"/>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nvGrpSpPr>
          <p:cNvPr id="15" name="组合 14"/>
          <p:cNvGrpSpPr/>
          <p:nvPr/>
        </p:nvGrpSpPr>
        <p:grpSpPr>
          <a:xfrm>
            <a:off x="5151144" y="1932410"/>
            <a:ext cx="1149740" cy="1149740"/>
            <a:chOff x="304800" y="673100"/>
            <a:chExt cx="4000500" cy="4000500"/>
          </a:xfrm>
          <a:solidFill>
            <a:schemeClr val="accent2"/>
          </a:solidFill>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17" name="椭圆 16"/>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8" name="Line 39"/>
          <p:cNvSpPr>
            <a:spLocks noChangeShapeType="1"/>
          </p:cNvSpPr>
          <p:nvPr/>
        </p:nvSpPr>
        <p:spPr bwMode="auto">
          <a:xfrm>
            <a:off x="6648556" y="2441756"/>
            <a:ext cx="1285103" cy="140043"/>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nvGrpSpPr>
          <p:cNvPr id="19" name="组合 18"/>
          <p:cNvGrpSpPr/>
          <p:nvPr/>
        </p:nvGrpSpPr>
        <p:grpSpPr>
          <a:xfrm>
            <a:off x="8281331" y="1957504"/>
            <a:ext cx="1149740" cy="1149740"/>
            <a:chOff x="304800" y="673100"/>
            <a:chExt cx="4000500" cy="4000500"/>
          </a:xfrm>
          <a:solidFill>
            <a:srgbClr val="FF0000"/>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21" name="椭圆 2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3" name="文本框 22"/>
          <p:cNvSpPr txBox="1"/>
          <p:nvPr/>
        </p:nvSpPr>
        <p:spPr>
          <a:xfrm flipH="1">
            <a:off x="2206401" y="2122557"/>
            <a:ext cx="1009381" cy="769441"/>
          </a:xfrm>
          <a:prstGeom prst="rect">
            <a:avLst/>
          </a:prstGeom>
          <a:noFill/>
        </p:spPr>
        <p:txBody>
          <a:bodyPr wrap="square" rtlCol="0">
            <a:spAutoFit/>
          </a:bodyPr>
          <a:lstStyle/>
          <a:p>
            <a:r>
              <a:rPr lang="zh-CN" altLang="en-US" sz="1100" dirty="0">
                <a:solidFill>
                  <a:schemeClr val="bg1"/>
                </a:solidFill>
              </a:rPr>
              <a:t>用</a:t>
            </a:r>
            <a:r>
              <a:rPr lang="zh-CN" altLang="en-US" sz="1100" dirty="0" smtClean="0">
                <a:solidFill>
                  <a:schemeClr val="bg1"/>
                </a:solidFill>
              </a:rPr>
              <a:t>剪刀将苎麻纤维剪成</a:t>
            </a:r>
            <a:r>
              <a:rPr lang="en-US" altLang="zh-CN" sz="1100" dirty="0" smtClean="0">
                <a:solidFill>
                  <a:schemeClr val="bg1"/>
                </a:solidFill>
              </a:rPr>
              <a:t>5mm</a:t>
            </a:r>
            <a:r>
              <a:rPr lang="zh-CN" altLang="en-US" sz="1100" dirty="0" smtClean="0">
                <a:solidFill>
                  <a:schemeClr val="bg1"/>
                </a:solidFill>
              </a:rPr>
              <a:t>和</a:t>
            </a:r>
            <a:r>
              <a:rPr lang="en-US" altLang="zh-CN" sz="1100" dirty="0" smtClean="0">
                <a:solidFill>
                  <a:schemeClr val="bg1"/>
                </a:solidFill>
              </a:rPr>
              <a:t>10mm</a:t>
            </a:r>
            <a:r>
              <a:rPr lang="zh-CN" altLang="en-US" sz="1100" dirty="0" smtClean="0">
                <a:solidFill>
                  <a:schemeClr val="bg1"/>
                </a:solidFill>
              </a:rPr>
              <a:t>长的碎屑</a:t>
            </a:r>
            <a:endParaRPr lang="zh-CN" altLang="en-US" sz="1100" dirty="0">
              <a:solidFill>
                <a:schemeClr val="bg1"/>
              </a:solidFill>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575765" y="3552526"/>
            <a:ext cx="2442564" cy="1831923"/>
          </a:xfrm>
          <a:prstGeom prst="rect">
            <a:avLst/>
          </a:prstGeom>
        </p:spPr>
      </p:pic>
      <p:sp>
        <p:nvSpPr>
          <p:cNvPr id="25" name="文本框 24"/>
          <p:cNvSpPr txBox="1"/>
          <p:nvPr/>
        </p:nvSpPr>
        <p:spPr>
          <a:xfrm flipH="1">
            <a:off x="5304050" y="2063013"/>
            <a:ext cx="1009381" cy="938719"/>
          </a:xfrm>
          <a:prstGeom prst="rect">
            <a:avLst/>
          </a:prstGeom>
          <a:noFill/>
        </p:spPr>
        <p:txBody>
          <a:bodyPr wrap="square" rtlCol="0">
            <a:spAutoFit/>
          </a:bodyPr>
          <a:lstStyle/>
          <a:p>
            <a:r>
              <a:rPr lang="zh-CN" altLang="en-US" sz="1100" dirty="0" smtClean="0">
                <a:solidFill>
                  <a:schemeClr val="bg1"/>
                </a:solidFill>
              </a:rPr>
              <a:t>用</a:t>
            </a:r>
            <a:r>
              <a:rPr lang="en-US" altLang="zh-CN" sz="1100" dirty="0" smtClean="0">
                <a:solidFill>
                  <a:schemeClr val="bg1"/>
                </a:solidFill>
              </a:rPr>
              <a:t>10%NaOH</a:t>
            </a:r>
            <a:r>
              <a:rPr lang="zh-CN" altLang="en-US" sz="1100" dirty="0" smtClean="0">
                <a:solidFill>
                  <a:schemeClr val="bg1"/>
                </a:solidFill>
              </a:rPr>
              <a:t>浸泡苎麻纤维碎屑</a:t>
            </a:r>
            <a:r>
              <a:rPr lang="en-US" altLang="zh-CN" sz="1100" dirty="0" smtClean="0">
                <a:solidFill>
                  <a:schemeClr val="bg1"/>
                </a:solidFill>
              </a:rPr>
              <a:t>10h</a:t>
            </a:r>
            <a:r>
              <a:rPr lang="zh-CN" altLang="en-US" sz="1100" dirty="0" smtClean="0">
                <a:solidFill>
                  <a:schemeClr val="bg1"/>
                </a:solidFill>
              </a:rPr>
              <a:t>，随后洗涤、烘干</a:t>
            </a:r>
            <a:endParaRPr lang="zh-CN" altLang="en-US" sz="1100" dirty="0">
              <a:solidFill>
                <a:schemeClr val="bg1"/>
              </a:solidFill>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8422" y="3247204"/>
            <a:ext cx="1827580" cy="2436773"/>
          </a:xfrm>
          <a:prstGeom prst="rect">
            <a:avLst/>
          </a:prstGeom>
        </p:spPr>
      </p:pic>
      <p:sp>
        <p:nvSpPr>
          <p:cNvPr id="27" name="文本框 26"/>
          <p:cNvSpPr txBox="1"/>
          <p:nvPr/>
        </p:nvSpPr>
        <p:spPr>
          <a:xfrm flipH="1">
            <a:off x="8446783" y="2063013"/>
            <a:ext cx="1009381" cy="938719"/>
          </a:xfrm>
          <a:prstGeom prst="rect">
            <a:avLst/>
          </a:prstGeom>
          <a:noFill/>
        </p:spPr>
        <p:txBody>
          <a:bodyPr wrap="square" rtlCol="0">
            <a:spAutoFit/>
          </a:bodyPr>
          <a:lstStyle/>
          <a:p>
            <a:r>
              <a:rPr lang="zh-CN" altLang="en-US" sz="1100" dirty="0" smtClean="0">
                <a:solidFill>
                  <a:schemeClr val="bg1"/>
                </a:solidFill>
              </a:rPr>
              <a:t>对处理前和处理后的苎麻纤维碎屑进行红外检测</a:t>
            </a:r>
            <a:endParaRPr lang="zh-CN" altLang="en-US" sz="1100" dirty="0">
              <a:solidFill>
                <a:schemeClr val="bg1"/>
              </a:solidFill>
            </a:endParaRPr>
          </a:p>
        </p:txBody>
      </p:sp>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7534" y="3212753"/>
            <a:ext cx="3223989" cy="2572216"/>
          </a:xfrm>
          <a:prstGeom prst="rect">
            <a:avLst/>
          </a:prstGeom>
        </p:spPr>
      </p:pic>
      <p:pic>
        <p:nvPicPr>
          <p:cNvPr id="29" name="图片 28"/>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8495" y1="87960" x2="28495" y2="87960"/>
                        <a14:foregroundMark x1="18775" y1="79599" x2="78296" y2="83445"/>
                        <a14:foregroundMark x1="10253" y1="91137" x2="82423" y2="89799"/>
                        <a14:foregroundMark x1="9720" y1="94482" x2="91345" y2="94983"/>
                        <a14:foregroundMark x1="88682" y1="16221" x2="87750" y2="56522"/>
                        <a14:foregroundMark x1="25300" y1="73244" x2="69108" y2="74582"/>
                        <a14:foregroundMark x1="29827" y1="77425" x2="72170" y2="78094"/>
                        <a14:foregroundMark x1="31425" y1="78428" x2="69241" y2="86789"/>
                        <a14:foregroundMark x1="23569" y1="81104" x2="56858" y2="93311"/>
                        <a14:foregroundMark x1="13182" y1="16054" x2="15047" y2="71906"/>
                        <a14:foregroundMark x1="50732" y1="69565" x2="86551" y2="70234"/>
                        <a14:foregroundMark x1="15579" y1="3010" x2="87217" y2="4682"/>
                        <a14:foregroundMark x1="12383" y1="21739" x2="13049" y2="75920"/>
                        <a14:foregroundMark x1="88549" y1="6187" x2="88016" y2="29599"/>
                        <a14:foregroundMark x1="88948" y1="5017" x2="88948" y2="5017"/>
                        <a14:foregroundMark x1="83089" y1="60033" x2="86152" y2="84615"/>
                        <a14:foregroundMark x1="85619" y1="62542" x2="86551" y2="88796"/>
                        <a14:foregroundMark x1="84421" y1="63043" x2="89348" y2="79933"/>
                        <a14:foregroundMark x1="88282" y1="26087" x2="88682" y2="54348"/>
                        <a14:foregroundMark x1="57390" y1="76421" x2="68575" y2="91472"/>
                        <a14:foregroundMark x1="58722" y1="80435" x2="81625" y2="84950"/>
                        <a14:foregroundMark x1="46605" y1="82609" x2="65779" y2="83612"/>
                        <a14:backgroundMark x1="90280" y1="29097" x2="89880" y2="63880"/>
                        <a14:backgroundMark x1="90280" y1="12542" x2="89614" y2="57692"/>
                      </a14:backgroundRemoval>
                    </a14:imgEffect>
                    <a14:imgEffect>
                      <a14:sharpenSoften amount="10000"/>
                    </a14:imgEffect>
                    <a14:imgEffect>
                      <a14:saturation sat="108000"/>
                    </a14:imgEffect>
                    <a14:imgEffect>
                      <a14:brightnessContrast bright="-1000" contrast="15000"/>
                    </a14:imgEffect>
                  </a14:imgLayer>
                </a14:imgProps>
              </a:ext>
              <a:ext uri="{28A0092B-C50C-407E-A947-70E740481C1C}">
                <a14:useLocalDpi xmlns:a14="http://schemas.microsoft.com/office/drawing/2010/main" val="0"/>
              </a:ext>
            </a:extLst>
          </a:blip>
          <a:srcRect/>
          <a:stretch>
            <a:fillRect/>
          </a:stretch>
        </p:blipFill>
        <p:spPr>
          <a:xfrm>
            <a:off x="3701029" y="1473610"/>
            <a:ext cx="4605395" cy="3665427"/>
          </a:xfrm>
          <a:custGeom>
            <a:avLst/>
            <a:gdLst>
              <a:gd name="connsiteX0" fmla="*/ 0 w 5254936"/>
              <a:gd name="connsiteY0" fmla="*/ 0 h 4182396"/>
              <a:gd name="connsiteX1" fmla="*/ 5254936 w 5254936"/>
              <a:gd name="connsiteY1" fmla="*/ 0 h 4182396"/>
              <a:gd name="connsiteX2" fmla="*/ 5254936 w 5254936"/>
              <a:gd name="connsiteY2" fmla="*/ 105697 h 4182396"/>
              <a:gd name="connsiteX3" fmla="*/ 4670192 w 5254936"/>
              <a:gd name="connsiteY3" fmla="*/ 105697 h 4182396"/>
              <a:gd name="connsiteX4" fmla="*/ 4670192 w 5254936"/>
              <a:gd name="connsiteY4" fmla="*/ 3096547 h 4182396"/>
              <a:gd name="connsiteX5" fmla="*/ 5254936 w 5254936"/>
              <a:gd name="connsiteY5" fmla="*/ 3096547 h 4182396"/>
              <a:gd name="connsiteX6" fmla="*/ 5254936 w 5254936"/>
              <a:gd name="connsiteY6" fmla="*/ 4182396 h 4182396"/>
              <a:gd name="connsiteX7" fmla="*/ 0 w 5254936"/>
              <a:gd name="connsiteY7" fmla="*/ 4182396 h 418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4936" h="4182396">
                <a:moveTo>
                  <a:pt x="0" y="0"/>
                </a:moveTo>
                <a:lnTo>
                  <a:pt x="5254936" y="0"/>
                </a:lnTo>
                <a:lnTo>
                  <a:pt x="5254936" y="105697"/>
                </a:lnTo>
                <a:lnTo>
                  <a:pt x="4670192" y="105697"/>
                </a:lnTo>
                <a:lnTo>
                  <a:pt x="4670192" y="3096547"/>
                </a:lnTo>
                <a:lnTo>
                  <a:pt x="5254936" y="3096547"/>
                </a:lnTo>
                <a:lnTo>
                  <a:pt x="5254936" y="4182396"/>
                </a:lnTo>
                <a:lnTo>
                  <a:pt x="0" y="4182396"/>
                </a:lnTo>
                <a:close/>
              </a:path>
            </a:pathLst>
          </a:custGeom>
          <a:effectLst>
            <a:outerShdw blurRad="88900" dist="50800" dir="5400000" algn="t" rotWithShape="0">
              <a:prstClr val="black">
                <a:alpha val="25000"/>
              </a:prstClr>
            </a:outerShdw>
          </a:effectLst>
        </p:spPr>
      </p:pic>
      <p:sp>
        <p:nvSpPr>
          <p:cNvPr id="30" name="文本框 29"/>
          <p:cNvSpPr txBox="1"/>
          <p:nvPr/>
        </p:nvSpPr>
        <p:spPr>
          <a:xfrm>
            <a:off x="4371909" y="1869680"/>
            <a:ext cx="3323491" cy="2031325"/>
          </a:xfrm>
          <a:prstGeom prst="rect">
            <a:avLst/>
          </a:prstGeom>
          <a:noFill/>
        </p:spPr>
        <p:txBody>
          <a:bodyPr wrap="square" rtlCol="0">
            <a:spAutoFit/>
          </a:bodyPr>
          <a:lstStyle/>
          <a:p>
            <a:r>
              <a:rPr lang="zh-CN" altLang="en-US" sz="1400" dirty="0" smtClean="0"/>
              <a:t>红外检测表明：</a:t>
            </a:r>
            <a:r>
              <a:rPr lang="zh-CN" altLang="zh-CN" sz="1400" dirty="0"/>
              <a:t>经过</a:t>
            </a:r>
            <a:r>
              <a:rPr lang="en-US" altLang="zh-CN" sz="1400" dirty="0" err="1"/>
              <a:t>NaOH</a:t>
            </a:r>
            <a:r>
              <a:rPr lang="zh-CN" altLang="zh-CN" sz="1400" dirty="0"/>
              <a:t>溶液浸泡处理的苎麻纤维，从外观上看，和未使用</a:t>
            </a:r>
            <a:r>
              <a:rPr lang="en-US" altLang="zh-CN" sz="1400" dirty="0" err="1"/>
              <a:t>NaOH</a:t>
            </a:r>
            <a:r>
              <a:rPr lang="zh-CN" altLang="zh-CN" sz="1400" dirty="0"/>
              <a:t>处理过的苎麻纤维相比，其纤维更加纤细，且纤维与纤维之间更加分散，纤维表面光泽有所减弱，但其质地更加柔软、细腻。这是因为竺麻纤维间的作用力被碱液所破坏，纤维相互间分离所导致的。纤维越细，与聚丙烯复合后越有利于提高或保持聚丙烯的力学性能。</a:t>
            </a:r>
            <a:endParaRPr lang="zh-CN" altLang="en-US" sz="1400" dirty="0"/>
          </a:p>
        </p:txBody>
      </p:sp>
    </p:spTree>
    <p:extLst>
      <p:ext uri="{BB962C8B-B14F-4D97-AF65-F5344CB8AC3E}">
        <p14:creationId xmlns:p14="http://schemas.microsoft.com/office/powerpoint/2010/main" val="5842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heel(1)">
                                      <p:cBhvr>
                                        <p:cTn id="55" dur="20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8" fill="hold" grpId="1" nodeType="clickEffect">
                                  <p:stCondLst>
                                    <p:cond delay="0"/>
                                  </p:stCondLst>
                                  <p:childTnLst>
                                    <p:anim calcmode="lin" valueType="num">
                                      <p:cBhvr additive="base">
                                        <p:cTn id="59" dur="500"/>
                                        <p:tgtEl>
                                          <p:spTgt spid="4"/>
                                        </p:tgtEl>
                                        <p:attrNameLst>
                                          <p:attrName>ppt_x</p:attrName>
                                        </p:attrNameLst>
                                      </p:cBhvr>
                                      <p:tavLst>
                                        <p:tav tm="0">
                                          <p:val>
                                            <p:strVal val="ppt_x"/>
                                          </p:val>
                                        </p:tav>
                                        <p:tav tm="100000">
                                          <p:val>
                                            <p:strVal val="0-ppt_w/2"/>
                                          </p:val>
                                        </p:tav>
                                      </p:tavLst>
                                    </p:anim>
                                    <p:anim calcmode="lin" valueType="num">
                                      <p:cBhvr additive="base">
                                        <p:cTn id="60" dur="500"/>
                                        <p:tgtEl>
                                          <p:spTgt spid="4"/>
                                        </p:tgtEl>
                                        <p:attrNameLst>
                                          <p:attrName>ppt_y</p:attrName>
                                        </p:attrNameLst>
                                      </p:cBhvr>
                                      <p:tavLst>
                                        <p:tav tm="0">
                                          <p:val>
                                            <p:strVal val="ppt_y"/>
                                          </p:val>
                                        </p:tav>
                                        <p:tav tm="100000">
                                          <p:val>
                                            <p:strVal val="ppt_y"/>
                                          </p:val>
                                        </p:tav>
                                      </p:tavLst>
                                    </p:anim>
                                    <p:set>
                                      <p:cBhvr>
                                        <p:cTn id="61" dur="1" fill="hold">
                                          <p:stCondLst>
                                            <p:cond delay="499"/>
                                          </p:stCondLst>
                                        </p:cTn>
                                        <p:tgtEl>
                                          <p:spTgt spid="4"/>
                                        </p:tgtEl>
                                        <p:attrNameLst>
                                          <p:attrName>style.visibility</p:attrName>
                                        </p:attrNameLst>
                                      </p:cBhvr>
                                      <p:to>
                                        <p:strVal val="hidden"/>
                                      </p:to>
                                    </p:set>
                                  </p:childTnLst>
                                </p:cTn>
                              </p:par>
                              <p:par>
                                <p:cTn id="62" presetID="2" presetClass="exit" presetSubtype="8" fill="hold" grpId="1" nodeType="withEffect">
                                  <p:stCondLst>
                                    <p:cond delay="0"/>
                                  </p:stCondLst>
                                  <p:childTnLst>
                                    <p:anim calcmode="lin" valueType="num">
                                      <p:cBhvr additive="base">
                                        <p:cTn id="63" dur="500"/>
                                        <p:tgtEl>
                                          <p:spTgt spid="23"/>
                                        </p:tgtEl>
                                        <p:attrNameLst>
                                          <p:attrName>ppt_x</p:attrName>
                                        </p:attrNameLst>
                                      </p:cBhvr>
                                      <p:tavLst>
                                        <p:tav tm="0">
                                          <p:val>
                                            <p:strVal val="ppt_x"/>
                                          </p:val>
                                        </p:tav>
                                        <p:tav tm="100000">
                                          <p:val>
                                            <p:strVal val="0-ppt_w/2"/>
                                          </p:val>
                                        </p:tav>
                                      </p:tavLst>
                                    </p:anim>
                                    <p:anim calcmode="lin" valueType="num">
                                      <p:cBhvr additive="base">
                                        <p:cTn id="64" dur="500"/>
                                        <p:tgtEl>
                                          <p:spTgt spid="23"/>
                                        </p:tgtEl>
                                        <p:attrNameLst>
                                          <p:attrName>ppt_y</p:attrName>
                                        </p:attrNameLst>
                                      </p:cBhvr>
                                      <p:tavLst>
                                        <p:tav tm="0">
                                          <p:val>
                                            <p:strVal val="ppt_y"/>
                                          </p:val>
                                        </p:tav>
                                        <p:tav tm="100000">
                                          <p:val>
                                            <p:strVal val="ppt_y"/>
                                          </p:val>
                                        </p:tav>
                                      </p:tavLst>
                                    </p:anim>
                                    <p:set>
                                      <p:cBhvr>
                                        <p:cTn id="65" dur="1" fill="hold">
                                          <p:stCondLst>
                                            <p:cond delay="499"/>
                                          </p:stCondLst>
                                        </p:cTn>
                                        <p:tgtEl>
                                          <p:spTgt spid="23"/>
                                        </p:tgtEl>
                                        <p:attrNameLst>
                                          <p:attrName>style.visibility</p:attrName>
                                        </p:attrNameLst>
                                      </p:cBhvr>
                                      <p:to>
                                        <p:strVal val="hidden"/>
                                      </p:to>
                                    </p:set>
                                  </p:childTnLst>
                                </p:cTn>
                              </p:par>
                              <p:par>
                                <p:cTn id="66" presetID="2" presetClass="exit" presetSubtype="8" fill="hold" nodeType="withEffect">
                                  <p:stCondLst>
                                    <p:cond delay="0"/>
                                  </p:stCondLst>
                                  <p:childTnLst>
                                    <p:anim calcmode="lin" valueType="num">
                                      <p:cBhvr additive="base">
                                        <p:cTn id="67" dur="500"/>
                                        <p:tgtEl>
                                          <p:spTgt spid="6"/>
                                        </p:tgtEl>
                                        <p:attrNameLst>
                                          <p:attrName>ppt_x</p:attrName>
                                        </p:attrNameLst>
                                      </p:cBhvr>
                                      <p:tavLst>
                                        <p:tav tm="0">
                                          <p:val>
                                            <p:strVal val="ppt_x"/>
                                          </p:val>
                                        </p:tav>
                                        <p:tav tm="100000">
                                          <p:val>
                                            <p:strVal val="0-ppt_w/2"/>
                                          </p:val>
                                        </p:tav>
                                      </p:tavLst>
                                    </p:anim>
                                    <p:anim calcmode="lin" valueType="num">
                                      <p:cBhvr additive="base">
                                        <p:cTn id="68" dur="500"/>
                                        <p:tgtEl>
                                          <p:spTgt spid="6"/>
                                        </p:tgtEl>
                                        <p:attrNameLst>
                                          <p:attrName>ppt_y</p:attrName>
                                        </p:attrNameLst>
                                      </p:cBhvr>
                                      <p:tavLst>
                                        <p:tav tm="0">
                                          <p:val>
                                            <p:strVal val="ppt_y"/>
                                          </p:val>
                                        </p:tav>
                                        <p:tav tm="100000">
                                          <p:val>
                                            <p:strVal val="ppt_y"/>
                                          </p:val>
                                        </p:tav>
                                      </p:tavLst>
                                    </p:anim>
                                    <p:set>
                                      <p:cBhvr>
                                        <p:cTn id="69" dur="1" fill="hold">
                                          <p:stCondLst>
                                            <p:cond delay="499"/>
                                          </p:stCondLst>
                                        </p:cTn>
                                        <p:tgtEl>
                                          <p:spTgt spid="6"/>
                                        </p:tgtEl>
                                        <p:attrNameLst>
                                          <p:attrName>style.visibility</p:attrName>
                                        </p:attrNameLst>
                                      </p:cBhvr>
                                      <p:to>
                                        <p:strVal val="hidden"/>
                                      </p:to>
                                    </p:set>
                                  </p:childTnLst>
                                </p:cTn>
                              </p:par>
                              <p:par>
                                <p:cTn id="70" presetID="2" presetClass="exit" presetSubtype="8" fill="hold" nodeType="withEffect">
                                  <p:stCondLst>
                                    <p:cond delay="0"/>
                                  </p:stCondLst>
                                  <p:childTnLst>
                                    <p:anim calcmode="lin" valueType="num">
                                      <p:cBhvr additive="base">
                                        <p:cTn id="71" dur="500"/>
                                        <p:tgtEl>
                                          <p:spTgt spid="26"/>
                                        </p:tgtEl>
                                        <p:attrNameLst>
                                          <p:attrName>ppt_x</p:attrName>
                                        </p:attrNameLst>
                                      </p:cBhvr>
                                      <p:tavLst>
                                        <p:tav tm="0">
                                          <p:val>
                                            <p:strVal val="ppt_x"/>
                                          </p:val>
                                        </p:tav>
                                        <p:tav tm="100000">
                                          <p:val>
                                            <p:strVal val="0-ppt_w/2"/>
                                          </p:val>
                                        </p:tav>
                                      </p:tavLst>
                                    </p:anim>
                                    <p:anim calcmode="lin" valueType="num">
                                      <p:cBhvr additive="base">
                                        <p:cTn id="72" dur="500"/>
                                        <p:tgtEl>
                                          <p:spTgt spid="26"/>
                                        </p:tgtEl>
                                        <p:attrNameLst>
                                          <p:attrName>ppt_y</p:attrName>
                                        </p:attrNameLst>
                                      </p:cBhvr>
                                      <p:tavLst>
                                        <p:tav tm="0">
                                          <p:val>
                                            <p:strVal val="ppt_y"/>
                                          </p:val>
                                        </p:tav>
                                        <p:tav tm="100000">
                                          <p:val>
                                            <p:strVal val="ppt_y"/>
                                          </p:val>
                                        </p:tav>
                                      </p:tavLst>
                                    </p:anim>
                                    <p:set>
                                      <p:cBhvr>
                                        <p:cTn id="73" dur="1" fill="hold">
                                          <p:stCondLst>
                                            <p:cond delay="499"/>
                                          </p:stCondLst>
                                        </p:cTn>
                                        <p:tgtEl>
                                          <p:spTgt spid="26"/>
                                        </p:tgtEl>
                                        <p:attrNameLst>
                                          <p:attrName>style.visibility</p:attrName>
                                        </p:attrNameLst>
                                      </p:cBhvr>
                                      <p:to>
                                        <p:strVal val="hidden"/>
                                      </p:to>
                                    </p:set>
                                  </p:childTnLst>
                                </p:cTn>
                              </p:par>
                              <p:par>
                                <p:cTn id="74" presetID="2" presetClass="exit" presetSubtype="8" fill="hold" grpId="1" nodeType="withEffect">
                                  <p:stCondLst>
                                    <p:cond delay="0"/>
                                  </p:stCondLst>
                                  <p:childTnLst>
                                    <p:anim calcmode="lin" valueType="num">
                                      <p:cBhvr additive="base">
                                        <p:cTn id="75" dur="500"/>
                                        <p:tgtEl>
                                          <p:spTgt spid="10"/>
                                        </p:tgtEl>
                                        <p:attrNameLst>
                                          <p:attrName>ppt_x</p:attrName>
                                        </p:attrNameLst>
                                      </p:cBhvr>
                                      <p:tavLst>
                                        <p:tav tm="0">
                                          <p:val>
                                            <p:strVal val="ppt_x"/>
                                          </p:val>
                                        </p:tav>
                                        <p:tav tm="100000">
                                          <p:val>
                                            <p:strVal val="0-ppt_w/2"/>
                                          </p:val>
                                        </p:tav>
                                      </p:tavLst>
                                    </p:anim>
                                    <p:anim calcmode="lin" valueType="num">
                                      <p:cBhvr additive="base">
                                        <p:cTn id="76" dur="500"/>
                                        <p:tgtEl>
                                          <p:spTgt spid="10"/>
                                        </p:tgtEl>
                                        <p:attrNameLst>
                                          <p:attrName>ppt_y</p:attrName>
                                        </p:attrNameLst>
                                      </p:cBhvr>
                                      <p:tavLst>
                                        <p:tav tm="0">
                                          <p:val>
                                            <p:strVal val="ppt_y"/>
                                          </p:val>
                                        </p:tav>
                                        <p:tav tm="100000">
                                          <p:val>
                                            <p:strVal val="ppt_y"/>
                                          </p:val>
                                        </p:tav>
                                      </p:tavLst>
                                    </p:anim>
                                    <p:set>
                                      <p:cBhvr>
                                        <p:cTn id="77" dur="1" fill="hold">
                                          <p:stCondLst>
                                            <p:cond delay="499"/>
                                          </p:stCondLst>
                                        </p:cTn>
                                        <p:tgtEl>
                                          <p:spTgt spid="10"/>
                                        </p:tgtEl>
                                        <p:attrNameLst>
                                          <p:attrName>style.visibility</p:attrName>
                                        </p:attrNameLst>
                                      </p:cBhvr>
                                      <p:to>
                                        <p:strVal val="hidden"/>
                                      </p:to>
                                    </p:set>
                                  </p:childTnLst>
                                </p:cTn>
                              </p:par>
                              <p:par>
                                <p:cTn id="78" presetID="2" presetClass="exit" presetSubtype="8" fill="hold" grpId="1" nodeType="withEffect">
                                  <p:stCondLst>
                                    <p:cond delay="0"/>
                                  </p:stCondLst>
                                  <p:childTnLst>
                                    <p:anim calcmode="lin" valueType="num">
                                      <p:cBhvr additive="base">
                                        <p:cTn id="79" dur="500"/>
                                        <p:tgtEl>
                                          <p:spTgt spid="25"/>
                                        </p:tgtEl>
                                        <p:attrNameLst>
                                          <p:attrName>ppt_x</p:attrName>
                                        </p:attrNameLst>
                                      </p:cBhvr>
                                      <p:tavLst>
                                        <p:tav tm="0">
                                          <p:val>
                                            <p:strVal val="ppt_x"/>
                                          </p:val>
                                        </p:tav>
                                        <p:tav tm="100000">
                                          <p:val>
                                            <p:strVal val="0-ppt_w/2"/>
                                          </p:val>
                                        </p:tav>
                                      </p:tavLst>
                                    </p:anim>
                                    <p:anim calcmode="lin" valueType="num">
                                      <p:cBhvr additive="base">
                                        <p:cTn id="80" dur="500"/>
                                        <p:tgtEl>
                                          <p:spTgt spid="25"/>
                                        </p:tgtEl>
                                        <p:attrNameLst>
                                          <p:attrName>ppt_y</p:attrName>
                                        </p:attrNameLst>
                                      </p:cBhvr>
                                      <p:tavLst>
                                        <p:tav tm="0">
                                          <p:val>
                                            <p:strVal val="ppt_y"/>
                                          </p:val>
                                        </p:tav>
                                        <p:tav tm="100000">
                                          <p:val>
                                            <p:strVal val="ppt_y"/>
                                          </p:val>
                                        </p:tav>
                                      </p:tavLst>
                                    </p:anim>
                                    <p:set>
                                      <p:cBhvr>
                                        <p:cTn id="81" dur="1" fill="hold">
                                          <p:stCondLst>
                                            <p:cond delay="499"/>
                                          </p:stCondLst>
                                        </p:cTn>
                                        <p:tgtEl>
                                          <p:spTgt spid="25"/>
                                        </p:tgtEl>
                                        <p:attrNameLst>
                                          <p:attrName>style.visibility</p:attrName>
                                        </p:attrNameLst>
                                      </p:cBhvr>
                                      <p:to>
                                        <p:strVal val="hidden"/>
                                      </p:to>
                                    </p:set>
                                  </p:childTnLst>
                                </p:cTn>
                              </p:par>
                              <p:par>
                                <p:cTn id="82" presetID="2" presetClass="exit" presetSubtype="8" fill="hold" nodeType="withEffect">
                                  <p:stCondLst>
                                    <p:cond delay="0"/>
                                  </p:stCondLst>
                                  <p:childTnLst>
                                    <p:anim calcmode="lin" valueType="num">
                                      <p:cBhvr additive="base">
                                        <p:cTn id="83" dur="500"/>
                                        <p:tgtEl>
                                          <p:spTgt spid="15"/>
                                        </p:tgtEl>
                                        <p:attrNameLst>
                                          <p:attrName>ppt_x</p:attrName>
                                        </p:attrNameLst>
                                      </p:cBhvr>
                                      <p:tavLst>
                                        <p:tav tm="0">
                                          <p:val>
                                            <p:strVal val="ppt_x"/>
                                          </p:val>
                                        </p:tav>
                                        <p:tav tm="100000">
                                          <p:val>
                                            <p:strVal val="0-ppt_w/2"/>
                                          </p:val>
                                        </p:tav>
                                      </p:tavLst>
                                    </p:anim>
                                    <p:anim calcmode="lin" valueType="num">
                                      <p:cBhvr additive="base">
                                        <p:cTn id="84" dur="500"/>
                                        <p:tgtEl>
                                          <p:spTgt spid="15"/>
                                        </p:tgtEl>
                                        <p:attrNameLst>
                                          <p:attrName>ppt_y</p:attrName>
                                        </p:attrNameLst>
                                      </p:cBhvr>
                                      <p:tavLst>
                                        <p:tav tm="0">
                                          <p:val>
                                            <p:strVal val="ppt_y"/>
                                          </p:val>
                                        </p:tav>
                                        <p:tav tm="100000">
                                          <p:val>
                                            <p:strVal val="ppt_y"/>
                                          </p:val>
                                        </p:tav>
                                      </p:tavLst>
                                    </p:anim>
                                    <p:set>
                                      <p:cBhvr>
                                        <p:cTn id="85" dur="1" fill="hold">
                                          <p:stCondLst>
                                            <p:cond delay="499"/>
                                          </p:stCondLst>
                                        </p:cTn>
                                        <p:tgtEl>
                                          <p:spTgt spid="15"/>
                                        </p:tgtEl>
                                        <p:attrNameLst>
                                          <p:attrName>style.visibility</p:attrName>
                                        </p:attrNameLst>
                                      </p:cBhvr>
                                      <p:to>
                                        <p:strVal val="hidden"/>
                                      </p:to>
                                    </p:set>
                                  </p:childTnLst>
                                </p:cTn>
                              </p:par>
                              <p:par>
                                <p:cTn id="86" presetID="2" presetClass="exit" presetSubtype="8" fill="hold" nodeType="withEffect">
                                  <p:stCondLst>
                                    <p:cond delay="0"/>
                                  </p:stCondLst>
                                  <p:childTnLst>
                                    <p:anim calcmode="lin" valueType="num">
                                      <p:cBhvr additive="base">
                                        <p:cTn id="87" dur="500"/>
                                        <p:tgtEl>
                                          <p:spTgt spid="24"/>
                                        </p:tgtEl>
                                        <p:attrNameLst>
                                          <p:attrName>ppt_x</p:attrName>
                                        </p:attrNameLst>
                                      </p:cBhvr>
                                      <p:tavLst>
                                        <p:tav tm="0">
                                          <p:val>
                                            <p:strVal val="ppt_x"/>
                                          </p:val>
                                        </p:tav>
                                        <p:tav tm="100000">
                                          <p:val>
                                            <p:strVal val="0-ppt_w/2"/>
                                          </p:val>
                                        </p:tav>
                                      </p:tavLst>
                                    </p:anim>
                                    <p:anim calcmode="lin" valueType="num">
                                      <p:cBhvr additive="base">
                                        <p:cTn id="88" dur="500"/>
                                        <p:tgtEl>
                                          <p:spTgt spid="24"/>
                                        </p:tgtEl>
                                        <p:attrNameLst>
                                          <p:attrName>ppt_y</p:attrName>
                                        </p:attrNameLst>
                                      </p:cBhvr>
                                      <p:tavLst>
                                        <p:tav tm="0">
                                          <p:val>
                                            <p:strVal val="ppt_y"/>
                                          </p:val>
                                        </p:tav>
                                        <p:tav tm="100000">
                                          <p:val>
                                            <p:strVal val="ppt_y"/>
                                          </p:val>
                                        </p:tav>
                                      </p:tavLst>
                                    </p:anim>
                                    <p:set>
                                      <p:cBhvr>
                                        <p:cTn id="89" dur="1" fill="hold">
                                          <p:stCondLst>
                                            <p:cond delay="499"/>
                                          </p:stCondLst>
                                        </p:cTn>
                                        <p:tgtEl>
                                          <p:spTgt spid="24"/>
                                        </p:tgtEl>
                                        <p:attrNameLst>
                                          <p:attrName>style.visibility</p:attrName>
                                        </p:attrNameLst>
                                      </p:cBhvr>
                                      <p:to>
                                        <p:strVal val="hidden"/>
                                      </p:to>
                                    </p:set>
                                  </p:childTnLst>
                                </p:cTn>
                              </p:par>
                              <p:par>
                                <p:cTn id="90" presetID="2" presetClass="exit" presetSubtype="8" fill="hold" grpId="1" nodeType="withEffect">
                                  <p:stCondLst>
                                    <p:cond delay="0"/>
                                  </p:stCondLst>
                                  <p:childTnLst>
                                    <p:anim calcmode="lin" valueType="num">
                                      <p:cBhvr additive="base">
                                        <p:cTn id="91" dur="500"/>
                                        <p:tgtEl>
                                          <p:spTgt spid="18"/>
                                        </p:tgtEl>
                                        <p:attrNameLst>
                                          <p:attrName>ppt_x</p:attrName>
                                        </p:attrNameLst>
                                      </p:cBhvr>
                                      <p:tavLst>
                                        <p:tav tm="0">
                                          <p:val>
                                            <p:strVal val="ppt_x"/>
                                          </p:val>
                                        </p:tav>
                                        <p:tav tm="100000">
                                          <p:val>
                                            <p:strVal val="0-ppt_w/2"/>
                                          </p:val>
                                        </p:tav>
                                      </p:tavLst>
                                    </p:anim>
                                    <p:anim calcmode="lin" valueType="num">
                                      <p:cBhvr additive="base">
                                        <p:cTn id="92" dur="500"/>
                                        <p:tgtEl>
                                          <p:spTgt spid="18"/>
                                        </p:tgtEl>
                                        <p:attrNameLst>
                                          <p:attrName>ppt_y</p:attrName>
                                        </p:attrNameLst>
                                      </p:cBhvr>
                                      <p:tavLst>
                                        <p:tav tm="0">
                                          <p:val>
                                            <p:strVal val="ppt_y"/>
                                          </p:val>
                                        </p:tav>
                                        <p:tav tm="100000">
                                          <p:val>
                                            <p:strVal val="ppt_y"/>
                                          </p:val>
                                        </p:tav>
                                      </p:tavLst>
                                    </p:anim>
                                    <p:set>
                                      <p:cBhvr>
                                        <p:cTn id="93" dur="1" fill="hold">
                                          <p:stCondLst>
                                            <p:cond delay="499"/>
                                          </p:stCondLst>
                                        </p:cTn>
                                        <p:tgtEl>
                                          <p:spTgt spid="18"/>
                                        </p:tgtEl>
                                        <p:attrNameLst>
                                          <p:attrName>style.visibility</p:attrName>
                                        </p:attrNameLst>
                                      </p:cBhvr>
                                      <p:to>
                                        <p:strVal val="hidden"/>
                                      </p:to>
                                    </p:set>
                                  </p:childTnLst>
                                </p:cTn>
                              </p:par>
                              <p:par>
                                <p:cTn id="94" presetID="2" presetClass="exit" presetSubtype="8" fill="hold" grpId="1" nodeType="withEffect">
                                  <p:stCondLst>
                                    <p:cond delay="0"/>
                                  </p:stCondLst>
                                  <p:childTnLst>
                                    <p:anim calcmode="lin" valueType="num">
                                      <p:cBhvr additive="base">
                                        <p:cTn id="95" dur="500"/>
                                        <p:tgtEl>
                                          <p:spTgt spid="27"/>
                                        </p:tgtEl>
                                        <p:attrNameLst>
                                          <p:attrName>ppt_x</p:attrName>
                                        </p:attrNameLst>
                                      </p:cBhvr>
                                      <p:tavLst>
                                        <p:tav tm="0">
                                          <p:val>
                                            <p:strVal val="ppt_x"/>
                                          </p:val>
                                        </p:tav>
                                        <p:tav tm="100000">
                                          <p:val>
                                            <p:strVal val="0-ppt_w/2"/>
                                          </p:val>
                                        </p:tav>
                                      </p:tavLst>
                                    </p:anim>
                                    <p:anim calcmode="lin" valueType="num">
                                      <p:cBhvr additive="base">
                                        <p:cTn id="96" dur="500"/>
                                        <p:tgtEl>
                                          <p:spTgt spid="27"/>
                                        </p:tgtEl>
                                        <p:attrNameLst>
                                          <p:attrName>ppt_y</p:attrName>
                                        </p:attrNameLst>
                                      </p:cBhvr>
                                      <p:tavLst>
                                        <p:tav tm="0">
                                          <p:val>
                                            <p:strVal val="ppt_y"/>
                                          </p:val>
                                        </p:tav>
                                        <p:tav tm="100000">
                                          <p:val>
                                            <p:strVal val="ppt_y"/>
                                          </p:val>
                                        </p:tav>
                                      </p:tavLst>
                                    </p:anim>
                                    <p:set>
                                      <p:cBhvr>
                                        <p:cTn id="97" dur="1" fill="hold">
                                          <p:stCondLst>
                                            <p:cond delay="499"/>
                                          </p:stCondLst>
                                        </p:cTn>
                                        <p:tgtEl>
                                          <p:spTgt spid="27"/>
                                        </p:tgtEl>
                                        <p:attrNameLst>
                                          <p:attrName>style.visibility</p:attrName>
                                        </p:attrNameLst>
                                      </p:cBhvr>
                                      <p:to>
                                        <p:strVal val="hidden"/>
                                      </p:to>
                                    </p:set>
                                  </p:childTnLst>
                                </p:cTn>
                              </p:par>
                              <p:par>
                                <p:cTn id="98" presetID="2" presetClass="exit" presetSubtype="8" fill="hold" nodeType="withEffect">
                                  <p:stCondLst>
                                    <p:cond delay="0"/>
                                  </p:stCondLst>
                                  <p:childTnLst>
                                    <p:anim calcmode="lin" valueType="num">
                                      <p:cBhvr additive="base">
                                        <p:cTn id="99" dur="500"/>
                                        <p:tgtEl>
                                          <p:spTgt spid="19"/>
                                        </p:tgtEl>
                                        <p:attrNameLst>
                                          <p:attrName>ppt_x</p:attrName>
                                        </p:attrNameLst>
                                      </p:cBhvr>
                                      <p:tavLst>
                                        <p:tav tm="0">
                                          <p:val>
                                            <p:strVal val="ppt_x"/>
                                          </p:val>
                                        </p:tav>
                                        <p:tav tm="100000">
                                          <p:val>
                                            <p:strVal val="0-ppt_w/2"/>
                                          </p:val>
                                        </p:tav>
                                      </p:tavLst>
                                    </p:anim>
                                    <p:anim calcmode="lin" valueType="num">
                                      <p:cBhvr additive="base">
                                        <p:cTn id="100" dur="500"/>
                                        <p:tgtEl>
                                          <p:spTgt spid="19"/>
                                        </p:tgtEl>
                                        <p:attrNameLst>
                                          <p:attrName>ppt_y</p:attrName>
                                        </p:attrNameLst>
                                      </p:cBhvr>
                                      <p:tavLst>
                                        <p:tav tm="0">
                                          <p:val>
                                            <p:strVal val="ppt_y"/>
                                          </p:val>
                                        </p:tav>
                                        <p:tav tm="100000">
                                          <p:val>
                                            <p:strVal val="ppt_y"/>
                                          </p:val>
                                        </p:tav>
                                      </p:tavLst>
                                    </p:anim>
                                    <p:set>
                                      <p:cBhvr>
                                        <p:cTn id="101" dur="1" fill="hold">
                                          <p:stCondLst>
                                            <p:cond delay="499"/>
                                          </p:stCondLst>
                                        </p:cTn>
                                        <p:tgtEl>
                                          <p:spTgt spid="19"/>
                                        </p:tgtEl>
                                        <p:attrNameLst>
                                          <p:attrName>style.visibility</p:attrName>
                                        </p:attrNameLst>
                                      </p:cBhvr>
                                      <p:to>
                                        <p:strVal val="hidden"/>
                                      </p:to>
                                    </p:set>
                                  </p:childTnLst>
                                </p:cTn>
                              </p:par>
                            </p:childTnLst>
                          </p:cTn>
                        </p:par>
                        <p:par>
                          <p:cTn id="102" fill="hold">
                            <p:stCondLst>
                              <p:cond delay="500"/>
                            </p:stCondLst>
                            <p:childTnLst>
                              <p:par>
                                <p:cTn id="103" presetID="2" presetClass="exit" presetSubtype="8" fill="hold" nodeType="afterEffect">
                                  <p:stCondLst>
                                    <p:cond delay="0"/>
                                  </p:stCondLst>
                                  <p:childTnLst>
                                    <p:anim calcmode="lin" valueType="num">
                                      <p:cBhvr additive="base">
                                        <p:cTn id="104" dur="500"/>
                                        <p:tgtEl>
                                          <p:spTgt spid="28"/>
                                        </p:tgtEl>
                                        <p:attrNameLst>
                                          <p:attrName>ppt_x</p:attrName>
                                        </p:attrNameLst>
                                      </p:cBhvr>
                                      <p:tavLst>
                                        <p:tav tm="0">
                                          <p:val>
                                            <p:strVal val="ppt_x"/>
                                          </p:val>
                                        </p:tav>
                                        <p:tav tm="100000">
                                          <p:val>
                                            <p:strVal val="0-ppt_w/2"/>
                                          </p:val>
                                        </p:tav>
                                      </p:tavLst>
                                    </p:anim>
                                    <p:anim calcmode="lin" valueType="num">
                                      <p:cBhvr additive="base">
                                        <p:cTn id="105" dur="500"/>
                                        <p:tgtEl>
                                          <p:spTgt spid="28"/>
                                        </p:tgtEl>
                                        <p:attrNameLst>
                                          <p:attrName>ppt_y</p:attrName>
                                        </p:attrNameLst>
                                      </p:cBhvr>
                                      <p:tavLst>
                                        <p:tav tm="0">
                                          <p:val>
                                            <p:strVal val="ppt_y"/>
                                          </p:val>
                                        </p:tav>
                                        <p:tav tm="100000">
                                          <p:val>
                                            <p:strVal val="ppt_y"/>
                                          </p:val>
                                        </p:tav>
                                      </p:tavLst>
                                    </p:anim>
                                    <p:set>
                                      <p:cBhvr>
                                        <p:cTn id="106" dur="1" fill="hold">
                                          <p:stCondLst>
                                            <p:cond delay="499"/>
                                          </p:stCondLst>
                                        </p:cTn>
                                        <p:tgtEl>
                                          <p:spTgt spid="28"/>
                                        </p:tgtEl>
                                        <p:attrNameLst>
                                          <p:attrName>style.visibility</p:attrName>
                                        </p:attrNameLst>
                                      </p:cBhvr>
                                      <p:to>
                                        <p:strVal val="hidden"/>
                                      </p:to>
                                    </p:set>
                                  </p:childTnLst>
                                </p:cTn>
                              </p:par>
                            </p:childTnLst>
                          </p:cTn>
                        </p:par>
                        <p:par>
                          <p:cTn id="107" fill="hold">
                            <p:stCondLst>
                              <p:cond delay="1000"/>
                            </p:stCondLst>
                            <p:childTnLst>
                              <p:par>
                                <p:cTn id="108" presetID="37" presetClass="entr" presetSubtype="0" fill="hold" nodeType="after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1000"/>
                                        <p:tgtEl>
                                          <p:spTgt spid="29"/>
                                        </p:tgtEl>
                                      </p:cBhvr>
                                    </p:animEffect>
                                    <p:anim calcmode="lin" valueType="num">
                                      <p:cBhvr>
                                        <p:cTn id="111" dur="1000" fill="hold"/>
                                        <p:tgtEl>
                                          <p:spTgt spid="29"/>
                                        </p:tgtEl>
                                        <p:attrNameLst>
                                          <p:attrName>ppt_x</p:attrName>
                                        </p:attrNameLst>
                                      </p:cBhvr>
                                      <p:tavLst>
                                        <p:tav tm="0">
                                          <p:val>
                                            <p:strVal val="#ppt_x"/>
                                          </p:val>
                                        </p:tav>
                                        <p:tav tm="100000">
                                          <p:val>
                                            <p:strVal val="#ppt_x"/>
                                          </p:val>
                                        </p:tav>
                                      </p:tavLst>
                                    </p:anim>
                                    <p:anim calcmode="lin" valueType="num">
                                      <p:cBhvr>
                                        <p:cTn id="112" dur="900" decel="100000" fill="hold"/>
                                        <p:tgtEl>
                                          <p:spTgt spid="29"/>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114" fill="hold">
                            <p:stCondLst>
                              <p:cond delay="2000"/>
                            </p:stCondLst>
                            <p:childTnLst>
                              <p:par>
                                <p:cTn id="115" presetID="2" presetClass="entr" presetSubtype="2" fill="hold" grpId="0" nodeType="after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1+#ppt_w/2"/>
                                          </p:val>
                                        </p:tav>
                                        <p:tav tm="100000">
                                          <p:val>
                                            <p:strVal val="#ppt_x"/>
                                          </p:val>
                                        </p:tav>
                                      </p:tavLst>
                                    </p:anim>
                                    <p:anim calcmode="lin" valueType="num">
                                      <p:cBhvr additive="base">
                                        <p:cTn id="118" dur="500" fill="hold"/>
                                        <p:tgtEl>
                                          <p:spTgt spid="30"/>
                                        </p:tgtEl>
                                        <p:attrNameLst>
                                          <p:attrName>ppt_y</p:attrName>
                                        </p:attrNameLst>
                                      </p:cBhvr>
                                      <p:tavLst>
                                        <p:tav tm="0">
                                          <p:val>
                                            <p:strVal val="#ppt_y"/>
                                          </p:val>
                                        </p:tav>
                                        <p:tav tm="100000">
                                          <p:val>
                                            <p:strVal val="#ppt_y"/>
                                          </p:val>
                                        </p:tav>
                                      </p:tavLst>
                                    </p:anim>
                                  </p:childTnLst>
                                </p:cTn>
                              </p:par>
                            </p:childTnLst>
                          </p:cTn>
                        </p:par>
                        <p:par>
                          <p:cTn id="119" fill="hold">
                            <p:stCondLst>
                              <p:cond delay="2500"/>
                            </p:stCondLst>
                            <p:childTnLst>
                              <p:par>
                                <p:cTn id="120" presetID="10" presetClass="entr" presetSubtype="0" fill="hold" grpId="1"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animBg="1"/>
      <p:bldP spid="10" grpId="1" animBg="1"/>
      <p:bldP spid="18" grpId="0" animBg="1"/>
      <p:bldP spid="18" grpId="1" animBg="1"/>
      <p:bldP spid="23" grpId="0"/>
      <p:bldP spid="23" grpId="1"/>
      <p:bldP spid="25" grpId="0"/>
      <p:bldP spid="25" grpId="1"/>
      <p:bldP spid="27" grpId="0"/>
      <p:bldP spid="27" grpId="1"/>
      <p:bldP spid="30" grpId="0"/>
      <p:bldP spid="3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1078</Words>
  <Application>Microsoft Macintosh PowerPoint</Application>
  <PresentationFormat>Widescreen</PresentationFormat>
  <Paragraphs>118</Paragraphs>
  <Slides>19</Slides>
  <Notes>2</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Calibri Light</vt:lpstr>
      <vt:lpstr>DengXian</vt:lpstr>
      <vt:lpstr>Lato Light</vt:lpstr>
      <vt:lpstr>Times New Roman</vt:lpstr>
      <vt:lpstr>宋体</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Microsoft Office User</cp:lastModifiedBy>
  <cp:revision>38</cp:revision>
  <dcterms:created xsi:type="dcterms:W3CDTF">2017-05-22T09:09:50Z</dcterms:created>
  <dcterms:modified xsi:type="dcterms:W3CDTF">2017-05-23T07:33:30Z</dcterms:modified>
</cp:coreProperties>
</file>