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g Xiaoji" initials="T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comments" Target="comments/comment1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7-04T20:36:56.124" idx="1">
    <p:pos x="4464" y="1284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解决数据中心状态管理问题和数据库数据高可靠性的实现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资源被逐步创建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运行命令查看服务和pod状态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和普通sql命令没有两样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可以方便的管理集群和查看集群状态</a:t>
            </a:r>
          </a:p>
          <a:p>
            <a:pPr/>
            <a:r>
              <a:t>回到刚才说的有状态服务部署，kubernetes已将各组件集成</a:t>
            </a:r>
          </a:p>
          <a:p>
            <a:pPr/>
            <a:r>
              <a:t>测试一下效果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通过不同的方式删除一个pod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可扩展性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通过不同的方式关闭集群和删除资源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cockroachdb自带集群化部署，探索新的方式</a:t>
            </a:r>
          </a:p>
          <a:p>
            <a:pPr/>
            <a:r>
              <a:t>更利于资源隔离、自动化部署和管理</a:t>
            </a:r>
          </a:p>
          <a:p>
            <a:pPr/>
            <a:r>
              <a:t>其他方面已足够</a:t>
            </a:r>
          </a:p>
          <a:p>
            <a:pPr/>
            <a:r>
              <a:t>虽然产品化不完善，但仍可做很多事，不管是尝鲜还是探索，都会有所收获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CockroachDB是一个开源的、分布式的、具有高可靠性和极强生命力的数据库系统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docker是一个开源的容器引擎，可实现虚拟化，快速搭建和移植跨平台应用</a:t>
            </a:r>
          </a:p>
          <a:p>
            <a:pPr/>
            <a:r>
              <a:t>Kubernetes是一个开源的可实现自动化部署和运维的容器编排系统</a:t>
            </a:r>
          </a:p>
          <a:p>
            <a:pPr/>
            <a:r>
              <a:t>      良好的伸缩性     自动化资源配置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两句话，不建议用户安装有状态的应用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数据中心与服务分层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数据与应用隔离，并发完全剥离</a:t>
            </a:r>
          </a:p>
          <a:p>
            <a:pPr/>
            <a:r>
              <a:t>独立存储</a:t>
            </a:r>
          </a:p>
          <a:p>
            <a:pPr/>
            <a:r>
              <a:t>好比一个人只干活没有记忆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与无状态应用理念背道而驰</a:t>
            </a:r>
          </a:p>
          <a:p>
            <a:pPr/>
            <a:r>
              <a:t>数据库本身是一个状态存储单元</a:t>
            </a:r>
          </a:p>
          <a:p>
            <a:pPr/>
            <a:r>
              <a:t>StatefulSet、Persistent Volumes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字面理解：状态化的集合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持久卷，挂载在任意节点上的远程磁盘      会有一定延迟成本</a:t>
            </a:r>
          </a:p>
          <a:p>
            <a:pPr/>
            <a:r>
              <a:t>说了这么多，开始部署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3356" y="4119757"/>
            <a:ext cx="2126147" cy="2138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3720" y="4031579"/>
            <a:ext cx="2610059" cy="2315009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当 CockroachDB 遇上 Kubernetes"/>
          <p:cNvSpPr txBox="1"/>
          <p:nvPr/>
        </p:nvSpPr>
        <p:spPr>
          <a:xfrm>
            <a:off x="2065800" y="1582951"/>
            <a:ext cx="887319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当 CockroachDB 遇上 Kubernetes</a:t>
            </a:r>
          </a:p>
        </p:txBody>
      </p:sp>
      <p:sp>
        <p:nvSpPr>
          <p:cNvPr id="122" name="—— 基于 Kubernetes 部署 CockroachDB"/>
          <p:cNvSpPr txBox="1"/>
          <p:nvPr/>
        </p:nvSpPr>
        <p:spPr>
          <a:xfrm>
            <a:off x="7081655" y="2475156"/>
            <a:ext cx="384714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—— 基于 Kubernetes 部署 CockroachDB </a:t>
            </a:r>
          </a:p>
        </p:txBody>
      </p:sp>
      <p:sp>
        <p:nvSpPr>
          <p:cNvPr id="123" name="浙江 · 杭州 · 全民直播 — 唐小吉"/>
          <p:cNvSpPr txBox="1"/>
          <p:nvPr/>
        </p:nvSpPr>
        <p:spPr>
          <a:xfrm>
            <a:off x="8275928" y="3055541"/>
            <a:ext cx="264332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浙江 · 杭州 · 全民直播 — 唐小吉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https://github.com/cockroachdb/cockroach/blob/master/cloud/kubernetes/cockroachdb-statefulset.yaml"/>
          <p:cNvSpPr txBox="1"/>
          <p:nvPr/>
        </p:nvSpPr>
        <p:spPr>
          <a:xfrm>
            <a:off x="1784727" y="2752243"/>
            <a:ext cx="850718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200"/>
              </a:lnSpc>
              <a:defRPr sz="15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https://github.com/cockroachdb/cockroach/blob/master/cloud/kubernetes/cockroachdb-statefulset.yaml</a:t>
            </a:r>
          </a:p>
        </p:txBody>
      </p:sp>
      <p:sp>
        <p:nvSpPr>
          <p:cNvPr id="194" name="下载配置文件"/>
          <p:cNvSpPr txBox="1"/>
          <p:nvPr/>
        </p:nvSpPr>
        <p:spPr>
          <a:xfrm>
            <a:off x="1788640" y="2083323"/>
            <a:ext cx="17145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下载配置文件</a:t>
            </a:r>
          </a:p>
        </p:txBody>
      </p:sp>
      <p:pic>
        <p:nvPicPr>
          <p:cNvPr id="195" name="create.png" descr="cre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350" y="4202432"/>
            <a:ext cx="9826100" cy="2478459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创建集群"/>
          <p:cNvSpPr txBox="1"/>
          <p:nvPr/>
        </p:nvSpPr>
        <p:spPr>
          <a:xfrm>
            <a:off x="1780327" y="3401138"/>
            <a:ext cx="12319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创建集群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et.png" descr="ge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0236" y="1745811"/>
            <a:ext cx="9435775" cy="1972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get2.png" descr="get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2209" y="4380470"/>
            <a:ext cx="9471828" cy="239177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查看服务状态"/>
          <p:cNvSpPr txBox="1"/>
          <p:nvPr/>
        </p:nvSpPr>
        <p:spPr>
          <a:xfrm>
            <a:off x="2276700" y="1241211"/>
            <a:ext cx="15621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查看服务状态</a:t>
            </a:r>
          </a:p>
        </p:txBody>
      </p:sp>
      <p:sp>
        <p:nvSpPr>
          <p:cNvPr id="203" name="查看 Pod 状态"/>
          <p:cNvSpPr txBox="1"/>
          <p:nvPr/>
        </p:nvSpPr>
        <p:spPr>
          <a:xfrm>
            <a:off x="2322856" y="3833613"/>
            <a:ext cx="166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/>
            <a:r>
              <a:t>查看 Pod 状态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run.png" descr="ru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8714" y="2927357"/>
            <a:ext cx="10388469" cy="1088647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启动应用"/>
          <p:cNvSpPr txBox="1"/>
          <p:nvPr/>
        </p:nvSpPr>
        <p:spPr>
          <a:xfrm>
            <a:off x="1705444" y="2164338"/>
            <a:ext cx="12319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启动应用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ql.png" descr="sq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4359" y="2666573"/>
            <a:ext cx="10176082" cy="3933706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像普通数据库那样使用 CockroachDB"/>
          <p:cNvSpPr txBox="1"/>
          <p:nvPr/>
        </p:nvSpPr>
        <p:spPr>
          <a:xfrm>
            <a:off x="1694096" y="2052012"/>
            <a:ext cx="484901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像普通数据库那样使用 CockroachDB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web.png" descr="we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4778" y="1191103"/>
            <a:ext cx="9596808" cy="650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admin-ui.png" descr="admin-u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6680" y="2926219"/>
            <a:ext cx="9995139" cy="5348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8080.png" descr="808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21420" y="2047204"/>
            <a:ext cx="2844801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CockroachDB 自带了 AdminUI"/>
          <p:cNvSpPr txBox="1"/>
          <p:nvPr/>
        </p:nvSpPr>
        <p:spPr>
          <a:xfrm>
            <a:off x="2211694" y="502852"/>
            <a:ext cx="411335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CockroachDB 自带了 AdminUI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delete1.png" descr="delet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2297" y="2711517"/>
            <a:ext cx="113919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delete2.png" descr="delet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7697" y="4026594"/>
            <a:ext cx="11341101" cy="825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给集群制造一点麻烦"/>
          <p:cNvSpPr txBox="1"/>
          <p:nvPr/>
        </p:nvSpPr>
        <p:spPr>
          <a:xfrm>
            <a:off x="1181672" y="1777439"/>
            <a:ext cx="26289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给集群制造一点麻烦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cale.png" descr="sca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2106" y="3619231"/>
            <a:ext cx="9840588" cy="706845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轻松地对集群进行缩放"/>
          <p:cNvSpPr txBox="1"/>
          <p:nvPr/>
        </p:nvSpPr>
        <p:spPr>
          <a:xfrm>
            <a:off x="1878174" y="2838291"/>
            <a:ext cx="2908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轻松地对集群进行缩放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delete3.png" descr="delet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4348" y="3018236"/>
            <a:ext cx="10404565" cy="1370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delete-all.png" descr="delete-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4348" y="4900542"/>
            <a:ext cx="10404565" cy="791399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关闭集群"/>
          <p:cNvSpPr txBox="1"/>
          <p:nvPr/>
        </p:nvSpPr>
        <p:spPr>
          <a:xfrm>
            <a:off x="1755366" y="2314105"/>
            <a:ext cx="12319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关闭集群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hanks !"/>
          <p:cNvSpPr txBox="1"/>
          <p:nvPr/>
        </p:nvSpPr>
        <p:spPr>
          <a:xfrm>
            <a:off x="5624728" y="3810446"/>
            <a:ext cx="1755344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Thanks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ockroachDB"/>
          <p:cNvSpPr txBox="1"/>
          <p:nvPr/>
        </p:nvSpPr>
        <p:spPr>
          <a:xfrm>
            <a:off x="2905743" y="1563672"/>
            <a:ext cx="2400758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CockroachDB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9687" y="1310805"/>
            <a:ext cx="2610059" cy="231500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极强生存能力"/>
          <p:cNvSpPr txBox="1"/>
          <p:nvPr/>
        </p:nvSpPr>
        <p:spPr>
          <a:xfrm>
            <a:off x="2997285" y="3817232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极强生存能力</a:t>
            </a:r>
          </a:p>
        </p:txBody>
      </p:sp>
      <p:sp>
        <p:nvSpPr>
          <p:cNvPr id="130" name="NewSQL"/>
          <p:cNvSpPr txBox="1"/>
          <p:nvPr/>
        </p:nvSpPr>
        <p:spPr>
          <a:xfrm>
            <a:off x="3017284" y="3189890"/>
            <a:ext cx="13789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NewSQL</a:t>
            </a:r>
          </a:p>
        </p:txBody>
      </p:sp>
      <p:sp>
        <p:nvSpPr>
          <p:cNvPr id="131" name="分布式部署、可扩展性"/>
          <p:cNvSpPr txBox="1"/>
          <p:nvPr/>
        </p:nvSpPr>
        <p:spPr>
          <a:xfrm>
            <a:off x="2949312" y="4416566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分布式部署、可扩展性</a:t>
            </a:r>
          </a:p>
        </p:txBody>
      </p:sp>
      <p:sp>
        <p:nvSpPr>
          <p:cNvPr id="132" name="分布式事务、强一致性"/>
          <p:cNvSpPr txBox="1"/>
          <p:nvPr/>
        </p:nvSpPr>
        <p:spPr>
          <a:xfrm>
            <a:off x="2949312" y="5103548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分布式事务、强一致性</a:t>
            </a:r>
          </a:p>
        </p:txBody>
      </p:sp>
      <p:sp>
        <p:nvSpPr>
          <p:cNvPr id="133" name="……"/>
          <p:cNvSpPr txBox="1"/>
          <p:nvPr/>
        </p:nvSpPr>
        <p:spPr>
          <a:xfrm>
            <a:off x="3020296" y="5702882"/>
            <a:ext cx="7239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……</a:t>
            </a:r>
          </a:p>
        </p:txBody>
      </p:sp>
      <p:sp>
        <p:nvSpPr>
          <p:cNvPr id="134" name="开源"/>
          <p:cNvSpPr txBox="1"/>
          <p:nvPr/>
        </p:nvSpPr>
        <p:spPr>
          <a:xfrm>
            <a:off x="3020296" y="2530915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开源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容器引擎：Docker"/>
          <p:cNvSpPr txBox="1"/>
          <p:nvPr/>
        </p:nvSpPr>
        <p:spPr>
          <a:xfrm>
            <a:off x="2742005" y="1655607"/>
            <a:ext cx="301626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容器引擎：Docker</a:t>
            </a:r>
          </a:p>
        </p:txBody>
      </p:sp>
      <p:sp>
        <p:nvSpPr>
          <p:cNvPr id="139" name="· 开源"/>
          <p:cNvSpPr txBox="1"/>
          <p:nvPr/>
        </p:nvSpPr>
        <p:spPr>
          <a:xfrm>
            <a:off x="2851630" y="2485103"/>
            <a:ext cx="835509" cy="48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开源</a:t>
            </a:r>
          </a:p>
        </p:txBody>
      </p:sp>
      <p:sp>
        <p:nvSpPr>
          <p:cNvPr id="140" name="· 虚拟化"/>
          <p:cNvSpPr txBox="1"/>
          <p:nvPr/>
        </p:nvSpPr>
        <p:spPr>
          <a:xfrm>
            <a:off x="2839369" y="3044342"/>
            <a:ext cx="1114909" cy="48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虚拟化</a:t>
            </a:r>
          </a:p>
        </p:txBody>
      </p:sp>
      <p:sp>
        <p:nvSpPr>
          <p:cNvPr id="141" name="· 应用隔离"/>
          <p:cNvSpPr txBox="1"/>
          <p:nvPr/>
        </p:nvSpPr>
        <p:spPr>
          <a:xfrm>
            <a:off x="2838492" y="3603581"/>
            <a:ext cx="1394308" cy="48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应用隔离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48761" y="931382"/>
            <a:ext cx="4510241" cy="2893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15847" y="5143167"/>
            <a:ext cx="2375452" cy="238942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容器编排系统：Kubernetes"/>
          <p:cNvSpPr txBox="1"/>
          <p:nvPr/>
        </p:nvSpPr>
        <p:spPr>
          <a:xfrm>
            <a:off x="2754913" y="4962799"/>
            <a:ext cx="441323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容器编排系统：Kubernetes</a:t>
            </a:r>
          </a:p>
        </p:txBody>
      </p:sp>
      <p:sp>
        <p:nvSpPr>
          <p:cNvPr id="145" name="· 开源"/>
          <p:cNvSpPr txBox="1"/>
          <p:nvPr/>
        </p:nvSpPr>
        <p:spPr>
          <a:xfrm>
            <a:off x="2839150" y="5857063"/>
            <a:ext cx="835508" cy="48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开源</a:t>
            </a:r>
          </a:p>
        </p:txBody>
      </p:sp>
      <p:sp>
        <p:nvSpPr>
          <p:cNvPr id="146" name="· 自动化部署、伸缩"/>
          <p:cNvSpPr txBox="1"/>
          <p:nvPr/>
        </p:nvSpPr>
        <p:spPr>
          <a:xfrm>
            <a:off x="2832836" y="6416302"/>
            <a:ext cx="2511909" cy="48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自动化部署、伸缩</a:t>
            </a:r>
          </a:p>
        </p:txBody>
      </p:sp>
      <p:sp>
        <p:nvSpPr>
          <p:cNvPr id="147" name="· 资源配置"/>
          <p:cNvSpPr txBox="1"/>
          <p:nvPr/>
        </p:nvSpPr>
        <p:spPr>
          <a:xfrm>
            <a:off x="2851411" y="6975541"/>
            <a:ext cx="1394308" cy="48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资源配置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9919" y="1861092"/>
            <a:ext cx="9947261" cy="237652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· 应用的状态"/>
          <p:cNvSpPr txBox="1"/>
          <p:nvPr/>
        </p:nvSpPr>
        <p:spPr>
          <a:xfrm>
            <a:off x="2795082" y="5140635"/>
            <a:ext cx="18077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· 应用的状态</a:t>
            </a:r>
          </a:p>
        </p:txBody>
      </p:sp>
      <p:sp>
        <p:nvSpPr>
          <p:cNvPr id="153" name="· 有状态的应用"/>
          <p:cNvSpPr txBox="1"/>
          <p:nvPr/>
        </p:nvSpPr>
        <p:spPr>
          <a:xfrm>
            <a:off x="2793107" y="4428777"/>
            <a:ext cx="21125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· 有状态的应用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3"/>
      <p:bldP build="whole" bldLvl="1" animBg="1" rev="0" advAuto="0" spid="151" grpId="1"/>
      <p:bldP build="whole" bldLvl="1" animBg="1" rev="0" advAuto="0" spid="15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微服务1.png" descr="微服务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4293" y="1725664"/>
            <a:ext cx="6296215" cy="584894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Docker/Kubernetes/微服务时代的服务架构："/>
          <p:cNvSpPr txBox="1"/>
          <p:nvPr/>
        </p:nvSpPr>
        <p:spPr>
          <a:xfrm>
            <a:off x="2160913" y="1159319"/>
            <a:ext cx="64364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Docker/Kubernetes/微服务时代的服务架构：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· 服务与数据隔离"/>
          <p:cNvSpPr txBox="1"/>
          <p:nvPr/>
        </p:nvSpPr>
        <p:spPr>
          <a:xfrm>
            <a:off x="3202038" y="2728670"/>
            <a:ext cx="2232509" cy="48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服务与数据隔离</a:t>
            </a:r>
          </a:p>
        </p:txBody>
      </p:sp>
      <p:sp>
        <p:nvSpPr>
          <p:cNvPr id="163" name="· 数据存储于外部数据库或缓存"/>
          <p:cNvSpPr txBox="1"/>
          <p:nvPr/>
        </p:nvSpPr>
        <p:spPr>
          <a:xfrm>
            <a:off x="3175078" y="3379702"/>
            <a:ext cx="3908909" cy="48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数据存储于外部数据库或缓存</a:t>
            </a:r>
          </a:p>
        </p:txBody>
      </p:sp>
      <p:sp>
        <p:nvSpPr>
          <p:cNvPr id="164" name="· 服务只搬运和操作数据"/>
          <p:cNvSpPr txBox="1"/>
          <p:nvPr/>
        </p:nvSpPr>
        <p:spPr>
          <a:xfrm>
            <a:off x="3182318" y="4030733"/>
            <a:ext cx="3070709" cy="48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服务只搬运和操作数据</a:t>
            </a:r>
          </a:p>
        </p:txBody>
      </p:sp>
      <p:sp>
        <p:nvSpPr>
          <p:cNvPr id="165" name="· 服务对数据的影响最终仍然作用于外部存储单元"/>
          <p:cNvSpPr txBox="1"/>
          <p:nvPr/>
        </p:nvSpPr>
        <p:spPr>
          <a:xfrm>
            <a:off x="3193214" y="4681765"/>
            <a:ext cx="6144109" cy="489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服务对数据的影响最终仍然作用于外部存储单元</a:t>
            </a:r>
          </a:p>
        </p:txBody>
      </p:sp>
      <p:sp>
        <p:nvSpPr>
          <p:cNvPr id="166" name="无状态服务的特性："/>
          <p:cNvSpPr txBox="1"/>
          <p:nvPr/>
        </p:nvSpPr>
        <p:spPr>
          <a:xfrm>
            <a:off x="2889542" y="1870714"/>
            <a:ext cx="2857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无状态服务的特性：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0829" y="2110895"/>
            <a:ext cx="6883142" cy="229438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· 存容器、存宿主机？靠谱吗？"/>
          <p:cNvSpPr txBox="1"/>
          <p:nvPr/>
        </p:nvSpPr>
        <p:spPr>
          <a:xfrm>
            <a:off x="2879931" y="4731687"/>
            <a:ext cx="3908909" cy="48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存容器、存宿主机？靠谱吗？</a:t>
            </a:r>
          </a:p>
        </p:txBody>
      </p:sp>
      <p:sp>
        <p:nvSpPr>
          <p:cNvPr id="172" name="· 分布式部署，全量同步要得？"/>
          <p:cNvSpPr txBox="1"/>
          <p:nvPr/>
        </p:nvSpPr>
        <p:spPr>
          <a:xfrm>
            <a:off x="2879931" y="5355742"/>
            <a:ext cx="3908909" cy="48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分布式部署，全量同步要得？</a:t>
            </a:r>
          </a:p>
        </p:txBody>
      </p:sp>
      <p:sp>
        <p:nvSpPr>
          <p:cNvPr id="173" name="· 独立存储，安全性？可靠性？"/>
          <p:cNvSpPr txBox="1"/>
          <p:nvPr/>
        </p:nvSpPr>
        <p:spPr>
          <a:xfrm>
            <a:off x="2879931" y="5979797"/>
            <a:ext cx="3908909" cy="48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/>
            </a:pPr>
            <a:r>
              <a:rPr sz="2400"/>
              <a:t>·</a:t>
            </a:r>
            <a:r>
              <a:t> 独立存储，安全性？可靠性？</a:t>
            </a:r>
          </a:p>
        </p:txBody>
      </p:sp>
      <p:sp>
        <p:nvSpPr>
          <p:cNvPr id="174" name="用 Kubernetes 部署 CockroachDB ？What ？说好的无状态呢 ？"/>
          <p:cNvSpPr txBox="1"/>
          <p:nvPr/>
        </p:nvSpPr>
        <p:spPr>
          <a:xfrm>
            <a:off x="2161653" y="997071"/>
            <a:ext cx="905591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用 Kubernetes 部署 CockroachDB ？What ？说好的无状态呢 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2"/>
      <p:bldP build="whole" bldLvl="1" animBg="1" rev="0" advAuto="0" spid="172" grpId="3"/>
      <p:bldP build="whole" bldLvl="1" animBg="1" rev="0" advAuto="0" spid="173" grpId="4"/>
      <p:bldP build="whole" bldLvl="1" animBg="1" rev="0" advAuto="0" spid="1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tatefulSet 机制"/>
          <p:cNvSpPr txBox="1"/>
          <p:nvPr/>
        </p:nvSpPr>
        <p:spPr>
          <a:xfrm>
            <a:off x="2712971" y="1346529"/>
            <a:ext cx="24118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StatefulSet 机制</a:t>
            </a:r>
          </a:p>
        </p:txBody>
      </p:sp>
      <p:pic>
        <p:nvPicPr>
          <p:cNvPr id="179" name="statefulset2.png" descr="statefulse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7964" y="2977260"/>
            <a:ext cx="6692901" cy="462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Pod 自动补全恢复"/>
          <p:cNvSpPr txBox="1"/>
          <p:nvPr/>
        </p:nvSpPr>
        <p:spPr>
          <a:xfrm>
            <a:off x="2772693" y="2332936"/>
            <a:ext cx="22924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Pod 自动补全恢复</a:t>
            </a:r>
          </a:p>
        </p:txBody>
      </p:sp>
      <p:sp>
        <p:nvSpPr>
          <p:cNvPr id="181" name="具有唯一标识符的Pod，保持一致性"/>
          <p:cNvSpPr txBox="1"/>
          <p:nvPr/>
        </p:nvSpPr>
        <p:spPr>
          <a:xfrm>
            <a:off x="2753894" y="3054349"/>
            <a:ext cx="435189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具有唯一标识符的Pod，保持一致性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数据存在哪才靠谱 ？Persistent Volumes"/>
          <p:cNvSpPr txBox="1"/>
          <p:nvPr/>
        </p:nvSpPr>
        <p:spPr>
          <a:xfrm>
            <a:off x="2548723" y="1234203"/>
            <a:ext cx="573572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数据存在哪才靠谱 ？Persistent Volumes</a:t>
            </a:r>
          </a:p>
        </p:txBody>
      </p:sp>
      <p:sp>
        <p:nvSpPr>
          <p:cNvPr id="186" name="远程磁盘"/>
          <p:cNvSpPr txBox="1"/>
          <p:nvPr/>
        </p:nvSpPr>
        <p:spPr>
          <a:xfrm>
            <a:off x="2815341" y="285668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远程磁盘</a:t>
            </a:r>
          </a:p>
        </p:txBody>
      </p:sp>
      <p:sp>
        <p:nvSpPr>
          <p:cNvPr id="187" name="自动副本补齐"/>
          <p:cNvSpPr txBox="1"/>
          <p:nvPr/>
        </p:nvSpPr>
        <p:spPr>
          <a:xfrm>
            <a:off x="2797595" y="3486954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自动副本补齐</a:t>
            </a:r>
          </a:p>
        </p:txBody>
      </p:sp>
      <p:sp>
        <p:nvSpPr>
          <p:cNvPr id="188" name="可移植性"/>
          <p:cNvSpPr txBox="1"/>
          <p:nvPr/>
        </p:nvSpPr>
        <p:spPr>
          <a:xfrm>
            <a:off x="2815341" y="4117225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可移植性</a:t>
            </a:r>
          </a:p>
        </p:txBody>
      </p:sp>
      <p:pic>
        <p:nvPicPr>
          <p:cNvPr id="189" name="pv.png" descr="pv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4596" y="2540000"/>
            <a:ext cx="3784601" cy="467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