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0" r:id="rId6"/>
    <p:sldId id="271" r:id="rId7"/>
    <p:sldId id="261" r:id="rId8"/>
    <p:sldId id="270" r:id="rId9"/>
    <p:sldId id="262" r:id="rId10"/>
    <p:sldId id="263" r:id="rId11"/>
    <p:sldId id="264" r:id="rId12"/>
    <p:sldId id="268" r:id="rId13"/>
    <p:sldId id="269" r:id="rId14"/>
    <p:sldId id="267" r:id="rId15"/>
    <p:sldId id="272" r:id="rId16"/>
    <p:sldId id="273" r:id="rId17"/>
    <p:sldId id="274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77439"/>
  </p:normalViewPr>
  <p:slideViewPr>
    <p:cSldViewPr snapToGrid="0" snapToObjects="1">
      <p:cViewPr>
        <p:scale>
          <a:sx n="59" d="100"/>
          <a:sy n="59" d="100"/>
        </p:scale>
        <p:origin x="2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今天分享的内容是 “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JavaScript in IoT”，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在低端设备上运行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JavaScript，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这与我上一段工作经历有关，之前我在一家做语音交互和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的公司，负责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设备端服务的基础架构，简单来说就是运行在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设备上的一个服务，与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云端交互用的。当时我用的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设备主要是几款智能音箱，上面有搭载有嵌入式开发板，系统资源的话内存基本都在</a:t>
            </a:r>
            <a:r>
              <a:rPr lang="en-US" altLang="ja-JP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100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MB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左右，这相对我们日常开发用的电脑或服务器来说可以算是捉襟见肘的，我负责的内容就是用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语言在这个板子上面做一个与云端交互的模块，那这种低端设备上如果运行日常用的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Node.js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肯定是跑不动的，所以我们为了实现在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设备运行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并用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写程序，特地开发了一套针对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场景的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运行时，叫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ShadowNode。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对我来说最开始的时候我只是这个项目里面的一个贡献者，后面跟团队接触多了，也就逐渐地被吸引以至于最后直接加入团队，后面就用这个工具进行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的研发，慢慢地也对整个体系有了更多的了解。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7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mqtt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其实是一个面向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场景的通信协议，基于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TCP，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同样的，协议的设计也十分精简和“节约”，有点类似于我们平常在做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TCP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通信的时候自己定义的封包规则，只不过里面还定义了很多校验数据的规则，总体来说也是为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特殊场景而优化的。至于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D-Bus，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可能做过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Linux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开发的同学会更加熟悉，这是一种高效的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IPC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机制，感兴趣的同学可以自行查阅资料。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91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Linux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MacOS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中能被友好地支持（不过在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mac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上编译会碰到一些问题，比如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dbus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可以参考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issues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解决），目前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windows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还不支持。感兴趣的同学也可以尝试在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docker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容器中试着编译运行，我之前尝试过，也碰到过一些问题。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Raspberry Pi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也是支持的，不过大多数树莓派属于高端设备了，使用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的意义并不大。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Kamino18 / (Amlogic/a113) / Hi3561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是我之前在工作中用到过的三款开发板，其中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Kamino18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rokid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自研的，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Amlogic/a113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是晶晨半导体的，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Hi3561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来自华为海思。至于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NuttX / TizenRT，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其实我也不太懂，是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主页看来的，貌似是两款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rtos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感兴趣的同学可以自行搜索相关资料。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87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目前对于</a:t>
            </a:r>
            <a:r>
              <a:rPr lang="en-US" altLang="ja-JP" dirty="0" err="1"/>
              <a:t>shadownode</a:t>
            </a:r>
            <a:r>
              <a:rPr lang="ja-JP" altLang="en-US"/>
              <a:t>来说</a:t>
            </a:r>
            <a:r>
              <a:rPr lang="zh-CN" altLang="en-US" dirty="0"/>
              <a:t>，</a:t>
            </a:r>
            <a:r>
              <a:rPr lang="ja-JP" altLang="en-US"/>
              <a:t>原生的</a:t>
            </a:r>
            <a:r>
              <a:rPr lang="zh-CN" altLang="en-US" dirty="0"/>
              <a:t> </a:t>
            </a:r>
            <a:r>
              <a:rPr lang="en-US" altLang="ja-JP" dirty="0" err="1"/>
              <a:t>npm</a:t>
            </a:r>
            <a:r>
              <a:rPr lang="zh-CN" altLang="en-US" dirty="0"/>
              <a:t> </a:t>
            </a:r>
            <a:r>
              <a:rPr lang="ja-JP" altLang="en-US"/>
              <a:t>还不支持</a:t>
            </a:r>
            <a:r>
              <a:rPr lang="zh-CN" altLang="en-US" dirty="0"/>
              <a:t>，</a:t>
            </a:r>
            <a:r>
              <a:rPr lang="ja-JP" altLang="en-US"/>
              <a:t>其实支持起来是不难的</a:t>
            </a:r>
            <a:r>
              <a:rPr lang="zh-CN" altLang="en-US" dirty="0"/>
              <a:t>，</a:t>
            </a:r>
            <a:r>
              <a:rPr lang="ja-JP" altLang="en-US"/>
              <a:t>而且我们当时的期望是希望兼容整个</a:t>
            </a:r>
            <a:r>
              <a:rPr lang="en-US" altLang="ja-JP" dirty="0" err="1"/>
              <a:t>nodejs</a:t>
            </a:r>
            <a:r>
              <a:rPr lang="ja-JP" altLang="en-US"/>
              <a:t>体系的</a:t>
            </a:r>
            <a:r>
              <a:rPr lang="zh-CN" altLang="en-US" dirty="0"/>
              <a:t>，</a:t>
            </a:r>
            <a:r>
              <a:rPr lang="ja-JP" altLang="en-US"/>
              <a:t>只不过这里面有一些现实原因</a:t>
            </a:r>
            <a:r>
              <a:rPr lang="zh-CN" altLang="en-US" dirty="0"/>
              <a:t>，</a:t>
            </a:r>
            <a:r>
              <a:rPr lang="ja-JP" altLang="en-US"/>
              <a:t>比如兼容性</a:t>
            </a:r>
            <a:r>
              <a:rPr lang="zh-CN" altLang="en-US" dirty="0"/>
              <a:t>、</a:t>
            </a:r>
            <a:r>
              <a:rPr lang="ja-JP" altLang="en-US"/>
              <a:t>性能等等</a:t>
            </a:r>
            <a:r>
              <a:rPr lang="zh-CN" altLang="en-US" dirty="0"/>
              <a:t>，</a:t>
            </a:r>
            <a:r>
              <a:rPr lang="ja-JP" altLang="en-US"/>
              <a:t>这也是我认为比较遗憾的地方</a:t>
            </a:r>
            <a:endParaRPr lang="en-US" altLang="ja-JP" dirty="0"/>
          </a:p>
          <a:p>
            <a:r>
              <a:rPr lang="ja-JP" altLang="en-US"/>
              <a:t>目前的</a:t>
            </a:r>
            <a:r>
              <a:rPr lang="en-US" altLang="ja-JP" dirty="0" err="1"/>
              <a:t>shadownode</a:t>
            </a:r>
            <a:r>
              <a:rPr lang="ja-JP" altLang="en-US"/>
              <a:t>的包都是私有的</a:t>
            </a:r>
            <a:r>
              <a:rPr lang="zh-CN" altLang="en-US" dirty="0"/>
              <a:t>，</a:t>
            </a:r>
            <a:r>
              <a:rPr lang="ja-JP" altLang="en-US"/>
              <a:t>我们在系统定义了一个全局的</a:t>
            </a:r>
            <a:r>
              <a:rPr lang="en-US" altLang="ja-JP" dirty="0" err="1"/>
              <a:t>node</a:t>
            </a:r>
            <a:r>
              <a:rPr lang="en-US" altLang="zh-CN" dirty="0" err="1"/>
              <a:t>_modules</a:t>
            </a:r>
            <a:r>
              <a:rPr lang="zh-CN" altLang="en-US" dirty="0"/>
              <a:t>，</a:t>
            </a:r>
            <a:r>
              <a:rPr lang="ja-JP" altLang="en-US"/>
              <a:t>使运行时默认寻址</a:t>
            </a:r>
            <a:r>
              <a:rPr lang="zh-CN" altLang="en-US" dirty="0"/>
              <a:t>，</a:t>
            </a:r>
            <a:r>
              <a:rPr lang="ja-JP" altLang="en-US"/>
              <a:t>这样就能减少包寻址的消耗</a:t>
            </a:r>
            <a:endParaRPr lang="en-US" altLang="ja-JP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因为我们还是希望以此去推动社区发展的</a:t>
            </a:r>
            <a:r>
              <a:rPr lang="zh-CN" altLang="en-US" dirty="0"/>
              <a:t>，</a:t>
            </a:r>
            <a:r>
              <a:rPr lang="ja-JP" altLang="en-US"/>
              <a:t>并也希望能通过社区助力整个生态的成长</a:t>
            </a:r>
            <a:r>
              <a:rPr lang="zh-CN" altLang="en-US" dirty="0"/>
              <a:t>，</a:t>
            </a:r>
            <a:r>
              <a:rPr lang="ja-JP" altLang="en-US"/>
              <a:t>因此包管理机制怎么也得有一个</a:t>
            </a:r>
            <a:endParaRPr lang="en-US" altLang="ja-JP" dirty="0"/>
          </a:p>
          <a:p>
            <a:r>
              <a:rPr lang="zh-CN" altLang="en-US" dirty="0"/>
              <a:t>，</a:t>
            </a:r>
            <a:r>
              <a:rPr lang="ja-JP" altLang="en-US"/>
              <a:t>所以我也设想过一种半私有的包管理机制</a:t>
            </a:r>
            <a:r>
              <a:rPr lang="zh-CN" altLang="en-US" dirty="0"/>
              <a:t>，</a:t>
            </a:r>
            <a:r>
              <a:rPr lang="ja-JP" altLang="en-US"/>
              <a:t>目前</a:t>
            </a:r>
            <a:r>
              <a:rPr lang="en-US" altLang="ja-JP" dirty="0" err="1"/>
              <a:t>npm</a:t>
            </a:r>
            <a:r>
              <a:rPr lang="ja-JP" altLang="en-US"/>
              <a:t>是全开放的</a:t>
            </a:r>
            <a:r>
              <a:rPr lang="zh-CN" altLang="en-US" dirty="0"/>
              <a:t>，</a:t>
            </a:r>
            <a:r>
              <a:rPr lang="ja-JP" altLang="en-US"/>
              <a:t>就是说任何人都可以随时写一个</a:t>
            </a:r>
            <a:r>
              <a:rPr lang="en-US" altLang="ja-JP" dirty="0" err="1"/>
              <a:t>nodejs</a:t>
            </a:r>
            <a:r>
              <a:rPr lang="ja-JP" altLang="en-US"/>
              <a:t>包发到</a:t>
            </a:r>
            <a:r>
              <a:rPr lang="en-US" altLang="ja-JP" dirty="0" err="1"/>
              <a:t>npm</a:t>
            </a:r>
            <a:r>
              <a:rPr lang="ja-JP" altLang="en-US"/>
              <a:t>平台上</a:t>
            </a:r>
            <a:r>
              <a:rPr lang="zh-CN" altLang="en-US" dirty="0"/>
              <a:t>，</a:t>
            </a:r>
            <a:r>
              <a:rPr lang="ja-JP" altLang="en-US"/>
              <a:t>这也就会造成包管理混乱</a:t>
            </a:r>
            <a:r>
              <a:rPr lang="zh-CN" altLang="en-US" dirty="0"/>
              <a:t>、</a:t>
            </a:r>
            <a:r>
              <a:rPr lang="ja-JP" altLang="en-US"/>
              <a:t>代码质量不可控等问题</a:t>
            </a:r>
            <a:r>
              <a:rPr lang="zh-CN" altLang="en-US" dirty="0"/>
              <a:t>，</a:t>
            </a:r>
            <a:r>
              <a:rPr lang="ja-JP" altLang="en-US"/>
              <a:t>我当时所设想的机制是</a:t>
            </a:r>
            <a:r>
              <a:rPr lang="zh-CN" altLang="en-US" dirty="0"/>
              <a:t>，</a:t>
            </a:r>
            <a:r>
              <a:rPr lang="ja-JP" altLang="en-US"/>
              <a:t>在兼容</a:t>
            </a:r>
            <a:r>
              <a:rPr lang="en-US" altLang="ja-JP" dirty="0" err="1"/>
              <a:t>nodejs</a:t>
            </a:r>
            <a:r>
              <a:rPr lang="ja-JP" altLang="en-US"/>
              <a:t>端和设备端的同时</a:t>
            </a:r>
            <a:r>
              <a:rPr lang="zh-CN" altLang="en-US" dirty="0"/>
              <a:t>，</a:t>
            </a:r>
            <a:r>
              <a:rPr lang="ja-JP" altLang="en-US"/>
              <a:t>鼓励开发者把现有的</a:t>
            </a:r>
            <a:r>
              <a:rPr lang="en-US" altLang="ja-JP" dirty="0" err="1"/>
              <a:t>nodejs</a:t>
            </a:r>
            <a:r>
              <a:rPr lang="ja-JP" altLang="en-US"/>
              <a:t>包改造成能在设备上良好运行的样子</a:t>
            </a:r>
            <a:r>
              <a:rPr lang="zh-CN" altLang="en-US" dirty="0"/>
              <a:t>，</a:t>
            </a:r>
            <a:r>
              <a:rPr lang="ja-JP" altLang="en-US"/>
              <a:t>而且可以发到我们的平台上</a:t>
            </a:r>
            <a:r>
              <a:rPr lang="zh-CN" altLang="en-US" dirty="0"/>
              <a:t>，</a:t>
            </a:r>
            <a:r>
              <a:rPr lang="ja-JP" altLang="en-US"/>
              <a:t>当然</a:t>
            </a:r>
            <a:r>
              <a:rPr lang="zh-CN" altLang="en-US" dirty="0"/>
              <a:t>，</a:t>
            </a:r>
            <a:r>
              <a:rPr lang="ja-JP" altLang="en-US"/>
              <a:t>我们会加强审核</a:t>
            </a:r>
            <a:r>
              <a:rPr lang="zh-CN" altLang="en-US" dirty="0"/>
              <a:t>，</a:t>
            </a:r>
            <a:r>
              <a:rPr lang="ja-JP" altLang="en-US"/>
              <a:t>比如需要通过我们的性能测试以及代码</a:t>
            </a:r>
            <a:r>
              <a:rPr lang="en-US" altLang="ja-JP" dirty="0"/>
              <a:t>review</a:t>
            </a:r>
            <a:r>
              <a:rPr lang="zh-CN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6230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也同样支持一些硬件接口，比如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ADC/BLE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等等，这个的话有兴趣的同学可以自行看资料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28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有了工具，必然是要做一些事情的，除了当时我负责的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设备端服务外，我们还基于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Linux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打造了一款面向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IoT、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智能设备以及语音交互的操作系统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YodaOS，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并定义了一套语音交互应用开发的范式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VUI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和标准，而且后面我们也期望开发我们自己的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rtos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-- rt-node，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关于这些内容这里就不再做详细介绍了，原因的话一方面这几块内容我并没有直接参与，所以对里面一些细节也不很了解，另一方面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YodaOS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相关的内容与当时公司的业务太紧密相关，而且也区分商业版和社区版，所以这里也不适合详细介绍，感兴趣的同学可以自行去搜索相关内容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89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这是今天涉及到的内容和源代码的地址</a:t>
            </a:r>
            <a:r>
              <a:rPr lang="zh-CN" altLang="en-US" dirty="0"/>
              <a:t>，</a:t>
            </a:r>
            <a:r>
              <a:rPr lang="ja-JP" altLang="en-US"/>
              <a:t>我已经整理了文档</a:t>
            </a:r>
            <a:r>
              <a:rPr lang="zh-CN" altLang="en-US" dirty="0"/>
              <a:t>，</a:t>
            </a:r>
            <a:r>
              <a:rPr lang="ja-JP" altLang="en-US"/>
              <a:t>待会我会分享给大家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1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什么是</a:t>
            </a:r>
            <a:r>
              <a:rPr lang="zh-CN" altLang="en-US" dirty="0"/>
              <a:t> </a:t>
            </a:r>
            <a:r>
              <a:rPr lang="en-US" altLang="zh-CN" dirty="0"/>
              <a:t>IoT</a:t>
            </a:r>
            <a:r>
              <a:rPr lang="zh-CN" altLang="en-US" dirty="0"/>
              <a:t>， </a:t>
            </a:r>
            <a:r>
              <a:rPr lang="ja-JP" altLang="en-US"/>
              <a:t>全称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，</a:t>
            </a:r>
            <a:r>
              <a:rPr lang="ja-JP" altLang="en-US"/>
              <a:t>也就是物联网</a:t>
            </a:r>
            <a:endParaRPr lang="en-US" altLang="ja-JP" dirty="0"/>
          </a:p>
          <a:p>
            <a:r>
              <a:rPr lang="ja-JP" altLang="en-US"/>
              <a:t>这是</a:t>
            </a:r>
            <a:r>
              <a:rPr lang="zh-CN" altLang="en-US" dirty="0"/>
              <a:t> </a:t>
            </a:r>
            <a:r>
              <a:rPr lang="en-US" altLang="zh-CN" dirty="0"/>
              <a:t>wiki</a:t>
            </a:r>
            <a:r>
              <a:rPr lang="zh-CN" altLang="en-US" dirty="0"/>
              <a:t> </a:t>
            </a:r>
            <a:r>
              <a:rPr lang="ja-JP" altLang="en-US"/>
              <a:t>上对</a:t>
            </a:r>
            <a:r>
              <a:rPr lang="zh-CN" altLang="en-US" dirty="0"/>
              <a:t> </a:t>
            </a:r>
            <a:r>
              <a:rPr lang="en-US" altLang="zh-CN" dirty="0" err="1"/>
              <a:t>iot</a:t>
            </a:r>
            <a:r>
              <a:rPr lang="ja-JP" altLang="en-US"/>
              <a:t>的解释</a:t>
            </a:r>
            <a:r>
              <a:rPr lang="zh-CN" altLang="en-US" dirty="0"/>
              <a:t>，</a:t>
            </a:r>
            <a:r>
              <a:rPr lang="en-US" altLang="zh-CN" dirty="0" err="1"/>
              <a:t>iot</a:t>
            </a:r>
            <a:r>
              <a:rPr lang="ja-JP" altLang="en-US"/>
              <a:t>是一种由具有唯一</a:t>
            </a:r>
            <a:r>
              <a:rPr lang="zh-CN" altLang="en-US" dirty="0"/>
              <a:t> </a:t>
            </a:r>
            <a:r>
              <a:rPr lang="en-US" altLang="ja-JP" dirty="0"/>
              <a:t>id</a:t>
            </a:r>
            <a:r>
              <a:rPr lang="zh-CN" altLang="en-US" dirty="0"/>
              <a:t> </a:t>
            </a:r>
            <a:r>
              <a:rPr lang="ja-JP" altLang="en-US"/>
              <a:t>的计算设备</a:t>
            </a:r>
            <a:r>
              <a:rPr lang="zh-CN" altLang="en-US" dirty="0"/>
              <a:t>、</a:t>
            </a:r>
            <a:r>
              <a:rPr lang="ja-JP" altLang="en-US"/>
              <a:t>机械</a:t>
            </a:r>
            <a:r>
              <a:rPr lang="zh-CN" altLang="en-US" dirty="0"/>
              <a:t>、</a:t>
            </a:r>
            <a:r>
              <a:rPr lang="ja-JP" altLang="en-US"/>
              <a:t>数字设备</a:t>
            </a:r>
            <a:r>
              <a:rPr lang="zh-CN" altLang="en-US" dirty="0"/>
              <a:t>、</a:t>
            </a:r>
            <a:r>
              <a:rPr lang="ja-JP" altLang="en-US"/>
              <a:t>物体</a:t>
            </a:r>
            <a:r>
              <a:rPr lang="zh-CN" altLang="en-US" dirty="0"/>
              <a:t>、</a:t>
            </a:r>
            <a:r>
              <a:rPr lang="ja-JP" altLang="en-US"/>
              <a:t>动物或人等关联起来的系统</a:t>
            </a:r>
            <a:r>
              <a:rPr lang="zh-CN" altLang="en-US" dirty="0"/>
              <a:t>，</a:t>
            </a:r>
            <a:r>
              <a:rPr lang="ja-JP" altLang="en-US"/>
              <a:t>并且可以通过网络传输数据</a:t>
            </a:r>
            <a:r>
              <a:rPr lang="zh-CN" altLang="en-US" dirty="0"/>
              <a:t>，</a:t>
            </a:r>
            <a:r>
              <a:rPr lang="ja-JP" altLang="en-US"/>
              <a:t>无需人与人或人与计算机交互</a:t>
            </a:r>
            <a:endParaRPr lang="en-US" altLang="ja-JP" dirty="0"/>
          </a:p>
          <a:p>
            <a:r>
              <a:rPr lang="ja-JP" altLang="en-US"/>
              <a:t>也就是所说的万物互联</a:t>
            </a:r>
            <a:endParaRPr lang="en-US" altLang="ja-JP" dirty="0"/>
          </a:p>
          <a:p>
            <a:r>
              <a:rPr lang="ja-JP" altLang="en-US"/>
              <a:t>但是我们日常中所碰到的</a:t>
            </a:r>
            <a:r>
              <a:rPr lang="en-US" altLang="ja-JP" dirty="0" err="1"/>
              <a:t>iot</a:t>
            </a:r>
            <a:r>
              <a:rPr lang="ja-JP" altLang="en-US"/>
              <a:t>设备</a:t>
            </a:r>
            <a:r>
              <a:rPr lang="zh-CN" altLang="en-US" dirty="0"/>
              <a:t>，</a:t>
            </a:r>
            <a:r>
              <a:rPr lang="ja-JP" altLang="en-US"/>
              <a:t>比如见得比较多的就是各种灯</a:t>
            </a:r>
            <a:r>
              <a:rPr lang="zh-CN" altLang="en-US" dirty="0"/>
              <a:t>、</a:t>
            </a:r>
            <a:r>
              <a:rPr lang="ja-JP" altLang="en-US"/>
              <a:t>音响</a:t>
            </a:r>
            <a:r>
              <a:rPr lang="zh-CN" altLang="en-US" dirty="0"/>
              <a:t>，</a:t>
            </a:r>
            <a:r>
              <a:rPr lang="ja-JP" altLang="en-US"/>
              <a:t>比如米家有各种设备可以连入网络</a:t>
            </a:r>
            <a:r>
              <a:rPr lang="zh-CN" altLang="en-US" dirty="0"/>
              <a:t>，</a:t>
            </a:r>
            <a:r>
              <a:rPr lang="ja-JP" altLang="en-US"/>
              <a:t>我们之前就有自研的智能音响</a:t>
            </a:r>
            <a:r>
              <a:rPr lang="zh-CN" altLang="en-US" dirty="0"/>
              <a:t>，</a:t>
            </a:r>
            <a:r>
              <a:rPr lang="ja-JP" altLang="en-US"/>
              <a:t>可以连接各种三方设备</a:t>
            </a:r>
            <a:r>
              <a:rPr lang="zh-CN" altLang="en-US" dirty="0"/>
              <a:t>，</a:t>
            </a:r>
            <a:r>
              <a:rPr lang="ja-JP" altLang="en-US"/>
              <a:t>并可以通过语音或手机控制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4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对于程序员</a:t>
            </a:r>
            <a:r>
              <a:rPr lang="zh-CN" altLang="en-US" dirty="0"/>
              <a:t>，</a:t>
            </a:r>
            <a:r>
              <a:rPr lang="ja-JP" altLang="en-US"/>
              <a:t>肯定要考虑如何对</a:t>
            </a:r>
            <a:r>
              <a:rPr lang="zh-CN" altLang="en-US" dirty="0"/>
              <a:t> </a:t>
            </a:r>
            <a:r>
              <a:rPr lang="en-US" altLang="ja-JP" dirty="0" err="1"/>
              <a:t>iot</a:t>
            </a:r>
            <a:r>
              <a:rPr lang="zh-CN" altLang="en-US" dirty="0"/>
              <a:t> </a:t>
            </a:r>
            <a:r>
              <a:rPr lang="ja-JP" altLang="en-US"/>
              <a:t>进行编程</a:t>
            </a:r>
            <a:r>
              <a:rPr lang="zh-CN" altLang="en-US" dirty="0"/>
              <a:t>，</a:t>
            </a:r>
            <a:r>
              <a:rPr lang="ja-JP" altLang="en-US"/>
              <a:t>或者说在嵌入式设备上写程序</a:t>
            </a:r>
            <a:r>
              <a:rPr lang="zh-CN" altLang="en-US" dirty="0"/>
              <a:t>，</a:t>
            </a:r>
            <a:r>
              <a:rPr lang="ja-JP" altLang="en-US"/>
              <a:t>我们可能比较了解的是用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ja-JP" altLang="en-US"/>
              <a:t>或</a:t>
            </a:r>
            <a:r>
              <a:rPr lang="zh-CN" altLang="en-US" dirty="0"/>
              <a:t> </a:t>
            </a:r>
            <a:r>
              <a:rPr lang="en-US" altLang="zh-CN" dirty="0" err="1"/>
              <a:t>c++</a:t>
            </a:r>
            <a:r>
              <a:rPr lang="zh-CN" altLang="en-US" dirty="0"/>
              <a:t> </a:t>
            </a:r>
            <a:r>
              <a:rPr lang="ja-JP" altLang="en-US"/>
              <a:t>语言进行编程</a:t>
            </a:r>
            <a:r>
              <a:rPr lang="zh-CN" altLang="en-US" dirty="0"/>
              <a:t> ，</a:t>
            </a:r>
            <a:r>
              <a:rPr lang="ja-JP" altLang="en-US"/>
              <a:t>因为</a:t>
            </a:r>
            <a:r>
              <a:rPr lang="zh-CN" altLang="en-US" dirty="0"/>
              <a:t> </a:t>
            </a:r>
            <a:r>
              <a:rPr lang="en-US" altLang="ja-JP" dirty="0" err="1"/>
              <a:t>iot</a:t>
            </a:r>
            <a:r>
              <a:rPr lang="zh-CN" altLang="en-US" dirty="0"/>
              <a:t> </a:t>
            </a:r>
            <a:r>
              <a:rPr lang="ja-JP" altLang="en-US"/>
              <a:t>设备中充斥着大量低端设备</a:t>
            </a:r>
            <a:r>
              <a:rPr lang="zh-CN" altLang="en-US" dirty="0"/>
              <a:t>，</a:t>
            </a:r>
            <a:r>
              <a:rPr lang="ja-JP" altLang="en-US"/>
              <a:t>这里说的低端设备指的是比如各种嵌入式芯片</a:t>
            </a:r>
            <a:r>
              <a:rPr lang="zh-CN" altLang="en-US" dirty="0"/>
              <a:t>，</a:t>
            </a:r>
            <a:r>
              <a:rPr lang="en-US" altLang="zh-CN" dirty="0"/>
              <a:t>RAM</a:t>
            </a:r>
            <a:r>
              <a:rPr lang="zh-CN" altLang="en-US" dirty="0"/>
              <a:t> </a:t>
            </a:r>
            <a:r>
              <a:rPr lang="ja-JP" altLang="en-US"/>
              <a:t>或</a:t>
            </a:r>
            <a:r>
              <a:rPr lang="zh-CN" altLang="en-US" dirty="0"/>
              <a:t> </a:t>
            </a:r>
            <a:r>
              <a:rPr lang="en-US" altLang="zh-CN" dirty="0"/>
              <a:t>ROM</a:t>
            </a:r>
            <a:r>
              <a:rPr lang="zh-CN" altLang="en-US" dirty="0"/>
              <a:t> </a:t>
            </a:r>
            <a:r>
              <a:rPr lang="ja-JP" altLang="en-US"/>
              <a:t>或</a:t>
            </a:r>
            <a:r>
              <a:rPr lang="zh-CN" altLang="en-US" dirty="0"/>
              <a:t> </a:t>
            </a:r>
            <a:r>
              <a:rPr lang="en-US" altLang="zh-CN" dirty="0"/>
              <a:t>flash</a:t>
            </a:r>
            <a:r>
              <a:rPr lang="zh-CN" altLang="en-US" dirty="0"/>
              <a:t> </a:t>
            </a:r>
            <a:r>
              <a:rPr lang="ja-JP" altLang="en-US"/>
              <a:t>容量非常小</a:t>
            </a:r>
            <a:r>
              <a:rPr lang="zh-CN" altLang="en-US" dirty="0"/>
              <a:t>，</a:t>
            </a:r>
            <a:r>
              <a:rPr lang="ja-JP" altLang="en-US"/>
              <a:t>我们所知道的树莓派已经算是很高端的设备了</a:t>
            </a:r>
            <a:r>
              <a:rPr lang="zh-CN" altLang="en-US" dirty="0"/>
              <a:t>，</a:t>
            </a:r>
            <a:r>
              <a:rPr lang="ja-JP" altLang="en-US"/>
              <a:t>通常内存都在</a:t>
            </a:r>
            <a:r>
              <a:rPr lang="en-US" altLang="zh-CN" dirty="0"/>
              <a:t>2G</a:t>
            </a:r>
            <a:r>
              <a:rPr lang="zh-CN" altLang="en-US" dirty="0"/>
              <a:t> </a:t>
            </a:r>
            <a:r>
              <a:rPr lang="ja-JP" altLang="en-US"/>
              <a:t>以上</a:t>
            </a:r>
            <a:r>
              <a:rPr lang="zh-CN" altLang="en-US" dirty="0"/>
              <a:t>，</a:t>
            </a:r>
            <a:r>
              <a:rPr lang="ja-JP" altLang="en-US"/>
              <a:t>比如我们以前用的智能音箱上的内存基本都在</a:t>
            </a:r>
            <a:r>
              <a:rPr lang="en-US" altLang="zh-CN" dirty="0"/>
              <a:t>100M</a:t>
            </a:r>
            <a:r>
              <a:rPr lang="ja-JP" altLang="en-US"/>
              <a:t>左右</a:t>
            </a:r>
            <a:r>
              <a:rPr lang="zh-CN" altLang="en-US" dirty="0"/>
              <a:t>，</a:t>
            </a:r>
            <a:r>
              <a:rPr lang="ja-JP" altLang="en-US"/>
              <a:t>因此在这种设备上写程序</a:t>
            </a:r>
            <a:r>
              <a:rPr lang="zh-CN" altLang="en-US" dirty="0"/>
              <a:t>，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 </a:t>
            </a:r>
            <a:r>
              <a:rPr lang="ja-JP" altLang="en-US"/>
              <a:t>基本是标配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ja-JP" altLang="en-US"/>
              <a:t>但我们今天要讲的是用</a:t>
            </a:r>
            <a:r>
              <a:rPr lang="zh-CN" altLang="en-US" dirty="0"/>
              <a:t> </a:t>
            </a:r>
            <a:r>
              <a:rPr lang="en-US" altLang="zh-CN" dirty="0"/>
              <a:t>JavaScript</a:t>
            </a:r>
            <a:r>
              <a:rPr lang="zh-CN" altLang="en-US" dirty="0"/>
              <a:t> </a:t>
            </a:r>
            <a:r>
              <a:rPr lang="ja-JP" altLang="en-US"/>
              <a:t>在这种低端设备上编程</a:t>
            </a:r>
            <a:r>
              <a:rPr lang="zh-CN" altLang="en-US" dirty="0"/>
              <a:t>。</a:t>
            </a:r>
            <a:r>
              <a:rPr lang="ja-JP" altLang="en-US"/>
              <a:t>大家可能觉得我们疯了</a:t>
            </a:r>
            <a:r>
              <a:rPr lang="zh-CN" altLang="en-US" dirty="0"/>
              <a:t>，</a:t>
            </a:r>
            <a:r>
              <a:rPr lang="ja-JP" altLang="en-US"/>
              <a:t>因为都知道</a:t>
            </a:r>
            <a:r>
              <a:rPr lang="en-US" altLang="ja-JP" dirty="0"/>
              <a:t>JavaScript</a:t>
            </a:r>
            <a:r>
              <a:rPr lang="ja-JP" altLang="en-US"/>
              <a:t>是一种脚本语言</a:t>
            </a:r>
            <a:r>
              <a:rPr lang="zh-CN" altLang="en-US" dirty="0"/>
              <a:t>，</a:t>
            </a:r>
            <a:r>
              <a:rPr lang="ja-JP" altLang="en-US"/>
              <a:t>一直以来主要在前端里面用</a:t>
            </a:r>
            <a:r>
              <a:rPr lang="zh-CN" altLang="en-US" dirty="0"/>
              <a:t>，</a:t>
            </a:r>
            <a:r>
              <a:rPr lang="ja-JP" altLang="en-US"/>
              <a:t>后来被引用至服务器端也就是</a:t>
            </a:r>
            <a:r>
              <a:rPr lang="en-US" altLang="ja-JP" dirty="0" err="1"/>
              <a:t>nodejs</a:t>
            </a:r>
            <a:r>
              <a:rPr lang="zh-CN" altLang="en-US" dirty="0"/>
              <a:t>，</a:t>
            </a:r>
            <a:r>
              <a:rPr lang="en-US" altLang="zh-CN" dirty="0"/>
              <a:t>JavaScript</a:t>
            </a:r>
            <a:r>
              <a:rPr lang="ja-JP" altLang="en-US"/>
              <a:t>作为一种脚本语言是解释执行的</a:t>
            </a:r>
            <a:r>
              <a:rPr lang="zh-CN" altLang="en-US" dirty="0"/>
              <a:t>，</a:t>
            </a:r>
            <a:r>
              <a:rPr lang="ja-JP" altLang="en-US"/>
              <a:t>其性能堪忧</a:t>
            </a:r>
            <a:r>
              <a:rPr lang="zh-CN" altLang="en-US" dirty="0"/>
              <a:t>，</a:t>
            </a:r>
            <a:r>
              <a:rPr lang="ja-JP" altLang="en-US"/>
              <a:t>而且也不是世界上最好的语言</a:t>
            </a:r>
            <a:r>
              <a:rPr lang="zh-CN" altLang="en-US" dirty="0"/>
              <a:t>，</a:t>
            </a:r>
            <a:r>
              <a:rPr lang="ja-JP" altLang="en-US"/>
              <a:t>但我们也知道</a:t>
            </a:r>
            <a:r>
              <a:rPr lang="zh-CN" altLang="en-US" dirty="0"/>
              <a:t>，</a:t>
            </a:r>
            <a:r>
              <a:rPr lang="en-US" altLang="zh-CN" dirty="0"/>
              <a:t>JavaScript</a:t>
            </a:r>
            <a:r>
              <a:rPr lang="ja-JP" altLang="en-US"/>
              <a:t>拥有非常完善的社区生态和庞大的开发者群体</a:t>
            </a:r>
            <a:r>
              <a:rPr lang="zh-CN" altLang="en-US" dirty="0"/>
              <a:t>，</a:t>
            </a:r>
            <a:r>
              <a:rPr lang="ja-JP" altLang="en-US"/>
              <a:t>这是一个非常大的优势</a:t>
            </a:r>
            <a:r>
              <a:rPr lang="zh-CN" altLang="en-US" dirty="0"/>
              <a:t>，</a:t>
            </a:r>
            <a:r>
              <a:rPr lang="ja-JP" altLang="en-US"/>
              <a:t>其实用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 err="1"/>
              <a:t>c++</a:t>
            </a:r>
            <a:r>
              <a:rPr lang="ja-JP" altLang="en-US"/>
              <a:t>编程相对来说门槛还是挺高的</a:t>
            </a:r>
            <a:r>
              <a:rPr lang="zh-CN" altLang="en-US" dirty="0"/>
              <a:t>，</a:t>
            </a:r>
            <a:r>
              <a:rPr lang="ja-JP" altLang="en-US"/>
              <a:t>但试想一下</a:t>
            </a:r>
            <a:r>
              <a:rPr lang="zh-CN" altLang="en-US" dirty="0"/>
              <a:t>，</a:t>
            </a:r>
            <a:r>
              <a:rPr lang="ja-JP" altLang="en-US"/>
              <a:t>如果一个前端开发者</a:t>
            </a:r>
            <a:r>
              <a:rPr lang="zh-CN" altLang="en-US" dirty="0"/>
              <a:t>，</a:t>
            </a:r>
            <a:r>
              <a:rPr lang="ja-JP" altLang="en-US"/>
              <a:t>只会</a:t>
            </a:r>
            <a:r>
              <a:rPr lang="en-US" altLang="ja-JP" dirty="0" err="1"/>
              <a:t>js</a:t>
            </a:r>
            <a:r>
              <a:rPr lang="ja-JP" altLang="en-US"/>
              <a:t>语言</a:t>
            </a:r>
            <a:r>
              <a:rPr lang="zh-CN" altLang="en-US" dirty="0"/>
              <a:t>，</a:t>
            </a:r>
            <a:r>
              <a:rPr lang="ja-JP" altLang="en-US"/>
              <a:t>原本只会写前端页面</a:t>
            </a:r>
            <a:r>
              <a:rPr lang="zh-CN" altLang="en-US" dirty="0"/>
              <a:t>，</a:t>
            </a:r>
            <a:r>
              <a:rPr lang="ja-JP" altLang="en-US"/>
              <a:t>但是现在能在简单学习了</a:t>
            </a:r>
            <a:r>
              <a:rPr lang="en-US" altLang="ja-JP" dirty="0" err="1"/>
              <a:t>iot</a:t>
            </a:r>
            <a:r>
              <a:rPr lang="zh-CN" altLang="en-US" dirty="0"/>
              <a:t> </a:t>
            </a:r>
            <a:r>
              <a:rPr lang="ja-JP" altLang="en-US"/>
              <a:t>设备相关</a:t>
            </a:r>
            <a:r>
              <a:rPr lang="en-US" altLang="ja-JP" dirty="0" err="1"/>
              <a:t>api</a:t>
            </a:r>
            <a:r>
              <a:rPr lang="ja-JP" altLang="en-US"/>
              <a:t>后就能动手开发嵌入式程序</a:t>
            </a:r>
            <a:r>
              <a:rPr lang="zh-CN" altLang="en-US" dirty="0"/>
              <a:t>，</a:t>
            </a:r>
            <a:r>
              <a:rPr lang="ja-JP" altLang="en-US"/>
              <a:t>想想是不是很酷</a:t>
            </a:r>
            <a:r>
              <a:rPr lang="zh-CN" altLang="en-US" dirty="0"/>
              <a:t>，</a:t>
            </a:r>
            <a:r>
              <a:rPr lang="ja-JP" altLang="en-US"/>
              <a:t>其实这也是我们的初衷</a:t>
            </a:r>
            <a:r>
              <a:rPr lang="zh-CN" altLang="en-US" dirty="0"/>
              <a:t>，</a:t>
            </a:r>
            <a:r>
              <a:rPr lang="ja-JP" altLang="en-US"/>
              <a:t>也就是利用</a:t>
            </a:r>
            <a:r>
              <a:rPr lang="en-US" altLang="ja-JP" dirty="0" err="1"/>
              <a:t>js</a:t>
            </a:r>
            <a:r>
              <a:rPr lang="ja-JP" altLang="en-US"/>
              <a:t>的生态和社区基础</a:t>
            </a:r>
            <a:r>
              <a:rPr lang="zh-CN" altLang="en-US" dirty="0"/>
              <a:t>，</a:t>
            </a:r>
            <a:r>
              <a:rPr lang="ja-JP" altLang="en-US"/>
              <a:t>降低嵌入式开发的门槛并助推推广</a:t>
            </a:r>
            <a:r>
              <a:rPr lang="zh-CN" altLang="en-US" dirty="0"/>
              <a:t> </a:t>
            </a:r>
            <a:r>
              <a:rPr lang="en-US" altLang="ja-JP" dirty="0" err="1"/>
              <a:t>iot</a:t>
            </a:r>
            <a:r>
              <a:rPr lang="zh-CN" altLang="en-US" dirty="0"/>
              <a:t> </a:t>
            </a:r>
            <a:r>
              <a:rPr lang="ja-JP" altLang="en-US"/>
              <a:t>的发展</a:t>
            </a:r>
            <a:r>
              <a:rPr lang="zh-CN" altLang="en-US" dirty="0"/>
              <a:t>。</a:t>
            </a:r>
            <a:r>
              <a:rPr lang="ja-JP" altLang="en-US"/>
              <a:t>至于性能什么的</a:t>
            </a:r>
            <a:r>
              <a:rPr lang="zh-CN" altLang="en-US" dirty="0"/>
              <a:t>，</a:t>
            </a:r>
            <a:r>
              <a:rPr lang="ja-JP" altLang="en-US"/>
              <a:t>这是我们需要考虑的</a:t>
            </a:r>
            <a:r>
              <a:rPr lang="zh-CN" altLang="en-US" dirty="0"/>
              <a:t>！</a:t>
            </a:r>
            <a:endParaRPr lang="en-US" altLang="ja-JP" dirty="0"/>
          </a:p>
          <a:p>
            <a:r>
              <a:rPr lang="ja-JP" altLang="en-US"/>
              <a:t>而且我们也确实在低端设备上去运行</a:t>
            </a:r>
            <a:r>
              <a:rPr lang="en-US" altLang="ja-JP" dirty="0" err="1"/>
              <a:t>js</a:t>
            </a:r>
            <a:r>
              <a:rPr lang="ja-JP" altLang="en-US"/>
              <a:t>了</a:t>
            </a:r>
            <a:r>
              <a:rPr lang="zh-CN" altLang="en-US" dirty="0"/>
              <a:t>，</a:t>
            </a:r>
            <a:r>
              <a:rPr lang="ja-JP" altLang="en-US"/>
              <a:t>那我们是怎么做到的呢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267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讲到</a:t>
            </a:r>
            <a:r>
              <a:rPr lang="en-US" altLang="ja-JP" dirty="0"/>
              <a:t>JavaScript</a:t>
            </a:r>
            <a:r>
              <a:rPr lang="zh-CN" altLang="en-US" dirty="0"/>
              <a:t>，</a:t>
            </a:r>
            <a:r>
              <a:rPr lang="ja-JP" altLang="en-US"/>
              <a:t>必然要提到</a:t>
            </a:r>
            <a:r>
              <a:rPr lang="en-US" altLang="ja-JP" dirty="0" err="1"/>
              <a:t>nodejs</a:t>
            </a:r>
            <a:r>
              <a:rPr lang="zh-CN" altLang="en-US" dirty="0"/>
              <a:t>，</a:t>
            </a:r>
            <a:r>
              <a:rPr lang="ja-JP" altLang="en-US"/>
              <a:t>而且今天的主要内容也会跟</a:t>
            </a:r>
            <a:r>
              <a:rPr lang="zh-CN" altLang="en-US" dirty="0"/>
              <a:t> </a:t>
            </a:r>
            <a:r>
              <a:rPr lang="en-US" altLang="zh-CN" dirty="0" err="1"/>
              <a:t>nodejs</a:t>
            </a:r>
            <a:r>
              <a:rPr lang="zh-CN" altLang="en-US" dirty="0"/>
              <a:t> </a:t>
            </a:r>
            <a:r>
              <a:rPr lang="ja-JP" altLang="en-US"/>
              <a:t>有关</a:t>
            </a:r>
            <a:r>
              <a:rPr lang="zh-CN" altLang="en-US" dirty="0"/>
              <a:t>。</a:t>
            </a:r>
            <a:r>
              <a:rPr lang="ja-JP" altLang="en-US"/>
              <a:t>我们知道</a:t>
            </a:r>
            <a:r>
              <a:rPr lang="en-US" altLang="ja-JP" dirty="0" err="1"/>
              <a:t>nodejs</a:t>
            </a:r>
            <a:r>
              <a:rPr lang="zh-CN" altLang="en-US" dirty="0"/>
              <a:t> </a:t>
            </a:r>
            <a:r>
              <a:rPr lang="ja-JP" altLang="en-US"/>
              <a:t>是在服务器端运行</a:t>
            </a:r>
            <a:r>
              <a:rPr lang="en-US" altLang="ja-JP" dirty="0"/>
              <a:t>JavaScript</a:t>
            </a:r>
            <a:r>
              <a:rPr lang="ja-JP" altLang="en-US"/>
              <a:t>的环境</a:t>
            </a:r>
            <a:r>
              <a:rPr lang="zh-CN" altLang="en-US" dirty="0"/>
              <a:t>，</a:t>
            </a:r>
            <a:r>
              <a:rPr lang="ja-JP" altLang="en-US"/>
              <a:t>类似于虚拟机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V8/</a:t>
            </a:r>
            <a:r>
              <a:rPr lang="en-US" altLang="zh-CN" dirty="0" err="1"/>
              <a:t>libuv</a:t>
            </a:r>
            <a:r>
              <a:rPr lang="ja-JP" altLang="en-US"/>
              <a:t>是构成</a:t>
            </a:r>
            <a:r>
              <a:rPr lang="en-US" altLang="zh-CN" dirty="0"/>
              <a:t>Nodejs</a:t>
            </a:r>
            <a:r>
              <a:rPr lang="ja-JP" altLang="en-US"/>
              <a:t>的两大核心组件</a:t>
            </a:r>
            <a:r>
              <a:rPr lang="zh-CN" altLang="en-US" dirty="0"/>
              <a:t>，</a:t>
            </a:r>
            <a:r>
              <a:rPr lang="en-US" altLang="zh-CN" dirty="0"/>
              <a:t>V8</a:t>
            </a:r>
            <a:r>
              <a:rPr lang="zh-CN" altLang="en-US" dirty="0"/>
              <a:t> </a:t>
            </a:r>
            <a:r>
              <a:rPr lang="ja-JP" altLang="en-US"/>
              <a:t>原本是</a:t>
            </a:r>
            <a:r>
              <a:rPr lang="en-US" altLang="ja-JP" dirty="0"/>
              <a:t>chrome</a:t>
            </a:r>
            <a:r>
              <a:rPr lang="zh-CN" altLang="en-US" dirty="0"/>
              <a:t> </a:t>
            </a:r>
            <a:r>
              <a:rPr lang="ja-JP" altLang="en-US"/>
              <a:t>的</a:t>
            </a:r>
            <a:r>
              <a:rPr lang="zh-CN" altLang="en-US" dirty="0"/>
              <a:t> </a:t>
            </a:r>
            <a:r>
              <a:rPr lang="en-US" altLang="ja-JP" dirty="0" err="1"/>
              <a:t>js</a:t>
            </a:r>
            <a:r>
              <a:rPr lang="zh-CN" altLang="en-US" dirty="0"/>
              <a:t> </a:t>
            </a:r>
            <a:r>
              <a:rPr lang="ja-JP" altLang="en-US"/>
              <a:t>引擎</a:t>
            </a:r>
            <a:r>
              <a:rPr lang="zh-CN" altLang="en-US" dirty="0"/>
              <a:t>，</a:t>
            </a:r>
            <a:r>
              <a:rPr lang="ja-JP" altLang="en-US"/>
              <a:t>后来被引用到</a:t>
            </a:r>
            <a:r>
              <a:rPr lang="en-US" altLang="ja-JP" dirty="0" err="1"/>
              <a:t>nodejs</a:t>
            </a:r>
            <a:r>
              <a:rPr lang="ja-JP" altLang="en-US"/>
              <a:t>中</a:t>
            </a:r>
            <a:r>
              <a:rPr lang="zh-CN" altLang="en-US" dirty="0"/>
              <a:t>，</a:t>
            </a:r>
            <a:r>
              <a:rPr lang="ja-JP" altLang="en-US"/>
              <a:t>为</a:t>
            </a:r>
            <a:r>
              <a:rPr lang="zh-CN" altLang="en-US" dirty="0"/>
              <a:t> </a:t>
            </a:r>
            <a:r>
              <a:rPr lang="en-US" altLang="ja-JP" dirty="0" err="1"/>
              <a:t>js</a:t>
            </a:r>
            <a:r>
              <a:rPr lang="zh-CN" altLang="en-US" dirty="0"/>
              <a:t> </a:t>
            </a:r>
            <a:r>
              <a:rPr lang="ja-JP" altLang="en-US"/>
              <a:t>语言提供了解析和运行的环境</a:t>
            </a:r>
            <a:r>
              <a:rPr lang="zh-CN" altLang="en-US" dirty="0"/>
              <a:t>，</a:t>
            </a:r>
            <a:r>
              <a:rPr lang="en-US" altLang="zh-CN" dirty="0" err="1"/>
              <a:t>libuv</a:t>
            </a:r>
            <a:r>
              <a:rPr lang="zh-CN" altLang="en-US" dirty="0"/>
              <a:t> </a:t>
            </a:r>
            <a:r>
              <a:rPr lang="ja-JP" altLang="en-US"/>
              <a:t>则是我们常说的</a:t>
            </a:r>
            <a:r>
              <a:rPr lang="zh-CN" altLang="en-US" dirty="0"/>
              <a:t> </a:t>
            </a:r>
            <a:r>
              <a:rPr lang="en-US" altLang="ja-JP" dirty="0" err="1"/>
              <a:t>nodejs</a:t>
            </a:r>
            <a:r>
              <a:rPr lang="zh-CN" altLang="en-US" dirty="0"/>
              <a:t> </a:t>
            </a:r>
            <a:r>
              <a:rPr lang="ja-JP" altLang="en-US"/>
              <a:t>异步非阻塞的来源</a:t>
            </a:r>
            <a:r>
              <a:rPr lang="zh-CN" altLang="en-US" dirty="0"/>
              <a:t>，</a:t>
            </a:r>
            <a:r>
              <a:rPr lang="ja-JP" altLang="en-US"/>
              <a:t>这里面也用到了很多系统级的</a:t>
            </a:r>
            <a:r>
              <a:rPr lang="en-US" altLang="ja-JP" dirty="0" err="1"/>
              <a:t>api</a:t>
            </a:r>
            <a:r>
              <a:rPr lang="ja-JP" altLang="en-US"/>
              <a:t>和资源</a:t>
            </a:r>
            <a:r>
              <a:rPr lang="zh-CN" altLang="en-US" dirty="0"/>
              <a:t>。</a:t>
            </a:r>
            <a:r>
              <a:rPr lang="ja-JP" altLang="en-US"/>
              <a:t>还有一些三方库用来为系统提供一些功能</a:t>
            </a:r>
            <a:r>
              <a:rPr lang="zh-CN" altLang="en-US" dirty="0"/>
              <a:t>，</a:t>
            </a:r>
            <a:r>
              <a:rPr lang="ja-JP" altLang="en-US"/>
              <a:t>比如</a:t>
            </a:r>
            <a:r>
              <a:rPr lang="en-US" altLang="ja-JP" dirty="0" err="1"/>
              <a:t>openssl</a:t>
            </a:r>
            <a:r>
              <a:rPr lang="zh-CN" altLang="en-US" dirty="0"/>
              <a:t>，</a:t>
            </a:r>
            <a:r>
              <a:rPr lang="en-US" altLang="zh-CN" dirty="0"/>
              <a:t>crypto</a:t>
            </a:r>
            <a:r>
              <a:rPr lang="zh-CN" altLang="en-US" dirty="0"/>
              <a:t>、</a:t>
            </a:r>
            <a:r>
              <a:rPr lang="en-US" altLang="zh-CN" dirty="0" err="1"/>
              <a:t>zlib</a:t>
            </a:r>
            <a:r>
              <a:rPr lang="ja-JP" altLang="en-US"/>
              <a:t>等等</a:t>
            </a:r>
            <a:r>
              <a:rPr lang="zh-CN" altLang="en-US" dirty="0"/>
              <a:t>。</a:t>
            </a:r>
            <a:endParaRPr lang="en-US" altLang="ja-JP" dirty="0"/>
          </a:p>
          <a:p>
            <a:r>
              <a:rPr lang="ja-JP" altLang="en-US"/>
              <a:t>同样</a:t>
            </a:r>
            <a:r>
              <a:rPr lang="zh-CN" altLang="en-US" dirty="0"/>
              <a:t>，</a:t>
            </a:r>
            <a:r>
              <a:rPr lang="ja-JP" altLang="en-US"/>
              <a:t>在嵌入式设备上运行也可以采取类似的架构</a:t>
            </a:r>
            <a:r>
              <a:rPr lang="zh-CN" altLang="en-US" dirty="0"/>
              <a:t>，</a:t>
            </a:r>
            <a:r>
              <a:rPr lang="ja-JP" altLang="en-US"/>
              <a:t>因为本身也都是</a:t>
            </a:r>
            <a:r>
              <a:rPr lang="en-US" altLang="ja-JP" dirty="0" err="1"/>
              <a:t>linux</a:t>
            </a:r>
            <a:r>
              <a:rPr lang="zh-CN" altLang="en-US" dirty="0"/>
              <a:t>，</a:t>
            </a:r>
            <a:r>
              <a:rPr lang="ja-JP" altLang="en-US"/>
              <a:t>比如需要一个可以在低端设备上运行的</a:t>
            </a:r>
            <a:r>
              <a:rPr lang="zh-CN" altLang="en-US" dirty="0"/>
              <a:t> </a:t>
            </a:r>
            <a:r>
              <a:rPr lang="en-US" altLang="ja-JP" dirty="0" err="1"/>
              <a:t>js</a:t>
            </a:r>
            <a:r>
              <a:rPr lang="zh-CN" altLang="en-US" dirty="0"/>
              <a:t> </a:t>
            </a:r>
            <a:r>
              <a:rPr lang="ja-JP" altLang="en-US"/>
              <a:t>解释和执行环境</a:t>
            </a:r>
            <a:r>
              <a:rPr lang="zh-CN" altLang="en-US" dirty="0"/>
              <a:t>，</a:t>
            </a:r>
            <a:r>
              <a:rPr lang="ja-JP" altLang="en-US"/>
              <a:t>然后也需要一些额外的支持用来提供异步</a:t>
            </a:r>
            <a:r>
              <a:rPr lang="en-US" altLang="ja-JP" dirty="0"/>
              <a:t>i</a:t>
            </a:r>
            <a:r>
              <a:rPr lang="en-US" altLang="zh-CN" dirty="0"/>
              <a:t>/</a:t>
            </a:r>
            <a:r>
              <a:rPr lang="en-US" altLang="ja-JP" dirty="0"/>
              <a:t>o</a:t>
            </a:r>
            <a:r>
              <a:rPr lang="ja-JP" altLang="en-US"/>
              <a:t>以及各种上面提到的加解密</a:t>
            </a:r>
            <a:r>
              <a:rPr lang="zh-CN" altLang="en-US" dirty="0"/>
              <a:t>、</a:t>
            </a:r>
            <a:r>
              <a:rPr lang="ja-JP" altLang="en-US"/>
              <a:t>网络通信等等操作</a:t>
            </a:r>
            <a:endParaRPr lang="en-US" altLang="ja-JP" dirty="0"/>
          </a:p>
          <a:p>
            <a:r>
              <a:rPr lang="ja-JP" altLang="en-US"/>
              <a:t>后来我们就找到了</a:t>
            </a:r>
            <a:r>
              <a:rPr lang="zh-CN" altLang="en-US" dirty="0"/>
              <a:t> </a:t>
            </a:r>
            <a:r>
              <a:rPr lang="en-US" altLang="zh-CN" dirty="0" err="1"/>
              <a:t>jerryscript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692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JerryScript</a:t>
            </a:r>
            <a:r>
              <a:rPr lang="zh-CN" altLang="en-US" dirty="0"/>
              <a:t> </a:t>
            </a:r>
            <a:r>
              <a:rPr lang="ja-JP" altLang="en-US"/>
              <a:t>是一款由三星研发的用于</a:t>
            </a:r>
            <a:r>
              <a:rPr lang="en-US" altLang="ja-JP" dirty="0" err="1"/>
              <a:t>iot</a:t>
            </a:r>
            <a:r>
              <a:rPr lang="ja-JP" altLang="en-US"/>
              <a:t>设备的</a:t>
            </a:r>
            <a:r>
              <a:rPr lang="en-US" altLang="ja-JP" dirty="0" err="1"/>
              <a:t>j</a:t>
            </a:r>
            <a:r>
              <a:rPr lang="en-US" altLang="zh-CN" dirty="0" err="1"/>
              <a:t>s</a:t>
            </a:r>
            <a:r>
              <a:rPr lang="ja-JP" altLang="en-US"/>
              <a:t>虚拟机</a:t>
            </a:r>
            <a:endParaRPr lang="en-US" altLang="ja-JP" dirty="0"/>
          </a:p>
          <a:p>
            <a:r>
              <a:rPr lang="ja-JP" altLang="en-US"/>
              <a:t>这是</a:t>
            </a:r>
            <a:r>
              <a:rPr lang="en-US" altLang="ja-JP" dirty="0"/>
              <a:t>jerry</a:t>
            </a:r>
            <a:r>
              <a:rPr lang="zh-CN" altLang="en-US" dirty="0"/>
              <a:t> </a:t>
            </a:r>
            <a:r>
              <a:rPr lang="ja-JP" altLang="en-US"/>
              <a:t>官网首页的一句话简介</a:t>
            </a:r>
            <a:r>
              <a:rPr lang="zh-CN" altLang="en-US" dirty="0"/>
              <a:t>：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JerryScript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是一个为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而开发的轻量级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JavaScript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引擎，可以运行在资源十分受限的设备上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支持在设备上解释、执行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JavaScript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以及对外围设备的访问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内存低于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** </a:t>
            </a:r>
            <a:r>
              <a:rPr lang="en-US" altLang="zh-CN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rom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低于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**，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可以说对资源很苛刻了</a:t>
            </a:r>
            <a:endParaRPr lang="en-US" altLang="ja-JP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dirty="0"/>
              <a:t>JerryScript</a:t>
            </a:r>
            <a:r>
              <a:rPr lang="zh-CN" altLang="en-US" dirty="0"/>
              <a:t> </a:t>
            </a:r>
            <a:r>
              <a:rPr lang="ja-JP" altLang="en-US"/>
              <a:t>也可以看作是对</a:t>
            </a:r>
            <a:r>
              <a:rPr lang="zh-CN" altLang="en-US" dirty="0"/>
              <a:t> </a:t>
            </a:r>
            <a:r>
              <a:rPr lang="en-US" altLang="zh-CN" dirty="0" err="1"/>
              <a:t>ecmascript</a:t>
            </a:r>
            <a:r>
              <a:rPr lang="zh-CN" altLang="en-US" dirty="0"/>
              <a:t> </a:t>
            </a:r>
            <a:r>
              <a:rPr lang="ja-JP" altLang="en-US"/>
              <a:t>标准的一个实现</a:t>
            </a:r>
            <a:r>
              <a:rPr lang="zh-CN" altLang="en-US" dirty="0"/>
              <a:t>，</a:t>
            </a:r>
            <a:r>
              <a:rPr lang="ja-JP" altLang="en-US"/>
              <a:t>目前支持到</a:t>
            </a:r>
            <a:r>
              <a:rPr lang="zh-CN" altLang="en-US" dirty="0"/>
              <a:t> </a:t>
            </a:r>
            <a:r>
              <a:rPr lang="en-US" altLang="zh-CN" dirty="0"/>
              <a:t>es5</a:t>
            </a:r>
            <a:r>
              <a:rPr lang="ja-JP" altLang="en-US"/>
              <a:t>的标准</a:t>
            </a:r>
            <a:endParaRPr lang="en-US" altLang="ja-JP" dirty="0"/>
          </a:p>
          <a:p>
            <a:r>
              <a:rPr lang="en-US" altLang="ja-JP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之所以能在低端设备上运行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因为其采用了非常紧凑的内存布局设计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对源码解释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、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运行过程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、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对象属性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、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值表示以及函数操作都做了针对节省内存的优化</a:t>
            </a:r>
            <a:endParaRPr lang="en-US" altLang="ja-JP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比如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：</a:t>
            </a:r>
            <a:r>
              <a:rPr lang="en-US" altLang="zh-CN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v8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里面对</a:t>
            </a:r>
            <a:r>
              <a:rPr lang="en-US" altLang="ja-JP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源码的解析会经过源码</a:t>
            </a:r>
            <a:r>
              <a:rPr lang="en-US" altLang="zh-CN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--》</a:t>
            </a:r>
            <a:r>
              <a:rPr lang="en-US" altLang="zh-CN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ast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（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抽象语法树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）</a:t>
            </a:r>
            <a:r>
              <a:rPr lang="en-US" altLang="zh-CN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-》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字节码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而</a:t>
            </a:r>
            <a:r>
              <a:rPr lang="en-US" altLang="ja-JP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直接把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ja-JP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ast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那一步省略了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直接从源码解释成字节码</a:t>
            </a:r>
            <a:endParaRPr lang="en-US" altLang="ja-JP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另外</a:t>
            </a:r>
            <a:r>
              <a:rPr lang="en-US" altLang="ja-JP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还对字节码快照进行了优化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可以直接执行快照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甚至可以把快照存到</a:t>
            </a:r>
            <a:r>
              <a:rPr lang="en-US" altLang="ja-JP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rom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里并直接从</a:t>
            </a:r>
            <a:r>
              <a:rPr lang="en-US" altLang="ja-JP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rom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里执行快照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这样节省了源码解析的内存消耗与性能成本</a:t>
            </a:r>
            <a:endParaRPr lang="en-US" altLang="zh-CN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另外</a:t>
            </a:r>
            <a:r>
              <a:rPr lang="en-US" altLang="zh-CN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对各种类型和值表示的内存布局也设计的相当紧凑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这极大地节省了内存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当然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极度的优化也会带来一些副作用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比如代码的执行效率会降低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</a:t>
            </a:r>
            <a:endParaRPr lang="en-US" altLang="zh-CN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具体的就先不展开了，感兴趣的话大家可以去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官网看，感兴趣的同学也可以把源码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down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下来，本地编译一下，或者也可以按照文档的说明用这个引擎把你的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代码嵌到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代码里运行，不过直接在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mac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上编译会碰到一些问题，在此我也准备了一个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docker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容器，我在里面已经准备好了所有编译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所需的环境，并发布到了公共的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docker hub，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感兴趣的同学可以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pull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下来试一试。</a:t>
            </a:r>
            <a:endParaRPr lang="en-US" altLang="ja-JP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579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前面说了</a:t>
            </a:r>
            <a:r>
              <a:rPr lang="zh-CN" altLang="en-US" dirty="0"/>
              <a:t>，</a:t>
            </a:r>
            <a:r>
              <a:rPr lang="ja-JP" altLang="en-US"/>
              <a:t>只有一个</a:t>
            </a:r>
            <a:r>
              <a:rPr lang="zh-CN" altLang="en-US" dirty="0"/>
              <a:t> </a:t>
            </a:r>
            <a:r>
              <a:rPr lang="en-US" altLang="ja-JP" dirty="0" err="1"/>
              <a:t>js</a:t>
            </a:r>
            <a:r>
              <a:rPr lang="zh-CN" altLang="en-US" dirty="0"/>
              <a:t> </a:t>
            </a:r>
            <a:r>
              <a:rPr lang="ja-JP" altLang="en-US"/>
              <a:t>环境并不能搞定一切</a:t>
            </a:r>
            <a:r>
              <a:rPr lang="zh-CN" altLang="en-US" dirty="0"/>
              <a:t>，</a:t>
            </a:r>
            <a:r>
              <a:rPr lang="ja-JP" altLang="en-US"/>
              <a:t>一个裸的</a:t>
            </a:r>
            <a:r>
              <a:rPr lang="en-US" altLang="ja-JP" dirty="0" err="1"/>
              <a:t>js</a:t>
            </a:r>
            <a:r>
              <a:rPr lang="ja-JP" altLang="en-US"/>
              <a:t>虚拟机还是太局限了</a:t>
            </a:r>
            <a:r>
              <a:rPr lang="zh-CN" altLang="en-US" dirty="0"/>
              <a:t>，</a:t>
            </a:r>
            <a:r>
              <a:rPr lang="ja-JP" altLang="en-US"/>
              <a:t>因此还需要一些额外的支持来提供完善的环境</a:t>
            </a:r>
            <a:r>
              <a:rPr lang="zh-CN" altLang="en-US" dirty="0"/>
              <a:t>，</a:t>
            </a:r>
            <a:r>
              <a:rPr lang="ja-JP" altLang="en-US"/>
              <a:t>幸好三星也同样做了这样的支持</a:t>
            </a:r>
            <a:endParaRPr lang="en-US" altLang="ja-JP" dirty="0"/>
          </a:p>
          <a:p>
            <a:r>
              <a:rPr lang="en-US" altLang="ja-JP" dirty="0"/>
              <a:t>JerryScript</a:t>
            </a:r>
            <a:r>
              <a:rPr lang="ja-JP" altLang="en-US"/>
              <a:t>就是一个</a:t>
            </a:r>
            <a:r>
              <a:rPr lang="en-US" altLang="ja-JP" dirty="0" err="1"/>
              <a:t>js</a:t>
            </a:r>
            <a:r>
              <a:rPr lang="ja-JP" altLang="en-US"/>
              <a:t>环境</a:t>
            </a:r>
            <a:endParaRPr lang="en-US" altLang="ja-JP" dirty="0"/>
          </a:p>
          <a:p>
            <a:r>
              <a:rPr lang="ja-JP" altLang="en-US"/>
              <a:t>而</a:t>
            </a:r>
            <a:r>
              <a:rPr lang="en-US" altLang="zh-CN" dirty="0"/>
              <a:t>L</a:t>
            </a:r>
            <a:r>
              <a:rPr lang="en-US" altLang="ja-JP" dirty="0"/>
              <a:t>ibt</a:t>
            </a:r>
            <a:r>
              <a:rPr lang="en-US" altLang="zh-CN" dirty="0"/>
              <a:t>uv</a:t>
            </a:r>
            <a:r>
              <a:rPr lang="zh-CN" altLang="en-US" dirty="0"/>
              <a:t>，</a:t>
            </a:r>
            <a:r>
              <a:rPr lang="ja-JP" altLang="en-US"/>
              <a:t>是对标</a:t>
            </a:r>
            <a:r>
              <a:rPr lang="en-US" altLang="ja-JP" dirty="0" err="1"/>
              <a:t>nodejs</a:t>
            </a:r>
            <a:r>
              <a:rPr lang="ja-JP" altLang="en-US"/>
              <a:t>所用的</a:t>
            </a:r>
            <a:r>
              <a:rPr lang="zh-CN" altLang="en-US" dirty="0"/>
              <a:t> </a:t>
            </a:r>
            <a:r>
              <a:rPr lang="en-US" altLang="zh-CN" dirty="0" err="1"/>
              <a:t>libuv</a:t>
            </a:r>
            <a:r>
              <a:rPr lang="zh-CN" altLang="en-US" dirty="0"/>
              <a:t> </a:t>
            </a:r>
            <a:r>
              <a:rPr lang="ja-JP" altLang="en-US"/>
              <a:t>的嵌入式版本</a:t>
            </a:r>
            <a:r>
              <a:rPr lang="zh-CN" altLang="en-US" dirty="0"/>
              <a:t>，</a:t>
            </a:r>
            <a:r>
              <a:rPr lang="ja-JP" altLang="en-US"/>
              <a:t>也是三星开发</a:t>
            </a:r>
            <a:r>
              <a:rPr lang="zh-CN" altLang="en-US" dirty="0"/>
              <a:t>，</a:t>
            </a:r>
            <a:r>
              <a:rPr lang="ja-JP" altLang="en-US"/>
              <a:t>为整个运行的环境中提供异步</a:t>
            </a:r>
            <a:r>
              <a:rPr lang="en-US" altLang="zh-CN" dirty="0"/>
              <a:t>I/O</a:t>
            </a:r>
            <a:r>
              <a:rPr lang="ja-JP" altLang="en-US"/>
              <a:t>的能力</a:t>
            </a:r>
            <a:endParaRPr lang="en-US" altLang="ja-JP" dirty="0"/>
          </a:p>
          <a:p>
            <a:r>
              <a:rPr lang="ja-JP" altLang="en-US"/>
              <a:t>而</a:t>
            </a:r>
            <a:r>
              <a:rPr lang="zh-CN" altLang="en-US" dirty="0"/>
              <a:t> </a:t>
            </a:r>
            <a:r>
              <a:rPr lang="en-US" altLang="zh-CN" dirty="0" err="1"/>
              <a:t>Iotjs</a:t>
            </a:r>
            <a:r>
              <a:rPr lang="zh-CN" altLang="en-US" dirty="0"/>
              <a:t>，</a:t>
            </a:r>
            <a:r>
              <a:rPr lang="ja-JP" altLang="en-US"/>
              <a:t>就是一个完整的能在嵌入式设备上运行的</a:t>
            </a:r>
            <a:r>
              <a:rPr lang="en-US" altLang="ja-JP" dirty="0" err="1"/>
              <a:t>js</a:t>
            </a:r>
            <a:r>
              <a:rPr lang="ja-JP" altLang="en-US"/>
              <a:t>运行时</a:t>
            </a:r>
            <a:r>
              <a:rPr lang="zh-CN" altLang="en-US" dirty="0"/>
              <a:t>，</a:t>
            </a:r>
            <a:r>
              <a:rPr lang="en-US" altLang="ja-JP" dirty="0" err="1"/>
              <a:t>nodejs</a:t>
            </a:r>
            <a:r>
              <a:rPr lang="ja-JP" altLang="en-US"/>
              <a:t>支持的特性它也基本支持</a:t>
            </a:r>
            <a:r>
              <a:rPr lang="zh-CN" altLang="en-US" dirty="0"/>
              <a:t>，</a:t>
            </a:r>
            <a:r>
              <a:rPr lang="ja-JP" altLang="en-US"/>
              <a:t>比如异步</a:t>
            </a:r>
            <a:r>
              <a:rPr lang="en-US" altLang="zh-CN" dirty="0"/>
              <a:t>I/O</a:t>
            </a:r>
            <a:r>
              <a:rPr lang="zh-CN" altLang="en-US" dirty="0"/>
              <a:t>，</a:t>
            </a:r>
            <a:r>
              <a:rPr lang="ja-JP" altLang="en-US"/>
              <a:t>事件循环</a:t>
            </a:r>
            <a:r>
              <a:rPr lang="zh-CN" altLang="en-US" dirty="0"/>
              <a:t>，</a:t>
            </a:r>
            <a:r>
              <a:rPr lang="ja-JP" altLang="en-US"/>
              <a:t>以及各种原生的</a:t>
            </a:r>
            <a:r>
              <a:rPr lang="en-US" altLang="ja-JP" dirty="0" err="1"/>
              <a:t>api</a:t>
            </a:r>
            <a:endParaRPr lang="en-US" altLang="ja-JP" dirty="0"/>
          </a:p>
          <a:p>
            <a:r>
              <a:rPr lang="ja-JP" altLang="en-US"/>
              <a:t>其实整个架构体系和我们刚刚看到的</a:t>
            </a:r>
            <a:r>
              <a:rPr lang="en-US" altLang="ja-JP" dirty="0" err="1"/>
              <a:t>nodejs</a:t>
            </a:r>
            <a:r>
              <a:rPr lang="ja-JP" altLang="en-US"/>
              <a:t>是差不多的</a:t>
            </a:r>
            <a:r>
              <a:rPr lang="zh-CN" altLang="en-US" dirty="0"/>
              <a:t>，</a:t>
            </a:r>
            <a:r>
              <a:rPr lang="ja-JP" altLang="en-US"/>
              <a:t>只不过底层支撑的模块不一样</a:t>
            </a:r>
            <a:r>
              <a:rPr lang="zh-CN" altLang="en-US" dirty="0"/>
              <a:t>，</a:t>
            </a:r>
            <a:r>
              <a:rPr lang="ja-JP" altLang="en-US"/>
              <a:t>同时</a:t>
            </a:r>
            <a:r>
              <a:rPr lang="zh-CN" altLang="en-US" dirty="0"/>
              <a:t>，</a:t>
            </a:r>
            <a:r>
              <a:rPr lang="ja-JP" altLang="en-US"/>
              <a:t>为了能更好地运行在</a:t>
            </a:r>
            <a:r>
              <a:rPr lang="en-US" altLang="ja-JP" dirty="0" err="1"/>
              <a:t>iot</a:t>
            </a:r>
            <a:r>
              <a:rPr lang="ja-JP" altLang="en-US"/>
              <a:t>环境里</a:t>
            </a:r>
            <a:r>
              <a:rPr lang="zh-CN" altLang="en-US" dirty="0"/>
              <a:t>，</a:t>
            </a:r>
            <a:r>
              <a:rPr lang="en-US" altLang="zh-CN" dirty="0" err="1"/>
              <a:t>iotjs</a:t>
            </a:r>
            <a:r>
              <a:rPr lang="ja-JP" altLang="en-US"/>
              <a:t>也根据嵌入式设备的场景做了一些额外的支持</a:t>
            </a:r>
            <a:r>
              <a:rPr lang="zh-CN" altLang="en-US" dirty="0"/>
              <a:t>，</a:t>
            </a:r>
            <a:r>
              <a:rPr lang="ja-JP" altLang="en-US"/>
              <a:t>比如</a:t>
            </a:r>
            <a:r>
              <a:rPr lang="en-US" altLang="ja-JP" dirty="0" err="1"/>
              <a:t>mqtt</a:t>
            </a:r>
            <a:r>
              <a:rPr lang="zh-CN" altLang="en-US" dirty="0"/>
              <a:t>，</a:t>
            </a:r>
            <a:r>
              <a:rPr lang="ja-JP" altLang="en-US"/>
              <a:t>还有一些对嵌入式设备的操作支持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781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讲到这里</a:t>
            </a:r>
            <a:r>
              <a:rPr lang="zh-CN" altLang="en-US" dirty="0"/>
              <a:t>，</a:t>
            </a:r>
            <a:r>
              <a:rPr lang="ja-JP" altLang="en-US"/>
              <a:t>好像没什么事可做了</a:t>
            </a:r>
            <a:r>
              <a:rPr lang="zh-CN" altLang="en-US" dirty="0"/>
              <a:t>，</a:t>
            </a:r>
            <a:r>
              <a:rPr lang="ja-JP" altLang="en-US"/>
              <a:t>因为好像三星已经把该做的都做了</a:t>
            </a:r>
            <a:r>
              <a:rPr lang="zh-CN" altLang="en-US" dirty="0"/>
              <a:t>，</a:t>
            </a:r>
            <a:r>
              <a:rPr lang="en-US" altLang="zh-CN" dirty="0" err="1"/>
              <a:t>iotjs</a:t>
            </a:r>
            <a:r>
              <a:rPr lang="ja-JP" altLang="en-US"/>
              <a:t>做的支持也足够</a:t>
            </a:r>
            <a:r>
              <a:rPr lang="zh-CN" altLang="en-US" dirty="0"/>
              <a:t>，</a:t>
            </a:r>
            <a:r>
              <a:rPr lang="ja-JP" altLang="en-US"/>
              <a:t>什么异步</a:t>
            </a:r>
            <a:r>
              <a:rPr lang="en-US" altLang="ja-JP" dirty="0" err="1"/>
              <a:t>io</a:t>
            </a:r>
            <a:r>
              <a:rPr lang="zh-CN" altLang="en-US" dirty="0"/>
              <a:t>，</a:t>
            </a:r>
            <a:r>
              <a:rPr lang="en-US" altLang="zh-CN" dirty="0" err="1"/>
              <a:t>iot</a:t>
            </a:r>
            <a:r>
              <a:rPr lang="ja-JP" altLang="en-US"/>
              <a:t>适配都做了</a:t>
            </a:r>
            <a:r>
              <a:rPr lang="zh-CN" altLang="en-US" dirty="0"/>
              <a:t>，</a:t>
            </a:r>
            <a:r>
              <a:rPr lang="ja-JP" altLang="en-US"/>
              <a:t>对内存的优化也做到了几十</a:t>
            </a:r>
            <a:r>
              <a:rPr lang="en-US" altLang="ja-JP" dirty="0"/>
              <a:t>k</a:t>
            </a:r>
            <a:r>
              <a:rPr lang="ja-JP" altLang="en-US"/>
              <a:t>的变态级别</a:t>
            </a:r>
            <a:r>
              <a:rPr lang="zh-CN" altLang="en-US" dirty="0"/>
              <a:t>，</a:t>
            </a:r>
            <a:r>
              <a:rPr lang="ja-JP" altLang="en-US"/>
              <a:t>但这真的就是我们想要的吗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我们看看</a:t>
            </a:r>
            <a:r>
              <a:rPr lang="en-US" altLang="ja-JP" dirty="0" err="1"/>
              <a:t>iotjs</a:t>
            </a:r>
            <a:r>
              <a:rPr lang="ja-JP" altLang="en-US"/>
              <a:t>有什么问题</a:t>
            </a:r>
            <a:endParaRPr lang="en-US" altLang="ja-JP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为了把内存控制在几十</a:t>
            </a:r>
            <a:r>
              <a:rPr lang="en-US" altLang="ja-JP" dirty="0"/>
              <a:t>k</a:t>
            </a:r>
            <a:r>
              <a:rPr lang="ja-JP" altLang="en-US"/>
              <a:t>的级别</a:t>
            </a:r>
            <a:r>
              <a:rPr lang="zh-CN" altLang="en-US" dirty="0"/>
              <a:t>，</a:t>
            </a:r>
            <a:r>
              <a:rPr lang="en-US" altLang="zh-CN" dirty="0" err="1"/>
              <a:t>iotjs</a:t>
            </a:r>
            <a:r>
              <a:rPr lang="ja-JP" altLang="en-US"/>
              <a:t>可谓是费尽心机</a:t>
            </a:r>
            <a:r>
              <a:rPr lang="zh-CN" altLang="en-US" dirty="0"/>
              <a:t>，</a:t>
            </a:r>
            <a:r>
              <a:rPr lang="ja-JP" altLang="en-US"/>
              <a:t>这也导致了</a:t>
            </a:r>
            <a:r>
              <a:rPr lang="en-US" altLang="ja-JP" dirty="0" err="1"/>
              <a:t>iotjs</a:t>
            </a:r>
            <a:r>
              <a:rPr lang="ja-JP" altLang="en-US"/>
              <a:t>不支持很多好用的特性</a:t>
            </a:r>
            <a:r>
              <a:rPr lang="zh-CN" altLang="en-US" dirty="0"/>
              <a:t>，</a:t>
            </a:r>
            <a:r>
              <a:rPr lang="ja-JP" altLang="en-US"/>
              <a:t>比如不支持类</a:t>
            </a:r>
            <a:r>
              <a:rPr lang="zh-CN" altLang="en-US" dirty="0"/>
              <a:t>，</a:t>
            </a:r>
            <a:r>
              <a:rPr lang="en-US" altLang="zh-CN" dirty="0"/>
              <a:t>promise</a:t>
            </a:r>
            <a:r>
              <a:rPr lang="zh-CN" altLang="en-US" dirty="0"/>
              <a:t>，</a:t>
            </a:r>
            <a:r>
              <a:rPr lang="ja-JP" altLang="en-US"/>
              <a:t>甚至不支持</a:t>
            </a:r>
            <a:r>
              <a:rPr lang="en-US" altLang="ja-JP" dirty="0"/>
              <a:t>debug</a:t>
            </a:r>
            <a:r>
              <a:rPr lang="zh-CN" altLang="en-US" dirty="0"/>
              <a:t>，</a:t>
            </a:r>
            <a:r>
              <a:rPr lang="ja-JP" altLang="en-US"/>
              <a:t>出错的时候无法输出完整的错误栈</a:t>
            </a:r>
            <a:r>
              <a:rPr lang="zh-CN" altLang="en-US" dirty="0"/>
              <a:t>，</a:t>
            </a:r>
            <a:r>
              <a:rPr lang="ja-JP" altLang="en-US"/>
              <a:t>这就很头疼了</a:t>
            </a:r>
            <a:r>
              <a:rPr lang="zh-CN" altLang="en-US" dirty="0"/>
              <a:t>。</a:t>
            </a:r>
            <a:r>
              <a:rPr lang="ja-JP" altLang="en-US"/>
              <a:t>而且</a:t>
            </a:r>
            <a:r>
              <a:rPr lang="zh-CN" altLang="en-US" dirty="0"/>
              <a:t>，</a:t>
            </a:r>
            <a:r>
              <a:rPr lang="ja-JP" altLang="en-US"/>
              <a:t>当时我们业务上用的设备也没那么苛刻</a:t>
            </a:r>
            <a:r>
              <a:rPr lang="zh-CN" altLang="en-US" dirty="0"/>
              <a:t>，</a:t>
            </a:r>
            <a:r>
              <a:rPr lang="ja-JP" altLang="en-US"/>
              <a:t>基本都是内存在</a:t>
            </a:r>
            <a:r>
              <a:rPr lang="en-US" altLang="zh-CN" dirty="0"/>
              <a:t>100MB</a:t>
            </a:r>
            <a:r>
              <a:rPr lang="ja-JP" altLang="en-US"/>
              <a:t>左右的中端设备</a:t>
            </a:r>
            <a:r>
              <a:rPr lang="zh-CN" altLang="en-US" dirty="0"/>
              <a:t>，</a:t>
            </a:r>
            <a:r>
              <a:rPr lang="ja-JP" altLang="en-US"/>
              <a:t>而且也为了顺应社区和生态的需求</a:t>
            </a:r>
            <a:r>
              <a:rPr lang="zh-CN" altLang="en-US" dirty="0"/>
              <a:t>，</a:t>
            </a:r>
            <a:r>
              <a:rPr lang="ja-JP" altLang="en-US"/>
              <a:t>我们也希望我们用的运行时能支持更多的特性</a:t>
            </a:r>
            <a:r>
              <a:rPr lang="zh-CN" altLang="en-US" dirty="0"/>
              <a:t>，</a:t>
            </a:r>
            <a:r>
              <a:rPr lang="ja-JP" altLang="en-US"/>
              <a:t>也能更加容易使用</a:t>
            </a:r>
            <a:r>
              <a:rPr lang="zh-CN" altLang="en-US" dirty="0"/>
              <a:t>，</a:t>
            </a:r>
            <a:r>
              <a:rPr lang="ja-JP" altLang="en-US"/>
              <a:t>所以我们就在</a:t>
            </a:r>
            <a:r>
              <a:rPr lang="en-US" altLang="ja-JP" dirty="0" err="1"/>
              <a:t>iotjs</a:t>
            </a:r>
            <a:r>
              <a:rPr lang="ja-JP" altLang="en-US"/>
              <a:t>的基础上开发了</a:t>
            </a:r>
            <a:r>
              <a:rPr lang="en-US" altLang="ja-JP" dirty="0" err="1"/>
              <a:t>shadownode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79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是基于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IoT.js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一个运行时，只不过面向的目标设备不一样，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IoT.js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面向极低端的设备，而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则是面向中端设备，因此两者并不冲突。我们当时的工作主要有几个，一个是对于一些实用特性的支持，比如错误栈、更完善的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语言特性等，还有一个就是支持更多的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Node.js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以及社区的构建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8536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目前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ShadowNode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原生支持的特性有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Class，Promise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以及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debug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的错误栈输出，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N-API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等等，以及更完善的兼容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Node.js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 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不过目前一些特性在 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JerryScript </a:t>
            </a:r>
            <a:r>
              <a:rPr lang="ja-JP" altLang="en-US" sz="2200" b="0" i="0" u="none" strike="noStrike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中也逐渐被支持了，生态总是越来越完善。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6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In IoT"/>
          <p:cNvSpPr txBox="1">
            <a:spLocks noGrp="1"/>
          </p:cNvSpPr>
          <p:nvPr>
            <p:ph type="ctrTitle"/>
          </p:nvPr>
        </p:nvSpPr>
        <p:spPr>
          <a:xfrm>
            <a:off x="1310639" y="2515730"/>
            <a:ext cx="10464801" cy="1853109"/>
          </a:xfrm>
          <a:prstGeom prst="rect">
            <a:avLst/>
          </a:prstGeom>
        </p:spPr>
        <p:txBody>
          <a:bodyPr anchor="ctr"/>
          <a:lstStyle>
            <a:lvl1pPr>
              <a:defRPr sz="75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JavaScript In IoT</a:t>
            </a:r>
          </a:p>
        </p:txBody>
      </p:sp>
      <p:sp>
        <p:nvSpPr>
          <p:cNvPr id="120" name="基础业务组…"/>
          <p:cNvSpPr txBox="1"/>
          <p:nvPr/>
        </p:nvSpPr>
        <p:spPr>
          <a:xfrm>
            <a:off x="5850541" y="4805577"/>
            <a:ext cx="13849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rPr lang="ja-JP" altLang="en-US">
                <a:solidFill>
                  <a:schemeClr val="bg1"/>
                </a:solidFill>
                <a:latin typeface="+mn-lt"/>
              </a:rPr>
              <a:t>基础业务组</a:t>
            </a:r>
            <a:endParaRPr lang="en-US" altLang="ja-JP" dirty="0">
              <a:solidFill>
                <a:schemeClr val="bg1"/>
              </a:solidFill>
              <a:latin typeface="+mn-lt"/>
            </a:endParaRPr>
          </a:p>
          <a:p>
            <a:pPr>
              <a:defRPr sz="20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endParaRPr lang="en-US" sz="800" dirty="0">
              <a:solidFill>
                <a:schemeClr val="bg1"/>
              </a:solidFill>
              <a:latin typeface="+mn-lt"/>
            </a:endParaRPr>
          </a:p>
          <a:p>
            <a:pPr>
              <a:defRPr sz="20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rPr dirty="0">
                <a:solidFill>
                  <a:schemeClr val="bg1"/>
                </a:solidFill>
                <a:latin typeface="+mn-lt"/>
              </a:rPr>
              <a:t>唐小吉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de API"/>
          <p:cNvSpPr txBox="1">
            <a:spLocks noGrp="1"/>
          </p:cNvSpPr>
          <p:nvPr>
            <p:ph type="subTitle" sz="quarter" idx="1"/>
          </p:nvPr>
        </p:nvSpPr>
        <p:spPr>
          <a:xfrm>
            <a:off x="1436334" y="6379447"/>
            <a:ext cx="10126546" cy="95836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+mn-lt"/>
              </a:rPr>
              <a:t>Most</a:t>
            </a:r>
            <a:r>
              <a:rPr lang="zh-CN" altLang="en-US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+mn-lt"/>
              </a:rPr>
              <a:t>of</a:t>
            </a:r>
            <a:r>
              <a:rPr lang="zh-CN" altLang="en-US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sz="4000" dirty="0">
                <a:solidFill>
                  <a:schemeClr val="bg1"/>
                </a:solidFill>
                <a:latin typeface="+mn-lt"/>
              </a:rPr>
              <a:t>Node API</a:t>
            </a:r>
          </a:p>
        </p:txBody>
      </p:sp>
      <p:sp>
        <p:nvSpPr>
          <p:cNvPr id="3" name="Native Support WebSocket">
            <a:extLst>
              <a:ext uri="{FF2B5EF4-FFF2-40B4-BE49-F238E27FC236}">
                <a16:creationId xmlns:a16="http://schemas.microsoft.com/office/drawing/2014/main" id="{B9C4EA2F-CC94-3C4B-B465-E33731E126C2}"/>
              </a:ext>
            </a:extLst>
          </p:cNvPr>
          <p:cNvSpPr txBox="1">
            <a:spLocks/>
          </p:cNvSpPr>
          <p:nvPr/>
        </p:nvSpPr>
        <p:spPr>
          <a:xfrm>
            <a:off x="2298883" y="4596594"/>
            <a:ext cx="8223032" cy="108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4000" dirty="0">
                <a:solidFill>
                  <a:schemeClr val="bg1"/>
                </a:solidFill>
                <a:latin typeface="+mn-lt"/>
              </a:rPr>
              <a:t>WebSocket</a:t>
            </a:r>
          </a:p>
        </p:txBody>
      </p:sp>
      <p:sp>
        <p:nvSpPr>
          <p:cNvPr id="4" name="Native Support WebSocket">
            <a:extLst>
              <a:ext uri="{FF2B5EF4-FFF2-40B4-BE49-F238E27FC236}">
                <a16:creationId xmlns:a16="http://schemas.microsoft.com/office/drawing/2014/main" id="{BAE70C15-71B6-7C41-BA56-74283A909163}"/>
              </a:ext>
            </a:extLst>
          </p:cNvPr>
          <p:cNvSpPr txBox="1">
            <a:spLocks/>
          </p:cNvSpPr>
          <p:nvPr/>
        </p:nvSpPr>
        <p:spPr>
          <a:xfrm>
            <a:off x="2421545" y="3847430"/>
            <a:ext cx="7977705" cy="91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altLang="zh-CN" sz="4000" dirty="0">
                <a:solidFill>
                  <a:schemeClr val="bg1"/>
                </a:solidFill>
                <a:latin typeface="+mn-lt"/>
              </a:rPr>
              <a:t>Promise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Native Support WebSocket">
            <a:extLst>
              <a:ext uri="{FF2B5EF4-FFF2-40B4-BE49-F238E27FC236}">
                <a16:creationId xmlns:a16="http://schemas.microsoft.com/office/drawing/2014/main" id="{57004A88-36F1-5446-A3B7-E9CFE825ECF3}"/>
              </a:ext>
            </a:extLst>
          </p:cNvPr>
          <p:cNvSpPr txBox="1">
            <a:spLocks/>
          </p:cNvSpPr>
          <p:nvPr/>
        </p:nvSpPr>
        <p:spPr>
          <a:xfrm>
            <a:off x="1986647" y="5636158"/>
            <a:ext cx="8847500" cy="856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altLang="zh-CN" sz="4000" dirty="0">
                <a:solidFill>
                  <a:schemeClr val="bg1"/>
                </a:solidFill>
                <a:latin typeface="+mn-lt"/>
              </a:rPr>
              <a:t>N-API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025A2-8768-CD4B-ABCD-4D9533257179}"/>
              </a:ext>
            </a:extLst>
          </p:cNvPr>
          <p:cNvSpPr/>
          <p:nvPr/>
        </p:nvSpPr>
        <p:spPr>
          <a:xfrm>
            <a:off x="3948829" y="1872477"/>
            <a:ext cx="492314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+mn-lt"/>
              </a:rPr>
              <a:t>Native Support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B03B8-5CEB-844D-AA50-7DDF9B25952E}"/>
              </a:ext>
            </a:extLst>
          </p:cNvPr>
          <p:cNvSpPr txBox="1"/>
          <p:nvPr/>
        </p:nvSpPr>
        <p:spPr>
          <a:xfrm>
            <a:off x="6102620" y="7236255"/>
            <a:ext cx="61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…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7A59B-6B3D-B54E-8B65-EC2738252AB6}"/>
              </a:ext>
            </a:extLst>
          </p:cNvPr>
          <p:cNvSpPr txBox="1"/>
          <p:nvPr/>
        </p:nvSpPr>
        <p:spPr>
          <a:xfrm>
            <a:off x="5679428" y="3177604"/>
            <a:ext cx="14619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Class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QTT MQTT.js"/>
          <p:cNvSpPr txBox="1">
            <a:spLocks noGrp="1"/>
          </p:cNvSpPr>
          <p:nvPr>
            <p:ph type="subTitle" sz="quarter" idx="1"/>
          </p:nvPr>
        </p:nvSpPr>
        <p:spPr>
          <a:xfrm>
            <a:off x="1534656" y="2853262"/>
            <a:ext cx="9935488" cy="1614733"/>
          </a:xfrm>
          <a:prstGeom prst="rect">
            <a:avLst/>
          </a:prstGeom>
        </p:spPr>
        <p:txBody>
          <a:bodyPr anchor="ctr"/>
          <a:lstStyle>
            <a:lvl1pPr>
              <a:defRPr sz="5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+mn-lt"/>
              </a:rPr>
              <a:t>MQTT MQTT.js</a:t>
            </a:r>
          </a:p>
        </p:txBody>
      </p:sp>
      <p:sp>
        <p:nvSpPr>
          <p:cNvPr id="3" name="D-Bus">
            <a:extLst>
              <a:ext uri="{FF2B5EF4-FFF2-40B4-BE49-F238E27FC236}">
                <a16:creationId xmlns:a16="http://schemas.microsoft.com/office/drawing/2014/main" id="{4F7C0204-83E1-E246-9062-E7387A3B43B3}"/>
              </a:ext>
            </a:extLst>
          </p:cNvPr>
          <p:cNvSpPr txBox="1">
            <a:spLocks/>
          </p:cNvSpPr>
          <p:nvPr/>
        </p:nvSpPr>
        <p:spPr>
          <a:xfrm>
            <a:off x="2080880" y="4222672"/>
            <a:ext cx="8843040" cy="1462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b="1" dirty="0">
                <a:solidFill>
                  <a:schemeClr val="bg1"/>
                </a:solidFill>
              </a:rPr>
              <a:t>D-Bus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FDF9B5-7070-EC44-8A35-70B6F043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1" y="1447565"/>
            <a:ext cx="10464800" cy="1422400"/>
          </a:xfrm>
        </p:spPr>
        <p:txBody>
          <a:bodyPr>
            <a:normAutofit/>
          </a:bodyPr>
          <a:lstStyle/>
          <a:p>
            <a:r>
              <a:rPr lang="en-US" altLang="zh-CN" sz="5000" b="1" dirty="0">
                <a:solidFill>
                  <a:schemeClr val="bg1"/>
                </a:solidFill>
              </a:rPr>
              <a:t>Support</a:t>
            </a:r>
            <a:r>
              <a:rPr lang="zh-CN" altLang="en-US" sz="5000" b="1" dirty="0">
                <a:solidFill>
                  <a:schemeClr val="bg1"/>
                </a:solidFill>
              </a:rPr>
              <a:t> </a:t>
            </a:r>
            <a:r>
              <a:rPr lang="en-US" altLang="zh-CN" sz="5000" b="1" dirty="0">
                <a:solidFill>
                  <a:schemeClr val="bg1"/>
                </a:solidFill>
              </a:rPr>
              <a:t>Platform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CF96F-D100-3341-8A87-0356FECA1B56}"/>
              </a:ext>
            </a:extLst>
          </p:cNvPr>
          <p:cNvSpPr txBox="1"/>
          <p:nvPr/>
        </p:nvSpPr>
        <p:spPr>
          <a:xfrm>
            <a:off x="4920235" y="4766777"/>
            <a:ext cx="316432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  <a:latin typeface="+mn-lt"/>
              </a:rPr>
              <a:t>Raspberry Pi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79EE3-4370-7047-B1E7-AB099B1C35AE}"/>
              </a:ext>
            </a:extLst>
          </p:cNvPr>
          <p:cNvSpPr/>
          <p:nvPr/>
        </p:nvSpPr>
        <p:spPr>
          <a:xfrm>
            <a:off x="2415454" y="5714619"/>
            <a:ext cx="8664552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Kamino18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/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(Amlogic/a113)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/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Hi3561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C51B0-FB44-A345-9DBB-4AB9C2A72EF4}"/>
              </a:ext>
            </a:extLst>
          </p:cNvPr>
          <p:cNvSpPr txBox="1"/>
          <p:nvPr/>
        </p:nvSpPr>
        <p:spPr>
          <a:xfrm>
            <a:off x="4582006" y="2894860"/>
            <a:ext cx="384079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Linux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/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(Docker)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951BE-E80A-4243-82AC-1FBF15520FF6}"/>
              </a:ext>
            </a:extLst>
          </p:cNvPr>
          <p:cNvSpPr txBox="1"/>
          <p:nvPr/>
        </p:nvSpPr>
        <p:spPr>
          <a:xfrm>
            <a:off x="4920235" y="3842702"/>
            <a:ext cx="313981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MacOS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06C81-DE71-F24A-A9E7-CFC386FDDE77}"/>
              </a:ext>
            </a:extLst>
          </p:cNvPr>
          <p:cNvSpPr txBox="1"/>
          <p:nvPr/>
        </p:nvSpPr>
        <p:spPr>
          <a:xfrm>
            <a:off x="4815744" y="6554694"/>
            <a:ext cx="38391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  <a:latin typeface="+mn-lt"/>
              </a:rPr>
              <a:t>NuttX</a:t>
            </a:r>
            <a:r>
              <a:rPr lang="en-US" sz="4000" b="0" dirty="0">
                <a:solidFill>
                  <a:schemeClr val="bg1"/>
                </a:solidFill>
              </a:rPr>
              <a:t> </a:t>
            </a:r>
            <a:r>
              <a:rPr lang="en-US" sz="4000" b="0" dirty="0">
                <a:solidFill>
                  <a:schemeClr val="bg1"/>
                </a:solidFill>
                <a:latin typeface="+mn-lt"/>
              </a:rPr>
              <a:t>/ TizenRT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9F38A-EA69-8F4D-BB31-6B541FBCA26C}"/>
              </a:ext>
            </a:extLst>
          </p:cNvPr>
          <p:cNvSpPr txBox="1"/>
          <p:nvPr/>
        </p:nvSpPr>
        <p:spPr>
          <a:xfrm>
            <a:off x="6194622" y="7281918"/>
            <a:ext cx="61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11684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FFB77F-F024-2543-A6C4-0B351425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713" y="1521831"/>
            <a:ext cx="10795621" cy="2470305"/>
          </a:xfrm>
        </p:spPr>
        <p:txBody>
          <a:bodyPr>
            <a:normAutofit/>
          </a:bodyPr>
          <a:lstStyle/>
          <a:p>
            <a:r>
              <a:rPr lang="en-US" altLang="zh-CN" sz="5000" b="1" dirty="0">
                <a:solidFill>
                  <a:schemeClr val="bg1"/>
                </a:solidFill>
              </a:rPr>
              <a:t>NPM</a:t>
            </a:r>
            <a:br>
              <a:rPr lang="en-US" altLang="zh-CN" sz="5000" b="1" dirty="0">
                <a:solidFill>
                  <a:schemeClr val="bg1"/>
                </a:solidFill>
              </a:rPr>
            </a:br>
            <a:r>
              <a:rPr lang="en-US" altLang="zh-CN" sz="5000" b="1" dirty="0">
                <a:solidFill>
                  <a:schemeClr val="bg1"/>
                </a:solidFill>
              </a:rPr>
              <a:t>not</a:t>
            </a:r>
            <a:r>
              <a:rPr lang="zh-CN" altLang="en-US" sz="5000" b="1" dirty="0">
                <a:solidFill>
                  <a:schemeClr val="bg1"/>
                </a:solidFill>
              </a:rPr>
              <a:t> </a:t>
            </a:r>
            <a:r>
              <a:rPr lang="en-US" altLang="zh-CN" sz="5000" b="1" dirty="0">
                <a:solidFill>
                  <a:schemeClr val="bg1"/>
                </a:solidFill>
              </a:rPr>
              <a:t>support</a:t>
            </a:r>
            <a:r>
              <a:rPr lang="zh-CN" altLang="en-US" sz="5000" b="1" dirty="0">
                <a:solidFill>
                  <a:schemeClr val="bg1"/>
                </a:solidFill>
              </a:rPr>
              <a:t> </a:t>
            </a:r>
            <a:r>
              <a:rPr lang="en-US" altLang="zh-CN" sz="5000" b="1" dirty="0">
                <a:solidFill>
                  <a:schemeClr val="bg1"/>
                </a:solidFill>
              </a:rPr>
              <a:t>!!!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39890-4BB3-F941-A8D6-73A033BECB48}"/>
              </a:ext>
            </a:extLst>
          </p:cNvPr>
          <p:cNvSpPr txBox="1"/>
          <p:nvPr/>
        </p:nvSpPr>
        <p:spPr>
          <a:xfrm>
            <a:off x="3792258" y="4583354"/>
            <a:ext cx="561852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  <a:latin typeface="+mn-lt"/>
              </a:rPr>
              <a:t>global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 ‘</a:t>
            </a:r>
            <a:r>
              <a:rPr lang="en-US" altLang="ja-JP" sz="4000" b="0" dirty="0">
                <a:solidFill>
                  <a:schemeClr val="bg1"/>
                </a:solidFill>
                <a:latin typeface="+mn-lt"/>
              </a:rPr>
              <a:t>node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_modules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’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36CA9-6772-6B47-A374-8DD4EA6960FA}"/>
              </a:ext>
            </a:extLst>
          </p:cNvPr>
          <p:cNvSpPr/>
          <p:nvPr/>
        </p:nvSpPr>
        <p:spPr>
          <a:xfrm>
            <a:off x="3601342" y="5511600"/>
            <a:ext cx="6000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  <a:latin typeface="+mn-lt"/>
              </a:rPr>
              <a:t>semi-private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1B976-17A5-2D4F-BE53-A53B2B72B2B6}"/>
              </a:ext>
            </a:extLst>
          </p:cNvPr>
          <p:cNvSpPr txBox="1"/>
          <p:nvPr/>
        </p:nvSpPr>
        <p:spPr>
          <a:xfrm>
            <a:off x="2797595" y="6448303"/>
            <a:ext cx="760785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p</a:t>
            </a:r>
            <a:r>
              <a:rPr lang="en-US" sz="4000" b="0" dirty="0">
                <a:solidFill>
                  <a:schemeClr val="bg1"/>
                </a:solidFill>
                <a:latin typeface="+mn-lt"/>
              </a:rPr>
              <a:t>erformance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4000" b="0" dirty="0">
                <a:solidFill>
                  <a:schemeClr val="bg1"/>
                </a:solidFill>
                <a:latin typeface="+mn-lt"/>
              </a:rPr>
              <a:t>esting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and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4401273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96841-D944-C04B-BF2A-23649D51CC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314605" y="2201682"/>
            <a:ext cx="10464800" cy="1130300"/>
          </a:xfrm>
        </p:spPr>
        <p:txBody>
          <a:bodyPr anchor="ctr">
            <a:normAutofit/>
          </a:bodyPr>
          <a:lstStyle/>
          <a:p>
            <a:r>
              <a:rPr lang="en-US" altLang="zh-CN" sz="5000" b="1" dirty="0">
                <a:solidFill>
                  <a:schemeClr val="bg1"/>
                </a:solidFill>
                <a:latin typeface="+mn-lt"/>
              </a:rPr>
              <a:t>H</a:t>
            </a:r>
            <a:r>
              <a:rPr lang="en-US" sz="5000" b="1" dirty="0">
                <a:solidFill>
                  <a:schemeClr val="bg1"/>
                </a:solidFill>
                <a:latin typeface="+mn-lt"/>
              </a:rPr>
              <a:t>ardware </a:t>
            </a:r>
            <a:r>
              <a:rPr lang="en-US" altLang="zh-CN" sz="5000" b="1" dirty="0">
                <a:solidFill>
                  <a:schemeClr val="bg1"/>
                </a:solidFill>
                <a:latin typeface="+mn-lt"/>
              </a:rPr>
              <a:t>I</a:t>
            </a:r>
            <a:r>
              <a:rPr lang="en-US" sz="5000" b="1" dirty="0">
                <a:solidFill>
                  <a:schemeClr val="bg1"/>
                </a:solidFill>
                <a:latin typeface="+mn-lt"/>
              </a:rPr>
              <a:t>nterfaces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594CD-0F14-EC45-8835-3279FBC02E51}"/>
              </a:ext>
            </a:extLst>
          </p:cNvPr>
          <p:cNvSpPr txBox="1"/>
          <p:nvPr/>
        </p:nvSpPr>
        <p:spPr>
          <a:xfrm>
            <a:off x="5902599" y="3474714"/>
            <a:ext cx="11862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ADC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AA368-D2B6-FA46-8C58-D4DC52475F61}"/>
              </a:ext>
            </a:extLst>
          </p:cNvPr>
          <p:cNvSpPr txBox="1"/>
          <p:nvPr/>
        </p:nvSpPr>
        <p:spPr>
          <a:xfrm>
            <a:off x="6005190" y="4478324"/>
            <a:ext cx="108363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BLE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C868F-B3A3-B747-90B1-F32B43F928D7}"/>
              </a:ext>
            </a:extLst>
          </p:cNvPr>
          <p:cNvSpPr txBox="1"/>
          <p:nvPr/>
        </p:nvSpPr>
        <p:spPr>
          <a:xfrm>
            <a:off x="5902599" y="5481934"/>
            <a:ext cx="136896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GPIO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2BEB3-3F4C-C941-889D-00320B91CA3B}"/>
              </a:ext>
            </a:extLst>
          </p:cNvPr>
          <p:cNvSpPr txBox="1"/>
          <p:nvPr/>
        </p:nvSpPr>
        <p:spPr>
          <a:xfrm>
            <a:off x="6279304" y="6175097"/>
            <a:ext cx="61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39404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1374F9-4164-C24D-B6DA-031C9767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18" y="1834813"/>
            <a:ext cx="10464800" cy="142240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Community</a:t>
            </a:r>
            <a:r>
              <a:rPr lang="zh-CN" altLang="en-US" sz="5000" dirty="0">
                <a:solidFill>
                  <a:schemeClr val="bg1"/>
                </a:solidFill>
              </a:rPr>
              <a:t> </a:t>
            </a:r>
            <a:r>
              <a:rPr lang="en-US" altLang="zh-CN" sz="5000" b="1" dirty="0">
                <a:solidFill>
                  <a:schemeClr val="bg1"/>
                </a:solidFill>
              </a:rPr>
              <a:t>and</a:t>
            </a:r>
            <a:r>
              <a:rPr lang="zh-CN" altLang="en-US" sz="5000" dirty="0">
                <a:solidFill>
                  <a:schemeClr val="bg1"/>
                </a:solidFill>
              </a:rPr>
              <a:t> </a:t>
            </a:r>
            <a:r>
              <a:rPr lang="en-US" altLang="zh-CN" sz="5000" b="1" dirty="0">
                <a:solidFill>
                  <a:schemeClr val="bg1"/>
                </a:solidFill>
              </a:rPr>
              <a:t>Commercial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BB9B8-A14E-4048-BDF9-A35023AD851D}"/>
              </a:ext>
            </a:extLst>
          </p:cNvPr>
          <p:cNvSpPr txBox="1"/>
          <p:nvPr/>
        </p:nvSpPr>
        <p:spPr>
          <a:xfrm>
            <a:off x="5635030" y="3745568"/>
            <a:ext cx="205985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YodaOS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28742-E1C7-F64C-841B-3DA58F7A6958}"/>
              </a:ext>
            </a:extLst>
          </p:cNvPr>
          <p:cNvSpPr txBox="1"/>
          <p:nvPr/>
        </p:nvSpPr>
        <p:spPr>
          <a:xfrm>
            <a:off x="4132215" y="4708228"/>
            <a:ext cx="506548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YodaRT(Yoda.js/VUI)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DE157-B3A8-C641-8AE9-798C86479436}"/>
              </a:ext>
            </a:extLst>
          </p:cNvPr>
          <p:cNvSpPr txBox="1"/>
          <p:nvPr/>
        </p:nvSpPr>
        <p:spPr>
          <a:xfrm>
            <a:off x="5799382" y="5670888"/>
            <a:ext cx="185307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r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t-node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A67E2-36FC-3040-8B11-FE9B68C35E6E}"/>
              </a:ext>
            </a:extLst>
          </p:cNvPr>
          <p:cNvSpPr txBox="1"/>
          <p:nvPr/>
        </p:nvSpPr>
        <p:spPr>
          <a:xfrm>
            <a:off x="6418142" y="6518315"/>
            <a:ext cx="61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…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97448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98312F-4F26-7B43-891F-2A30D7CFDBE2}"/>
              </a:ext>
            </a:extLst>
          </p:cNvPr>
          <p:cNvSpPr txBox="1"/>
          <p:nvPr/>
        </p:nvSpPr>
        <p:spPr>
          <a:xfrm>
            <a:off x="1128852" y="559663"/>
            <a:ext cx="184986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000" b="0" dirty="0">
                <a:solidFill>
                  <a:schemeClr val="bg1"/>
                </a:solidFill>
                <a:latin typeface="+mn-lt"/>
              </a:rPr>
              <a:t>Links: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DF9E8-C3B2-5647-9D7F-5F5FCE12FECC}"/>
              </a:ext>
            </a:extLst>
          </p:cNvPr>
          <p:cNvSpPr txBox="1"/>
          <p:nvPr/>
        </p:nvSpPr>
        <p:spPr>
          <a:xfrm>
            <a:off x="842716" y="1520905"/>
            <a:ext cx="11278729" cy="7119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[IoT </a:t>
            </a:r>
            <a:r>
              <a:rPr lang="en-US" dirty="0" err="1">
                <a:solidFill>
                  <a:schemeClr val="bg1"/>
                </a:solidFill>
              </a:rPr>
              <a:t>wikipedia</a:t>
            </a:r>
            <a:r>
              <a:rPr lang="en-US" dirty="0">
                <a:solidFill>
                  <a:schemeClr val="bg1"/>
                </a:solidFill>
              </a:rPr>
              <a:t>](https://</a:t>
            </a:r>
            <a:r>
              <a:rPr lang="en-US" dirty="0" err="1">
                <a:solidFill>
                  <a:schemeClr val="bg1"/>
                </a:solidFill>
              </a:rPr>
              <a:t>en.wikipedia.org</a:t>
            </a:r>
            <a:r>
              <a:rPr lang="en-US" dirty="0">
                <a:solidFill>
                  <a:schemeClr val="bg1"/>
                </a:solidFill>
              </a:rPr>
              <a:t>/wiki/</a:t>
            </a:r>
            <a:r>
              <a:rPr lang="en-US" dirty="0" err="1">
                <a:solidFill>
                  <a:schemeClr val="bg1"/>
                </a:solidFill>
              </a:rPr>
              <a:t>Internet_of_things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[JerryScript](https://</a:t>
            </a:r>
            <a:r>
              <a:rPr lang="en-US" dirty="0" err="1">
                <a:solidFill>
                  <a:schemeClr val="bg1"/>
                </a:solidFill>
              </a:rPr>
              <a:t>jerryscript.net</a:t>
            </a:r>
            <a:r>
              <a:rPr lang="en-US" dirty="0">
                <a:solidFill>
                  <a:schemeClr val="bg1"/>
                </a:solidFill>
              </a:rPr>
              <a:t>/)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[JerryScript GitHub](https://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jerryscript</a:t>
            </a:r>
            <a:r>
              <a:rPr lang="en-US" dirty="0">
                <a:solidFill>
                  <a:schemeClr val="bg1"/>
                </a:solidFill>
              </a:rPr>
              <a:t>-project/</a:t>
            </a:r>
            <a:r>
              <a:rPr lang="en-US" dirty="0" err="1">
                <a:solidFill>
                  <a:schemeClr val="bg1"/>
                </a:solidFill>
              </a:rPr>
              <a:t>jerryscript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[JerryScript </a:t>
            </a:r>
            <a:r>
              <a:rPr lang="en-US" dirty="0" err="1">
                <a:solidFill>
                  <a:schemeClr val="bg1"/>
                </a:solidFill>
              </a:rPr>
              <a:t>Env</a:t>
            </a:r>
            <a:r>
              <a:rPr lang="en-US" dirty="0">
                <a:solidFill>
                  <a:schemeClr val="bg1"/>
                </a:solidFill>
              </a:rPr>
              <a:t> by Docker](https://</a:t>
            </a:r>
            <a:r>
              <a:rPr lang="en-US" dirty="0" err="1">
                <a:solidFill>
                  <a:schemeClr val="bg1"/>
                </a:solidFill>
              </a:rPr>
              <a:t>hub.docker.com</a:t>
            </a:r>
            <a:r>
              <a:rPr lang="en-US" dirty="0">
                <a:solidFill>
                  <a:schemeClr val="bg1"/>
                </a:solidFill>
              </a:rPr>
              <a:t>/r/</a:t>
            </a:r>
            <a:r>
              <a:rPr lang="en-US" dirty="0" err="1">
                <a:solidFill>
                  <a:schemeClr val="bg1"/>
                </a:solidFill>
              </a:rPr>
              <a:t>txiaozhe</a:t>
            </a:r>
            <a:r>
              <a:rPr lang="en-US" dirty="0">
                <a:solidFill>
                  <a:schemeClr val="bg1"/>
                </a:solidFill>
              </a:rPr>
              <a:t>/jerry-builder)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[IoT.js](http://</a:t>
            </a:r>
            <a:r>
              <a:rPr lang="en-US" dirty="0" err="1">
                <a:solidFill>
                  <a:schemeClr val="bg1"/>
                </a:solidFill>
              </a:rPr>
              <a:t>www.iotjs.net</a:t>
            </a:r>
            <a:r>
              <a:rPr lang="en-US" dirty="0">
                <a:solidFill>
                  <a:schemeClr val="bg1"/>
                </a:solidFill>
              </a:rPr>
              <a:t>/)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[IoT.js GitHub](https://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jerryscript</a:t>
            </a:r>
            <a:r>
              <a:rPr lang="en-US" dirty="0">
                <a:solidFill>
                  <a:schemeClr val="bg1"/>
                </a:solidFill>
              </a:rPr>
              <a:t>-project/</a:t>
            </a:r>
            <a:r>
              <a:rPr lang="en-US" dirty="0" err="1">
                <a:solidFill>
                  <a:schemeClr val="bg1"/>
                </a:solidFill>
              </a:rPr>
              <a:t>iotjs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[ShadowNode GitHub](https://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yodaos</a:t>
            </a:r>
            <a:r>
              <a:rPr lang="en-US" dirty="0">
                <a:solidFill>
                  <a:schemeClr val="bg1"/>
                </a:solidFill>
              </a:rPr>
              <a:t>-project/ShadowNode)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[YodaOS GitHub](https://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yodaos</a:t>
            </a:r>
            <a:r>
              <a:rPr lang="en-US" dirty="0">
                <a:solidFill>
                  <a:schemeClr val="bg1"/>
                </a:solidFill>
              </a:rPr>
              <a:t>-project/</a:t>
            </a:r>
            <a:r>
              <a:rPr lang="en-US" dirty="0" err="1">
                <a:solidFill>
                  <a:schemeClr val="bg1"/>
                </a:solidFill>
              </a:rPr>
              <a:t>yodaos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yoda.js</a:t>
            </a:r>
            <a:r>
              <a:rPr lang="en-US" dirty="0">
                <a:solidFill>
                  <a:schemeClr val="bg1"/>
                </a:solidFill>
              </a:rPr>
              <a:t> GitHub](https://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yodaos</a:t>
            </a:r>
            <a:r>
              <a:rPr lang="en-US" dirty="0">
                <a:solidFill>
                  <a:schemeClr val="bg1"/>
                </a:solidFill>
              </a:rPr>
              <a:t>-project/</a:t>
            </a:r>
            <a:r>
              <a:rPr lang="en-US" dirty="0" err="1">
                <a:solidFill>
                  <a:schemeClr val="bg1"/>
                </a:solidFill>
              </a:rPr>
              <a:t>yoda.js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[rt-node GitHub](https://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yodaos</a:t>
            </a:r>
            <a:r>
              <a:rPr lang="en-US" dirty="0">
                <a:solidFill>
                  <a:schemeClr val="bg1"/>
                </a:solidFill>
              </a:rPr>
              <a:t>-project/rt-node)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868063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1AE51A-D1F6-C94D-81AE-FB51605A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2918460"/>
            <a:ext cx="10464800" cy="14224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THANKS!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740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ternet of Things"/>
          <p:cNvSpPr txBox="1"/>
          <p:nvPr/>
        </p:nvSpPr>
        <p:spPr>
          <a:xfrm>
            <a:off x="3695030" y="2966299"/>
            <a:ext cx="579374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+mn-lt"/>
              </a:rPr>
              <a:t>Internet of Things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069DE5-86CE-AB40-A489-AE7E366E9EAB}"/>
              </a:ext>
            </a:extLst>
          </p:cNvPr>
          <p:cNvSpPr/>
          <p:nvPr/>
        </p:nvSpPr>
        <p:spPr>
          <a:xfrm>
            <a:off x="418733" y="4021212"/>
            <a:ext cx="123463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WIKIPEDIA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: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endParaRPr lang="en-US" altLang="zh-CN" b="0" dirty="0">
              <a:solidFill>
                <a:schemeClr val="bg1"/>
              </a:solidFill>
              <a:latin typeface="+mn-lt"/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r>
              <a:rPr lang="en-US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The </a:t>
            </a:r>
            <a:r>
              <a:rPr lang="en-US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Internet of Things</a:t>
            </a:r>
            <a:r>
              <a:rPr lang="en-US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 (</a:t>
            </a:r>
            <a:r>
              <a:rPr lang="en-US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IoT</a:t>
            </a:r>
            <a:r>
              <a:rPr lang="en-US" b="0" dirty="0">
                <a:solidFill>
                  <a:schemeClr val="bg1"/>
                </a:solidFill>
                <a:latin typeface="+mn-lt"/>
                <a:ea typeface="Brush Script MT" panose="03060802040406070304" pitchFamily="66" charset="-122"/>
                <a:cs typeface="Brush Script MT" panose="03060802040406070304" pitchFamily="66" charset="-122"/>
              </a:rPr>
              <a:t>) is a system of interrelated computing devices, mechanical and digital machines, objects, animals or people that are provided with unique identifiers (UIDs) and the ability to transfer data over a network without requiring human-to-human or human-to-computer interaction</a:t>
            </a:r>
            <a:endParaRPr lang="en-US" dirty="0">
              <a:solidFill>
                <a:schemeClr val="bg1"/>
              </a:solidFill>
              <a:latin typeface="+mn-lt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y JavaScript？"/>
          <p:cNvSpPr txBox="1">
            <a:spLocks noGrp="1"/>
          </p:cNvSpPr>
          <p:nvPr>
            <p:ph type="subTitle" sz="quarter" idx="1"/>
          </p:nvPr>
        </p:nvSpPr>
        <p:spPr>
          <a:xfrm>
            <a:off x="1351280" y="2265110"/>
            <a:ext cx="10464800" cy="1130301"/>
          </a:xfrm>
          <a:prstGeom prst="rect">
            <a:avLst/>
          </a:prstGeom>
        </p:spPr>
        <p:txBody>
          <a:bodyPr anchor="ctr"/>
          <a:lstStyle>
            <a:lvl1pPr>
              <a:defRPr sz="5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+mn-lt"/>
              </a:rPr>
              <a:t>Why JavaScript？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CF406-3326-A142-AC7B-808702842EA1}"/>
              </a:ext>
            </a:extLst>
          </p:cNvPr>
          <p:cNvSpPr/>
          <p:nvPr/>
        </p:nvSpPr>
        <p:spPr>
          <a:xfrm>
            <a:off x="5121580" y="4676334"/>
            <a:ext cx="2924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i</a:t>
            </a:r>
            <a:r>
              <a:rPr lang="en-US" sz="4000" b="0" dirty="0">
                <a:solidFill>
                  <a:schemeClr val="bg1"/>
                </a:solidFill>
                <a:latin typeface="+mn-lt"/>
              </a:rPr>
              <a:t>nefficient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?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73DEF-71CA-3C45-961E-AEF79212E1AF}"/>
              </a:ext>
            </a:extLst>
          </p:cNvPr>
          <p:cNvSpPr txBox="1"/>
          <p:nvPr/>
        </p:nvSpPr>
        <p:spPr>
          <a:xfrm>
            <a:off x="5579238" y="3958189"/>
            <a:ext cx="162384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sl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ow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?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D14A8-57A4-2C4A-A73B-6A6D16BE9DB6}"/>
              </a:ext>
            </a:extLst>
          </p:cNvPr>
          <p:cNvSpPr txBox="1"/>
          <p:nvPr/>
        </p:nvSpPr>
        <p:spPr>
          <a:xfrm>
            <a:off x="5314100" y="5437865"/>
            <a:ext cx="253915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f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rontend</a:t>
            </a:r>
            <a:r>
              <a:rPr lang="zh-CN" altLang="en-US" sz="40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?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3C746-0081-494C-84DB-AB6C5D203744}"/>
              </a:ext>
            </a:extLst>
          </p:cNvPr>
          <p:cNvSpPr txBox="1"/>
          <p:nvPr/>
        </p:nvSpPr>
        <p:spPr>
          <a:xfrm>
            <a:off x="6008764" y="6156010"/>
            <a:ext cx="61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V8 / libuv / Node.js"/>
          <p:cNvSpPr txBox="1"/>
          <p:nvPr/>
        </p:nvSpPr>
        <p:spPr>
          <a:xfrm>
            <a:off x="3688919" y="1549786"/>
            <a:ext cx="600164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+mn-lt"/>
              </a:rPr>
              <a:t>V8 / </a:t>
            </a:r>
            <a:r>
              <a:rPr lang="en-US" altLang="zh-CN" b="1" dirty="0">
                <a:solidFill>
                  <a:schemeClr val="bg1"/>
                </a:solidFill>
                <a:latin typeface="+mn-lt"/>
              </a:rPr>
              <a:t>L</a:t>
            </a:r>
            <a:r>
              <a:rPr b="1" dirty="0">
                <a:solidFill>
                  <a:schemeClr val="bg1"/>
                </a:solidFill>
                <a:latin typeface="+mn-lt"/>
              </a:rPr>
              <a:t>ibuv / Node.js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D0F6F-8CE6-0B4C-BA3B-D655860C6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09" y="2177980"/>
            <a:ext cx="11514062" cy="65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JerryScript"/>
          <p:cNvSpPr txBox="1">
            <a:spLocks noGrp="1"/>
          </p:cNvSpPr>
          <p:nvPr>
            <p:ph type="subTitle" sz="quarter" idx="1"/>
          </p:nvPr>
        </p:nvSpPr>
        <p:spPr>
          <a:xfrm>
            <a:off x="4144863" y="2185098"/>
            <a:ext cx="4860978" cy="1151907"/>
          </a:xfrm>
          <a:prstGeom prst="rect">
            <a:avLst/>
          </a:prstGeom>
        </p:spPr>
        <p:txBody>
          <a:bodyPr anchor="ctr"/>
          <a:lstStyle>
            <a:lvl1pPr>
              <a:defRPr sz="5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+mn-lt"/>
              </a:rPr>
              <a:t>JerryScript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73FAE-1D0B-664A-995A-E1C0641F21E8}"/>
              </a:ext>
            </a:extLst>
          </p:cNvPr>
          <p:cNvSpPr/>
          <p:nvPr/>
        </p:nvSpPr>
        <p:spPr>
          <a:xfrm>
            <a:off x="510748" y="3568516"/>
            <a:ext cx="12129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solidFill>
                  <a:schemeClr val="bg1"/>
                </a:solidFill>
                <a:latin typeface="+mn-lt"/>
              </a:rPr>
              <a:t>JerryScript is the lightweight JavaScript engine intended to</a:t>
            </a:r>
            <a:r>
              <a:rPr lang="zh-CN" altLang="en-US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run on a very constrained devices such as microcontrollers:</a:t>
            </a:r>
            <a:r>
              <a:rPr lang="zh-CN" altLang="en-US" b="0" dirty="0">
                <a:solidFill>
                  <a:schemeClr val="bg1"/>
                </a:solidFill>
                <a:latin typeface="+mn-lt"/>
              </a:rPr>
              <a:t> </a:t>
            </a:r>
            <a:endParaRPr lang="en-US" b="0" dirty="0">
              <a:solidFill>
                <a:schemeClr val="bg1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Only few kilobytes of RAM available to the engine (&lt;64 KB RAM)</a:t>
            </a:r>
            <a:r>
              <a:rPr lang="zh-CN" altLang="en-US" b="0" dirty="0">
                <a:solidFill>
                  <a:schemeClr val="bg1"/>
                </a:solidFill>
                <a:latin typeface="+mn-lt"/>
              </a:rPr>
              <a:t>  </a:t>
            </a:r>
            <a:endParaRPr lang="en-US" b="0" dirty="0">
              <a:solidFill>
                <a:schemeClr val="bg1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Constrained ROM space for the code of the engine (&lt;200 KB ROM)</a:t>
            </a:r>
          </a:p>
          <a:p>
            <a:pPr algn="just"/>
            <a:r>
              <a:rPr lang="en-US" b="0" dirty="0">
                <a:solidFill>
                  <a:schemeClr val="bg1"/>
                </a:solidFill>
                <a:latin typeface="+mn-lt"/>
              </a:rPr>
              <a:t>The engine supports on-device compilation, execution and provides access to peripherals from JavaScript.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1D9C1A-479F-4748-B4A5-BBAE0CFF0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86003"/>
              </p:ext>
            </p:extLst>
          </p:nvPr>
        </p:nvGraphicFramePr>
        <p:xfrm>
          <a:off x="1192106" y="1966524"/>
          <a:ext cx="10735736" cy="4779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3934">
                  <a:extLst>
                    <a:ext uri="{9D8B030D-6E8A-4147-A177-3AD203B41FA5}">
                      <a16:colId xmlns:a16="http://schemas.microsoft.com/office/drawing/2014/main" val="2910295751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4223397315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307880709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185484439"/>
                    </a:ext>
                  </a:extLst>
                </a:gridCol>
              </a:tblGrid>
              <a:tr h="119492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lt"/>
                        </a:rPr>
                        <a:t>Low-end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lt"/>
                        </a:rPr>
                        <a:t>Medium-end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lt"/>
                        </a:rPr>
                        <a:t>Smart</a:t>
                      </a: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lt"/>
                        </a:rPr>
                        <a:t>phone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059794"/>
                  </a:ext>
                </a:extLst>
              </a:tr>
              <a:tr h="119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</a:rPr>
                        <a:t>RAM</a:t>
                      </a:r>
                      <a:r>
                        <a:rPr lang="zh-CN" altLang="en-US" sz="2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2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</a:rPr>
                        <a:t>ROM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Tens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of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kb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~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4MB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Hundreds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of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MB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GB+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57413"/>
                  </a:ext>
                </a:extLst>
              </a:tr>
              <a:tr h="119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</a:rPr>
                        <a:t>Processor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Core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–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4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Core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4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Core+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212279"/>
                  </a:ext>
                </a:extLst>
              </a:tr>
              <a:tr h="119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</a:rPr>
                        <a:t>OS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RTOS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Linux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Android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/</a:t>
                      </a:r>
                      <a:r>
                        <a:rPr lang="zh-CN" alt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iOS</a:t>
                      </a: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45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490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IoT.js"/>
          <p:cNvSpPr txBox="1"/>
          <p:nvPr/>
        </p:nvSpPr>
        <p:spPr>
          <a:xfrm>
            <a:off x="1766638" y="1390566"/>
            <a:ext cx="980733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lang="en-US" altLang="zh-CN" b="1" dirty="0">
                <a:solidFill>
                  <a:schemeClr val="bg1"/>
                </a:solidFill>
                <a:latin typeface="+mn-lt"/>
              </a:rPr>
              <a:t>JerryScript</a:t>
            </a:r>
            <a:r>
              <a:rPr lang="zh-CN" alt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n-lt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n-lt"/>
              </a:rPr>
              <a:t>Libtuv</a:t>
            </a:r>
            <a:r>
              <a:rPr lang="zh-CN" alt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n-lt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b="1" dirty="0">
                <a:solidFill>
                  <a:schemeClr val="bg1"/>
                </a:solidFill>
                <a:latin typeface="+mn-lt"/>
              </a:rPr>
              <a:t>IoT.js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96422-73D4-3A44-A02B-682F8920C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9" y="1826583"/>
            <a:ext cx="12054669" cy="68163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17AEB1-2C81-D948-8ECE-D66C28DF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60" y="1662906"/>
            <a:ext cx="10464800" cy="1422400"/>
          </a:xfrm>
        </p:spPr>
        <p:txBody>
          <a:bodyPr>
            <a:normAutofit/>
          </a:bodyPr>
          <a:lstStyle/>
          <a:p>
            <a:r>
              <a:rPr lang="en-US" altLang="zh-CN" sz="5000" b="1" dirty="0">
                <a:solidFill>
                  <a:schemeClr val="bg1"/>
                </a:solidFill>
              </a:rPr>
              <a:t>IoT.js</a:t>
            </a:r>
            <a:r>
              <a:rPr lang="zh-CN" altLang="en-US" sz="50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n</a:t>
            </a:r>
            <a:r>
              <a:rPr lang="en-US" altLang="zh-CN" sz="5400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ot</a:t>
            </a:r>
            <a:r>
              <a:rPr lang="zh-CN" altLang="en-US" sz="5400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support:</a:t>
            </a:r>
            <a:r>
              <a:rPr lang="zh-CN" altLang="en-US" sz="5400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F987B-25B6-4442-91A1-889A929B9FEC}"/>
              </a:ext>
            </a:extLst>
          </p:cNvPr>
          <p:cNvSpPr txBox="1"/>
          <p:nvPr/>
        </p:nvSpPr>
        <p:spPr>
          <a:xfrm>
            <a:off x="5295371" y="3360569"/>
            <a:ext cx="233277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Class</a:t>
            </a:r>
            <a:endParaRPr lang="en-US" altLang="zh-CN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0AF69-A3D9-7446-B4AF-A31EBBBB13FB}"/>
              </a:ext>
            </a:extLst>
          </p:cNvPr>
          <p:cNvSpPr/>
          <p:nvPr/>
        </p:nvSpPr>
        <p:spPr>
          <a:xfrm>
            <a:off x="5644348" y="4831745"/>
            <a:ext cx="175400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Debug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72560-A9E6-2E4D-8CA5-74ADB4B7578D}"/>
              </a:ext>
            </a:extLst>
          </p:cNvPr>
          <p:cNvSpPr/>
          <p:nvPr/>
        </p:nvSpPr>
        <p:spPr>
          <a:xfrm>
            <a:off x="5495834" y="4071879"/>
            <a:ext cx="213231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+mn-lt"/>
              </a:rPr>
              <a:t>Promise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4608F-799E-D445-85EE-620CA6A4ADE0}"/>
              </a:ext>
            </a:extLst>
          </p:cNvPr>
          <p:cNvSpPr txBox="1"/>
          <p:nvPr/>
        </p:nvSpPr>
        <p:spPr>
          <a:xfrm>
            <a:off x="6296224" y="5472768"/>
            <a:ext cx="61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…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26ED6-F0B9-454F-9477-DF5AB483791E}"/>
              </a:ext>
            </a:extLst>
          </p:cNvPr>
          <p:cNvSpPr/>
          <p:nvPr/>
        </p:nvSpPr>
        <p:spPr>
          <a:xfrm>
            <a:off x="3667941" y="6831936"/>
            <a:ext cx="6487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Development </a:t>
            </a:r>
            <a:r>
              <a:rPr lang="en-US" altLang="zh-CN" sz="40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</a:t>
            </a:r>
            <a:r>
              <a:rPr lang="en-US" sz="40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xperience</a:t>
            </a:r>
            <a:r>
              <a:rPr lang="zh-CN" altLang="en-US" sz="40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？？？</a:t>
            </a:r>
            <a:endParaRPr lang="en-US" sz="4000" dirty="0">
              <a:solidFill>
                <a:schemeClr val="bg1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90717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dowNode"/>
          <p:cNvSpPr txBox="1">
            <a:spLocks noGrp="1"/>
          </p:cNvSpPr>
          <p:nvPr>
            <p:ph type="subTitle" sz="quarter" idx="1"/>
          </p:nvPr>
        </p:nvSpPr>
        <p:spPr>
          <a:xfrm>
            <a:off x="2581291" y="2862995"/>
            <a:ext cx="7842218" cy="1373160"/>
          </a:xfrm>
          <a:prstGeom prst="rect">
            <a:avLst/>
          </a:prstGeom>
        </p:spPr>
        <p:txBody>
          <a:bodyPr anchor="ctr"/>
          <a:lstStyle>
            <a:lvl1pPr>
              <a:defRPr sz="5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+mn-lt"/>
              </a:rPr>
              <a:t>ShadowNode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2926</Words>
  <Application>Microsoft Macintosh PowerPoint</Application>
  <PresentationFormat>Custom</PresentationFormat>
  <Paragraphs>132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Brush Script MT</vt:lpstr>
      <vt:lpstr>Apple Symbols</vt:lpstr>
      <vt:lpstr>Arial</vt:lpstr>
      <vt:lpstr>Arial Rounded MT Bold</vt:lpstr>
      <vt:lpstr>Helvetica Neue</vt:lpstr>
      <vt:lpstr>Helvetica Neue Light</vt:lpstr>
      <vt:lpstr>Helvetica Neue Medium</vt:lpstr>
      <vt:lpstr>Black</vt:lpstr>
      <vt:lpstr>JavaScript In 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IoT.js not support: </vt:lpstr>
      <vt:lpstr>PowerPoint Presentation</vt:lpstr>
      <vt:lpstr>PowerPoint Presentation</vt:lpstr>
      <vt:lpstr>PowerPoint Presentation</vt:lpstr>
      <vt:lpstr>Support Platform</vt:lpstr>
      <vt:lpstr>NPM not support !!!</vt:lpstr>
      <vt:lpstr>PowerPoint Presentation</vt:lpstr>
      <vt:lpstr>Community and Commercial</vt:lpstr>
      <vt:lpstr>PowerPoint Presentation</vt:lpstr>
      <vt:lpstr>THANKS!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 IoT</dc:title>
  <cp:lastModifiedBy>Microsoft Office User</cp:lastModifiedBy>
  <cp:revision>201</cp:revision>
  <dcterms:modified xsi:type="dcterms:W3CDTF">2019-12-13T05:56:31Z</dcterms:modified>
</cp:coreProperties>
</file>