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580" r:id="rId3"/>
    <p:sldId id="594" r:id="rId4"/>
    <p:sldId id="571" r:id="rId5"/>
    <p:sldId id="572" r:id="rId6"/>
    <p:sldId id="574" r:id="rId7"/>
    <p:sldId id="589" r:id="rId8"/>
    <p:sldId id="575" r:id="rId9"/>
    <p:sldId id="576" r:id="rId10"/>
    <p:sldId id="577" r:id="rId11"/>
    <p:sldId id="603" r:id="rId12"/>
    <p:sldId id="604" r:id="rId13"/>
    <p:sldId id="605" r:id="rId14"/>
    <p:sldId id="579" r:id="rId15"/>
  </p:sldIdLst>
  <p:sldSz cx="9144000" cy="5144135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" initials="K" lastIdx="1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  <a:srgbClr val="841004"/>
    <a:srgbClr val="C9B396"/>
    <a:srgbClr val="F1C268"/>
    <a:srgbClr val="938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9" autoAdjust="0"/>
    <p:restoredTop sz="95533" autoAdjust="0"/>
  </p:normalViewPr>
  <p:slideViewPr>
    <p:cSldViewPr snapToGrid="0">
      <p:cViewPr varScale="1">
        <p:scale>
          <a:sx n="129" d="100"/>
          <a:sy n="129" d="100"/>
        </p:scale>
        <p:origin x="126" y="690"/>
      </p:cViewPr>
      <p:guideLst>
        <p:guide orient="horz" pos="1754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79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67"/>
            <a:ext cx="6858000" cy="1791115"/>
          </a:xfrm>
        </p:spPr>
        <p:txBody>
          <a:bodyPr anchor="b"/>
          <a:lstStyle>
            <a:lvl1pPr algn="ctr">
              <a:defRPr sz="45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155"/>
            <a:ext cx="6858000" cy="124210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3535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9335" indent="0" algn="ctr">
              <a:buNone/>
              <a:defRPr sz="1200"/>
            </a:lvl4pPr>
            <a:lvl5pPr marL="1372235" indent="0" algn="ctr">
              <a:buNone/>
              <a:defRPr sz="1200"/>
            </a:lvl5pPr>
            <a:lvl6pPr marL="1715135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745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07"/>
            <a:ext cx="7886700" cy="994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536"/>
            <a:ext cx="7886700" cy="3264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07"/>
            <a:ext cx="1971675" cy="43598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07"/>
            <a:ext cx="5800725" cy="43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07"/>
            <a:ext cx="7886700" cy="994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536"/>
            <a:ext cx="7886700" cy="32642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602"/>
            <a:ext cx="7886700" cy="2140049"/>
          </a:xfrm>
        </p:spPr>
        <p:txBody>
          <a:bodyPr anchor="b"/>
          <a:lstStyle>
            <a:lvl1pPr>
              <a:defRPr sz="45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896"/>
            <a:ext cx="7886700" cy="112540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22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07"/>
            <a:ext cx="7886700" cy="994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536"/>
            <a:ext cx="3886200" cy="32642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536"/>
            <a:ext cx="3886200" cy="32642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07"/>
            <a:ext cx="7886700" cy="994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165"/>
            <a:ext cx="3868340" cy="6180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535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235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242"/>
            <a:ext cx="3868340" cy="27640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165"/>
            <a:ext cx="3887391" cy="6180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535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235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242"/>
            <a:ext cx="3887391" cy="27640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07"/>
            <a:ext cx="7886700" cy="9944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80"/>
            <a:ext cx="2949178" cy="12004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40"/>
            <a:ext cx="4629150" cy="36560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408"/>
            <a:ext cx="2949178" cy="2859354"/>
          </a:xfrm>
        </p:spPr>
        <p:txBody>
          <a:bodyPr/>
          <a:lstStyle>
            <a:lvl1pPr marL="0" indent="0">
              <a:buNone/>
              <a:defRPr sz="1200"/>
            </a:lvl1pPr>
            <a:lvl2pPr marL="343535" indent="0">
              <a:buNone/>
              <a:defRPr sz="1050"/>
            </a:lvl2pPr>
            <a:lvl3pPr marL="685800" indent="0">
              <a:buNone/>
              <a:defRPr sz="905"/>
            </a:lvl3pPr>
            <a:lvl4pPr marL="1029335" indent="0">
              <a:buNone/>
              <a:defRPr sz="750"/>
            </a:lvl4pPr>
            <a:lvl5pPr marL="1372235" indent="0">
              <a:buNone/>
              <a:defRPr sz="750"/>
            </a:lvl5pPr>
            <a:lvl6pPr marL="1715135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80"/>
            <a:ext cx="2949178" cy="12004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40"/>
            <a:ext cx="4629150" cy="36560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3535" indent="0">
              <a:buNone/>
              <a:defRPr sz="2100"/>
            </a:lvl2pPr>
            <a:lvl3pPr marL="685800" indent="0">
              <a:buNone/>
              <a:defRPr sz="1800"/>
            </a:lvl3pPr>
            <a:lvl4pPr marL="1029335" indent="0">
              <a:buNone/>
              <a:defRPr sz="1500"/>
            </a:lvl4pPr>
            <a:lvl5pPr marL="1372235" indent="0">
              <a:buNone/>
              <a:defRPr sz="1500"/>
            </a:lvl5pPr>
            <a:lvl6pPr marL="1715135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408"/>
            <a:ext cx="2949178" cy="2859354"/>
          </a:xfrm>
        </p:spPr>
        <p:txBody>
          <a:bodyPr/>
          <a:lstStyle>
            <a:lvl1pPr marL="0" indent="0">
              <a:buNone/>
              <a:defRPr sz="1200"/>
            </a:lvl1pPr>
            <a:lvl2pPr marL="343535" indent="0">
              <a:buNone/>
              <a:defRPr sz="1050"/>
            </a:lvl2pPr>
            <a:lvl3pPr marL="685800" indent="0">
              <a:buNone/>
              <a:defRPr sz="905"/>
            </a:lvl3pPr>
            <a:lvl4pPr marL="1029335" indent="0">
              <a:buNone/>
              <a:defRPr sz="750"/>
            </a:lvl4pPr>
            <a:lvl5pPr marL="1372235" indent="0">
              <a:buNone/>
              <a:defRPr sz="750"/>
            </a:lvl5pPr>
            <a:lvl6pPr marL="1715135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369"/>
            <a:ext cx="2057400" cy="273907"/>
          </a:xfrm>
        </p:spPr>
        <p:txBody>
          <a:bodyPr/>
          <a:lstStyle/>
          <a:p>
            <a:fld id="{287BCC01-0003-4F9E-958E-FA4567793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369"/>
            <a:ext cx="3086100" cy="27390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369"/>
            <a:ext cx="2057400" cy="273907"/>
          </a:xfrm>
        </p:spPr>
        <p:txBody>
          <a:bodyPr/>
          <a:lstStyle/>
          <a:p>
            <a:fld id="{D9BC4680-0B9B-4242-8816-FA59C319B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底色深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2860" y="-3175"/>
            <a:ext cx="9163050" cy="5153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 cstate="screen"/>
          <a:stretch>
            <a:fillRect/>
          </a:stretch>
        </p:blipFill>
        <p:spPr>
          <a:xfrm>
            <a:off x="7913164" y="4854848"/>
            <a:ext cx="1059417" cy="1792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7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35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2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无字底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9164320" cy="51542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7524" y="1950614"/>
            <a:ext cx="6136005" cy="1011555"/>
          </a:xfrm>
        </p:spPr>
        <p:txBody>
          <a:bodyPr>
            <a:no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SEED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计划之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第三届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游戏创业大赛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作品模板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13164" y="4854848"/>
            <a:ext cx="1059417" cy="179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220548" y="583674"/>
            <a:ext cx="224028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06. 核心玩法详细说明</a:t>
            </a:r>
            <a:endParaRPr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25"/>
          <p:cNvSpPr/>
          <p:nvPr/>
        </p:nvSpPr>
        <p:spPr>
          <a:xfrm>
            <a:off x="220548" y="583674"/>
            <a:ext cx="203073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07. 游戏创新点设计</a:t>
            </a:r>
            <a:endParaRPr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25"/>
          <p:cNvSpPr/>
          <p:nvPr/>
        </p:nvSpPr>
        <p:spPr>
          <a:xfrm>
            <a:off x="220548" y="583674"/>
            <a:ext cx="224028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08. 游戏美术风格参考</a:t>
            </a:r>
            <a:endParaRPr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文本框 6"/>
          <p:cNvSpPr/>
          <p:nvPr/>
        </p:nvSpPr>
        <p:spPr>
          <a:xfrm>
            <a:off x="5776913" y="2566723"/>
            <a:ext cx="2510790" cy="529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dist"/>
            <a:r>
              <a:rPr lang="en-US" altLang="x-none" sz="28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en-US" altLang="x-none" sz="28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" name="文本框 4105"/>
          <p:cNvSpPr txBox="1"/>
          <p:nvPr/>
        </p:nvSpPr>
        <p:spPr>
          <a:xfrm>
            <a:off x="737904" y="632157"/>
            <a:ext cx="846643" cy="2722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50" b="1" dirty="0">
                <a:solidFill>
                  <a:schemeClr val="bg1"/>
                </a:solidFill>
                <a:ea typeface="微软雅黑" panose="020B0503020204020204" pitchFamily="34" charset="-122"/>
              </a:rPr>
              <a:t>比赛题目介绍</a:t>
            </a:r>
            <a:endParaRPr lang="zh-CN" altLang="en-US" sz="285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25"/>
          <p:cNvSpPr/>
          <p:nvPr/>
        </p:nvSpPr>
        <p:spPr>
          <a:xfrm>
            <a:off x="1448042" y="697044"/>
            <a:ext cx="5665194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大赛主题：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游戏类型：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不限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作品要求：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页数限制在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页内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作品要求提示：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需要考虑游戏可实现性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1180624" y="1129877"/>
            <a:ext cx="7718108" cy="3164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游戏品类的市场分析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、该品类现有市场的分析（蓝海</a:t>
            </a:r>
            <a:r>
              <a:rPr lang="en-US" altLang="zh-CN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</a:t>
            </a:r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红海？该品类的发展潜力）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、同类优秀游戏的列举与分析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游戏定位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运用十字定位法对比分析竞品，从不同维度进行分析，描述游戏的核心特色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用户画像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a、核心竞品的用户分析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b、目标用户群的分类和画像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世界观介绍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游戏框架设计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06.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核心玩法详细说明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07.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游戏创新点设计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08.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游戏美术风格参考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6" name="文本框 4105"/>
          <p:cNvSpPr txBox="1"/>
          <p:nvPr/>
        </p:nvSpPr>
        <p:spPr>
          <a:xfrm>
            <a:off x="610269" y="728042"/>
            <a:ext cx="846643" cy="968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50" b="1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285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4796" y="4406953"/>
            <a:ext cx="428688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3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注意：</a:t>
            </a:r>
            <a:r>
              <a:rPr lang="en-US" altLang="zh-CN" sz="13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PPT</a:t>
            </a:r>
            <a:r>
              <a:rPr lang="zh-CN" altLang="en-US" sz="13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作品需包含以上几点内容，但不局限这几点</a:t>
            </a:r>
            <a:endParaRPr lang="zh-CN" altLang="en-US" sz="135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199593" y="584626"/>
            <a:ext cx="244983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游戏品类的市场分析</a:t>
            </a:r>
            <a:endParaRPr lang="zh-CN" altLang="en-US" sz="16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504" y="843651"/>
            <a:ext cx="5203031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、该品类现有市场的分析（蓝海</a:t>
            </a: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红海？该品类的发展潜力）</a:t>
            </a:r>
            <a:endParaRPr lang="zh-CN" altLang="en-US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、同类优秀游戏的列举与分析</a:t>
            </a:r>
            <a:endParaRPr lang="zh-CN" altLang="en-US"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220548" y="616059"/>
            <a:ext cx="140208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游戏定位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504" y="801264"/>
            <a:ext cx="5905500" cy="351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运用十字定位法对比分析竞品，从不同维度进行分析，描述游戏的核心特色</a:t>
            </a:r>
            <a:endParaRPr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4920" y="2824480"/>
            <a:ext cx="607822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417060" y="1014095"/>
            <a:ext cx="0" cy="362077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/>
          <p:nvPr/>
        </p:nvSpPr>
        <p:spPr>
          <a:xfrm>
            <a:off x="7270750" y="2501265"/>
            <a:ext cx="681355" cy="1955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zh-CN" altLang="en-US" sz="6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明快画面</a:t>
            </a:r>
            <a:endParaRPr lang="zh-CN" altLang="en-US" sz="6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546475" y="4526280"/>
            <a:ext cx="680720" cy="1955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zh-CN" altLang="en-US" sz="6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动漫风格</a:t>
            </a:r>
            <a:endParaRPr lang="zh-CN" altLang="en-US" sz="6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2"/>
          <p:cNvSpPr txBox="1"/>
          <p:nvPr/>
        </p:nvSpPr>
        <p:spPr>
          <a:xfrm>
            <a:off x="1176020" y="2501265"/>
            <a:ext cx="730250" cy="1955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zh-CN" altLang="en-US" sz="6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暗黑画面</a:t>
            </a:r>
            <a:endParaRPr lang="zh-CN" altLang="en-US" sz="6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4554855" y="818515"/>
            <a:ext cx="733425" cy="1955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zh-CN" altLang="en-US" sz="6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写实风格</a:t>
            </a:r>
            <a:endParaRPr lang="zh-CN" altLang="en-US" sz="6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7804" y="519166"/>
            <a:ext cx="498348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十字定位法举例（以下为画风为例，进行十字定位法分析产品）</a:t>
            </a:r>
            <a:endParaRPr lang="zh-CN" altLang="en-US" sz="13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乘号 29"/>
          <p:cNvSpPr/>
          <p:nvPr/>
        </p:nvSpPr>
        <p:spPr>
          <a:xfrm>
            <a:off x="6562616" y="1907019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770" y="1943735"/>
            <a:ext cx="909955" cy="213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剑网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重置版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1"/>
          <p:cNvSpPr txBox="1"/>
          <p:nvPr/>
        </p:nvSpPr>
        <p:spPr>
          <a:xfrm>
            <a:off x="4854914" y="3400583"/>
            <a:ext cx="685987" cy="2142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阴阳师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乘号 20"/>
          <p:cNvSpPr/>
          <p:nvPr/>
        </p:nvSpPr>
        <p:spPr>
          <a:xfrm>
            <a:off x="5540901" y="3363709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乘号 52"/>
          <p:cNvSpPr/>
          <p:nvPr/>
        </p:nvSpPr>
        <p:spPr>
          <a:xfrm>
            <a:off x="6338069" y="1597050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31"/>
          <p:cNvSpPr txBox="1"/>
          <p:nvPr/>
        </p:nvSpPr>
        <p:spPr>
          <a:xfrm>
            <a:off x="5652082" y="1633924"/>
            <a:ext cx="685987" cy="2142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剑手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乘号 21"/>
          <p:cNvSpPr/>
          <p:nvPr/>
        </p:nvSpPr>
        <p:spPr>
          <a:xfrm>
            <a:off x="3323178" y="2680901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8"/>
          <p:cNvSpPr txBox="1"/>
          <p:nvPr/>
        </p:nvSpPr>
        <p:spPr>
          <a:xfrm>
            <a:off x="2488565" y="2717800"/>
            <a:ext cx="1423670" cy="213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Dash Quest Heroes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8"/>
          <p:cNvSpPr txBox="1"/>
          <p:nvPr/>
        </p:nvSpPr>
        <p:spPr>
          <a:xfrm>
            <a:off x="3094355" y="3368040"/>
            <a:ext cx="817880" cy="213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Transistor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乘号 27"/>
          <p:cNvSpPr/>
          <p:nvPr/>
        </p:nvSpPr>
        <p:spPr>
          <a:xfrm>
            <a:off x="3919989" y="3362985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乘号 30"/>
          <p:cNvSpPr/>
          <p:nvPr/>
        </p:nvSpPr>
        <p:spPr>
          <a:xfrm>
            <a:off x="3869824" y="2680995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28"/>
          <p:cNvSpPr txBox="1"/>
          <p:nvPr/>
        </p:nvSpPr>
        <p:spPr>
          <a:xfrm>
            <a:off x="2938780" y="1847850"/>
            <a:ext cx="930910" cy="213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黑暗之魂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乘号 12"/>
          <p:cNvSpPr/>
          <p:nvPr/>
        </p:nvSpPr>
        <p:spPr>
          <a:xfrm>
            <a:off x="3842519" y="1811045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TextBox 31"/>
          <p:cNvSpPr txBox="1"/>
          <p:nvPr/>
        </p:nvSpPr>
        <p:spPr>
          <a:xfrm>
            <a:off x="5190829" y="3260883"/>
            <a:ext cx="685987" cy="2142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FGO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乘号 15"/>
          <p:cNvSpPr/>
          <p:nvPr/>
        </p:nvSpPr>
        <p:spPr>
          <a:xfrm>
            <a:off x="5829191" y="3260839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Box 28"/>
          <p:cNvSpPr txBox="1"/>
          <p:nvPr/>
        </p:nvSpPr>
        <p:spPr>
          <a:xfrm>
            <a:off x="3322955" y="2225040"/>
            <a:ext cx="930910" cy="213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魔兽世界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乘号 28"/>
          <p:cNvSpPr/>
          <p:nvPr/>
        </p:nvSpPr>
        <p:spPr>
          <a:xfrm>
            <a:off x="4261619" y="2219985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乘号 2"/>
          <p:cNvSpPr/>
          <p:nvPr/>
        </p:nvSpPr>
        <p:spPr>
          <a:xfrm>
            <a:off x="5876816" y="2158479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1"/>
          <p:cNvSpPr txBox="1"/>
          <p:nvPr/>
        </p:nvSpPr>
        <p:spPr>
          <a:xfrm>
            <a:off x="5064760" y="2195195"/>
            <a:ext cx="812165" cy="213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猎天使魔女</a:t>
            </a:r>
            <a:endParaRPr 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4966674" y="3651408"/>
            <a:ext cx="685987" cy="2142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火影忍者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5652661" y="3614534"/>
            <a:ext cx="288032" cy="288032"/>
          </a:xfrm>
          <a:prstGeom prst="mathMultiply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2" grpId="0" bldLvl="0" animBg="1"/>
      <p:bldP spid="19" grpId="0" bldLvl="0" animBg="1"/>
      <p:bldP spid="21" grpId="0" bldLvl="0" animBg="1"/>
      <p:bldP spid="53" grpId="0" bldLvl="0" animBg="1"/>
      <p:bldP spid="54" grpId="0" bldLvl="0" animBg="1"/>
      <p:bldP spid="22" grpId="0" bldLvl="0" animBg="1"/>
      <p:bldP spid="23" grpId="0" bldLvl="0" animBg="1"/>
      <p:bldP spid="26" grpId="0" bldLvl="0" animBg="1"/>
      <p:bldP spid="28" grpId="0" bldLvl="0" animBg="1"/>
      <p:bldP spid="31" grpId="0" bldLvl="0" animBg="1"/>
      <p:bldP spid="11" grpId="0" bldLvl="0" animBg="1"/>
      <p:bldP spid="13" grpId="0" bldLvl="0" animBg="1"/>
      <p:bldP spid="14" grpId="0" bldLvl="0" animBg="1"/>
      <p:bldP spid="16" grpId="0" bldLvl="0" animBg="1"/>
      <p:bldP spid="18" grpId="0" bldLvl="0" animBg="1"/>
      <p:bldP spid="29" grpId="0" bldLvl="0" animBg="1"/>
      <p:bldP spid="3" grpId="0" bldLvl="0" animBg="1"/>
      <p:bldP spid="10" grpId="0" bldLvl="0" animBg="1"/>
      <p:bldP spid="12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220548" y="584626"/>
            <a:ext cx="140208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用户画像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504" y="906992"/>
            <a:ext cx="6447949" cy="438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a、核心竞品的用户分析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1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b、目标用户群的分类和画像</a:t>
            </a:r>
            <a:endParaRPr lang="zh-CN" altLang="en-US" sz="11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220548" y="583674"/>
            <a:ext cx="161163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世界观介绍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文本框 25"/>
          <p:cNvSpPr/>
          <p:nvPr/>
        </p:nvSpPr>
        <p:spPr>
          <a:xfrm>
            <a:off x="220548" y="583674"/>
            <a:ext cx="1821180" cy="344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05. </a:t>
            </a:r>
            <a:r>
              <a:rPr lang="zh-CN" altLang="en-US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游戏框架设计</a:t>
            </a:r>
            <a:endParaRPr lang="zh-CN" altLang="en-US" sz="16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632</Words>
  <Application>WPS 演示</Application>
  <PresentationFormat>自定义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lilongjiao</dc:creator>
  <cp:lastModifiedBy>ViVi</cp:lastModifiedBy>
  <cp:revision>782</cp:revision>
  <dcterms:created xsi:type="dcterms:W3CDTF">2016-11-29T06:01:00Z</dcterms:created>
  <dcterms:modified xsi:type="dcterms:W3CDTF">2019-01-28T08:30:50Z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