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E234-41AC-5117-9440-B5E56E7A2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4C532-83D2-2941-4CA2-48DBDFC1F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8B0B2-0A46-AE33-8641-478F8695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D7E3-C35B-48A3-A90A-84CD4BFDDE2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4262-6CF3-B5FA-32BB-7D514B83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CF6E-7070-043F-D3AD-6F3C7F1A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1410-DAC2-4EB5-8C25-B5E93FDA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1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10957-2D8A-1911-DDA2-D51CCFBF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D7E3-C35B-48A3-A90A-84CD4BFDDE2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3C905-CFAD-828A-44DA-2FE90A8D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3D61A-91CB-D767-C24C-D8BCF52B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1410-DAC2-4EB5-8C25-B5E93FDA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9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BDA6-A8C8-845C-96C5-9DA474E9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F7C17-1EE0-B079-1151-DB9B921F5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82B45-5F05-8AAB-39E3-D46A934D2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326E2-C5BA-7986-9AA8-009C11DB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D7E3-C35B-48A3-A90A-84CD4BFDDE2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08CA3-E507-7932-2919-F2E0E06F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C0C48-A181-0D99-482B-ED2F70ED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1410-DAC2-4EB5-8C25-B5E93FDA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98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7BCF-F3D3-01E8-F026-35D6C3E3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ED1A8-488A-48C2-0DC3-E6BD7C062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93B1E-5B7C-1D08-DD97-1ACCC1A9B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2A45B-2CA3-B177-51E2-AD2BC679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D7E3-C35B-48A3-A90A-84CD4BFDDE2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5ABB5-AF99-CBF3-9110-97072027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E8592-5F64-A05A-6E1E-5F975C73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1410-DAC2-4EB5-8C25-B5E93FDA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36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91EF-8FA1-0A62-E1F6-D7A3F757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BB088-C325-7360-974B-F25E6610D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637AB-1834-BDB6-6135-B865E45C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D7E3-C35B-48A3-A90A-84CD4BFDDE2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39044-DAE2-5651-B43E-FF5398F2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E7234-B271-4810-C302-257314B1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1410-DAC2-4EB5-8C25-B5E93FDA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35FD5-01C5-AE7E-D29E-D9E250513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30115-9965-72DF-9A22-7C351D048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59B5-303C-976C-C0BE-F1827956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D7E3-C35B-48A3-A90A-84CD4BFDDE2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15A3-6DC3-0955-15C9-495B7D80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4BD1-96C9-9E5B-3061-2FAC13BA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1410-DAC2-4EB5-8C25-B5E93FDA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2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ECFC-961C-76C7-9D3A-5AFE76E8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71817-225D-81C3-D258-D20116F4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85EEE-4B27-61C8-D735-C3DA207E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D7E3-C35B-48A3-A90A-84CD4BFDDE2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C732-3515-A93E-E736-D1D67457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02866-E2FC-CC4C-8041-E2BA44BA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1410-DAC2-4EB5-8C25-B5E93FDA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ECFC-961C-76C7-9D3A-5AFE76E8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71817-225D-81C3-D258-D20116F4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85EEE-4B27-61C8-D735-C3DA207E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D7E3-C35B-48A3-A90A-84CD4BFDDE2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C732-3515-A93E-E736-D1D67457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02866-E2FC-CC4C-8041-E2BA44BA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1410-DAC2-4EB5-8C25-B5E93FDA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5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ECFC-961C-76C7-9D3A-5AFE76E8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71817-225D-81C3-D258-D20116F4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85EEE-4B27-61C8-D735-C3DA207E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D7E3-C35B-48A3-A90A-84CD4BFDDE2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C732-3515-A93E-E736-D1D67457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02866-E2FC-CC4C-8041-E2BA44BA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1410-DAC2-4EB5-8C25-B5E93FDA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ECFC-961C-76C7-9D3A-5AFE76E8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71817-225D-81C3-D258-D20116F4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85EEE-4B27-61C8-D735-C3DA207E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D7E3-C35B-48A3-A90A-84CD4BFDDE2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C732-3515-A93E-E736-D1D67457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02866-E2FC-CC4C-8041-E2BA44BA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1410-DAC2-4EB5-8C25-B5E93FDA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8049-5153-FE6C-EA9A-30D0FF40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4A5B9-C14F-8882-B96C-44CE1098C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E3B2F-FB97-997C-02F2-649B16C1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D7E3-C35B-48A3-A90A-84CD4BFDDE2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82E4B-B28B-36E6-0FF2-756B6314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3BF49-D8A0-C47D-8646-3E2ADE30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1410-DAC2-4EB5-8C25-B5E93FDA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4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C2AE-5964-B0FD-3882-4A5EE6A5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EB3E-03F2-3FF7-DEE7-5E6138CF2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5FEE4-7692-DAF8-91D9-0FE69ED08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739D2-2507-DF84-F7A5-6FFF86CB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D7E3-C35B-48A3-A90A-84CD4BFDDE2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60197-125B-4707-7A5E-AECF3690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EF9C0-039B-8EA5-8D86-028538A5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1410-DAC2-4EB5-8C25-B5E93FDA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FF5-B761-E9AF-F111-8D45BAE4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6D93-C7FE-0E0B-B92A-AFD2BC705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21040-3264-737E-88F1-C1A70E40B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13FF8-91C7-39C2-503D-9A56DD6FF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17A8D-9910-8CDF-9278-6A3D1B763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662B3-F4A4-C886-0F4B-A9DF8D84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D7E3-C35B-48A3-A90A-84CD4BFDDE2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C960F-FA31-E0E9-1A97-64069A6D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6148F-AC37-CE3D-CFCD-1BD99E5B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1410-DAC2-4EB5-8C25-B5E93FDA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1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ADE6-88DE-CAE3-904E-17F5BA72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D3970-BC55-B840-B1E2-396582BA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D7E3-C35B-48A3-A90A-84CD4BFDDE2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685EE-741B-F7B8-4FCA-F53C54A7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5A69D-628E-8EA3-883C-9B8A1787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1410-DAC2-4EB5-8C25-B5E93FDA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4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50542-ED68-4A43-434C-787B2F5C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E32DB-7F5D-E04A-4830-1AA025338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BD46C-938C-023A-36F3-AFAB4DF52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3D7E3-C35B-48A3-A90A-84CD4BFDDE2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CCC6E-48F9-84DD-4877-B449809C3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A9D49-FFBA-2F69-F6BD-03CE588F6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1410-DAC2-4EB5-8C25-B5E93FDA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7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A5D7-02AA-62B1-4511-0F5C73ED0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Is Moore’s Law Dead?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CFCD4-7095-118C-5D82-5911112A4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Ty Davis – ECE 3000</a:t>
            </a:r>
          </a:p>
        </p:txBody>
      </p:sp>
    </p:spTree>
    <p:extLst>
      <p:ext uri="{BB962C8B-B14F-4D97-AF65-F5344CB8AC3E}">
        <p14:creationId xmlns:p14="http://schemas.microsoft.com/office/powerpoint/2010/main" val="381354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A262-9C83-60BD-DB64-88807135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Moore’s Law </a:t>
            </a:r>
            <a:r>
              <a:rPr lang="en-US" sz="3600" dirty="0">
                <a:latin typeface="Bahnschrift" panose="020B0502040204020203" pitchFamily="34" charset="0"/>
              </a:rPr>
              <a:t>-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E001-BA0E-AF40-0185-DEDD0EEA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28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Bahnschrift" panose="020B0502040204020203" pitchFamily="34" charset="0"/>
              </a:rPr>
              <a:t>"With unit cost falling as the number of components per circuit rises, by 1975 economics may dictate squeezing as many as 65,000 components on a single silicon chip." 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Bahnschrift" panose="020B0502040204020203" pitchFamily="34" charset="0"/>
              </a:rPr>
              <a:t>- Gordon Moore</a:t>
            </a: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33223-F3EE-27B4-9574-0F4F4B71B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70" y="296069"/>
            <a:ext cx="3733800" cy="3705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D7977-418D-8346-7EE3-89AB4292C0A6}"/>
              </a:ext>
            </a:extLst>
          </p:cNvPr>
          <p:cNvSpPr txBox="1"/>
          <p:nvPr/>
        </p:nvSpPr>
        <p:spPr>
          <a:xfrm>
            <a:off x="7011079" y="4694039"/>
            <a:ext cx="4322991" cy="92333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  <a:softEdge rad="762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Intel’s flagship Core i9 13900k CPU (Sept, 2022) boasts a transistor count of up to 26 billion.</a:t>
            </a:r>
          </a:p>
        </p:txBody>
      </p:sp>
    </p:spTree>
    <p:extLst>
      <p:ext uri="{BB962C8B-B14F-4D97-AF65-F5344CB8AC3E}">
        <p14:creationId xmlns:p14="http://schemas.microsoft.com/office/powerpoint/2010/main" val="37332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A3D3-47B5-BC23-708A-6DB2E5A6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Moore’s Law </a:t>
            </a:r>
            <a:r>
              <a:rPr lang="en-US" sz="3600" dirty="0">
                <a:latin typeface="Bahnschrift" panose="020B0502040204020203" pitchFamily="34" charset="0"/>
              </a:rPr>
              <a:t>- 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EF7D2-24A2-8F1F-CB08-2287CF59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1545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0" i="0" dirty="0">
                <a:effectLst/>
                <a:latin typeface="Bahnschrift" panose="020B0502040204020203" pitchFamily="34" charset="0"/>
              </a:rPr>
              <a:t>"Four main factors are responsible for most of this increase in chip density: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Bahnschrift" panose="020B0502040204020203" pitchFamily="34" charset="0"/>
              </a:rPr>
              <a:t>D</a:t>
            </a:r>
            <a:r>
              <a:rPr lang="en-US" sz="2400" b="0" dirty="0">
                <a:effectLst/>
                <a:latin typeface="Bahnschrift" panose="020B0502040204020203" pitchFamily="34" charset="0"/>
              </a:rPr>
              <a:t>ie size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Bahnschrift" panose="020B0502040204020203" pitchFamily="34" charset="0"/>
              </a:rPr>
              <a:t>L</a:t>
            </a:r>
            <a:r>
              <a:rPr lang="en-US" sz="2400" b="0" dirty="0">
                <a:effectLst/>
                <a:latin typeface="Bahnschrift" panose="020B0502040204020203" pitchFamily="34" charset="0"/>
              </a:rPr>
              <a:t>ine dimension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Bahnschrift" panose="020B0502040204020203" pitchFamily="34" charset="0"/>
              </a:rPr>
              <a:t>T</a:t>
            </a:r>
            <a:r>
              <a:rPr lang="en-US" sz="2400" b="0" dirty="0">
                <a:effectLst/>
                <a:latin typeface="Bahnschrift" panose="020B0502040204020203" pitchFamily="34" charset="0"/>
              </a:rPr>
              <a:t>echnical cleverness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Bahnschrift" panose="020B0502040204020203" pitchFamily="34" charset="0"/>
              </a:rPr>
              <a:t>T</a:t>
            </a:r>
            <a:r>
              <a:rPr lang="en-US" sz="2400" b="0" dirty="0">
                <a:effectLst/>
                <a:latin typeface="Bahnschrift" panose="020B0502040204020203" pitchFamily="34" charset="0"/>
              </a:rPr>
              <a:t>echnical innovation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0" i="0" dirty="0">
                <a:effectLst/>
                <a:latin typeface="Bahnschrift" panose="020B0502040204020203" pitchFamily="34" charset="0"/>
              </a:rPr>
              <a:t>Together, they serve to explain most of the exponential improvements in transistors per chip described by Moore’s law."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Bahnschrift" panose="020B0502040204020203" pitchFamily="34" charset="0"/>
              </a:rPr>
              <a:t>- Ethan </a:t>
            </a:r>
            <a:r>
              <a:rPr lang="en-US" sz="2400" dirty="0" err="1">
                <a:latin typeface="Bahnschrift" panose="020B0502040204020203" pitchFamily="34" charset="0"/>
              </a:rPr>
              <a:t>Mollick</a:t>
            </a: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99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26E7-BE91-DFC0-AC2C-FDA03630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 </a:t>
            </a:r>
            <a:r>
              <a:rPr lang="en-US" sz="3600" dirty="0"/>
              <a:t>–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4B03-2B25-302A-31C3-9D6F375FB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000"/>
              </a:spcAft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Manufacturing small transistors is difficult and expensive.</a:t>
            </a:r>
          </a:p>
          <a:p>
            <a:pPr>
              <a:spcAft>
                <a:spcPts val="2000"/>
              </a:spcAft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“Further reduction in insulator thickness would have resulted in unacceptable (and exponential) increases in gate leakage current through direct quantum tunneling.” – Theis and Wong</a:t>
            </a:r>
          </a:p>
          <a:p>
            <a:pPr>
              <a:spcAft>
                <a:spcPts val="2000"/>
              </a:spcAft>
            </a:pPr>
            <a:r>
              <a:rPr lang="en-US" sz="2400" dirty="0">
                <a:latin typeface="Arial" panose="020B0604020202020204" pitchFamily="34" charset="0"/>
              </a:rPr>
              <a:t>“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Further reduction in operating voltage swing would have resulted in either unacceptably low channel current in the ‘on’ state (unacceptable decreases in switching speed) or increased leakage current in the </a:t>
            </a:r>
            <a:r>
              <a:rPr lang="en-US" sz="2400" dirty="0">
                <a:latin typeface="Arial" panose="020B0604020202020204" pitchFamily="34" charset="0"/>
              </a:rPr>
              <a:t>‘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off’ state (unacceptable increases in passive power).” – Theis and Wong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6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26E7-BE91-DFC0-AC2C-FDA03630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 </a:t>
            </a:r>
            <a:r>
              <a:rPr lang="en-US" sz="3600" dirty="0"/>
              <a:t>– Difficulties</a:t>
            </a:r>
          </a:p>
        </p:txBody>
      </p:sp>
      <p:pic>
        <p:nvPicPr>
          <p:cNvPr id="7" name="Content Placeholder 6" descr="A graph with numbers and a line graph&#10;&#10;Description automatically generated with medium confidence">
            <a:extLst>
              <a:ext uri="{FF2B5EF4-FFF2-40B4-BE49-F238E27FC236}">
                <a16:creationId xmlns:a16="http://schemas.microsoft.com/office/drawing/2014/main" id="{5FAB1ACC-C3B6-1A38-1499-F65FB441D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602" y="1651317"/>
            <a:ext cx="5179404" cy="404304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993079-506A-722F-A165-2E006EA3917F}"/>
              </a:ext>
            </a:extLst>
          </p:cNvPr>
          <p:cNvSpPr txBox="1">
            <a:spLocks/>
          </p:cNvSpPr>
          <p:nvPr/>
        </p:nvSpPr>
        <p:spPr>
          <a:xfrm>
            <a:off x="514642" y="2777727"/>
            <a:ext cx="5775960" cy="1790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/>
              <a:t>The amount of energy required for switching transistors is experiencing diminishing returns.</a:t>
            </a:r>
          </a:p>
        </p:txBody>
      </p:sp>
    </p:spTree>
    <p:extLst>
      <p:ext uri="{BB962C8B-B14F-4D97-AF65-F5344CB8AC3E}">
        <p14:creationId xmlns:p14="http://schemas.microsoft.com/office/powerpoint/2010/main" val="561678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ACA561-D03C-43B6-7C52-B620B2A5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CF2669-C1B1-4FD1-5478-6FBF8545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9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in">
      <a:dk1>
        <a:srgbClr val="5F5F5F"/>
      </a:dk1>
      <a:lt1>
        <a:srgbClr val="F2F2F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A5A5A5"/>
      </a:hlink>
      <a:folHlink>
        <a:srgbClr val="954F72"/>
      </a:folHlink>
    </a:clrScheme>
    <a:fontScheme name="Main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227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Bahnschrift</vt:lpstr>
      <vt:lpstr>Office Theme</vt:lpstr>
      <vt:lpstr>Is Moore’s Law Dead?</vt:lpstr>
      <vt:lpstr>Moore’s Law - History</vt:lpstr>
      <vt:lpstr>Moore’s Law - History</vt:lpstr>
      <vt:lpstr>Moore’s Law – Difficulties</vt:lpstr>
      <vt:lpstr>Moore’s Law – Difficulties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Moore’s Law Dead?</dc:title>
  <dc:creator>Ty Davis</dc:creator>
  <cp:lastModifiedBy>Ty Davis</cp:lastModifiedBy>
  <cp:revision>3</cp:revision>
  <dcterms:created xsi:type="dcterms:W3CDTF">2023-11-27T03:41:29Z</dcterms:created>
  <dcterms:modified xsi:type="dcterms:W3CDTF">2023-11-27T15:19:38Z</dcterms:modified>
</cp:coreProperties>
</file>