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119f326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119f326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119f326c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119f326c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119f32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119f32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119f326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119f326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119f326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119f326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119f326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119f326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119f326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119f326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119f326c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119f326c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119f326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119f326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119f326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119f326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HToNVKwbSsuvfkbaegrHnDuqul4-Hu0L/view"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Using a DQN to simulate an Agent playing MsPacman</a:t>
            </a:r>
            <a:endParaRPr/>
          </a:p>
        </p:txBody>
      </p:sp>
      <p:sp>
        <p:nvSpPr>
          <p:cNvPr id="55" name="Google Shape;55;p13"/>
          <p:cNvSpPr txBox="1"/>
          <p:nvPr>
            <p:ph idx="1" type="subTitle"/>
          </p:nvPr>
        </p:nvSpPr>
        <p:spPr>
          <a:xfrm>
            <a:off x="3303575" y="2834125"/>
            <a:ext cx="2816700" cy="196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 Turner</a:t>
            </a:r>
            <a:endParaRPr/>
          </a:p>
          <a:p>
            <a:pPr indent="0" lvl="0" marL="0" rtl="0" algn="ctr">
              <a:spcBef>
                <a:spcPts val="0"/>
              </a:spcBef>
              <a:spcAft>
                <a:spcPts val="0"/>
              </a:spcAft>
              <a:buNone/>
            </a:pPr>
            <a:r>
              <a:rPr lang="en"/>
              <a:t>Data Science </a:t>
            </a:r>
            <a:endParaRPr/>
          </a:p>
          <a:p>
            <a:pPr indent="0" lvl="0" marL="0" rtl="0" algn="ctr">
              <a:spcBef>
                <a:spcPts val="0"/>
              </a:spcBef>
              <a:spcAft>
                <a:spcPts val="0"/>
              </a:spcAft>
              <a:buNone/>
            </a:pPr>
            <a:r>
              <a:rPr lang="en"/>
              <a:t>w/ Dr. Cook</a:t>
            </a:r>
            <a:endParaRPr/>
          </a:p>
        </p:txBody>
      </p:sp>
      <p:pic>
        <p:nvPicPr>
          <p:cNvPr id="56" name="Google Shape;56;p13"/>
          <p:cNvPicPr preferRelativeResize="0"/>
          <p:nvPr/>
        </p:nvPicPr>
        <p:blipFill>
          <a:blip r:embed="rId3">
            <a:alphaModFix/>
          </a:blip>
          <a:stretch>
            <a:fillRect/>
          </a:stretch>
        </p:blipFill>
        <p:spPr>
          <a:xfrm>
            <a:off x="6023375" y="2707625"/>
            <a:ext cx="2132225" cy="2132225"/>
          </a:xfrm>
          <a:prstGeom prst="rect">
            <a:avLst/>
          </a:prstGeom>
          <a:noFill/>
          <a:ln>
            <a:noFill/>
          </a:ln>
        </p:spPr>
      </p:pic>
      <p:pic>
        <p:nvPicPr>
          <p:cNvPr id="57" name="Google Shape;57;p13"/>
          <p:cNvPicPr preferRelativeResize="0"/>
          <p:nvPr/>
        </p:nvPicPr>
        <p:blipFill>
          <a:blip r:embed="rId4">
            <a:alphaModFix/>
          </a:blip>
          <a:stretch>
            <a:fillRect/>
          </a:stretch>
        </p:blipFill>
        <p:spPr>
          <a:xfrm>
            <a:off x="696775" y="2797175"/>
            <a:ext cx="2606800" cy="200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Evaluation Loop</a:t>
            </a:r>
            <a:endParaRPr/>
          </a:p>
        </p:txBody>
      </p:sp>
      <p:sp>
        <p:nvSpPr>
          <p:cNvPr id="120" name="Google Shape;120;p22"/>
          <p:cNvSpPr txBox="1"/>
          <p:nvPr>
            <p:ph idx="1" type="body"/>
          </p:nvPr>
        </p:nvSpPr>
        <p:spPr>
          <a:xfrm>
            <a:off x="4188350" y="1152475"/>
            <a:ext cx="46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evaluation loop and the actually training loop are almost entire similar, with the training loop including the remember function as well as the training function. </a:t>
            </a:r>
            <a:endParaRPr/>
          </a:p>
          <a:p>
            <a:pPr indent="0" lvl="0" marL="0" rtl="0" algn="l">
              <a:spcBef>
                <a:spcPts val="1200"/>
              </a:spcBef>
              <a:spcAft>
                <a:spcPts val="1200"/>
              </a:spcAft>
              <a:buNone/>
            </a:pPr>
            <a:r>
              <a:rPr lang="en"/>
              <a:t>This effectively allows our agent to “play” in the environment and then we watch back on whichever episode we want that records.</a:t>
            </a:r>
            <a:endParaRPr/>
          </a:p>
        </p:txBody>
      </p:sp>
      <p:pic>
        <p:nvPicPr>
          <p:cNvPr id="121" name="Google Shape;121;p22"/>
          <p:cNvPicPr preferRelativeResize="0"/>
          <p:nvPr/>
        </p:nvPicPr>
        <p:blipFill>
          <a:blip r:embed="rId3">
            <a:alphaModFix/>
          </a:blip>
          <a:stretch>
            <a:fillRect/>
          </a:stretch>
        </p:blipFill>
        <p:spPr>
          <a:xfrm>
            <a:off x="311700" y="1152475"/>
            <a:ext cx="3876642"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Agent playing MsPacman</a:t>
            </a:r>
            <a:endParaRPr/>
          </a:p>
        </p:txBody>
      </p:sp>
      <p:sp>
        <p:nvSpPr>
          <p:cNvPr id="127" name="Google Shape;127;p23"/>
          <p:cNvSpPr txBox="1"/>
          <p:nvPr>
            <p:ph idx="1" type="body"/>
          </p:nvPr>
        </p:nvSpPr>
        <p:spPr>
          <a:xfrm>
            <a:off x="311700" y="3152725"/>
            <a:ext cx="1524000" cy="1416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Gets a score of 670. Explores bottom left and top left!</a:t>
            </a:r>
            <a:endParaRPr/>
          </a:p>
        </p:txBody>
      </p:sp>
      <p:pic>
        <p:nvPicPr>
          <p:cNvPr id="128" name="Google Shape;128;p23" title="MsPacmanvid1.mp4">
            <a:hlinkClick r:id="rId3"/>
          </p:cNvPr>
          <p:cNvPicPr preferRelativeResize="0"/>
          <p:nvPr/>
        </p:nvPicPr>
        <p:blipFill>
          <a:blip r:embed="rId4">
            <a:alphaModFix/>
          </a:blip>
          <a:stretch>
            <a:fillRect/>
          </a:stretch>
        </p:blipFill>
        <p:spPr>
          <a:xfrm>
            <a:off x="311700" y="1152475"/>
            <a:ext cx="1524000" cy="200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43191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Building the DQN-Model</a:t>
            </a:r>
            <a:endParaRPr/>
          </a:p>
        </p:txBody>
      </p:sp>
      <p:sp>
        <p:nvSpPr>
          <p:cNvPr id="63" name="Google Shape;63;p14"/>
          <p:cNvSpPr txBox="1"/>
          <p:nvPr>
            <p:ph idx="1" type="body"/>
          </p:nvPr>
        </p:nvSpPr>
        <p:spPr>
          <a:xfrm>
            <a:off x="311700" y="1152475"/>
            <a:ext cx="4319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Pytorch packages, we build a DQN model that fits the Gymnasium Atari screen-size shape, as well as what types of hidden layers we want to handle the processing that our model undergoes to process the environment/state.</a:t>
            </a:r>
            <a:endParaRPr/>
          </a:p>
          <a:p>
            <a:pPr indent="-342900" lvl="0" marL="457200" rtl="0" algn="l">
              <a:spcBef>
                <a:spcPts val="0"/>
              </a:spcBef>
              <a:spcAft>
                <a:spcPts val="0"/>
              </a:spcAft>
              <a:buSzPts val="1800"/>
              <a:buChar char="-"/>
            </a:pPr>
            <a:r>
              <a:rPr lang="en"/>
              <a:t>Building a ReplayMemory function to help train our model from past episodes.</a:t>
            </a:r>
            <a:endParaRPr/>
          </a:p>
        </p:txBody>
      </p:sp>
      <p:pic>
        <p:nvPicPr>
          <p:cNvPr id="64" name="Google Shape;64;p14"/>
          <p:cNvPicPr preferRelativeResize="0"/>
          <p:nvPr/>
        </p:nvPicPr>
        <p:blipFill>
          <a:blip r:embed="rId3">
            <a:alphaModFix/>
          </a:blip>
          <a:stretch>
            <a:fillRect/>
          </a:stretch>
        </p:blipFill>
        <p:spPr>
          <a:xfrm>
            <a:off x="4630800" y="445025"/>
            <a:ext cx="4201500" cy="417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Necessary Functions to run our DQN-Model</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environment in which our model will be training in and will be evaluated in.</a:t>
            </a:r>
            <a:endParaRPr/>
          </a:p>
          <a:p>
            <a:pPr indent="-342900" lvl="0" marL="457200" rtl="0" algn="l">
              <a:spcBef>
                <a:spcPts val="0"/>
              </a:spcBef>
              <a:spcAft>
                <a:spcPts val="0"/>
              </a:spcAft>
              <a:buSzPts val="1800"/>
              <a:buChar char="-"/>
            </a:pPr>
            <a:r>
              <a:rPr lang="en"/>
              <a:t>A reward structure, to ensure you get the model is properly rewarded for doing “good” tasks and is rewarded negatively for performing “bad” tasks.</a:t>
            </a:r>
            <a:endParaRPr/>
          </a:p>
          <a:p>
            <a:pPr indent="-342900" lvl="0" marL="457200" rtl="0" algn="l">
              <a:spcBef>
                <a:spcPts val="0"/>
              </a:spcBef>
              <a:spcAft>
                <a:spcPts val="0"/>
              </a:spcAft>
              <a:buSzPts val="1800"/>
              <a:buChar char="-"/>
            </a:pPr>
            <a:r>
              <a:rPr lang="en"/>
              <a:t>Preprocess Frame and Frame Stack functions, to process the frames and then to stack them properly for our DQN model to perform.</a:t>
            </a:r>
            <a:endParaRPr/>
          </a:p>
          <a:p>
            <a:pPr indent="-342900" lvl="0" marL="457200" rtl="0" algn="l">
              <a:spcBef>
                <a:spcPts val="0"/>
              </a:spcBef>
              <a:spcAft>
                <a:spcPts val="0"/>
              </a:spcAft>
              <a:buSzPts val="1800"/>
              <a:buChar char="-"/>
            </a:pPr>
            <a:r>
              <a:rPr lang="en"/>
              <a:t>A Training </a:t>
            </a:r>
            <a:r>
              <a:rPr lang="en"/>
              <a:t>function to the basic Q-value calculations to help move and train our model properly.</a:t>
            </a:r>
            <a:endParaRPr/>
          </a:p>
          <a:p>
            <a:pPr indent="-342900" lvl="0" marL="457200" rtl="0" algn="l">
              <a:spcBef>
                <a:spcPts val="0"/>
              </a:spcBef>
              <a:spcAft>
                <a:spcPts val="0"/>
              </a:spcAft>
              <a:buSzPts val="1800"/>
              <a:buChar char="-"/>
            </a:pPr>
            <a:r>
              <a:rPr lang="en"/>
              <a:t>An evaluation loop with some sort of video recording implementation, so we can visually see how well our model is or isn’t doing.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5225"/>
            <a:ext cx="8520600" cy="93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Overwriting to make our own Custom Mspacman Environment from Gymnasium</a:t>
            </a:r>
            <a:endParaRPr/>
          </a:p>
        </p:txBody>
      </p:sp>
      <p:sp>
        <p:nvSpPr>
          <p:cNvPr id="76" name="Google Shape;76;p16"/>
          <p:cNvSpPr txBox="1"/>
          <p:nvPr>
            <p:ph idx="1" type="body"/>
          </p:nvPr>
        </p:nvSpPr>
        <p:spPr>
          <a:xfrm>
            <a:off x="311700" y="1152475"/>
            <a:ext cx="417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don’t overwrite the original Gymnasium Environment, we are at the mercy of their base code and their base </a:t>
            </a:r>
            <a:r>
              <a:rPr lang="en"/>
              <a:t>structure that they have set up for a basic model.</a:t>
            </a:r>
            <a:endParaRPr/>
          </a:p>
          <a:p>
            <a:pPr indent="0" lvl="0" marL="0" rtl="0" algn="l">
              <a:spcBef>
                <a:spcPts val="1200"/>
              </a:spcBef>
              <a:spcAft>
                <a:spcPts val="1200"/>
              </a:spcAft>
              <a:buNone/>
            </a:pPr>
            <a:r>
              <a:rPr lang="en"/>
              <a:t>Overwriting this, allows more and more control into our hands, allowing us to insert more order where it wouldn’t exist in the base environment.</a:t>
            </a:r>
            <a:endParaRPr/>
          </a:p>
        </p:txBody>
      </p:sp>
      <p:pic>
        <p:nvPicPr>
          <p:cNvPr id="77" name="Google Shape;77;p16"/>
          <p:cNvPicPr preferRelativeResize="0"/>
          <p:nvPr/>
        </p:nvPicPr>
        <p:blipFill>
          <a:blip r:embed="rId3">
            <a:alphaModFix/>
          </a:blip>
          <a:stretch>
            <a:fillRect/>
          </a:stretch>
        </p:blipFill>
        <p:spPr>
          <a:xfrm>
            <a:off x="4485950" y="1152425"/>
            <a:ext cx="434635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15225"/>
            <a:ext cx="8520600" cy="93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Overwriting to make our own Custom Mspacman Environment from Gymnasium</a:t>
            </a:r>
            <a:endParaRPr/>
          </a:p>
        </p:txBody>
      </p:sp>
      <p:sp>
        <p:nvSpPr>
          <p:cNvPr id="83" name="Google Shape;83;p17"/>
          <p:cNvSpPr txBox="1"/>
          <p:nvPr>
            <p:ph idx="1" type="body"/>
          </p:nvPr>
        </p:nvSpPr>
        <p:spPr>
          <a:xfrm>
            <a:off x="3423475" y="1225075"/>
            <a:ext cx="3912300" cy="121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our left, was the original step function for our gymnasium environment.</a:t>
            </a:r>
            <a:endParaRPr/>
          </a:p>
        </p:txBody>
      </p:sp>
      <p:pic>
        <p:nvPicPr>
          <p:cNvPr id="84" name="Google Shape;84;p17"/>
          <p:cNvPicPr preferRelativeResize="0"/>
          <p:nvPr/>
        </p:nvPicPr>
        <p:blipFill>
          <a:blip r:embed="rId3">
            <a:alphaModFix/>
          </a:blip>
          <a:stretch>
            <a:fillRect/>
          </a:stretch>
        </p:blipFill>
        <p:spPr>
          <a:xfrm>
            <a:off x="311700" y="1225075"/>
            <a:ext cx="3111774" cy="1153075"/>
          </a:xfrm>
          <a:prstGeom prst="rect">
            <a:avLst/>
          </a:prstGeom>
          <a:noFill/>
          <a:ln>
            <a:noFill/>
          </a:ln>
        </p:spPr>
      </p:pic>
      <p:pic>
        <p:nvPicPr>
          <p:cNvPr id="85" name="Google Shape;85;p17"/>
          <p:cNvPicPr preferRelativeResize="0"/>
          <p:nvPr/>
        </p:nvPicPr>
        <p:blipFill>
          <a:blip r:embed="rId4">
            <a:alphaModFix/>
          </a:blip>
          <a:stretch>
            <a:fillRect/>
          </a:stretch>
        </p:blipFill>
        <p:spPr>
          <a:xfrm>
            <a:off x="311688" y="2628250"/>
            <a:ext cx="4292725" cy="3494575"/>
          </a:xfrm>
          <a:prstGeom prst="rect">
            <a:avLst/>
          </a:prstGeom>
          <a:noFill/>
          <a:ln>
            <a:noFill/>
          </a:ln>
        </p:spPr>
      </p:pic>
      <p:sp>
        <p:nvSpPr>
          <p:cNvPr id="86" name="Google Shape;86;p17"/>
          <p:cNvSpPr txBox="1"/>
          <p:nvPr/>
        </p:nvSpPr>
        <p:spPr>
          <a:xfrm>
            <a:off x="4602925" y="2652550"/>
            <a:ext cx="3912300" cy="3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is our new updated step function, allowing us to implement methods to detect inactivity (running into a wall), detecting whether we are closer or further away from our reward than previously, and anything else you think you would need on a step-by-step basis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Reward Function</a:t>
            </a:r>
            <a:endParaRPr/>
          </a:p>
        </p:txBody>
      </p:sp>
      <p:sp>
        <p:nvSpPr>
          <p:cNvPr id="92" name="Google Shape;92;p18"/>
          <p:cNvSpPr txBox="1"/>
          <p:nvPr>
            <p:ph idx="1" type="body"/>
          </p:nvPr>
        </p:nvSpPr>
        <p:spPr>
          <a:xfrm>
            <a:off x="3815000" y="1152475"/>
            <a:ext cx="501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was the general reward function given to us on Gymnasium for the Mspacman-v4 game.</a:t>
            </a:r>
            <a:endParaRPr/>
          </a:p>
          <a:p>
            <a:pPr indent="0" lvl="0" marL="0" rtl="0" algn="l">
              <a:spcBef>
                <a:spcPts val="1200"/>
              </a:spcBef>
              <a:spcAft>
                <a:spcPts val="0"/>
              </a:spcAft>
              <a:buNone/>
            </a:pPr>
            <a:r>
              <a:rPr lang="en"/>
              <a:t>It doesn’t have enough nuance in itself to properly train the model effectively.</a:t>
            </a:r>
            <a:endParaRPr/>
          </a:p>
          <a:p>
            <a:pPr indent="0" lvl="0" marL="0" rtl="0" algn="l">
              <a:spcBef>
                <a:spcPts val="1200"/>
              </a:spcBef>
              <a:spcAft>
                <a:spcPts val="1200"/>
              </a:spcAft>
              <a:buNone/>
            </a:pPr>
            <a:r>
              <a:rPr lang="en"/>
              <a:t>We need to add sets of rules to help guide our model in the direction we want, so our model doesn’t need several 10s of thousands of episodes to begin to look functional.</a:t>
            </a:r>
            <a:endParaRPr/>
          </a:p>
        </p:txBody>
      </p:sp>
      <p:pic>
        <p:nvPicPr>
          <p:cNvPr id="93" name="Google Shape;93;p18"/>
          <p:cNvPicPr preferRelativeResize="0"/>
          <p:nvPr/>
        </p:nvPicPr>
        <p:blipFill>
          <a:blip r:embed="rId3">
            <a:alphaModFix/>
          </a:blip>
          <a:stretch>
            <a:fillRect/>
          </a:stretch>
        </p:blipFill>
        <p:spPr>
          <a:xfrm>
            <a:off x="311700" y="1152475"/>
            <a:ext cx="3503300" cy="18640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814950" y="1152475"/>
            <a:ext cx="501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reward function will act as a huge hyperparameter, to reinforce your model to prioritize the set of rules you give it via +rewards or -rewards. </a:t>
            </a:r>
            <a:endParaRPr/>
          </a:p>
          <a:p>
            <a:pPr indent="0" lvl="0" marL="0" rtl="0" algn="l">
              <a:spcBef>
                <a:spcPts val="1200"/>
              </a:spcBef>
              <a:spcAft>
                <a:spcPts val="1200"/>
              </a:spcAft>
              <a:buNone/>
            </a:pPr>
            <a:r>
              <a:rPr lang="en"/>
              <a:t>This is generally called upon when your model takes the .step() action.</a:t>
            </a:r>
            <a:endParaRPr/>
          </a:p>
        </p:txBody>
      </p:sp>
      <p:pic>
        <p:nvPicPr>
          <p:cNvPr id="99" name="Google Shape;99;p19"/>
          <p:cNvPicPr preferRelativeResize="0"/>
          <p:nvPr/>
        </p:nvPicPr>
        <p:blipFill>
          <a:blip r:embed="rId3">
            <a:alphaModFix/>
          </a:blip>
          <a:stretch>
            <a:fillRect/>
          </a:stretch>
        </p:blipFill>
        <p:spPr>
          <a:xfrm>
            <a:off x="311649" y="1152475"/>
            <a:ext cx="3503307" cy="3416401"/>
          </a:xfrm>
          <a:prstGeom prst="rect">
            <a:avLst/>
          </a:prstGeom>
          <a:noFill/>
          <a:ln>
            <a:noFill/>
          </a:ln>
        </p:spPr>
      </p:pic>
      <p:sp>
        <p:nvSpPr>
          <p:cNvPr id="100" name="Google Shape;100;p19"/>
          <p:cNvSpPr txBox="1"/>
          <p:nvPr>
            <p:ph type="title"/>
          </p:nvPr>
        </p:nvSpPr>
        <p:spPr>
          <a:xfrm>
            <a:off x="31165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Reward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Preprocess and Stack Frame Functions</a:t>
            </a:r>
            <a:endParaRPr/>
          </a:p>
        </p:txBody>
      </p:sp>
      <p:sp>
        <p:nvSpPr>
          <p:cNvPr id="106" name="Google Shape;106;p20"/>
          <p:cNvSpPr txBox="1"/>
          <p:nvPr>
            <p:ph idx="1" type="body"/>
          </p:nvPr>
        </p:nvSpPr>
        <p:spPr>
          <a:xfrm>
            <a:off x="6000650" y="1017725"/>
            <a:ext cx="2831700" cy="355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This code preprocesses game frames by converting them to grayscale, resizing them to 84x84, and normalizing them into a tensor for efficient model input. </a:t>
            </a:r>
            <a:endParaRPr/>
          </a:p>
          <a:p>
            <a:pPr indent="0" lvl="0" marL="0" rtl="0" algn="l">
              <a:spcBef>
                <a:spcPts val="1200"/>
              </a:spcBef>
              <a:spcAft>
                <a:spcPts val="0"/>
              </a:spcAft>
              <a:buNone/>
            </a:pPr>
            <a:r>
              <a:rPr lang="en"/>
              <a:t>It also manages a stack of consecutive frames to capture temporal information, essential for understanding dynamics in the environment. </a:t>
            </a:r>
            <a:endParaRPr/>
          </a:p>
          <a:p>
            <a:pPr indent="0" lvl="0" marL="0" rtl="0" algn="l">
              <a:spcBef>
                <a:spcPts val="1200"/>
              </a:spcBef>
              <a:spcAft>
                <a:spcPts val="1200"/>
              </a:spcAft>
              <a:buNone/>
            </a:pPr>
            <a:r>
              <a:rPr lang="en"/>
              <a:t>By maintaining and padding a fixed number of frames, it ensures consistent input dimensions while emphasizing recent observations.</a:t>
            </a:r>
            <a:endParaRPr/>
          </a:p>
        </p:txBody>
      </p:sp>
      <p:pic>
        <p:nvPicPr>
          <p:cNvPr id="107" name="Google Shape;107;p20"/>
          <p:cNvPicPr preferRelativeResize="0"/>
          <p:nvPr/>
        </p:nvPicPr>
        <p:blipFill>
          <a:blip r:embed="rId3">
            <a:alphaModFix/>
          </a:blip>
          <a:stretch>
            <a:fillRect/>
          </a:stretch>
        </p:blipFill>
        <p:spPr>
          <a:xfrm>
            <a:off x="311697" y="1017722"/>
            <a:ext cx="5688951" cy="341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Training Function</a:t>
            </a:r>
            <a:endParaRPr/>
          </a:p>
        </p:txBody>
      </p:sp>
      <p:sp>
        <p:nvSpPr>
          <p:cNvPr id="113" name="Google Shape;113;p21"/>
          <p:cNvSpPr txBox="1"/>
          <p:nvPr>
            <p:ph idx="1" type="body"/>
          </p:nvPr>
        </p:nvSpPr>
        <p:spPr>
          <a:xfrm>
            <a:off x="311700" y="1152475"/>
            <a:ext cx="4896600" cy="374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function trains our DQN model by sampling a batch of experiences from memory, computing the target Q-values using the target network, and minimizing the loss between predicted and target Q-values. </a:t>
            </a:r>
            <a:endParaRPr/>
          </a:p>
          <a:p>
            <a:pPr indent="0" lvl="0" marL="0" rtl="0" algn="l">
              <a:spcBef>
                <a:spcPts val="1200"/>
              </a:spcBef>
              <a:spcAft>
                <a:spcPts val="0"/>
              </a:spcAft>
              <a:buNone/>
            </a:pPr>
            <a:r>
              <a:rPr lang="en"/>
              <a:t>It leverages gradient descent to adjust the model's weights, ensuring better alignment with the optimal action-value function over time. </a:t>
            </a:r>
            <a:endParaRPr/>
          </a:p>
          <a:p>
            <a:pPr indent="0" lvl="0" marL="0" rtl="0" algn="l">
              <a:spcBef>
                <a:spcPts val="1200"/>
              </a:spcBef>
              <a:spcAft>
                <a:spcPts val="1200"/>
              </a:spcAft>
              <a:buNone/>
            </a:pPr>
            <a:r>
              <a:rPr lang="en"/>
              <a:t>Key steps include tensor preparation, target computation, and backpropagation using the Adam optimizer.</a:t>
            </a:r>
            <a:endParaRPr/>
          </a:p>
        </p:txBody>
      </p:sp>
      <p:pic>
        <p:nvPicPr>
          <p:cNvPr id="114" name="Google Shape;114;p21"/>
          <p:cNvPicPr preferRelativeResize="0"/>
          <p:nvPr/>
        </p:nvPicPr>
        <p:blipFill>
          <a:blip r:embed="rId3">
            <a:alphaModFix/>
          </a:blip>
          <a:stretch>
            <a:fillRect/>
          </a:stretch>
        </p:blipFill>
        <p:spPr>
          <a:xfrm>
            <a:off x="5208226" y="1152475"/>
            <a:ext cx="3624075" cy="374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