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9D0C34-573A-4125-A0B8-5418FCB19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6A7E60-80F6-4258-8317-1E891F7C5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60B0-32FA-4918-B105-C3B81F3BD398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645403-EE3D-4B10-AA5A-024BD75890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C5AFE8-52A0-4C70-AB85-33710C0B2D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FADF-0B5A-47DB-810A-9D0E6E7C9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163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4AC79-F357-4775-9E92-5D8D23B7DF98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D7F4-A2BE-4435-BFD2-B8C5AC54E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596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067-CBD2-4947-80E0-30D39B2DC090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F-854D-4FE6-99DD-CB489410AD8F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4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F0DC-3D15-4F6F-84AB-EC4082A55979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5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590C-2158-452E-961B-3E1E8329CB24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91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6E5A-31EB-42CD-8A63-5F1D53FBC470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5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0E2-81A0-4702-8017-6C72B8512F01}" type="datetime1">
              <a:rPr lang="fr-FR" smtClean="0"/>
              <a:t>19/12/2022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25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B479-876E-437A-964B-978423E76298}" type="datetime1">
              <a:rPr lang="fr-FR" smtClean="0"/>
              <a:t>19/12/2022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4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B70-0F5C-45FE-88C4-25B4BA57329D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1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CA8-35F7-42C4-9ADC-5F44C1AACF89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A936-AAC8-48BA-8B10-32A5DCD211FC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3185-31E5-4171-AE07-15DA09155188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0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96CD-97A5-4E25-BD3B-5C9379240131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5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623F-6F4A-410D-91D5-BAA3C75C9E07}" type="datetime1">
              <a:rPr lang="fr-FR" smtClean="0"/>
              <a:t>19/12/2022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1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07A0-BD37-4435-A229-7FDA7DDAC310}" type="datetime1">
              <a:rPr lang="fr-FR" smtClean="0"/>
              <a:t>19/12/2022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F396-152D-463E-93BC-AD29434579DB}" type="datetime1">
              <a:rPr lang="fr-FR" smtClean="0"/>
              <a:t>19/12/2022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FA05-3657-462B-BCF3-68393ED91A27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526B-C609-4D71-9CFA-BEB151D8AFC6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BBAE3C-7010-4F3E-914F-95C8349AD238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956" y="2954163"/>
            <a:ext cx="7988088" cy="1211684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chemeClr val="accent6">
                    <a:lumMod val="75000"/>
                  </a:schemeClr>
                </a:solidFill>
              </a:rPr>
              <a:t>PHP : Objet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507C5-FD3D-4127-9F86-64EB5366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67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51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héritage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10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4C59E4-47DB-A407-CC2C-2D7283CC2B57}"/>
              </a:ext>
            </a:extLst>
          </p:cNvPr>
          <p:cNvSpPr txBox="1"/>
          <p:nvPr/>
        </p:nvSpPr>
        <p:spPr>
          <a:xfrm>
            <a:off x="406663" y="4413391"/>
            <a:ext cx="65875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déclare une classe fille qui étends d’une classe mère avec le mot clés « </a:t>
            </a:r>
            <a:r>
              <a:rPr lang="fr-FR" b="1" dirty="0" err="1"/>
              <a:t>extends</a:t>
            </a:r>
            <a:r>
              <a:rPr lang="fr-FR" dirty="0"/>
              <a:t> », ici « </a:t>
            </a:r>
            <a:r>
              <a:rPr lang="fr-FR" b="1" dirty="0"/>
              <a:t>Piece</a:t>
            </a:r>
            <a:r>
              <a:rPr lang="fr-FR" dirty="0"/>
              <a:t> » est la classe mère et « </a:t>
            </a:r>
            <a:r>
              <a:rPr lang="fr-FR" b="1" dirty="0" err="1"/>
              <a:t>Rook</a:t>
            </a:r>
            <a:r>
              <a:rPr lang="fr-FR" dirty="0"/>
              <a:t> » la classe fille. On peut dire qu’une </a:t>
            </a:r>
            <a:r>
              <a:rPr lang="fr-FR" b="1" dirty="0"/>
              <a:t>« </a:t>
            </a:r>
            <a:r>
              <a:rPr lang="fr-FR" b="1" dirty="0" err="1"/>
              <a:t>Rook</a:t>
            </a:r>
            <a:r>
              <a:rPr lang="fr-FR" b="1" dirty="0"/>
              <a:t> » est une « Piece »,</a:t>
            </a:r>
            <a:r>
              <a:rPr lang="fr-FR" dirty="0"/>
              <a:t> c’est le même type.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Dans ce cas de figure, il est préférable que les attributs de la mère soient en « </a:t>
            </a:r>
            <a:r>
              <a:rPr lang="fr-FR" b="1" dirty="0" err="1"/>
              <a:t>protected</a:t>
            </a:r>
            <a:r>
              <a:rPr lang="fr-FR" dirty="0"/>
              <a:t> 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832420-6D6E-BE6D-1024-5FBDDFA5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272" y="4833290"/>
            <a:ext cx="3620005" cy="9145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579F80-7F1D-1CD7-D91D-895318713672}"/>
              </a:ext>
            </a:extLst>
          </p:cNvPr>
          <p:cNvSpPr txBox="1"/>
          <p:nvPr/>
        </p:nvSpPr>
        <p:spPr>
          <a:xfrm>
            <a:off x="406663" y="2407518"/>
            <a:ext cx="110211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A quoi sert l’héritage ?</a:t>
            </a:r>
            <a:br>
              <a:rPr lang="fr-FR" b="1" u="sng" dirty="0"/>
            </a:br>
            <a:r>
              <a:rPr lang="fr-FR" dirty="0"/>
              <a:t>C’est de lier une classe enfant à une classe parente.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 but est de donner des comportements et attributs </a:t>
            </a:r>
            <a:r>
              <a:rPr lang="fr-FR" u="sng" dirty="0"/>
              <a:t>de la classe mère </a:t>
            </a:r>
            <a:r>
              <a:rPr lang="fr-FR" dirty="0"/>
              <a:t>aux </a:t>
            </a:r>
            <a:r>
              <a:rPr lang="fr-FR" u="sng" dirty="0"/>
              <a:t>classes enfants.</a:t>
            </a:r>
            <a:br>
              <a:rPr lang="fr-FR" u="sng" dirty="0"/>
            </a:br>
            <a:r>
              <a:rPr lang="fr-FR" dirty="0"/>
              <a:t>Ainsi, les attributs et méthodes de la classe mère seront hérités dans la classe fille, elle pourra donc y accéder même si ceux-ci ne sont pas déclaré au sein de sa classe.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68242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Héritage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override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11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4C59E4-47DB-A407-CC2C-2D7283CC2B57}"/>
              </a:ext>
            </a:extLst>
          </p:cNvPr>
          <p:cNvSpPr txBox="1"/>
          <p:nvPr/>
        </p:nvSpPr>
        <p:spPr>
          <a:xfrm>
            <a:off x="406663" y="3209452"/>
            <a:ext cx="57995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Prenons ce cas de figure, j’ai une méthode « </a:t>
            </a:r>
            <a:r>
              <a:rPr lang="fr-FR" b="1" dirty="0" err="1"/>
              <a:t>toMove</a:t>
            </a:r>
            <a:r>
              <a:rPr lang="fr-FR" dirty="0"/>
              <a:t> » dans la classe mère.</a:t>
            </a:r>
            <a:br>
              <a:rPr lang="fr-FR" dirty="0"/>
            </a:br>
            <a:r>
              <a:rPr lang="fr-FR" dirty="0"/>
              <a:t>Tant que celle-ci n’a pas été réécrite dans la classe fille, elle sera accessible depuis une instance de la classe fille et aura le comportement de la classe mère.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79F80-7F1D-1CD7-D91D-895318713672}"/>
              </a:ext>
            </a:extLst>
          </p:cNvPr>
          <p:cNvSpPr txBox="1"/>
          <p:nvPr/>
        </p:nvSpPr>
        <p:spPr>
          <a:xfrm>
            <a:off x="406663" y="2407518"/>
            <a:ext cx="11021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C’est quoi l’</a:t>
            </a:r>
            <a:r>
              <a:rPr lang="fr-FR" b="1" u="sng" dirty="0" err="1"/>
              <a:t>Override</a:t>
            </a:r>
            <a:r>
              <a:rPr lang="fr-FR" b="1" u="sng" dirty="0"/>
              <a:t> ?</a:t>
            </a:r>
          </a:p>
          <a:p>
            <a:r>
              <a:rPr lang="fr-FR" dirty="0"/>
              <a:t>Il s’agit de la réécriture de comportements (méthodes) de la classe mère dans la classe enfant.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2D686B-73FF-A5F2-CB78-16D8B14A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53" y="3209452"/>
            <a:ext cx="4993532" cy="12309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CD54E23-93E6-875E-0661-07CC72BD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51" y="4793836"/>
            <a:ext cx="4967234" cy="159228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5335132-AD58-2160-403B-DE58014F0D28}"/>
              </a:ext>
            </a:extLst>
          </p:cNvPr>
          <p:cNvSpPr txBox="1"/>
          <p:nvPr/>
        </p:nvSpPr>
        <p:spPr>
          <a:xfrm>
            <a:off x="406663" y="4842383"/>
            <a:ext cx="5799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Seulement, une méthode de la classe mère peut être réécrite dans la fille, et ainsi avoir son propre comportement, qui peut donc différer de celui de la mère.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39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Héritage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override (parent)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79F80-7F1D-1CD7-D91D-895318713672}"/>
              </a:ext>
            </a:extLst>
          </p:cNvPr>
          <p:cNvSpPr txBox="1"/>
          <p:nvPr/>
        </p:nvSpPr>
        <p:spPr>
          <a:xfrm>
            <a:off x="428017" y="2724144"/>
            <a:ext cx="60325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Même si l’enfant, peut vouloir réécrire un comportement de la mère, on peut cependant continuer d’appeler celui de la mère avec le mot clé : « </a:t>
            </a:r>
            <a:r>
              <a:rPr lang="fr-FR" b="1" dirty="0"/>
              <a:t>parent</a:t>
            </a:r>
            <a:r>
              <a:rPr lang="fr-FR" dirty="0"/>
              <a:t> » suivi de deux deux-points et le nom de la méthode dans la classe mère.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J’appelle la méthode « </a:t>
            </a:r>
            <a:r>
              <a:rPr lang="fr-FR" b="1" dirty="0"/>
              <a:t>move</a:t>
            </a:r>
            <a:r>
              <a:rPr lang="fr-FR" dirty="0"/>
              <a:t> » depuis notre objet :</a:t>
            </a:r>
          </a:p>
          <a:p>
            <a:r>
              <a:rPr lang="fr-FR" b="1" dirty="0"/>
              <a:t>- L’enfant n’a pas réécrit la méthode, alors celle de la </a:t>
            </a:r>
            <a:r>
              <a:rPr lang="fr-FR" b="1" u="sng" dirty="0"/>
              <a:t>mère</a:t>
            </a:r>
            <a:r>
              <a:rPr lang="fr-FR" b="1" dirty="0"/>
              <a:t> sera appelée</a:t>
            </a:r>
            <a:br>
              <a:rPr lang="fr-FR" b="1" dirty="0"/>
            </a:br>
            <a:r>
              <a:rPr lang="fr-FR" b="1" dirty="0"/>
              <a:t>- L’enfant a réécrit la méthode, alors celle de </a:t>
            </a:r>
            <a:r>
              <a:rPr lang="fr-FR" b="1" u="sng" dirty="0"/>
              <a:t>l’enfant</a:t>
            </a:r>
            <a:r>
              <a:rPr lang="fr-FR" b="1" dirty="0"/>
              <a:t> sera appelée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DDFCD7-E74D-19B3-015F-47A2DDB3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64" y="2724144"/>
            <a:ext cx="4847617" cy="17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6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0681" y="771911"/>
            <a:ext cx="650131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Héritage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abstract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79F80-7F1D-1CD7-D91D-895318713672}"/>
              </a:ext>
            </a:extLst>
          </p:cNvPr>
          <p:cNvSpPr txBox="1"/>
          <p:nvPr/>
        </p:nvSpPr>
        <p:spPr>
          <a:xfrm>
            <a:off x="535021" y="2247488"/>
            <a:ext cx="7772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</a:t>
            </a:r>
            <a:r>
              <a:rPr lang="fr-FR" b="1" dirty="0"/>
              <a:t>abstract</a:t>
            </a:r>
            <a:r>
              <a:rPr lang="fr-FR" dirty="0"/>
              <a:t> » est un mot clé en programmation objet, qui peut se placer sur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Une classe, la classe deviendra « classe abstraite ». On ne pourra plus l’instancier (autrement dit, ne plus la créer directement avec un </a:t>
            </a:r>
            <a:r>
              <a:rPr lang="fr-FR" b="1" dirty="0"/>
              <a:t>new</a:t>
            </a:r>
            <a:r>
              <a:rPr lang="fr-FR" dirty="0"/>
              <a:t>).</a:t>
            </a:r>
          </a:p>
          <a:p>
            <a:r>
              <a:rPr lang="fr-FR" dirty="0"/>
              <a:t>On ne pourra donc l’instancier que via ses enfants.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Une méthode, une méthode abstraite n’a pas de contenu, on ne fait que la déclaration de celle-ci et de ce qu’elle doit renvoyer.</a:t>
            </a:r>
            <a:br>
              <a:rPr lang="fr-FR" dirty="0"/>
            </a:br>
            <a:r>
              <a:rPr lang="fr-FR" dirty="0"/>
              <a:t>Ainsi, les classes filles auront </a:t>
            </a:r>
            <a:r>
              <a:rPr lang="fr-FR" b="1" dirty="0"/>
              <a:t>OBLIGATION</a:t>
            </a:r>
            <a:r>
              <a:rPr lang="fr-FR" dirty="0"/>
              <a:t> de l’implémenter.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cf</a:t>
            </a:r>
            <a:r>
              <a:rPr lang="fr-FR" dirty="0"/>
              <a:t>, ci-joint dans la classe mère)</a:t>
            </a:r>
            <a:br>
              <a:rPr lang="fr-FR" dirty="0"/>
            </a:b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cf</a:t>
            </a:r>
            <a:r>
              <a:rPr lang="fr-FR" dirty="0"/>
              <a:t>, ci-joint dans la classe fille)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9D959C-0E17-D51E-D8AE-0F488F54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48" y="2768864"/>
            <a:ext cx="3267531" cy="10478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CAEDE3-EC28-1440-BF6F-2F76AE5A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00" y="4848380"/>
            <a:ext cx="5408579" cy="4977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A6528-B40C-7C89-1353-F70A5BB7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300" y="5346102"/>
            <a:ext cx="5408579" cy="14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49390" y="2325101"/>
            <a:ext cx="75292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Une classe est une représentation informatique d’un objet de la vie courante,</a:t>
            </a:r>
          </a:p>
          <a:p>
            <a:r>
              <a:rPr lang="fr-FR" b="1" dirty="0"/>
              <a:t>comme une voiture, elle contient des attributs et des méthodes.</a:t>
            </a:r>
          </a:p>
          <a:p>
            <a:endParaRPr lang="fr-FR" b="1" dirty="0"/>
          </a:p>
          <a:p>
            <a:r>
              <a:rPr lang="fr-FR" dirty="0"/>
              <a:t>Mais quelle est l’intérêt ? On parle de </a:t>
            </a:r>
            <a:r>
              <a:rPr lang="fr-FR" b="1" u="sng" dirty="0"/>
              <a:t>P</a:t>
            </a:r>
            <a:r>
              <a:rPr lang="fr-FR" dirty="0"/>
              <a:t>rogrammation </a:t>
            </a:r>
            <a:r>
              <a:rPr lang="fr-FR" b="1" u="sng" dirty="0"/>
              <a:t>O</a:t>
            </a:r>
            <a:r>
              <a:rPr lang="fr-FR" dirty="0"/>
              <a:t>rienté </a:t>
            </a:r>
            <a:r>
              <a:rPr lang="fr-FR" b="1" u="sng" dirty="0"/>
              <a:t>O</a:t>
            </a:r>
            <a:r>
              <a:rPr lang="fr-FR" dirty="0"/>
              <a:t>bjet ou </a:t>
            </a:r>
            <a:r>
              <a:rPr lang="fr-FR" b="1" u="sng" dirty="0"/>
              <a:t>POO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Une classe est peu une « boîte à outils » permettant de créer des objets, on dit alors qu’un </a:t>
            </a:r>
            <a:r>
              <a:rPr lang="fr-FR" u="sng" dirty="0"/>
              <a:t>objet est une instance de classe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C’est-à-dire que l’on créé des objets qui vont contenir les attributs et méthodes de notre classe, et </a:t>
            </a:r>
            <a:r>
              <a:rPr lang="fr-FR" b="1" u="sng" dirty="0"/>
              <a:t>chaque instance a ses propres attributs et méthodes</a:t>
            </a:r>
            <a:r>
              <a:rPr lang="fr-FR" dirty="0"/>
              <a:t>, tel que déclaré dans la classe.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2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59273E-B37F-F6E3-F7B1-114ABF4C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10" y="2325101"/>
            <a:ext cx="3429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8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Créer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classe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49389" y="2325101"/>
            <a:ext cx="10519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Par convention, lorsque l’on créé une classe on créé un fichier « </a:t>
            </a:r>
            <a:r>
              <a:rPr lang="fr-FR" b="1" dirty="0" err="1"/>
              <a:t>NomDeMaClasse.php</a:t>
            </a:r>
            <a:r>
              <a:rPr lang="fr-FR" b="1" dirty="0"/>
              <a:t> </a:t>
            </a:r>
            <a:r>
              <a:rPr lang="fr-FR" dirty="0"/>
              <a:t>» en « </a:t>
            </a:r>
            <a:r>
              <a:rPr lang="fr-FR" dirty="0" err="1"/>
              <a:t>PascalCase</a:t>
            </a:r>
            <a:r>
              <a:rPr lang="fr-FR" dirty="0"/>
              <a:t> ».</a:t>
            </a:r>
          </a:p>
          <a:p>
            <a:endParaRPr lang="fr-FR" dirty="0"/>
          </a:p>
          <a:p>
            <a:r>
              <a:rPr lang="fr-FR" dirty="0"/>
              <a:t>Afin de créer une classe on utilise le mot-clé « class » avec le nom de celle-ci, il s’agit du nom du fichier sans le « .</a:t>
            </a:r>
            <a:r>
              <a:rPr lang="fr-FR" dirty="0" err="1"/>
              <a:t>php</a:t>
            </a:r>
            <a:r>
              <a:rPr lang="fr-FR" dirty="0"/>
              <a:t> »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3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2B8D47-A1F5-F39E-A171-48C1B162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92" y="3332570"/>
            <a:ext cx="3788268" cy="3360561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D132FE1-0E39-AB1D-5E16-C345C6989F24}"/>
              </a:ext>
            </a:extLst>
          </p:cNvPr>
          <p:cNvCxnSpPr>
            <a:cxnSpLocks/>
          </p:cNvCxnSpPr>
          <p:nvPr/>
        </p:nvCxnSpPr>
        <p:spPr>
          <a:xfrm flipV="1">
            <a:off x="3101074" y="3429000"/>
            <a:ext cx="2341718" cy="3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6882FEE-B248-07C0-18F5-A3B224849006}"/>
              </a:ext>
            </a:extLst>
          </p:cNvPr>
          <p:cNvSpPr txBox="1"/>
          <p:nvPr/>
        </p:nvSpPr>
        <p:spPr>
          <a:xfrm>
            <a:off x="1345465" y="3581494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classe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8A24-344A-3120-0680-1D83328E30D4}"/>
              </a:ext>
            </a:extLst>
          </p:cNvPr>
          <p:cNvCxnSpPr>
            <a:cxnSpLocks/>
          </p:cNvCxnSpPr>
          <p:nvPr/>
        </p:nvCxnSpPr>
        <p:spPr>
          <a:xfrm flipV="1">
            <a:off x="3178206" y="3931361"/>
            <a:ext cx="2512380" cy="41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D7FD37AC-3448-10BE-38D5-FE7553C388DE}"/>
              </a:ext>
            </a:extLst>
          </p:cNvPr>
          <p:cNvSpPr txBox="1"/>
          <p:nvPr/>
        </p:nvSpPr>
        <p:spPr>
          <a:xfrm>
            <a:off x="1864311" y="41653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Attributs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A706BD1-3ECC-D8A1-E483-5BF53C86F861}"/>
              </a:ext>
            </a:extLst>
          </p:cNvPr>
          <p:cNvCxnSpPr>
            <a:cxnSpLocks/>
          </p:cNvCxnSpPr>
          <p:nvPr/>
        </p:nvCxnSpPr>
        <p:spPr>
          <a:xfrm flipV="1">
            <a:off x="3178206" y="5752730"/>
            <a:ext cx="251238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C4F2FA0-3DED-5F68-300D-8269AE701DBB}"/>
              </a:ext>
            </a:extLst>
          </p:cNvPr>
          <p:cNvSpPr txBox="1"/>
          <p:nvPr/>
        </p:nvSpPr>
        <p:spPr>
          <a:xfrm>
            <a:off x="1176169" y="6029703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Méthodes (getter)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BE448C5-4A13-78F1-57C3-45235A7A1F9B}"/>
              </a:ext>
            </a:extLst>
          </p:cNvPr>
          <p:cNvCxnSpPr>
            <a:cxnSpLocks/>
          </p:cNvCxnSpPr>
          <p:nvPr/>
        </p:nvCxnSpPr>
        <p:spPr>
          <a:xfrm flipV="1">
            <a:off x="3246067" y="4534724"/>
            <a:ext cx="2444519" cy="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15E67C2-D77D-0278-D556-70974FDDE1D4}"/>
              </a:ext>
            </a:extLst>
          </p:cNvPr>
          <p:cNvSpPr txBox="1"/>
          <p:nvPr/>
        </p:nvSpPr>
        <p:spPr>
          <a:xfrm>
            <a:off x="733330" y="4806600"/>
            <a:ext cx="245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Constructeur de la classe</a:t>
            </a:r>
            <a:br>
              <a:rPr lang="fr-FR" dirty="0"/>
            </a:br>
            <a:r>
              <a:rPr lang="fr-FR" b="1" dirty="0"/>
              <a:t>(facultatif !)</a:t>
            </a:r>
          </a:p>
        </p:txBody>
      </p:sp>
    </p:spTree>
    <p:extLst>
      <p:ext uri="{BB962C8B-B14F-4D97-AF65-F5344CB8AC3E}">
        <p14:creationId xmlns:p14="http://schemas.microsoft.com/office/powerpoint/2010/main" val="4967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Créer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classe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49389" y="2325101"/>
            <a:ext cx="10519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 partir de PHP 8.0, on peut écrire notre classe de cette manière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588A99-47CA-79E4-913B-F9A8894B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57" y="3297710"/>
            <a:ext cx="5982535" cy="294363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D38E05-39C2-783F-CFA5-5F18513BA45E}"/>
              </a:ext>
            </a:extLst>
          </p:cNvPr>
          <p:cNvCxnSpPr>
            <a:cxnSpLocks/>
          </p:cNvCxnSpPr>
          <p:nvPr/>
        </p:nvCxnSpPr>
        <p:spPr>
          <a:xfrm flipV="1">
            <a:off x="2551426" y="5211192"/>
            <a:ext cx="251238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04D0062-870A-FC7E-71E0-B1424D2359E0}"/>
              </a:ext>
            </a:extLst>
          </p:cNvPr>
          <p:cNvSpPr txBox="1"/>
          <p:nvPr/>
        </p:nvSpPr>
        <p:spPr>
          <a:xfrm>
            <a:off x="549389" y="5488165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Méthodes (getter)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7E8C097-436A-7521-340F-6AA566772D92}"/>
              </a:ext>
            </a:extLst>
          </p:cNvPr>
          <p:cNvCxnSpPr>
            <a:cxnSpLocks/>
          </p:cNvCxnSpPr>
          <p:nvPr/>
        </p:nvCxnSpPr>
        <p:spPr>
          <a:xfrm flipV="1">
            <a:off x="2304998" y="3471712"/>
            <a:ext cx="2341718" cy="3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42D0D00-08ED-9E0C-3920-E297CC3392DF}"/>
              </a:ext>
            </a:extLst>
          </p:cNvPr>
          <p:cNvSpPr txBox="1"/>
          <p:nvPr/>
        </p:nvSpPr>
        <p:spPr>
          <a:xfrm>
            <a:off x="549389" y="362420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classe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2425B3F-D778-786A-EC4A-5B975B57D07A}"/>
              </a:ext>
            </a:extLst>
          </p:cNvPr>
          <p:cNvCxnSpPr>
            <a:cxnSpLocks/>
          </p:cNvCxnSpPr>
          <p:nvPr/>
        </p:nvCxnSpPr>
        <p:spPr>
          <a:xfrm flipV="1">
            <a:off x="2512737" y="4318182"/>
            <a:ext cx="2444519" cy="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DDEA42F-E96F-18D6-64EE-71EBFFB0AC2B}"/>
              </a:ext>
            </a:extLst>
          </p:cNvPr>
          <p:cNvSpPr txBox="1"/>
          <p:nvPr/>
        </p:nvSpPr>
        <p:spPr>
          <a:xfrm>
            <a:off x="0" y="4590058"/>
            <a:ext cx="24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Constructeur de la classe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5786C9F-6993-66A2-E893-0F9706D60458}"/>
              </a:ext>
            </a:extLst>
          </p:cNvPr>
          <p:cNvCxnSpPr>
            <a:cxnSpLocks/>
          </p:cNvCxnSpPr>
          <p:nvPr/>
        </p:nvCxnSpPr>
        <p:spPr>
          <a:xfrm>
            <a:off x="8886548" y="3018408"/>
            <a:ext cx="328473" cy="114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2D8A15D-1805-2158-62D6-C4C80C4319FF}"/>
              </a:ext>
            </a:extLst>
          </p:cNvPr>
          <p:cNvSpPr txBox="1"/>
          <p:nvPr/>
        </p:nvSpPr>
        <p:spPr>
          <a:xfrm>
            <a:off x="8360382" y="2596724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</a:t>
            </a:r>
          </a:p>
        </p:txBody>
      </p:sp>
    </p:spTree>
    <p:extLst>
      <p:ext uri="{BB962C8B-B14F-4D97-AF65-F5344CB8AC3E}">
        <p14:creationId xmlns:p14="http://schemas.microsoft.com/office/powerpoint/2010/main" val="128276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le $this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49389" y="2325101"/>
            <a:ext cx="10519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« </a:t>
            </a:r>
            <a:r>
              <a:rPr lang="fr-FR" b="1" dirty="0"/>
              <a:t>$</a:t>
            </a:r>
            <a:r>
              <a:rPr lang="fr-FR" b="1" dirty="0" err="1"/>
              <a:t>this</a:t>
            </a:r>
            <a:r>
              <a:rPr lang="fr-FR" b="1" dirty="0"/>
              <a:t> </a:t>
            </a:r>
            <a:r>
              <a:rPr lang="fr-FR" dirty="0"/>
              <a:t>» représente « </a:t>
            </a:r>
            <a:r>
              <a:rPr lang="fr-FR" b="1" dirty="0"/>
              <a:t>cette instance </a:t>
            </a:r>
            <a:r>
              <a:rPr lang="fr-FR" dirty="0"/>
              <a:t>» de la classe, on ne peut s’en servir qu’à l’intérieur d’une classe.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5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84D838-B631-E2A6-D264-AC48387D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85" y="3329342"/>
            <a:ext cx="4348176" cy="109245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7C1851-15FD-5AA9-6F65-6B5DA254A9FC}"/>
              </a:ext>
            </a:extLst>
          </p:cNvPr>
          <p:cNvSpPr txBox="1"/>
          <p:nvPr/>
        </p:nvSpPr>
        <p:spPr>
          <a:xfrm>
            <a:off x="836468" y="3413903"/>
            <a:ext cx="4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Ainsi le contenu de la méthode «</a:t>
            </a:r>
            <a:r>
              <a:rPr lang="fr-FR" b="1" dirty="0"/>
              <a:t> </a:t>
            </a:r>
            <a:r>
              <a:rPr lang="fr-FR" b="1" dirty="0" err="1"/>
              <a:t>getNom</a:t>
            </a:r>
            <a:r>
              <a:rPr lang="fr-FR" b="1" dirty="0"/>
              <a:t>() </a:t>
            </a:r>
            <a:r>
              <a:rPr lang="fr-FR" dirty="0"/>
              <a:t>», renvoie la valeur de l’attribut « </a:t>
            </a:r>
            <a:r>
              <a:rPr lang="fr-FR" b="1" dirty="0"/>
              <a:t>nom</a:t>
            </a:r>
            <a:r>
              <a:rPr lang="fr-FR" dirty="0"/>
              <a:t> » de la classe courante.</a:t>
            </a:r>
          </a:p>
        </p:txBody>
      </p:sp>
    </p:spTree>
    <p:extLst>
      <p:ext uri="{BB962C8B-B14F-4D97-AF65-F5344CB8AC3E}">
        <p14:creationId xmlns:p14="http://schemas.microsoft.com/office/powerpoint/2010/main" val="403799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Utilisation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classes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908682" y="2316656"/>
            <a:ext cx="10519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C’est à ce moment là que l’on va parler d’instanciation, pour cela on va utiliser le mot-clé « </a:t>
            </a:r>
            <a:r>
              <a:rPr lang="fr-FR" b="1" dirty="0"/>
              <a:t>new</a:t>
            </a:r>
            <a:r>
              <a:rPr lang="fr-FR" dirty="0"/>
              <a:t> »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D7CB3C-397B-AAAA-9A36-B06AF2B7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23" y="2846673"/>
            <a:ext cx="6076153" cy="4793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31D653D-3FBA-D58D-04FA-A4EAC089813B}"/>
              </a:ext>
            </a:extLst>
          </p:cNvPr>
          <p:cNvCxnSpPr/>
          <p:nvPr/>
        </p:nvCxnSpPr>
        <p:spPr>
          <a:xfrm flipV="1">
            <a:off x="2849732" y="3258105"/>
            <a:ext cx="656948" cy="8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88D6E16-6799-32CC-06C4-228CDA8D12C3}"/>
              </a:ext>
            </a:extLst>
          </p:cNvPr>
          <p:cNvCxnSpPr>
            <a:cxnSpLocks/>
          </p:cNvCxnSpPr>
          <p:nvPr/>
        </p:nvCxnSpPr>
        <p:spPr>
          <a:xfrm flipV="1">
            <a:off x="4355021" y="3238717"/>
            <a:ext cx="751119" cy="161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AA70B62-C69E-06D4-51A6-B1BED596F92A}"/>
              </a:ext>
            </a:extLst>
          </p:cNvPr>
          <p:cNvCxnSpPr>
            <a:cxnSpLocks/>
          </p:cNvCxnSpPr>
          <p:nvPr/>
        </p:nvCxnSpPr>
        <p:spPr>
          <a:xfrm flipV="1">
            <a:off x="5882936" y="3258105"/>
            <a:ext cx="0" cy="86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8F03500-6620-0722-A1DD-D003AABD7947}"/>
              </a:ext>
            </a:extLst>
          </p:cNvPr>
          <p:cNvCxnSpPr>
            <a:cxnSpLocks/>
          </p:cNvCxnSpPr>
          <p:nvPr/>
        </p:nvCxnSpPr>
        <p:spPr>
          <a:xfrm flipH="1" flipV="1">
            <a:off x="7836980" y="3238717"/>
            <a:ext cx="525785" cy="90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4B3A6F6-719F-F3B8-D6BE-4CA5CD320DC8}"/>
              </a:ext>
            </a:extLst>
          </p:cNvPr>
          <p:cNvSpPr txBox="1"/>
          <p:nvPr/>
        </p:nvSpPr>
        <p:spPr>
          <a:xfrm>
            <a:off x="1907220" y="4071658"/>
            <a:ext cx="151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Déclaration </a:t>
            </a:r>
            <a:br>
              <a:rPr lang="fr-FR" dirty="0"/>
            </a:br>
            <a:r>
              <a:rPr lang="fr-FR" dirty="0"/>
              <a:t>d’une variable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64E7C14-6A5A-5772-BBD2-C0967F6A2440}"/>
              </a:ext>
            </a:extLst>
          </p:cNvPr>
          <p:cNvSpPr txBox="1"/>
          <p:nvPr/>
        </p:nvSpPr>
        <p:spPr>
          <a:xfrm>
            <a:off x="2940581" y="4940037"/>
            <a:ext cx="30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 clé « new »</a:t>
            </a:r>
            <a:br>
              <a:rPr lang="fr-FR" dirty="0"/>
            </a:br>
            <a:r>
              <a:rPr lang="fr-FR" dirty="0"/>
              <a:t>Il représente le fait d’instancier</a:t>
            </a:r>
            <a:br>
              <a:rPr lang="fr-FR" dirty="0"/>
            </a:br>
            <a:r>
              <a:rPr lang="fr-FR" dirty="0"/>
              <a:t>d’une classe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3E5A91-07FC-AA57-C028-62F88D1D012D}"/>
              </a:ext>
            </a:extLst>
          </p:cNvPr>
          <p:cNvSpPr txBox="1"/>
          <p:nvPr/>
        </p:nvSpPr>
        <p:spPr>
          <a:xfrm>
            <a:off x="5005131" y="4090338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classe</a:t>
            </a:r>
            <a:br>
              <a:rPr lang="fr-FR" dirty="0"/>
            </a:br>
            <a:r>
              <a:rPr lang="fr-FR" dirty="0"/>
              <a:t>à instancier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82A4E8-50CC-C9EF-784C-C8085761DBBE}"/>
              </a:ext>
            </a:extLst>
          </p:cNvPr>
          <p:cNvSpPr txBox="1"/>
          <p:nvPr/>
        </p:nvSpPr>
        <p:spPr>
          <a:xfrm>
            <a:off x="7085862" y="4171521"/>
            <a:ext cx="2564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Paramètre du constructeur</a:t>
            </a:r>
            <a:br>
              <a:rPr lang="fr-FR" dirty="0"/>
            </a:br>
            <a:r>
              <a:rPr lang="fr-FR" dirty="0"/>
              <a:t>de la classe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E745154-000B-64BF-D9BD-CD93F279A5EA}"/>
              </a:ext>
            </a:extLst>
          </p:cNvPr>
          <p:cNvSpPr txBox="1"/>
          <p:nvPr/>
        </p:nvSpPr>
        <p:spPr>
          <a:xfrm>
            <a:off x="53896" y="5962858"/>
            <a:ext cx="120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(PS : il est très important de comprendre que lorsque l’on créé une classe, on ajoute un nouveau type dans notre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8646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Utilisation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classes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908682" y="2316656"/>
            <a:ext cx="10519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Lorsque l’on instancie une classe, la variable devient un objet du type de la classe créée, autrement dit la variable « </a:t>
            </a:r>
            <a:r>
              <a:rPr lang="fr-FR" b="1" dirty="0"/>
              <a:t>$</a:t>
            </a:r>
            <a:r>
              <a:rPr lang="fr-FR" b="1" dirty="0" err="1"/>
              <a:t>renault</a:t>
            </a:r>
            <a:r>
              <a:rPr lang="fr-FR" b="1" dirty="0"/>
              <a:t> </a:t>
            </a:r>
            <a:r>
              <a:rPr lang="fr-FR" dirty="0"/>
              <a:t>» est du type « </a:t>
            </a:r>
            <a:r>
              <a:rPr lang="fr-FR" b="1" dirty="0"/>
              <a:t>Marque</a:t>
            </a:r>
            <a:r>
              <a:rPr lang="fr-FR" dirty="0"/>
              <a:t> ».</a:t>
            </a:r>
          </a:p>
          <a:p>
            <a:br>
              <a:rPr lang="fr-FR" dirty="0"/>
            </a:br>
            <a:r>
              <a:rPr lang="fr-FR" dirty="0"/>
              <a:t>On peut maintenant utiliser les méthodes déclarées dans la classe Marque depuis la variable « </a:t>
            </a:r>
            <a:r>
              <a:rPr lang="fr-FR" b="1" dirty="0"/>
              <a:t>$</a:t>
            </a:r>
            <a:r>
              <a:rPr lang="fr-FR" b="1" dirty="0" err="1"/>
              <a:t>renault</a:t>
            </a:r>
            <a:r>
              <a:rPr lang="fr-FR" b="1" dirty="0"/>
              <a:t> </a:t>
            </a:r>
            <a:r>
              <a:rPr lang="fr-FR" dirty="0"/>
              <a:t>»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69F012-0451-FC50-0C6F-59AA9420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62" y="3758607"/>
            <a:ext cx="4586076" cy="56581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D4AC2A2-2D81-135C-1D90-CA5BAF577DC5}"/>
              </a:ext>
            </a:extLst>
          </p:cNvPr>
          <p:cNvCxnSpPr>
            <a:cxnSpLocks/>
          </p:cNvCxnSpPr>
          <p:nvPr/>
        </p:nvCxnSpPr>
        <p:spPr>
          <a:xfrm flipV="1">
            <a:off x="5788241" y="4136994"/>
            <a:ext cx="834501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F16F87-D601-C1FD-8DDE-C808D27F53C6}"/>
              </a:ext>
            </a:extLst>
          </p:cNvPr>
          <p:cNvCxnSpPr>
            <a:cxnSpLocks/>
          </p:cNvCxnSpPr>
          <p:nvPr/>
        </p:nvCxnSpPr>
        <p:spPr>
          <a:xfrm flipH="1" flipV="1">
            <a:off x="7445973" y="4197061"/>
            <a:ext cx="366377" cy="63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89B0CC5-9D98-4D6C-8BF5-A374FF7896EF}"/>
              </a:ext>
            </a:extLst>
          </p:cNvPr>
          <p:cNvCxnSpPr>
            <a:cxnSpLocks/>
          </p:cNvCxnSpPr>
          <p:nvPr/>
        </p:nvCxnSpPr>
        <p:spPr>
          <a:xfrm flipV="1">
            <a:off x="3156241" y="4197061"/>
            <a:ext cx="2292602" cy="74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B8C7883-FC28-9420-397A-075F4298B090}"/>
              </a:ext>
            </a:extLst>
          </p:cNvPr>
          <p:cNvSpPr txBox="1"/>
          <p:nvPr/>
        </p:nvSpPr>
        <p:spPr>
          <a:xfrm>
            <a:off x="1389945" y="4944862"/>
            <a:ext cx="242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variable, qui est une instance de la classe en question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3D0F0C-BE5B-DB24-EBD9-59045732234B}"/>
              </a:ext>
            </a:extLst>
          </p:cNvPr>
          <p:cNvSpPr txBox="1"/>
          <p:nvPr/>
        </p:nvSpPr>
        <p:spPr>
          <a:xfrm>
            <a:off x="4505059" y="5033639"/>
            <a:ext cx="242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utilise une flèche pour appeler les méthodes de la classe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C4958C9-3B4E-58F1-ECE5-8CE63335E61D}"/>
              </a:ext>
            </a:extLst>
          </p:cNvPr>
          <p:cNvSpPr txBox="1"/>
          <p:nvPr/>
        </p:nvSpPr>
        <p:spPr>
          <a:xfrm>
            <a:off x="7002442" y="4815831"/>
            <a:ext cx="242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appelée</a:t>
            </a:r>
          </a:p>
        </p:txBody>
      </p:sp>
    </p:spTree>
    <p:extLst>
      <p:ext uri="{BB962C8B-B14F-4D97-AF65-F5344CB8AC3E}">
        <p14:creationId xmlns:p14="http://schemas.microsoft.com/office/powerpoint/2010/main" val="41847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Utilisation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classes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8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F5A28B-F7F3-9668-4FAC-BB7FDE0A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20" y="2329869"/>
            <a:ext cx="5973009" cy="41630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4C59E4-47DB-A407-CC2C-2D7283CC2B57}"/>
              </a:ext>
            </a:extLst>
          </p:cNvPr>
          <p:cNvSpPr txBox="1"/>
          <p:nvPr/>
        </p:nvSpPr>
        <p:spPr>
          <a:xfrm>
            <a:off x="353447" y="2967335"/>
            <a:ext cx="50355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a déclaré un « </a:t>
            </a:r>
            <a:r>
              <a:rPr lang="fr-FR" b="1" dirty="0"/>
              <a:t>getter</a:t>
            </a:r>
            <a:r>
              <a:rPr lang="fr-FR" dirty="0"/>
              <a:t> » pour le nom, afin de récupérer le nom de la marque, si l’on souhaite la modifier en dehors, on doit faire un « </a:t>
            </a:r>
            <a:r>
              <a:rPr lang="fr-FR" b="1" dirty="0"/>
              <a:t>setter</a:t>
            </a:r>
            <a:r>
              <a:rPr lang="fr-FR" dirty="0"/>
              <a:t> ».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Tous les setter fonctionnent de la même manière : par convention on met toujours « </a:t>
            </a:r>
            <a:r>
              <a:rPr lang="fr-FR" b="1" dirty="0"/>
              <a:t>set</a:t>
            </a:r>
            <a:r>
              <a:rPr lang="fr-FR" dirty="0"/>
              <a:t> » devant suivi du nom de la propriété.</a:t>
            </a:r>
          </a:p>
          <a:p>
            <a:endParaRPr lang="fr-FR" dirty="0"/>
          </a:p>
          <a:p>
            <a:r>
              <a:rPr lang="fr-FR" dirty="0"/>
              <a:t>Le contenu de celle-ci doit venir affecter la valeur du nom au sein de la classe.</a:t>
            </a:r>
          </a:p>
        </p:txBody>
      </p:sp>
    </p:spTree>
    <p:extLst>
      <p:ext uri="{BB962C8B-B14F-4D97-AF65-F5344CB8AC3E}">
        <p14:creationId xmlns:p14="http://schemas.microsoft.com/office/powerpoint/2010/main" val="293131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752456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traits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9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38DD41-4583-FF20-8853-A8CF3854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888" y="1720840"/>
            <a:ext cx="4851368" cy="43847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8909E8-A2E5-C0D2-9FD1-92E7DCC4C26C}"/>
              </a:ext>
            </a:extLst>
          </p:cNvPr>
          <p:cNvSpPr txBox="1"/>
          <p:nvPr/>
        </p:nvSpPr>
        <p:spPr>
          <a:xfrm>
            <a:off x="315921" y="1720840"/>
            <a:ext cx="64058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 trait est une « partial » d’attributs et méthodes à réutiliser dans les classes.</a:t>
            </a:r>
            <a:br>
              <a:rPr lang="fr-FR" dirty="0"/>
            </a:br>
            <a:r>
              <a:rPr lang="fr-FR" dirty="0"/>
              <a:t>L’intérêt est de ne pas réécrire plusieurs fois ces attributs/méthodes.</a:t>
            </a:r>
          </a:p>
          <a:p>
            <a:endParaRPr lang="fr-FR" dirty="0"/>
          </a:p>
          <a:p>
            <a:r>
              <a:rPr lang="fr-FR" dirty="0"/>
              <a:t>On utilise un « Trait » dans une classe via le mot-clé « use » 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Ainsi, les attributs « id » et « </a:t>
            </a:r>
            <a:r>
              <a:rPr lang="fr-FR" dirty="0" err="1"/>
              <a:t>name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existeront dans la classe « Model ».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On peut utiliser le mot</a:t>
            </a:r>
            <a:br>
              <a:rPr lang="fr-FR" dirty="0"/>
            </a:br>
            <a:r>
              <a:rPr lang="fr-FR" dirty="0"/>
              <a:t>clé « </a:t>
            </a:r>
            <a:r>
              <a:rPr lang="fr-FR" b="1" dirty="0"/>
              <a:t>self</a:t>
            </a:r>
            <a:r>
              <a:rPr lang="fr-FR" dirty="0"/>
              <a:t> », dans ces</a:t>
            </a:r>
            <a:br>
              <a:rPr lang="fr-FR" dirty="0"/>
            </a:br>
            <a:r>
              <a:rPr lang="fr-FR" dirty="0"/>
              <a:t>Traits, afin d’indiquer</a:t>
            </a:r>
            <a:br>
              <a:rPr lang="fr-FR" dirty="0"/>
            </a:br>
            <a:r>
              <a:rPr lang="fr-FR" dirty="0"/>
              <a:t>que la méthode</a:t>
            </a:r>
            <a:br>
              <a:rPr lang="fr-FR" dirty="0"/>
            </a:br>
            <a:r>
              <a:rPr lang="fr-FR" dirty="0"/>
              <a:t>renvoie un objet du </a:t>
            </a:r>
            <a:br>
              <a:rPr lang="fr-FR" dirty="0"/>
            </a:br>
            <a:r>
              <a:rPr lang="fr-FR" dirty="0"/>
              <a:t>type qui utilise le trait.</a:t>
            </a:r>
            <a:br>
              <a:rPr lang="fr-FR" dirty="0"/>
            </a:br>
            <a:r>
              <a:rPr lang="fr-FR" dirty="0"/>
              <a:t>(Ex : « fluent setter »)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1F3F10-D0EC-7B4E-0435-2E01406A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28" y="3322328"/>
            <a:ext cx="2753109" cy="15623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EF8B029-F7E3-AB8B-61DE-7C0F6965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135" y="4884646"/>
            <a:ext cx="4394302" cy="16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50234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2058</TotalTime>
  <Words>1104</Words>
  <Application>Microsoft Office PowerPoint</Application>
  <PresentationFormat>Grand écran</PresentationFormat>
  <Paragraphs>73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Ronds dans l’eau</vt:lpstr>
      <vt:lpstr>PHP : Objet</vt:lpstr>
      <vt:lpstr>Classe en php</vt:lpstr>
      <vt:lpstr>Créer une classe</vt:lpstr>
      <vt:lpstr>Créer une classe</vt:lpstr>
      <vt:lpstr>Classe : le $this</vt:lpstr>
      <vt:lpstr>Utilisation des classes</vt:lpstr>
      <vt:lpstr>Utilisation des classes</vt:lpstr>
      <vt:lpstr>Utilisation des classes</vt:lpstr>
      <vt:lpstr>Les traits</vt:lpstr>
      <vt:lpstr>héritage</vt:lpstr>
      <vt:lpstr>Héritage : override</vt:lpstr>
      <vt:lpstr>Héritage : override (parent)</vt:lpstr>
      <vt:lpstr>Héritage : 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les fondamentaux</dc:title>
  <dc:creator>Kévin TOURRET</dc:creator>
  <cp:lastModifiedBy>Kévin TOURRET</cp:lastModifiedBy>
  <cp:revision>255</cp:revision>
  <dcterms:created xsi:type="dcterms:W3CDTF">2021-09-22T19:56:15Z</dcterms:created>
  <dcterms:modified xsi:type="dcterms:W3CDTF">2022-12-19T13:45:50Z</dcterms:modified>
</cp:coreProperties>
</file>