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A9D0C34-573A-4125-A0B8-5418FCB19B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6A7E60-80F6-4258-8317-1E891F7C5A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060B0-32FA-4918-B105-C3B81F3BD398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645403-EE3D-4B10-AA5A-024BD75890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C5AFE8-52A0-4C70-AB85-33710C0B2D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1FADF-0B5A-47DB-810A-9D0E6E7C9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41637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4AC79-F357-4775-9E92-5D8D23B7DF98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ED7F4-A2BE-4435-BFD2-B8C5AC54E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35964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067-CBD2-4947-80E0-30D39B2DC090}" type="datetime1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36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139F-854D-4FE6-99DD-CB489410AD8F}" type="datetime1">
              <a:rPr lang="fr-FR" smtClean="0"/>
              <a:t>12/12/2022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44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F0DC-3D15-4F6F-84AB-EC4082A55979}" type="datetime1">
              <a:rPr lang="fr-FR" smtClean="0"/>
              <a:t>12/12/2022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95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590C-2158-452E-961B-3E1E8329CB24}" type="datetime1">
              <a:rPr lang="fr-FR" smtClean="0"/>
              <a:t>12/12/2022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3916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6E5A-31EB-42CD-8A63-5F1D53FBC470}" type="datetime1">
              <a:rPr lang="fr-FR" smtClean="0"/>
              <a:t>12/12/2022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556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50E2-81A0-4702-8017-6C72B8512F01}" type="datetime1">
              <a:rPr lang="fr-FR" smtClean="0"/>
              <a:t>12/12/2022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253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B479-876E-437A-964B-978423E76298}" type="datetime1">
              <a:rPr lang="fr-FR" smtClean="0"/>
              <a:t>12/12/2022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346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AB70-0F5C-45FE-88C4-25B4BA57329D}" type="datetime1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51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4CA8-35F7-42C4-9ADC-5F44C1AACF89}" type="datetime1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34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A936-AAC8-48BA-8B10-32A5DCD211FC}" type="datetime1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13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3185-31E5-4171-AE07-15DA09155188}" type="datetime1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50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96CD-97A5-4E25-BD3B-5C9379240131}" type="datetime1">
              <a:rPr lang="fr-FR" smtClean="0"/>
              <a:t>12/12/2022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50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623F-6F4A-410D-91D5-BAA3C75C9E07}" type="datetime1">
              <a:rPr lang="fr-FR" smtClean="0"/>
              <a:t>12/12/2022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17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07A0-BD37-4435-A229-7FDA7DDAC310}" type="datetime1">
              <a:rPr lang="fr-FR" smtClean="0"/>
              <a:t>12/12/2022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4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F396-152D-463E-93BC-AD29434579DB}" type="datetime1">
              <a:rPr lang="fr-FR" smtClean="0"/>
              <a:t>12/12/2022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42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FA05-3657-462B-BCF3-68393ED91A27}" type="datetime1">
              <a:rPr lang="fr-FR" smtClean="0"/>
              <a:t>12/12/2022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22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526B-C609-4D71-9CFA-BEB151D8AFC6}" type="datetime1">
              <a:rPr lang="fr-FR" smtClean="0"/>
              <a:t>12/12/2022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24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1BBAE3C-7010-4F3E-914F-95C8349AD238}" type="datetime1">
              <a:rPr lang="fr-FR" smtClean="0"/>
              <a:t>12/12/2022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82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EDE09-97D9-49AD-98FF-AEBC0762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956" y="2954163"/>
            <a:ext cx="7988088" cy="1211684"/>
          </a:xfrm>
        </p:spPr>
        <p:txBody>
          <a:bodyPr>
            <a:noAutofit/>
          </a:bodyPr>
          <a:lstStyle/>
          <a:p>
            <a:r>
              <a:rPr lang="fr-FR" sz="8000" dirty="0">
                <a:solidFill>
                  <a:schemeClr val="accent6">
                    <a:lumMod val="75000"/>
                  </a:schemeClr>
                </a:solidFill>
              </a:rPr>
              <a:t>PHP : Objet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3507C5-FD3D-4127-9F86-64EB5366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67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051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EDE09-97D9-49AD-98FF-AEBC0762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0551" y="1268022"/>
            <a:ext cx="5731449" cy="887949"/>
          </a:xfrm>
        </p:spPr>
        <p:txBody>
          <a:bodyPr>
            <a:noAutofit/>
          </a:bodyPr>
          <a:lstStyle/>
          <a:p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Classe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php</a:t>
            </a:r>
            <a:endParaRPr lang="fr-FR" sz="5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38453C-91DF-45CC-BBF8-AE46E21A43CF}"/>
              </a:ext>
            </a:extLst>
          </p:cNvPr>
          <p:cNvSpPr txBox="1"/>
          <p:nvPr/>
        </p:nvSpPr>
        <p:spPr>
          <a:xfrm>
            <a:off x="549390" y="2325101"/>
            <a:ext cx="752929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Une classe est une représentation informatique d’un objet de la vie courante,</a:t>
            </a:r>
          </a:p>
          <a:p>
            <a:r>
              <a:rPr lang="fr-FR" b="1" dirty="0"/>
              <a:t>comme une voiture, elle contient des attributs et des méthodes.</a:t>
            </a:r>
          </a:p>
          <a:p>
            <a:endParaRPr lang="fr-FR" b="1" dirty="0"/>
          </a:p>
          <a:p>
            <a:r>
              <a:rPr lang="fr-FR" dirty="0"/>
              <a:t>Mais quelle est l’intérêt ? On parle de </a:t>
            </a:r>
            <a:r>
              <a:rPr lang="fr-FR" b="1" u="sng" dirty="0"/>
              <a:t>P</a:t>
            </a:r>
            <a:r>
              <a:rPr lang="fr-FR" dirty="0"/>
              <a:t>rogrammation </a:t>
            </a:r>
            <a:r>
              <a:rPr lang="fr-FR" b="1" u="sng" dirty="0"/>
              <a:t>O</a:t>
            </a:r>
            <a:r>
              <a:rPr lang="fr-FR" dirty="0"/>
              <a:t>rienté </a:t>
            </a:r>
            <a:r>
              <a:rPr lang="fr-FR" b="1" u="sng" dirty="0"/>
              <a:t>O</a:t>
            </a:r>
            <a:r>
              <a:rPr lang="fr-FR" dirty="0"/>
              <a:t>bjet ou </a:t>
            </a:r>
            <a:r>
              <a:rPr lang="fr-FR" b="1" u="sng" dirty="0"/>
              <a:t>POO</a:t>
            </a:r>
            <a:r>
              <a:rPr lang="fr-FR" dirty="0"/>
              <a:t>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Une classe est peu une « boîte à outils » permettant de créer des objets, on dit alors qu’un </a:t>
            </a:r>
            <a:r>
              <a:rPr lang="fr-FR" u="sng" dirty="0"/>
              <a:t>objet est une instance de classe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C’est-à-dire que l’on créé des objets qui vont contenir les attributs et méthodes de notre classe, et </a:t>
            </a:r>
            <a:r>
              <a:rPr lang="fr-FR" b="1" u="sng" dirty="0"/>
              <a:t>chaque instance a ses propres attributs et méthodes</a:t>
            </a:r>
            <a:r>
              <a:rPr lang="fr-FR" dirty="0"/>
              <a:t>, tel que déclaré dans la classe.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8EF5E6-3C25-486D-B7A2-44F32BD9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2</a:t>
            </a:fld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059273E-B37F-F6E3-F7B1-114ABF4C1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710" y="2325101"/>
            <a:ext cx="34290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8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EDE09-97D9-49AD-98FF-AEBC0762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0551" y="1268022"/>
            <a:ext cx="5731449" cy="887949"/>
          </a:xfrm>
        </p:spPr>
        <p:txBody>
          <a:bodyPr>
            <a:noAutofit/>
          </a:bodyPr>
          <a:lstStyle/>
          <a:p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Créer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une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classe</a:t>
            </a:r>
            <a:endParaRPr lang="fr-FR" sz="5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38453C-91DF-45CC-BBF8-AE46E21A43CF}"/>
              </a:ext>
            </a:extLst>
          </p:cNvPr>
          <p:cNvSpPr txBox="1"/>
          <p:nvPr/>
        </p:nvSpPr>
        <p:spPr>
          <a:xfrm>
            <a:off x="549389" y="2325101"/>
            <a:ext cx="105191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Par convention, lorsque l’on créé une classe on créé un fichier « </a:t>
            </a:r>
            <a:r>
              <a:rPr lang="fr-FR" b="1" dirty="0" err="1"/>
              <a:t>MaClasse.php</a:t>
            </a:r>
            <a:r>
              <a:rPr lang="fr-FR" b="1" dirty="0"/>
              <a:t> </a:t>
            </a:r>
            <a:r>
              <a:rPr lang="fr-FR" dirty="0"/>
              <a:t>» en « Pascal-case ».</a:t>
            </a:r>
          </a:p>
          <a:p>
            <a:endParaRPr lang="fr-FR" dirty="0"/>
          </a:p>
          <a:p>
            <a:r>
              <a:rPr lang="fr-FR" dirty="0"/>
              <a:t>Afin de créer une classe on utilise le mot-clé « class » avec le nom de celle-ci, il s’agit du nom du fichier sans le « .</a:t>
            </a:r>
            <a:r>
              <a:rPr lang="fr-FR" dirty="0" err="1"/>
              <a:t>php</a:t>
            </a:r>
            <a:r>
              <a:rPr lang="fr-FR" dirty="0"/>
              <a:t> » :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8EF5E6-3C25-486D-B7A2-44F32BD9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3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02B8D47-A1F5-F39E-A171-48C1B162F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792" y="3332570"/>
            <a:ext cx="3788268" cy="3360561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D132FE1-0E39-AB1D-5E16-C345C6989F24}"/>
              </a:ext>
            </a:extLst>
          </p:cNvPr>
          <p:cNvCxnSpPr>
            <a:cxnSpLocks/>
          </p:cNvCxnSpPr>
          <p:nvPr/>
        </p:nvCxnSpPr>
        <p:spPr>
          <a:xfrm flipV="1">
            <a:off x="3101074" y="3429000"/>
            <a:ext cx="2341718" cy="31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E6882FEE-B248-07C0-18F5-A3B224849006}"/>
              </a:ext>
            </a:extLst>
          </p:cNvPr>
          <p:cNvSpPr txBox="1"/>
          <p:nvPr/>
        </p:nvSpPr>
        <p:spPr>
          <a:xfrm>
            <a:off x="1345465" y="3581494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 de la classe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2AE8A24-344A-3120-0680-1D83328E30D4}"/>
              </a:ext>
            </a:extLst>
          </p:cNvPr>
          <p:cNvCxnSpPr>
            <a:cxnSpLocks/>
          </p:cNvCxnSpPr>
          <p:nvPr/>
        </p:nvCxnSpPr>
        <p:spPr>
          <a:xfrm flipV="1">
            <a:off x="3178206" y="3931361"/>
            <a:ext cx="2512380" cy="41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D7FD37AC-3448-10BE-38D5-FE7553C388DE}"/>
              </a:ext>
            </a:extLst>
          </p:cNvPr>
          <p:cNvSpPr txBox="1"/>
          <p:nvPr/>
        </p:nvSpPr>
        <p:spPr>
          <a:xfrm>
            <a:off x="1864311" y="416539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Attributs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A706BD1-3ECC-D8A1-E483-5BF53C86F861}"/>
              </a:ext>
            </a:extLst>
          </p:cNvPr>
          <p:cNvCxnSpPr>
            <a:cxnSpLocks/>
          </p:cNvCxnSpPr>
          <p:nvPr/>
        </p:nvCxnSpPr>
        <p:spPr>
          <a:xfrm flipV="1">
            <a:off x="3178206" y="5752730"/>
            <a:ext cx="2512380" cy="46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DC4F2FA0-3DED-5F68-300D-8269AE701DBB}"/>
              </a:ext>
            </a:extLst>
          </p:cNvPr>
          <p:cNvSpPr txBox="1"/>
          <p:nvPr/>
        </p:nvSpPr>
        <p:spPr>
          <a:xfrm>
            <a:off x="1176169" y="6029703"/>
            <a:ext cx="181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Méthodes (getter)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BE448C5-4A13-78F1-57C3-45235A7A1F9B}"/>
              </a:ext>
            </a:extLst>
          </p:cNvPr>
          <p:cNvCxnSpPr>
            <a:cxnSpLocks/>
          </p:cNvCxnSpPr>
          <p:nvPr/>
        </p:nvCxnSpPr>
        <p:spPr>
          <a:xfrm flipV="1">
            <a:off x="3246067" y="4534724"/>
            <a:ext cx="2444519" cy="43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015E67C2-D77D-0278-D556-70974FDDE1D4}"/>
              </a:ext>
            </a:extLst>
          </p:cNvPr>
          <p:cNvSpPr txBox="1"/>
          <p:nvPr/>
        </p:nvSpPr>
        <p:spPr>
          <a:xfrm>
            <a:off x="733330" y="4806600"/>
            <a:ext cx="245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Constructeur de la classe</a:t>
            </a:r>
          </a:p>
        </p:txBody>
      </p:sp>
    </p:spTree>
    <p:extLst>
      <p:ext uri="{BB962C8B-B14F-4D97-AF65-F5344CB8AC3E}">
        <p14:creationId xmlns:p14="http://schemas.microsoft.com/office/powerpoint/2010/main" val="49674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EDE09-97D9-49AD-98FF-AEBC0762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0551" y="1268022"/>
            <a:ext cx="5731449" cy="887949"/>
          </a:xfrm>
        </p:spPr>
        <p:txBody>
          <a:bodyPr>
            <a:noAutofit/>
          </a:bodyPr>
          <a:lstStyle/>
          <a:p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Créer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une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classe</a:t>
            </a:r>
            <a:endParaRPr lang="fr-FR" sz="5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38453C-91DF-45CC-BBF8-AE46E21A43CF}"/>
              </a:ext>
            </a:extLst>
          </p:cNvPr>
          <p:cNvSpPr txBox="1"/>
          <p:nvPr/>
        </p:nvSpPr>
        <p:spPr>
          <a:xfrm>
            <a:off x="549389" y="2325101"/>
            <a:ext cx="10519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 partir de PHP 8.0, on peut écrire notre classe de cette manière :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8EF5E6-3C25-486D-B7A2-44F32BD9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4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588A99-47CA-79E4-913B-F9A8894B5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957" y="3297710"/>
            <a:ext cx="5982535" cy="2943636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DD38E05-39C2-783F-CFA5-5F18513BA45E}"/>
              </a:ext>
            </a:extLst>
          </p:cNvPr>
          <p:cNvCxnSpPr>
            <a:cxnSpLocks/>
          </p:cNvCxnSpPr>
          <p:nvPr/>
        </p:nvCxnSpPr>
        <p:spPr>
          <a:xfrm flipV="1">
            <a:off x="2551426" y="5211192"/>
            <a:ext cx="2512380" cy="46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E04D0062-870A-FC7E-71E0-B1424D2359E0}"/>
              </a:ext>
            </a:extLst>
          </p:cNvPr>
          <p:cNvSpPr txBox="1"/>
          <p:nvPr/>
        </p:nvSpPr>
        <p:spPr>
          <a:xfrm>
            <a:off x="549389" y="5488165"/>
            <a:ext cx="181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Méthodes (getter)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7E8C097-436A-7521-340F-6AA566772D92}"/>
              </a:ext>
            </a:extLst>
          </p:cNvPr>
          <p:cNvCxnSpPr>
            <a:cxnSpLocks/>
          </p:cNvCxnSpPr>
          <p:nvPr/>
        </p:nvCxnSpPr>
        <p:spPr>
          <a:xfrm flipV="1">
            <a:off x="2304998" y="3471712"/>
            <a:ext cx="2341718" cy="31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A42D0D00-08ED-9E0C-3920-E297CC3392DF}"/>
              </a:ext>
            </a:extLst>
          </p:cNvPr>
          <p:cNvSpPr txBox="1"/>
          <p:nvPr/>
        </p:nvSpPr>
        <p:spPr>
          <a:xfrm>
            <a:off x="549389" y="3624206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 de la classe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2425B3F-D778-786A-EC4A-5B975B57D07A}"/>
              </a:ext>
            </a:extLst>
          </p:cNvPr>
          <p:cNvCxnSpPr>
            <a:cxnSpLocks/>
          </p:cNvCxnSpPr>
          <p:nvPr/>
        </p:nvCxnSpPr>
        <p:spPr>
          <a:xfrm flipV="1">
            <a:off x="2512737" y="4318182"/>
            <a:ext cx="2444519" cy="43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4DDEA42F-E96F-18D6-64EE-71EBFFB0AC2B}"/>
              </a:ext>
            </a:extLst>
          </p:cNvPr>
          <p:cNvSpPr txBox="1"/>
          <p:nvPr/>
        </p:nvSpPr>
        <p:spPr>
          <a:xfrm>
            <a:off x="0" y="4590058"/>
            <a:ext cx="245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Constructeur de la classe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5786C9F-6993-66A2-E893-0F9706D60458}"/>
              </a:ext>
            </a:extLst>
          </p:cNvPr>
          <p:cNvCxnSpPr>
            <a:cxnSpLocks/>
          </p:cNvCxnSpPr>
          <p:nvPr/>
        </p:nvCxnSpPr>
        <p:spPr>
          <a:xfrm>
            <a:off x="8886548" y="3018408"/>
            <a:ext cx="328473" cy="114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A2D8A15D-1805-2158-62D6-C4C80C4319FF}"/>
              </a:ext>
            </a:extLst>
          </p:cNvPr>
          <p:cNvSpPr txBox="1"/>
          <p:nvPr/>
        </p:nvSpPr>
        <p:spPr>
          <a:xfrm>
            <a:off x="8360382" y="2596724"/>
            <a:ext cx="94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Attributs</a:t>
            </a:r>
          </a:p>
        </p:txBody>
      </p:sp>
    </p:spTree>
    <p:extLst>
      <p:ext uri="{BB962C8B-B14F-4D97-AF65-F5344CB8AC3E}">
        <p14:creationId xmlns:p14="http://schemas.microsoft.com/office/powerpoint/2010/main" val="128276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EDE09-97D9-49AD-98FF-AEBC0762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0551" y="1268022"/>
            <a:ext cx="5731449" cy="887949"/>
          </a:xfrm>
        </p:spPr>
        <p:txBody>
          <a:bodyPr>
            <a:noAutofit/>
          </a:bodyPr>
          <a:lstStyle/>
          <a:p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Classe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le $this</a:t>
            </a:r>
            <a:endParaRPr lang="fr-FR" sz="5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38453C-91DF-45CC-BBF8-AE46E21A43CF}"/>
              </a:ext>
            </a:extLst>
          </p:cNvPr>
          <p:cNvSpPr txBox="1"/>
          <p:nvPr/>
        </p:nvSpPr>
        <p:spPr>
          <a:xfrm>
            <a:off x="549389" y="2325101"/>
            <a:ext cx="105191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Le « </a:t>
            </a:r>
            <a:r>
              <a:rPr lang="fr-FR" b="1" dirty="0"/>
              <a:t>$</a:t>
            </a:r>
            <a:r>
              <a:rPr lang="fr-FR" b="1" dirty="0" err="1"/>
              <a:t>this</a:t>
            </a:r>
            <a:r>
              <a:rPr lang="fr-FR" b="1" dirty="0"/>
              <a:t> </a:t>
            </a:r>
            <a:r>
              <a:rPr lang="fr-FR" dirty="0"/>
              <a:t>» représente « </a:t>
            </a:r>
            <a:r>
              <a:rPr lang="fr-FR" b="1" dirty="0"/>
              <a:t>cette instance </a:t>
            </a:r>
            <a:r>
              <a:rPr lang="fr-FR" dirty="0"/>
              <a:t>» de la classe, on ne peut s’en servir qu’à l’intérieur d’une classe.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8EF5E6-3C25-486D-B7A2-44F32BD9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5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184D838-B631-E2A6-D264-AC48387D4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585" y="3329342"/>
            <a:ext cx="4348176" cy="109245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57C1851-15FD-5AA9-6F65-6B5DA254A9FC}"/>
              </a:ext>
            </a:extLst>
          </p:cNvPr>
          <p:cNvSpPr txBox="1"/>
          <p:nvPr/>
        </p:nvSpPr>
        <p:spPr>
          <a:xfrm>
            <a:off x="836468" y="3413903"/>
            <a:ext cx="4348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Ainsi le contenu de la méthode «</a:t>
            </a:r>
            <a:r>
              <a:rPr lang="fr-FR" b="1" dirty="0"/>
              <a:t> </a:t>
            </a:r>
            <a:r>
              <a:rPr lang="fr-FR" b="1" dirty="0" err="1"/>
              <a:t>getNom</a:t>
            </a:r>
            <a:r>
              <a:rPr lang="fr-FR" b="1" dirty="0"/>
              <a:t>() </a:t>
            </a:r>
            <a:r>
              <a:rPr lang="fr-FR" dirty="0"/>
              <a:t>», renvoie la valeur de l’attribut « </a:t>
            </a:r>
            <a:r>
              <a:rPr lang="fr-FR" b="1" dirty="0"/>
              <a:t>nom</a:t>
            </a:r>
            <a:r>
              <a:rPr lang="fr-FR" dirty="0"/>
              <a:t> » de la classe courante.</a:t>
            </a:r>
          </a:p>
        </p:txBody>
      </p:sp>
    </p:spTree>
    <p:extLst>
      <p:ext uri="{BB962C8B-B14F-4D97-AF65-F5344CB8AC3E}">
        <p14:creationId xmlns:p14="http://schemas.microsoft.com/office/powerpoint/2010/main" val="403799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EDE09-97D9-49AD-98FF-AEBC0762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0551" y="1268022"/>
            <a:ext cx="5731449" cy="887949"/>
          </a:xfrm>
        </p:spPr>
        <p:txBody>
          <a:bodyPr>
            <a:noAutofit/>
          </a:bodyPr>
          <a:lstStyle/>
          <a:p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Utilisation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des classes</a:t>
            </a:r>
            <a:endParaRPr lang="fr-FR" sz="5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38453C-91DF-45CC-BBF8-AE46E21A43CF}"/>
              </a:ext>
            </a:extLst>
          </p:cNvPr>
          <p:cNvSpPr txBox="1"/>
          <p:nvPr/>
        </p:nvSpPr>
        <p:spPr>
          <a:xfrm>
            <a:off x="908682" y="2316656"/>
            <a:ext cx="10519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C’est à ce moment là que l’on va parler d’instanciation, pour cela on va utiliser le mot-clé « </a:t>
            </a:r>
            <a:r>
              <a:rPr lang="fr-FR" b="1" dirty="0"/>
              <a:t>new</a:t>
            </a:r>
            <a:r>
              <a:rPr lang="fr-FR" dirty="0"/>
              <a:t> » :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8EF5E6-3C25-486D-B7A2-44F32BD9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6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1D7CB3C-397B-AAAA-9A36-B06AF2B7C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923" y="2846673"/>
            <a:ext cx="6076153" cy="479325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31D653D-3FBA-D58D-04FA-A4EAC089813B}"/>
              </a:ext>
            </a:extLst>
          </p:cNvPr>
          <p:cNvCxnSpPr/>
          <p:nvPr/>
        </p:nvCxnSpPr>
        <p:spPr>
          <a:xfrm flipV="1">
            <a:off x="2849732" y="3258105"/>
            <a:ext cx="656948" cy="88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88D6E16-6799-32CC-06C4-228CDA8D12C3}"/>
              </a:ext>
            </a:extLst>
          </p:cNvPr>
          <p:cNvCxnSpPr>
            <a:cxnSpLocks/>
          </p:cNvCxnSpPr>
          <p:nvPr/>
        </p:nvCxnSpPr>
        <p:spPr>
          <a:xfrm flipV="1">
            <a:off x="4355021" y="3238717"/>
            <a:ext cx="751119" cy="161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AA70B62-C69E-06D4-51A6-B1BED596F92A}"/>
              </a:ext>
            </a:extLst>
          </p:cNvPr>
          <p:cNvCxnSpPr>
            <a:cxnSpLocks/>
          </p:cNvCxnSpPr>
          <p:nvPr/>
        </p:nvCxnSpPr>
        <p:spPr>
          <a:xfrm flipV="1">
            <a:off x="5882936" y="3258105"/>
            <a:ext cx="0" cy="86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8F03500-6620-0722-A1DD-D003AABD7947}"/>
              </a:ext>
            </a:extLst>
          </p:cNvPr>
          <p:cNvCxnSpPr>
            <a:cxnSpLocks/>
          </p:cNvCxnSpPr>
          <p:nvPr/>
        </p:nvCxnSpPr>
        <p:spPr>
          <a:xfrm flipH="1" flipV="1">
            <a:off x="7836980" y="3238717"/>
            <a:ext cx="525785" cy="906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54B3A6F6-719F-F3B8-D6BE-4CA5CD320DC8}"/>
              </a:ext>
            </a:extLst>
          </p:cNvPr>
          <p:cNvSpPr txBox="1"/>
          <p:nvPr/>
        </p:nvSpPr>
        <p:spPr>
          <a:xfrm>
            <a:off x="1907220" y="4071658"/>
            <a:ext cx="151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Déclaration </a:t>
            </a:r>
            <a:br>
              <a:rPr lang="fr-FR" dirty="0"/>
            </a:br>
            <a:r>
              <a:rPr lang="fr-FR" dirty="0"/>
              <a:t>d’une variable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64E7C14-6A5A-5772-BBD2-C0967F6A2440}"/>
              </a:ext>
            </a:extLst>
          </p:cNvPr>
          <p:cNvSpPr txBox="1"/>
          <p:nvPr/>
        </p:nvSpPr>
        <p:spPr>
          <a:xfrm>
            <a:off x="2940581" y="4940037"/>
            <a:ext cx="3039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Mot clé « new »</a:t>
            </a:r>
            <a:br>
              <a:rPr lang="fr-FR" dirty="0"/>
            </a:br>
            <a:r>
              <a:rPr lang="fr-FR" dirty="0"/>
              <a:t>Il représente le fait d’instancier</a:t>
            </a:r>
            <a:br>
              <a:rPr lang="fr-FR" dirty="0"/>
            </a:br>
            <a:r>
              <a:rPr lang="fr-FR" dirty="0"/>
              <a:t>d’une classe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53E5A91-07FC-AA57-C028-62F88D1D012D}"/>
              </a:ext>
            </a:extLst>
          </p:cNvPr>
          <p:cNvSpPr txBox="1"/>
          <p:nvPr/>
        </p:nvSpPr>
        <p:spPr>
          <a:xfrm>
            <a:off x="5005131" y="4090338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 de la classe</a:t>
            </a:r>
            <a:br>
              <a:rPr lang="fr-FR" dirty="0"/>
            </a:br>
            <a:r>
              <a:rPr lang="fr-FR" dirty="0"/>
              <a:t>à instancier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282A4E8-50CC-C9EF-784C-C8085761DBBE}"/>
              </a:ext>
            </a:extLst>
          </p:cNvPr>
          <p:cNvSpPr txBox="1"/>
          <p:nvPr/>
        </p:nvSpPr>
        <p:spPr>
          <a:xfrm>
            <a:off x="7085862" y="4171521"/>
            <a:ext cx="2564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Paramètre du constructeur</a:t>
            </a:r>
            <a:br>
              <a:rPr lang="fr-FR" dirty="0"/>
            </a:br>
            <a:r>
              <a:rPr lang="fr-FR" dirty="0"/>
              <a:t>de la classe</a:t>
            </a:r>
          </a:p>
        </p:txBody>
      </p:sp>
    </p:spTree>
    <p:extLst>
      <p:ext uri="{BB962C8B-B14F-4D97-AF65-F5344CB8AC3E}">
        <p14:creationId xmlns:p14="http://schemas.microsoft.com/office/powerpoint/2010/main" val="132352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EDE09-97D9-49AD-98FF-AEBC0762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0551" y="1268022"/>
            <a:ext cx="5731449" cy="887949"/>
          </a:xfrm>
        </p:spPr>
        <p:txBody>
          <a:bodyPr>
            <a:noAutofit/>
          </a:bodyPr>
          <a:lstStyle/>
          <a:p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Utilisation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des classes</a:t>
            </a:r>
            <a:endParaRPr lang="fr-FR" sz="5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38453C-91DF-45CC-BBF8-AE46E21A43CF}"/>
              </a:ext>
            </a:extLst>
          </p:cNvPr>
          <p:cNvSpPr txBox="1"/>
          <p:nvPr/>
        </p:nvSpPr>
        <p:spPr>
          <a:xfrm>
            <a:off x="908682" y="2316656"/>
            <a:ext cx="10519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C’est à ce moment là que l’on va parler d’instanciation, pour cela on va utiliser le mot-clé « </a:t>
            </a:r>
            <a:r>
              <a:rPr lang="fr-FR" b="1" dirty="0"/>
              <a:t>new</a:t>
            </a:r>
            <a:r>
              <a:rPr lang="fr-FR" dirty="0"/>
              <a:t> » :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8EF5E6-3C25-486D-B7A2-44F32BD9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7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1D7CB3C-397B-AAAA-9A36-B06AF2B7C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923" y="2846673"/>
            <a:ext cx="6076153" cy="479325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31D653D-3FBA-D58D-04FA-A4EAC089813B}"/>
              </a:ext>
            </a:extLst>
          </p:cNvPr>
          <p:cNvCxnSpPr/>
          <p:nvPr/>
        </p:nvCxnSpPr>
        <p:spPr>
          <a:xfrm flipV="1">
            <a:off x="2849732" y="3258105"/>
            <a:ext cx="656948" cy="88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88D6E16-6799-32CC-06C4-228CDA8D12C3}"/>
              </a:ext>
            </a:extLst>
          </p:cNvPr>
          <p:cNvCxnSpPr>
            <a:cxnSpLocks/>
          </p:cNvCxnSpPr>
          <p:nvPr/>
        </p:nvCxnSpPr>
        <p:spPr>
          <a:xfrm flipV="1">
            <a:off x="4355021" y="3238717"/>
            <a:ext cx="751119" cy="161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AA70B62-C69E-06D4-51A6-B1BED596F92A}"/>
              </a:ext>
            </a:extLst>
          </p:cNvPr>
          <p:cNvCxnSpPr>
            <a:cxnSpLocks/>
          </p:cNvCxnSpPr>
          <p:nvPr/>
        </p:nvCxnSpPr>
        <p:spPr>
          <a:xfrm flipV="1">
            <a:off x="5882936" y="3258105"/>
            <a:ext cx="0" cy="86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8F03500-6620-0722-A1DD-D003AABD7947}"/>
              </a:ext>
            </a:extLst>
          </p:cNvPr>
          <p:cNvCxnSpPr>
            <a:cxnSpLocks/>
          </p:cNvCxnSpPr>
          <p:nvPr/>
        </p:nvCxnSpPr>
        <p:spPr>
          <a:xfrm flipH="1" flipV="1">
            <a:off x="7836980" y="3238717"/>
            <a:ext cx="525785" cy="906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54B3A6F6-719F-F3B8-D6BE-4CA5CD320DC8}"/>
              </a:ext>
            </a:extLst>
          </p:cNvPr>
          <p:cNvSpPr txBox="1"/>
          <p:nvPr/>
        </p:nvSpPr>
        <p:spPr>
          <a:xfrm>
            <a:off x="1907220" y="4071658"/>
            <a:ext cx="151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Déclaration </a:t>
            </a:r>
            <a:br>
              <a:rPr lang="fr-FR" dirty="0"/>
            </a:br>
            <a:r>
              <a:rPr lang="fr-FR" dirty="0"/>
              <a:t>d’une variable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64E7C14-6A5A-5772-BBD2-C0967F6A2440}"/>
              </a:ext>
            </a:extLst>
          </p:cNvPr>
          <p:cNvSpPr txBox="1"/>
          <p:nvPr/>
        </p:nvSpPr>
        <p:spPr>
          <a:xfrm>
            <a:off x="2940581" y="4940037"/>
            <a:ext cx="3039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Mot clé « new »</a:t>
            </a:r>
            <a:br>
              <a:rPr lang="fr-FR" dirty="0"/>
            </a:br>
            <a:r>
              <a:rPr lang="fr-FR" dirty="0"/>
              <a:t>Il représente le fait d’instancier</a:t>
            </a:r>
            <a:br>
              <a:rPr lang="fr-FR" dirty="0"/>
            </a:br>
            <a:r>
              <a:rPr lang="fr-FR" dirty="0"/>
              <a:t>d’une classe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53E5A91-07FC-AA57-C028-62F88D1D012D}"/>
              </a:ext>
            </a:extLst>
          </p:cNvPr>
          <p:cNvSpPr txBox="1"/>
          <p:nvPr/>
        </p:nvSpPr>
        <p:spPr>
          <a:xfrm>
            <a:off x="5005131" y="4090338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 de la classe</a:t>
            </a:r>
            <a:br>
              <a:rPr lang="fr-FR" dirty="0"/>
            </a:br>
            <a:r>
              <a:rPr lang="fr-FR" dirty="0"/>
              <a:t>à instancier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282A4E8-50CC-C9EF-784C-C8085761DBBE}"/>
              </a:ext>
            </a:extLst>
          </p:cNvPr>
          <p:cNvSpPr txBox="1"/>
          <p:nvPr/>
        </p:nvSpPr>
        <p:spPr>
          <a:xfrm>
            <a:off x="7085862" y="4171521"/>
            <a:ext cx="2564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Paramètre du constructeur</a:t>
            </a:r>
            <a:br>
              <a:rPr lang="fr-FR" dirty="0"/>
            </a:br>
            <a:r>
              <a:rPr lang="fr-FR" dirty="0"/>
              <a:t>de la classe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E745154-000B-64BF-D9BD-CD93F279A5EA}"/>
              </a:ext>
            </a:extLst>
          </p:cNvPr>
          <p:cNvSpPr txBox="1"/>
          <p:nvPr/>
        </p:nvSpPr>
        <p:spPr>
          <a:xfrm>
            <a:off x="53896" y="5962858"/>
            <a:ext cx="1208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(PS : il est très important de comprendre que lorsque l’on créé une classe, on ajoute un nouveau type dans notre application)</a:t>
            </a:r>
          </a:p>
        </p:txBody>
      </p:sp>
    </p:spTree>
    <p:extLst>
      <p:ext uri="{BB962C8B-B14F-4D97-AF65-F5344CB8AC3E}">
        <p14:creationId xmlns:p14="http://schemas.microsoft.com/office/powerpoint/2010/main" val="186467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EDE09-97D9-49AD-98FF-AEBC0762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0551" y="1268022"/>
            <a:ext cx="5731449" cy="887949"/>
          </a:xfrm>
        </p:spPr>
        <p:txBody>
          <a:bodyPr>
            <a:noAutofit/>
          </a:bodyPr>
          <a:lstStyle/>
          <a:p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Utilisation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des classes</a:t>
            </a:r>
            <a:endParaRPr lang="fr-FR" sz="5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38453C-91DF-45CC-BBF8-AE46E21A43CF}"/>
              </a:ext>
            </a:extLst>
          </p:cNvPr>
          <p:cNvSpPr txBox="1"/>
          <p:nvPr/>
        </p:nvSpPr>
        <p:spPr>
          <a:xfrm>
            <a:off x="908682" y="2316656"/>
            <a:ext cx="105191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Lorsque l’on instancie une classe, la variable devient un objet du type de la classe créée, autrement dit la variable « </a:t>
            </a:r>
            <a:r>
              <a:rPr lang="fr-FR" b="1" dirty="0"/>
              <a:t>$</a:t>
            </a:r>
            <a:r>
              <a:rPr lang="fr-FR" b="1" dirty="0" err="1"/>
              <a:t>renault</a:t>
            </a:r>
            <a:r>
              <a:rPr lang="fr-FR" b="1" dirty="0"/>
              <a:t> </a:t>
            </a:r>
            <a:r>
              <a:rPr lang="fr-FR" dirty="0"/>
              <a:t>» est du type « </a:t>
            </a:r>
            <a:r>
              <a:rPr lang="fr-FR" b="1" dirty="0"/>
              <a:t>Marque</a:t>
            </a:r>
            <a:r>
              <a:rPr lang="fr-FR" dirty="0"/>
              <a:t> ».</a:t>
            </a:r>
          </a:p>
          <a:p>
            <a:br>
              <a:rPr lang="fr-FR" dirty="0"/>
            </a:br>
            <a:r>
              <a:rPr lang="fr-FR" dirty="0"/>
              <a:t>On peut maintenant utiliser les méthodes déclarées dans la classe Marque depuis la variable « </a:t>
            </a:r>
            <a:r>
              <a:rPr lang="fr-FR" b="1" dirty="0"/>
              <a:t>$</a:t>
            </a:r>
            <a:r>
              <a:rPr lang="fr-FR" b="1" dirty="0" err="1"/>
              <a:t>renault</a:t>
            </a:r>
            <a:r>
              <a:rPr lang="fr-FR" b="1" dirty="0"/>
              <a:t> </a:t>
            </a:r>
            <a:r>
              <a:rPr lang="fr-FR" dirty="0"/>
              <a:t>» :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8EF5E6-3C25-486D-B7A2-44F32BD9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8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69F012-0451-FC50-0C6F-59AA9420A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962" y="3758607"/>
            <a:ext cx="4586076" cy="565815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D4AC2A2-2D81-135C-1D90-CA5BAF577DC5}"/>
              </a:ext>
            </a:extLst>
          </p:cNvPr>
          <p:cNvCxnSpPr>
            <a:cxnSpLocks/>
          </p:cNvCxnSpPr>
          <p:nvPr/>
        </p:nvCxnSpPr>
        <p:spPr>
          <a:xfrm flipV="1">
            <a:off x="5788241" y="4136994"/>
            <a:ext cx="834501" cy="89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4F16F87-D601-C1FD-8DDE-C808D27F53C6}"/>
              </a:ext>
            </a:extLst>
          </p:cNvPr>
          <p:cNvCxnSpPr>
            <a:cxnSpLocks/>
          </p:cNvCxnSpPr>
          <p:nvPr/>
        </p:nvCxnSpPr>
        <p:spPr>
          <a:xfrm flipH="1" flipV="1">
            <a:off x="7445973" y="4197061"/>
            <a:ext cx="366377" cy="63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89B0CC5-9D98-4D6C-8BF5-A374FF7896EF}"/>
              </a:ext>
            </a:extLst>
          </p:cNvPr>
          <p:cNvCxnSpPr>
            <a:cxnSpLocks/>
          </p:cNvCxnSpPr>
          <p:nvPr/>
        </p:nvCxnSpPr>
        <p:spPr>
          <a:xfrm flipV="1">
            <a:off x="3156241" y="4197061"/>
            <a:ext cx="2292602" cy="747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0B8C7883-FC28-9420-397A-075F4298B090}"/>
              </a:ext>
            </a:extLst>
          </p:cNvPr>
          <p:cNvSpPr txBox="1"/>
          <p:nvPr/>
        </p:nvSpPr>
        <p:spPr>
          <a:xfrm>
            <a:off x="1389945" y="4944862"/>
            <a:ext cx="2428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variable, qui est une instance de la classe en question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03D0F0C-BE5B-DB24-EBD9-59045732234B}"/>
              </a:ext>
            </a:extLst>
          </p:cNvPr>
          <p:cNvSpPr txBox="1"/>
          <p:nvPr/>
        </p:nvSpPr>
        <p:spPr>
          <a:xfrm>
            <a:off x="4505059" y="5033639"/>
            <a:ext cx="2428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utilise une flèche pour appeler les méthodes de la classe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C4958C9-3B4E-58F1-ECE5-8CE63335E61D}"/>
              </a:ext>
            </a:extLst>
          </p:cNvPr>
          <p:cNvSpPr txBox="1"/>
          <p:nvPr/>
        </p:nvSpPr>
        <p:spPr>
          <a:xfrm>
            <a:off x="7002442" y="4815831"/>
            <a:ext cx="242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méthode appelée</a:t>
            </a:r>
          </a:p>
        </p:txBody>
      </p:sp>
    </p:spTree>
    <p:extLst>
      <p:ext uri="{BB962C8B-B14F-4D97-AF65-F5344CB8AC3E}">
        <p14:creationId xmlns:p14="http://schemas.microsoft.com/office/powerpoint/2010/main" val="418473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EDE09-97D9-49AD-98FF-AEBC0762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0551" y="1268022"/>
            <a:ext cx="5731449" cy="887949"/>
          </a:xfrm>
        </p:spPr>
        <p:txBody>
          <a:bodyPr>
            <a:noAutofit/>
          </a:bodyPr>
          <a:lstStyle/>
          <a:p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Utilisation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des classes</a:t>
            </a:r>
            <a:endParaRPr lang="fr-FR" sz="5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8EF5E6-3C25-486D-B7A2-44F32BD9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9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F5A28B-F7F3-9668-4FAC-BB7FDE0AE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120" y="2329869"/>
            <a:ext cx="5973009" cy="416300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F4C59E4-47DB-A407-CC2C-2D7283CC2B57}"/>
              </a:ext>
            </a:extLst>
          </p:cNvPr>
          <p:cNvSpPr txBox="1"/>
          <p:nvPr/>
        </p:nvSpPr>
        <p:spPr>
          <a:xfrm>
            <a:off x="353447" y="2967335"/>
            <a:ext cx="50355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On a déclaré un « </a:t>
            </a:r>
            <a:r>
              <a:rPr lang="fr-FR" b="1" dirty="0"/>
              <a:t>getter</a:t>
            </a:r>
            <a:r>
              <a:rPr lang="fr-FR" dirty="0"/>
              <a:t> » pour le nom, afin de récupérer le nom de la marque, si l’on souhaite la modifier en dehors, on doit faire un « </a:t>
            </a:r>
            <a:r>
              <a:rPr lang="fr-FR" b="1" dirty="0"/>
              <a:t>setter</a:t>
            </a:r>
            <a:r>
              <a:rPr lang="fr-FR" dirty="0"/>
              <a:t> ».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Tous les setter fonctionnent de la même manière : par convention on met toujours « </a:t>
            </a:r>
            <a:r>
              <a:rPr lang="fr-FR" b="1" dirty="0"/>
              <a:t>set</a:t>
            </a:r>
            <a:r>
              <a:rPr lang="fr-FR" dirty="0"/>
              <a:t> » devant suivi du nom de la propriété.</a:t>
            </a:r>
          </a:p>
          <a:p>
            <a:endParaRPr lang="fr-FR" dirty="0"/>
          </a:p>
          <a:p>
            <a:r>
              <a:rPr lang="fr-FR" dirty="0"/>
              <a:t>Le contenu de celle-ci doit venir affecter la valeur du nom au sein de la classe.</a:t>
            </a:r>
          </a:p>
        </p:txBody>
      </p:sp>
    </p:spTree>
    <p:extLst>
      <p:ext uri="{BB962C8B-B14F-4D97-AF65-F5344CB8AC3E}">
        <p14:creationId xmlns:p14="http://schemas.microsoft.com/office/powerpoint/2010/main" val="2931311649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1891</TotalTime>
  <Words>570</Words>
  <Application>Microsoft Office PowerPoint</Application>
  <PresentationFormat>Grand écran</PresentationFormat>
  <Paragraphs>57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Ronds dans l’eau</vt:lpstr>
      <vt:lpstr>PHP : Objet</vt:lpstr>
      <vt:lpstr>Classe en php</vt:lpstr>
      <vt:lpstr>Créer une classe</vt:lpstr>
      <vt:lpstr>Créer une classe</vt:lpstr>
      <vt:lpstr>Classe : le $this</vt:lpstr>
      <vt:lpstr>Utilisation des classes</vt:lpstr>
      <vt:lpstr>Utilisation des classes</vt:lpstr>
      <vt:lpstr>Utilisation des classes</vt:lpstr>
      <vt:lpstr>Utilisation des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 les fondamentaux</dc:title>
  <dc:creator>Kévin TOURRET</dc:creator>
  <cp:lastModifiedBy>Kévin TOURRET</cp:lastModifiedBy>
  <cp:revision>240</cp:revision>
  <dcterms:created xsi:type="dcterms:W3CDTF">2021-09-22T19:56:15Z</dcterms:created>
  <dcterms:modified xsi:type="dcterms:W3CDTF">2022-12-12T16:11:35Z</dcterms:modified>
</cp:coreProperties>
</file>