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2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2A9D0C34-573A-4125-A0B8-5418FCB19B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6A7E60-80F6-4258-8317-1E891F7C5A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060B0-32FA-4918-B105-C3B81F3BD398}" type="datetimeFigureOut">
              <a:rPr lang="fr-FR" smtClean="0"/>
              <a:t>20/12/2022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5645403-EE3D-4B10-AA5A-024BD75890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C5AFE8-52A0-4C70-AB85-33710C0B2DD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1FADF-0B5A-47DB-810A-9D0E6E7C94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241637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44AC79-F357-4775-9E92-5D8D23B7DF98}" type="datetimeFigureOut">
              <a:rPr lang="fr-FR" smtClean="0"/>
              <a:t>20/12/2022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ED7F4-A2BE-4435-BFD2-B8C5AC54E8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335964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D067-CBD2-4947-80E0-30D39B2DC090}" type="datetime1">
              <a:rPr lang="fr-FR" smtClean="0"/>
              <a:t>20/12/2022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2BFF-69B7-4F10-A8D8-02FF0C38B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5366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139F-854D-4FE6-99DD-CB489410AD8F}" type="datetime1">
              <a:rPr lang="fr-FR" smtClean="0"/>
              <a:t>20/12/2022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2BFF-69B7-4F10-A8D8-02FF0C38B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944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F0DC-3D15-4F6F-84AB-EC4082A55979}" type="datetime1">
              <a:rPr lang="fr-FR" smtClean="0"/>
              <a:t>20/12/2022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2BFF-69B7-4F10-A8D8-02FF0C38B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957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590C-2158-452E-961B-3E1E8329CB24}" type="datetime1">
              <a:rPr lang="fr-FR" smtClean="0"/>
              <a:t>20/12/2022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2BFF-69B7-4F10-A8D8-02FF0C38B363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3916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A6E5A-31EB-42CD-8A63-5F1D53FBC470}" type="datetime1">
              <a:rPr lang="fr-FR" smtClean="0"/>
              <a:t>20/12/2022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2BFF-69B7-4F10-A8D8-02FF0C38B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6556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50E2-81A0-4702-8017-6C72B8512F01}" type="datetime1">
              <a:rPr lang="fr-FR" smtClean="0"/>
              <a:t>20/12/2022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2BFF-69B7-4F10-A8D8-02FF0C38B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8253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7B479-876E-437A-964B-978423E76298}" type="datetime1">
              <a:rPr lang="fr-FR" smtClean="0"/>
              <a:t>20/12/2022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2BFF-69B7-4F10-A8D8-02FF0C38B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1346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3AB70-0F5C-45FE-88C4-25B4BA57329D}" type="datetime1">
              <a:rPr lang="fr-FR" smtClean="0"/>
              <a:t>20/12/2022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2BFF-69B7-4F10-A8D8-02FF0C38B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517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4CA8-35F7-42C4-9ADC-5F44C1AACF89}" type="datetime1">
              <a:rPr lang="fr-FR" smtClean="0"/>
              <a:t>20/12/2022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2BFF-69B7-4F10-A8D8-02FF0C38B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5341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EA936-AAC8-48BA-8B10-32A5DCD211FC}" type="datetime1">
              <a:rPr lang="fr-FR" smtClean="0"/>
              <a:t>20/12/2022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2BFF-69B7-4F10-A8D8-02FF0C38B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4137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3185-31E5-4171-AE07-15DA09155188}" type="datetime1">
              <a:rPr lang="fr-FR" smtClean="0"/>
              <a:t>20/12/2022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2BFF-69B7-4F10-A8D8-02FF0C38B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7508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96CD-97A5-4E25-BD3B-5C9379240131}" type="datetime1">
              <a:rPr lang="fr-FR" smtClean="0"/>
              <a:t>20/12/2022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2BFF-69B7-4F10-A8D8-02FF0C38B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3503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623F-6F4A-410D-91D5-BAA3C75C9E07}" type="datetime1">
              <a:rPr lang="fr-FR" smtClean="0"/>
              <a:t>20/12/2022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2BFF-69B7-4F10-A8D8-02FF0C38B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717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807A0-BD37-4435-A229-7FDA7DDAC310}" type="datetime1">
              <a:rPr lang="fr-FR" smtClean="0"/>
              <a:t>20/12/2022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2BFF-69B7-4F10-A8D8-02FF0C38B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549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F396-152D-463E-93BC-AD29434579DB}" type="datetime1">
              <a:rPr lang="fr-FR" smtClean="0"/>
              <a:t>20/12/2022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2BFF-69B7-4F10-A8D8-02FF0C38B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3420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FA05-3657-462B-BCF3-68393ED91A27}" type="datetime1">
              <a:rPr lang="fr-FR" smtClean="0"/>
              <a:t>20/12/2022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2BFF-69B7-4F10-A8D8-02FF0C38B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7226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526B-C609-4D71-9CFA-BEB151D8AFC6}" type="datetime1">
              <a:rPr lang="fr-FR" smtClean="0"/>
              <a:t>20/12/2022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2BFF-69B7-4F10-A8D8-02FF0C38B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240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900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1BBAE3C-7010-4F3E-914F-95C8349AD238}" type="datetime1">
              <a:rPr lang="fr-FR" smtClean="0"/>
              <a:t>20/12/2022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CE42BFF-69B7-4F10-A8D8-02FF0C38B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0827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CEDE09-97D9-49AD-98FF-AEBC0762F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1956" y="2954163"/>
            <a:ext cx="7988088" cy="1211684"/>
          </a:xfrm>
        </p:spPr>
        <p:txBody>
          <a:bodyPr>
            <a:noAutofit/>
          </a:bodyPr>
          <a:lstStyle/>
          <a:p>
            <a:r>
              <a:rPr lang="fr-FR" sz="8000" dirty="0">
                <a:solidFill>
                  <a:schemeClr val="accent6">
                    <a:lumMod val="75000"/>
                  </a:schemeClr>
                </a:solidFill>
              </a:rPr>
              <a:t>PHP : Data </a:t>
            </a:r>
            <a:r>
              <a:rPr lang="fr-FR" sz="8000" dirty="0" err="1">
                <a:solidFill>
                  <a:schemeClr val="accent6">
                    <a:lumMod val="75000"/>
                  </a:schemeClr>
                </a:solidFill>
              </a:rPr>
              <a:t>object</a:t>
            </a:r>
            <a:endParaRPr lang="fr-FR" sz="8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3507C5-FD3D-4127-9F86-64EB53662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4675" y="6492875"/>
            <a:ext cx="764215" cy="365125"/>
          </a:xfrm>
        </p:spPr>
        <p:txBody>
          <a:bodyPr/>
          <a:lstStyle/>
          <a:p>
            <a:fld id="{6CE42BFF-69B7-4F10-A8D8-02FF0C38B363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0510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CEDE09-97D9-49AD-98FF-AEBC0762F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1475" y="555502"/>
            <a:ext cx="5731449" cy="887949"/>
          </a:xfrm>
        </p:spPr>
        <p:txBody>
          <a:bodyPr>
            <a:noAutofit/>
          </a:bodyPr>
          <a:lstStyle/>
          <a:p>
            <a:r>
              <a:rPr lang="en-US" sz="54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Pdo</a:t>
            </a:r>
            <a:r>
              <a:rPr lang="en-US" sz="5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: insert</a:t>
            </a:r>
            <a:endParaRPr lang="fr-FR" sz="54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938453C-91DF-45CC-BBF8-AE46E21A43CF}"/>
              </a:ext>
            </a:extLst>
          </p:cNvPr>
          <p:cNvSpPr txBox="1"/>
          <p:nvPr/>
        </p:nvSpPr>
        <p:spPr>
          <a:xfrm>
            <a:off x="377197" y="1951672"/>
            <a:ext cx="113457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Afin d’ajouter des objets dans notre base de données, on va suivre le même principe que les « </a:t>
            </a:r>
            <a:r>
              <a:rPr lang="fr-FR" b="1" dirty="0" err="1"/>
              <a:t>bindParam</a:t>
            </a:r>
            <a:r>
              <a:rPr lang="fr-FR" b="1" dirty="0"/>
              <a:t> » et « </a:t>
            </a:r>
            <a:r>
              <a:rPr lang="fr-FR" b="1" dirty="0" err="1"/>
              <a:t>bindValue</a:t>
            </a:r>
            <a:r>
              <a:rPr lang="fr-FR" b="1" dirty="0"/>
              <a:t> » :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8EF5E6-3C25-486D-B7A2-44F32BD9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7785" y="6492875"/>
            <a:ext cx="764215" cy="365125"/>
          </a:xfrm>
        </p:spPr>
        <p:txBody>
          <a:bodyPr/>
          <a:lstStyle/>
          <a:p>
            <a:fld id="{6CE42BFF-69B7-4F10-A8D8-02FF0C38B363}" type="slidenum">
              <a:rPr lang="fr-FR" smtClean="0"/>
              <a:t>10</a:t>
            </a:fld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C9492FE-E386-095B-0279-C11B90610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030" y="3132943"/>
            <a:ext cx="6916580" cy="251450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BDD2F0D-8FD2-405C-4BF2-61363DF28E04}"/>
              </a:ext>
            </a:extLst>
          </p:cNvPr>
          <p:cNvSpPr txBox="1"/>
          <p:nvPr/>
        </p:nvSpPr>
        <p:spPr>
          <a:xfrm>
            <a:off x="375791" y="2912261"/>
            <a:ext cx="3446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« insert </a:t>
            </a:r>
            <a:r>
              <a:rPr lang="fr-FR" dirty="0" err="1"/>
              <a:t>into</a:t>
            </a:r>
            <a:r>
              <a:rPr lang="fr-FR" dirty="0"/>
              <a:t> » avec paramètres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F726938D-D973-32AE-376A-3749F7042AFC}"/>
              </a:ext>
            </a:extLst>
          </p:cNvPr>
          <p:cNvCxnSpPr>
            <a:cxnSpLocks/>
          </p:cNvCxnSpPr>
          <p:nvPr/>
        </p:nvCxnSpPr>
        <p:spPr>
          <a:xfrm>
            <a:off x="3382184" y="3215203"/>
            <a:ext cx="1664830" cy="449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21E80972-02E2-2D53-B986-01448E778FA0}"/>
              </a:ext>
            </a:extLst>
          </p:cNvPr>
          <p:cNvSpPr txBox="1"/>
          <p:nvPr/>
        </p:nvSpPr>
        <p:spPr>
          <a:xfrm>
            <a:off x="375791" y="3542500"/>
            <a:ext cx="3446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Paramètres de la requête,</a:t>
            </a:r>
            <a:br>
              <a:rPr lang="fr-FR" dirty="0"/>
            </a:br>
            <a:r>
              <a:rPr lang="fr-FR" dirty="0"/>
              <a:t>récupérés depuis l’objet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B232507-A842-C11A-5ACA-B6EBE3A32811}"/>
              </a:ext>
            </a:extLst>
          </p:cNvPr>
          <p:cNvCxnSpPr>
            <a:cxnSpLocks/>
          </p:cNvCxnSpPr>
          <p:nvPr/>
        </p:nvCxnSpPr>
        <p:spPr>
          <a:xfrm>
            <a:off x="3303620" y="3865666"/>
            <a:ext cx="1790894" cy="106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F5563F0C-AE09-DF87-B6BB-599DF46EC14C}"/>
              </a:ext>
            </a:extLst>
          </p:cNvPr>
          <p:cNvCxnSpPr>
            <a:cxnSpLocks/>
          </p:cNvCxnSpPr>
          <p:nvPr/>
        </p:nvCxnSpPr>
        <p:spPr>
          <a:xfrm>
            <a:off x="3303620" y="3940758"/>
            <a:ext cx="1790894" cy="341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28D9702A-5CD2-B52C-1B77-FE4257EFB1AA}"/>
              </a:ext>
            </a:extLst>
          </p:cNvPr>
          <p:cNvSpPr txBox="1"/>
          <p:nvPr/>
        </p:nvSpPr>
        <p:spPr>
          <a:xfrm>
            <a:off x="375791" y="4493005"/>
            <a:ext cx="3446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Récupère l’ID du dernier objet</a:t>
            </a:r>
            <a:br>
              <a:rPr lang="fr-FR" dirty="0"/>
            </a:br>
            <a:r>
              <a:rPr lang="fr-FR" dirty="0"/>
              <a:t>ajouté en base de données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92C6D98C-DC99-531F-CB34-ADFF298B0913}"/>
              </a:ext>
            </a:extLst>
          </p:cNvPr>
          <p:cNvCxnSpPr>
            <a:cxnSpLocks/>
          </p:cNvCxnSpPr>
          <p:nvPr/>
        </p:nvCxnSpPr>
        <p:spPr>
          <a:xfrm>
            <a:off x="3359230" y="4816171"/>
            <a:ext cx="1735284" cy="4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097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CEDE09-97D9-49AD-98FF-AEBC0762F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0551" y="1268022"/>
            <a:ext cx="5731449" cy="887949"/>
          </a:xfrm>
        </p:spPr>
        <p:txBody>
          <a:bodyPr>
            <a:noAutofit/>
          </a:bodyPr>
          <a:lstStyle/>
          <a:p>
            <a:r>
              <a:rPr lang="en-US" sz="54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Php</a:t>
            </a:r>
            <a:r>
              <a:rPr lang="en-US" sz="5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data object</a:t>
            </a:r>
            <a:br>
              <a:rPr lang="en-US" sz="5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5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sz="54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pdo</a:t>
            </a:r>
            <a:r>
              <a:rPr lang="en-US" sz="5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fr-FR" sz="54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938453C-91DF-45CC-BBF8-AE46E21A43CF}"/>
              </a:ext>
            </a:extLst>
          </p:cNvPr>
          <p:cNvSpPr txBox="1"/>
          <p:nvPr/>
        </p:nvSpPr>
        <p:spPr>
          <a:xfrm>
            <a:off x="599085" y="2752483"/>
            <a:ext cx="752929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Il s’agit d’une interface permettant d’accéder à une base de données en PHP.</a:t>
            </a:r>
          </a:p>
          <a:p>
            <a:r>
              <a:rPr lang="fr-FR" b="1" dirty="0"/>
              <a:t>Elle possède tout ce qui est nécessaire pour effectuer des requêtes en PHP afin d’accéder aux données.</a:t>
            </a:r>
          </a:p>
          <a:p>
            <a:br>
              <a:rPr lang="fr-FR" b="1" dirty="0"/>
            </a:br>
            <a:endParaRPr lang="fr-FR" b="1" dirty="0"/>
          </a:p>
          <a:p>
            <a:r>
              <a:rPr lang="fr-FR" dirty="0"/>
              <a:t>La classe à utiliser est </a:t>
            </a:r>
            <a:r>
              <a:rPr lang="fr-FR" b="1" dirty="0"/>
              <a:t>PDO, </a:t>
            </a:r>
            <a:r>
              <a:rPr lang="fr-FR" dirty="0"/>
              <a:t>elle doit être instanciée avec ces paramètres pour effectuer une connexion à la base de données :</a:t>
            </a:r>
          </a:p>
          <a:p>
            <a:pPr marL="285750" indent="-285750">
              <a:buFontTx/>
              <a:buChar char="-"/>
            </a:pPr>
            <a:r>
              <a:rPr lang="fr-FR" b="1" dirty="0"/>
              <a:t>L’URL du serveur de la base données et le nom de la base de données</a:t>
            </a:r>
          </a:p>
          <a:p>
            <a:pPr marL="285750" indent="-285750">
              <a:buFontTx/>
              <a:buChar char="-"/>
            </a:pPr>
            <a:r>
              <a:rPr lang="fr-FR" b="1" dirty="0"/>
              <a:t>L’utilisateur qui doit se connecter</a:t>
            </a:r>
          </a:p>
          <a:p>
            <a:pPr marL="285750" indent="-285750">
              <a:buFontTx/>
              <a:buChar char="-"/>
            </a:pPr>
            <a:r>
              <a:rPr lang="fr-FR" b="1" dirty="0"/>
              <a:t>Le mot de passe de l’utilisateur</a:t>
            </a:r>
            <a:endParaRPr lang="fr-FR" dirty="0"/>
          </a:p>
          <a:p>
            <a:endParaRPr lang="fr-FR" b="1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8EF5E6-3C25-486D-B7A2-44F32BD9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7785" y="6492875"/>
            <a:ext cx="764215" cy="365125"/>
          </a:xfrm>
        </p:spPr>
        <p:txBody>
          <a:bodyPr/>
          <a:lstStyle/>
          <a:p>
            <a:fld id="{6CE42BFF-69B7-4F10-A8D8-02FF0C38B363}" type="slidenum">
              <a:rPr lang="fr-FR" smtClean="0"/>
              <a:t>2</a:t>
            </a:fld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059273E-B37F-F6E3-F7B1-114ABF4C1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785" y="3250580"/>
            <a:ext cx="34290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089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CEDE09-97D9-49AD-98FF-AEBC0762F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3439" y="870975"/>
            <a:ext cx="5731449" cy="887949"/>
          </a:xfrm>
        </p:spPr>
        <p:txBody>
          <a:bodyPr>
            <a:noAutofit/>
          </a:bodyPr>
          <a:lstStyle/>
          <a:p>
            <a:r>
              <a:rPr lang="en-US" sz="54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Pdo</a:t>
            </a:r>
            <a:r>
              <a:rPr lang="en-US" sz="5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object</a:t>
            </a:r>
            <a:endParaRPr lang="fr-FR" sz="54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938453C-91DF-45CC-BBF8-AE46E21A43CF}"/>
              </a:ext>
            </a:extLst>
          </p:cNvPr>
          <p:cNvSpPr txBox="1"/>
          <p:nvPr/>
        </p:nvSpPr>
        <p:spPr>
          <a:xfrm>
            <a:off x="607474" y="2428719"/>
            <a:ext cx="7529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Exemple de connexion à une base de données :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8EF5E6-3C25-486D-B7A2-44F32BD9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7785" y="6492875"/>
            <a:ext cx="764215" cy="365125"/>
          </a:xfrm>
        </p:spPr>
        <p:txBody>
          <a:bodyPr/>
          <a:lstStyle/>
          <a:p>
            <a:fld id="{6CE42BFF-69B7-4F10-A8D8-02FF0C38B363}" type="slidenum">
              <a:rPr lang="fr-FR" smtClean="0"/>
              <a:t>3</a:t>
            </a:fld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4BF3B2C-3B57-2E9D-2041-4E03D0FEC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602" y="3723693"/>
            <a:ext cx="8564170" cy="145752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C1D4C68-ED09-66EA-6CF1-FF69612B54F1}"/>
              </a:ext>
            </a:extLst>
          </p:cNvPr>
          <p:cNvSpPr txBox="1"/>
          <p:nvPr/>
        </p:nvSpPr>
        <p:spPr>
          <a:xfrm>
            <a:off x="313860" y="3528144"/>
            <a:ext cx="275286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Objet </a:t>
            </a:r>
            <a:r>
              <a:rPr lang="fr-FR" b="1" dirty="0"/>
              <a:t>PDO</a:t>
            </a:r>
            <a:br>
              <a:rPr lang="fr-FR" b="1" dirty="0"/>
            </a:br>
            <a:br>
              <a:rPr lang="fr-FR" b="1" dirty="0"/>
            </a:br>
            <a:r>
              <a:rPr lang="fr-FR" dirty="0"/>
              <a:t>Attribut de </a:t>
            </a:r>
            <a:r>
              <a:rPr lang="fr-FR" b="1" dirty="0"/>
              <a:t>l’URL de la BDD</a:t>
            </a:r>
          </a:p>
          <a:p>
            <a:endParaRPr lang="fr-FR" b="1" dirty="0"/>
          </a:p>
          <a:p>
            <a:r>
              <a:rPr lang="fr-FR" dirty="0"/>
              <a:t>Attribut du </a:t>
            </a:r>
            <a:r>
              <a:rPr lang="fr-FR" b="1" dirty="0"/>
              <a:t>nom du user</a:t>
            </a:r>
          </a:p>
          <a:p>
            <a:endParaRPr lang="fr-FR" b="1" dirty="0"/>
          </a:p>
          <a:p>
            <a:r>
              <a:rPr lang="fr-FR" dirty="0"/>
              <a:t>Attribut de son </a:t>
            </a:r>
            <a:r>
              <a:rPr lang="fr-FR" b="1" dirty="0" err="1"/>
              <a:t>password</a:t>
            </a:r>
            <a:endParaRPr lang="fr-FR" b="1" dirty="0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9288C885-DF35-5BF0-AF8F-0E9710B6FFDA}"/>
              </a:ext>
            </a:extLst>
          </p:cNvPr>
          <p:cNvCxnSpPr/>
          <p:nvPr/>
        </p:nvCxnSpPr>
        <p:spPr>
          <a:xfrm>
            <a:off x="1690294" y="3723693"/>
            <a:ext cx="1734308" cy="126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A4B122F1-8C7C-B543-F9EC-49619D1D2030}"/>
              </a:ext>
            </a:extLst>
          </p:cNvPr>
          <p:cNvCxnSpPr>
            <a:endCxn id="8" idx="1"/>
          </p:cNvCxnSpPr>
          <p:nvPr/>
        </p:nvCxnSpPr>
        <p:spPr>
          <a:xfrm>
            <a:off x="3066729" y="4278385"/>
            <a:ext cx="357873" cy="17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E21B5A7E-00F2-2932-F890-6F9F975CDA3D}"/>
              </a:ext>
            </a:extLst>
          </p:cNvPr>
          <p:cNvCxnSpPr/>
          <p:nvPr/>
        </p:nvCxnSpPr>
        <p:spPr>
          <a:xfrm flipV="1">
            <a:off x="2743200" y="4748169"/>
            <a:ext cx="681402" cy="6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2BE3821E-7030-A5F5-8A6F-ED6957CD9970}"/>
              </a:ext>
            </a:extLst>
          </p:cNvPr>
          <p:cNvCxnSpPr/>
          <p:nvPr/>
        </p:nvCxnSpPr>
        <p:spPr>
          <a:xfrm flipV="1">
            <a:off x="2835479" y="5092117"/>
            <a:ext cx="589123" cy="285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815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CEDE09-97D9-49AD-98FF-AEBC0762F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3439" y="870975"/>
            <a:ext cx="5731449" cy="887949"/>
          </a:xfrm>
        </p:spPr>
        <p:txBody>
          <a:bodyPr>
            <a:noAutofit/>
          </a:bodyPr>
          <a:lstStyle/>
          <a:p>
            <a:r>
              <a:rPr lang="en-US" sz="54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Pdo</a:t>
            </a:r>
            <a:r>
              <a:rPr lang="en-US" sz="5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object</a:t>
            </a:r>
            <a:endParaRPr lang="fr-FR" sz="54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938453C-91DF-45CC-BBF8-AE46E21A43CF}"/>
              </a:ext>
            </a:extLst>
          </p:cNvPr>
          <p:cNvSpPr txBox="1"/>
          <p:nvPr/>
        </p:nvSpPr>
        <p:spPr>
          <a:xfrm>
            <a:off x="573918" y="2458868"/>
            <a:ext cx="7529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Exemple de connexion à une base de données :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8EF5E6-3C25-486D-B7A2-44F32BD9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7785" y="6492875"/>
            <a:ext cx="764215" cy="365125"/>
          </a:xfrm>
        </p:spPr>
        <p:txBody>
          <a:bodyPr/>
          <a:lstStyle/>
          <a:p>
            <a:fld id="{6CE42BFF-69B7-4F10-A8D8-02FF0C38B363}" type="slidenum">
              <a:rPr lang="fr-FR" smtClean="0"/>
              <a:t>4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2925F74-4F07-C47C-744B-7F740F063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489" y="3584335"/>
            <a:ext cx="6639852" cy="126700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53AF368-21E2-4E38-009F-73B8BD40626A}"/>
              </a:ext>
            </a:extLst>
          </p:cNvPr>
          <p:cNvSpPr txBox="1"/>
          <p:nvPr/>
        </p:nvSpPr>
        <p:spPr>
          <a:xfrm>
            <a:off x="573918" y="3756171"/>
            <a:ext cx="40273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Dans le constructeur de la classe on va ainsi instancier notre objet PDO à partir des attributs en question.</a:t>
            </a:r>
          </a:p>
        </p:txBody>
      </p:sp>
    </p:spTree>
    <p:extLst>
      <p:ext uri="{BB962C8B-B14F-4D97-AF65-F5344CB8AC3E}">
        <p14:creationId xmlns:p14="http://schemas.microsoft.com/office/powerpoint/2010/main" val="991671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CEDE09-97D9-49AD-98FF-AEBC0762F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3439" y="870975"/>
            <a:ext cx="5731449" cy="887949"/>
          </a:xfrm>
        </p:spPr>
        <p:txBody>
          <a:bodyPr>
            <a:noAutofit/>
          </a:bodyPr>
          <a:lstStyle/>
          <a:p>
            <a:r>
              <a:rPr lang="en-US" sz="54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Pdo</a:t>
            </a:r>
            <a:r>
              <a:rPr lang="en-US" sz="5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: fetch</a:t>
            </a:r>
            <a:endParaRPr lang="fr-FR" sz="54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938453C-91DF-45CC-BBF8-AE46E21A43CF}"/>
              </a:ext>
            </a:extLst>
          </p:cNvPr>
          <p:cNvSpPr txBox="1"/>
          <p:nvPr/>
        </p:nvSpPr>
        <p:spPr>
          <a:xfrm>
            <a:off x="397749" y="2384654"/>
            <a:ext cx="48873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/>
              <a:t>Afin d’exécuter une requête vers une base de données, on voit passer l’objet PDO en utilisant la méthode « </a:t>
            </a:r>
            <a:r>
              <a:rPr lang="fr-FR" b="1" dirty="0" err="1"/>
              <a:t>query</a:t>
            </a:r>
            <a:r>
              <a:rPr lang="fr-FR" dirty="0"/>
              <a:t> », suivi de la requête sous forme de chaîne de caractère :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8EF5E6-3C25-486D-B7A2-44F32BD9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7785" y="6492875"/>
            <a:ext cx="764215" cy="365125"/>
          </a:xfrm>
        </p:spPr>
        <p:txBody>
          <a:bodyPr/>
          <a:lstStyle/>
          <a:p>
            <a:fld id="{6CE42BFF-69B7-4F10-A8D8-02FF0C38B363}" type="slidenum">
              <a:rPr lang="fr-FR" smtClean="0"/>
              <a:t>5</a:t>
            </a:fld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89F8F8B-B3E7-E10F-2742-D4F844818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188" y="2384654"/>
            <a:ext cx="6309063" cy="134979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D93FEEF-6843-3580-FBF5-663A5C51E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178" y="5139918"/>
            <a:ext cx="8011643" cy="100026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700349E4-7D32-C614-9322-4599336294F2}"/>
              </a:ext>
            </a:extLst>
          </p:cNvPr>
          <p:cNvSpPr txBox="1"/>
          <p:nvPr/>
        </p:nvSpPr>
        <p:spPr>
          <a:xfrm>
            <a:off x="397749" y="4140896"/>
            <a:ext cx="111856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/>
              <a:t>Une fois la requête créée, il faut utiliser la méthode </a:t>
            </a:r>
            <a:r>
              <a:rPr lang="fr-FR" b="1" dirty="0" err="1"/>
              <a:t>fetch</a:t>
            </a:r>
            <a:r>
              <a:rPr lang="fr-FR" dirty="0"/>
              <a:t> dessus, </a:t>
            </a:r>
            <a:r>
              <a:rPr lang="fr-FR" b="1" dirty="0" err="1"/>
              <a:t>fetch</a:t>
            </a:r>
            <a:r>
              <a:rPr lang="fr-FR" dirty="0"/>
              <a:t> renvoie le premier résultat de la requête, le </a:t>
            </a:r>
            <a:r>
              <a:rPr lang="fr-FR" b="1" dirty="0" err="1"/>
              <a:t>fetchAll</a:t>
            </a:r>
            <a:r>
              <a:rPr lang="fr-FR" dirty="0"/>
              <a:t> renvoie tous les résultats :</a:t>
            </a:r>
          </a:p>
        </p:txBody>
      </p:sp>
    </p:spTree>
    <p:extLst>
      <p:ext uri="{BB962C8B-B14F-4D97-AF65-F5344CB8AC3E}">
        <p14:creationId xmlns:p14="http://schemas.microsoft.com/office/powerpoint/2010/main" val="1337151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CEDE09-97D9-49AD-98FF-AEBC0762F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3439" y="870975"/>
            <a:ext cx="5731449" cy="887949"/>
          </a:xfrm>
        </p:spPr>
        <p:txBody>
          <a:bodyPr>
            <a:noAutofit/>
          </a:bodyPr>
          <a:lstStyle/>
          <a:p>
            <a:r>
              <a:rPr lang="en-US" sz="54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Pdo</a:t>
            </a:r>
            <a:r>
              <a:rPr lang="en-US" sz="5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: </a:t>
            </a:r>
            <a:r>
              <a:rPr lang="en-US" sz="54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fetchobject</a:t>
            </a:r>
            <a:endParaRPr lang="fr-FR" sz="54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938453C-91DF-45CC-BBF8-AE46E21A43CF}"/>
              </a:ext>
            </a:extLst>
          </p:cNvPr>
          <p:cNvSpPr txBox="1"/>
          <p:nvPr/>
        </p:nvSpPr>
        <p:spPr>
          <a:xfrm>
            <a:off x="397749" y="2384654"/>
            <a:ext cx="1114158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Le </a:t>
            </a:r>
            <a:r>
              <a:rPr lang="fr-FR" b="1" dirty="0" err="1"/>
              <a:t>fetchObject</a:t>
            </a:r>
            <a:r>
              <a:rPr lang="fr-FR" dirty="0"/>
              <a:t> va essayer de vous créer un objet, à partir de la classe passée en paramètre (ici </a:t>
            </a:r>
            <a:r>
              <a:rPr lang="fr-FR" b="1" dirty="0" err="1"/>
              <a:t>Pokemon</a:t>
            </a:r>
            <a:r>
              <a:rPr lang="fr-FR" b="1" dirty="0"/>
              <a:t>::class</a:t>
            </a:r>
            <a:r>
              <a:rPr lang="fr-FR" dirty="0"/>
              <a:t>).</a:t>
            </a:r>
            <a:br>
              <a:rPr lang="fr-FR" dirty="0"/>
            </a:br>
            <a:r>
              <a:rPr lang="fr-FR" dirty="0"/>
              <a:t>Cela nécessitera que </a:t>
            </a:r>
            <a:r>
              <a:rPr lang="fr-FR" b="1" dirty="0"/>
              <a:t>le nom des attributs de votre classe soient identiques à celui de la colonne de votre base de données</a:t>
            </a:r>
            <a:r>
              <a:rPr lang="fr-FR" dirty="0"/>
              <a:t>, par exemple, si vous avez un attribut « </a:t>
            </a:r>
            <a:r>
              <a:rPr lang="fr-FR" b="1" dirty="0"/>
              <a:t>$</a:t>
            </a:r>
            <a:r>
              <a:rPr lang="fr-FR" b="1" dirty="0" err="1"/>
              <a:t>name</a:t>
            </a:r>
            <a:r>
              <a:rPr lang="fr-FR" b="1" dirty="0"/>
              <a:t> </a:t>
            </a:r>
            <a:r>
              <a:rPr lang="fr-FR" dirty="0"/>
              <a:t>» dans votre classe, en base de données vous devez avoir une colonne « </a:t>
            </a:r>
            <a:r>
              <a:rPr lang="fr-FR" b="1" dirty="0" err="1"/>
              <a:t>name</a:t>
            </a:r>
            <a:r>
              <a:rPr lang="fr-FR" dirty="0"/>
              <a:t> ».</a:t>
            </a:r>
            <a:br>
              <a:rPr lang="fr-FR" dirty="0"/>
            </a:br>
            <a:r>
              <a:rPr lang="fr-FR" dirty="0"/>
              <a:t>S’il n’y arrive pas, alors vous allez avoir une « </a:t>
            </a:r>
            <a:r>
              <a:rPr lang="fr-FR" b="1" dirty="0" err="1"/>
              <a:t>stdClass</a:t>
            </a:r>
            <a:r>
              <a:rPr lang="fr-FR" dirty="0"/>
              <a:t> » qui est une classe générique de PHP, avec des attributs publiques (inconvénient : aucune </a:t>
            </a:r>
            <a:r>
              <a:rPr lang="fr-FR" dirty="0" err="1"/>
              <a:t>auto-complétion</a:t>
            </a:r>
            <a:r>
              <a:rPr lang="fr-FR" dirty="0"/>
              <a:t> sur votre objet)</a:t>
            </a:r>
            <a:endParaRPr lang="fr-FR" b="1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8EF5E6-3C25-486D-B7A2-44F32BD9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7785" y="6492875"/>
            <a:ext cx="764215" cy="365125"/>
          </a:xfrm>
        </p:spPr>
        <p:txBody>
          <a:bodyPr/>
          <a:lstStyle/>
          <a:p>
            <a:fld id="{6CE42BFF-69B7-4F10-A8D8-02FF0C38B363}" type="slidenum">
              <a:rPr lang="fr-FR" smtClean="0"/>
              <a:t>6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3CB6731-8DBE-B736-479D-06E547957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179" y="4544295"/>
            <a:ext cx="6925642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6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CEDE09-97D9-49AD-98FF-AEBC0762F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0826" y="996810"/>
            <a:ext cx="5731449" cy="887949"/>
          </a:xfrm>
        </p:spPr>
        <p:txBody>
          <a:bodyPr>
            <a:noAutofit/>
          </a:bodyPr>
          <a:lstStyle/>
          <a:p>
            <a:r>
              <a:rPr lang="en-US" sz="54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Pdo</a:t>
            </a:r>
            <a:r>
              <a:rPr lang="en-US" sz="5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: </a:t>
            </a:r>
            <a:r>
              <a:rPr lang="en-US" sz="54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fetchall</a:t>
            </a:r>
            <a:r>
              <a:rPr lang="en-US" sz="5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as object</a:t>
            </a:r>
            <a:endParaRPr lang="fr-FR" sz="54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938453C-91DF-45CC-BBF8-AE46E21A43CF}"/>
              </a:ext>
            </a:extLst>
          </p:cNvPr>
          <p:cNvSpPr txBox="1"/>
          <p:nvPr/>
        </p:nvSpPr>
        <p:spPr>
          <a:xfrm>
            <a:off x="397749" y="2384654"/>
            <a:ext cx="111415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Le </a:t>
            </a:r>
            <a:r>
              <a:rPr lang="fr-FR" dirty="0" err="1"/>
              <a:t>fetchAll</a:t>
            </a:r>
            <a:r>
              <a:rPr lang="fr-FR" dirty="0"/>
              <a:t> par défaut, nous renvoie un tableau avec chacune des colonnes de la table en question</a:t>
            </a:r>
            <a:r>
              <a:rPr lang="fr-FR" b="1" dirty="0"/>
              <a:t>.</a:t>
            </a:r>
            <a:r>
              <a:rPr lang="fr-FR" dirty="0"/>
              <a:t> Mais il est possible de récupérer directement des objets créés, à la manière du </a:t>
            </a:r>
            <a:r>
              <a:rPr lang="fr-FR" b="1" dirty="0" err="1"/>
              <a:t>fetchObject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/>
              <a:t>Il faut lui passer en paramètre « </a:t>
            </a:r>
            <a:r>
              <a:rPr lang="fr-FR" b="1" dirty="0"/>
              <a:t>PDO::FETCH_CLASS</a:t>
            </a:r>
            <a:r>
              <a:rPr lang="fr-FR" dirty="0"/>
              <a:t> » et le nom de la classe de l’objet à récupérer :</a:t>
            </a:r>
            <a:endParaRPr lang="fr-FR" b="1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8EF5E6-3C25-486D-B7A2-44F32BD9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7785" y="6492875"/>
            <a:ext cx="764215" cy="365125"/>
          </a:xfrm>
        </p:spPr>
        <p:txBody>
          <a:bodyPr/>
          <a:lstStyle/>
          <a:p>
            <a:fld id="{6CE42BFF-69B7-4F10-A8D8-02FF0C38B363}" type="slidenum">
              <a:rPr lang="fr-FR" smtClean="0"/>
              <a:t>7</a:t>
            </a:fld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97F555B-BB49-1CC1-080D-CA5A25E5F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678" y="3737059"/>
            <a:ext cx="7830643" cy="151468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13B9ABD-1BF4-D2F1-2AF8-86A304D82F4B}"/>
              </a:ext>
            </a:extLst>
          </p:cNvPr>
          <p:cNvSpPr txBox="1"/>
          <p:nvPr/>
        </p:nvSpPr>
        <p:spPr>
          <a:xfrm>
            <a:off x="2180678" y="5680820"/>
            <a:ext cx="4019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Option indiquant que l’ont veut des objets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C4A2479-A942-DB27-E913-BE32AF0C291A}"/>
              </a:ext>
            </a:extLst>
          </p:cNvPr>
          <p:cNvSpPr txBox="1"/>
          <p:nvPr/>
        </p:nvSpPr>
        <p:spPr>
          <a:xfrm>
            <a:off x="8019875" y="5676524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classe à créer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DB544622-3015-F44C-CD3F-50CB13FB49FB}"/>
              </a:ext>
            </a:extLst>
          </p:cNvPr>
          <p:cNvCxnSpPr/>
          <p:nvPr/>
        </p:nvCxnSpPr>
        <p:spPr>
          <a:xfrm flipV="1">
            <a:off x="4865615" y="4907560"/>
            <a:ext cx="1334305" cy="768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7F5EBF3E-08A6-6F0E-4735-42173FA38B67}"/>
              </a:ext>
            </a:extLst>
          </p:cNvPr>
          <p:cNvCxnSpPr>
            <a:cxnSpLocks/>
          </p:cNvCxnSpPr>
          <p:nvPr/>
        </p:nvCxnSpPr>
        <p:spPr>
          <a:xfrm flipV="1">
            <a:off x="8800051" y="4983061"/>
            <a:ext cx="0" cy="693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046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CEDE09-97D9-49AD-98FF-AEBC0762F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0826" y="996810"/>
            <a:ext cx="5731449" cy="887949"/>
          </a:xfrm>
        </p:spPr>
        <p:txBody>
          <a:bodyPr>
            <a:noAutofit/>
          </a:bodyPr>
          <a:lstStyle/>
          <a:p>
            <a:r>
              <a:rPr lang="en-US" sz="54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Pdo</a:t>
            </a:r>
            <a:r>
              <a:rPr lang="en-US" sz="5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: parameter binding</a:t>
            </a:r>
            <a:endParaRPr lang="fr-FR" sz="54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938453C-91DF-45CC-BBF8-AE46E21A43CF}"/>
              </a:ext>
            </a:extLst>
          </p:cNvPr>
          <p:cNvSpPr txBox="1"/>
          <p:nvPr/>
        </p:nvSpPr>
        <p:spPr>
          <a:xfrm>
            <a:off x="397749" y="2384654"/>
            <a:ext cx="111415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Il est possible d’effectuer des requêtes avec paramètres, afin de les dynamiser, notamment pour les </a:t>
            </a:r>
            <a:r>
              <a:rPr lang="fr-FR" b="1" dirty="0"/>
              <a:t>WHERE</a:t>
            </a:r>
            <a:r>
              <a:rPr lang="fr-FR" dirty="0"/>
              <a:t>. Il faudra indiquer à PHP que l’on souhaite lui passer un paramètre avec la fonction « </a:t>
            </a:r>
            <a:r>
              <a:rPr lang="fr-FR" b="1" dirty="0" err="1"/>
              <a:t>bindValue</a:t>
            </a:r>
            <a:r>
              <a:rPr lang="fr-FR" dirty="0"/>
              <a:t> » :</a:t>
            </a:r>
            <a:endParaRPr lang="fr-FR" b="1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8EF5E6-3C25-486D-B7A2-44F32BD9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7785" y="6492875"/>
            <a:ext cx="764215" cy="365125"/>
          </a:xfrm>
        </p:spPr>
        <p:txBody>
          <a:bodyPr/>
          <a:lstStyle/>
          <a:p>
            <a:fld id="{6CE42BFF-69B7-4F10-A8D8-02FF0C38B363}" type="slidenum">
              <a:rPr lang="fr-FR" smtClean="0"/>
              <a:t>8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6D9A40B-CE99-CDD1-652D-59083D916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52" y="3824403"/>
            <a:ext cx="8183117" cy="2105319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4EBDD69-1D5B-0156-794A-0A2AED4593F3}"/>
              </a:ext>
            </a:extLst>
          </p:cNvPr>
          <p:cNvSpPr txBox="1"/>
          <p:nvPr/>
        </p:nvSpPr>
        <p:spPr>
          <a:xfrm>
            <a:off x="8718960" y="3265487"/>
            <a:ext cx="3203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Paramètre attendu dans la requête : « </a:t>
            </a:r>
            <a:r>
              <a:rPr lang="fr-FR" b="1" dirty="0"/>
              <a:t>?</a:t>
            </a:r>
            <a:r>
              <a:rPr lang="fr-FR" dirty="0"/>
              <a:t> »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C9D272A2-E2BE-8702-9697-DFB52EC7FF17}"/>
              </a:ext>
            </a:extLst>
          </p:cNvPr>
          <p:cNvCxnSpPr>
            <a:cxnSpLocks/>
          </p:cNvCxnSpPr>
          <p:nvPr/>
        </p:nvCxnSpPr>
        <p:spPr>
          <a:xfrm>
            <a:off x="3301182" y="3660431"/>
            <a:ext cx="171860" cy="785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A55350B4-059C-DA0E-CF68-383E37670F52}"/>
              </a:ext>
            </a:extLst>
          </p:cNvPr>
          <p:cNvSpPr txBox="1"/>
          <p:nvPr/>
        </p:nvSpPr>
        <p:spPr>
          <a:xfrm>
            <a:off x="8718960" y="4133255"/>
            <a:ext cx="3203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« </a:t>
            </a:r>
            <a:r>
              <a:rPr lang="fr-FR" b="1" dirty="0" err="1"/>
              <a:t>bindValue</a:t>
            </a:r>
            <a:r>
              <a:rPr lang="fr-FR" b="1" dirty="0"/>
              <a:t> », le premier param est la position du param attendu et le deuxième la valeur du param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D2E574FA-9B53-4ACF-F0F3-A3F114E1ABEB}"/>
              </a:ext>
            </a:extLst>
          </p:cNvPr>
          <p:cNvCxnSpPr>
            <a:cxnSpLocks/>
          </p:cNvCxnSpPr>
          <p:nvPr/>
        </p:nvCxnSpPr>
        <p:spPr>
          <a:xfrm flipH="1">
            <a:off x="4286774" y="4877062"/>
            <a:ext cx="4432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4449D0C6-D1C0-5D55-59FB-B71B267D7DF3}"/>
              </a:ext>
            </a:extLst>
          </p:cNvPr>
          <p:cNvSpPr txBox="1"/>
          <p:nvPr/>
        </p:nvSpPr>
        <p:spPr>
          <a:xfrm>
            <a:off x="396507" y="3078000"/>
            <a:ext cx="5473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Cette fois on doit utiliser « </a:t>
            </a:r>
            <a:r>
              <a:rPr lang="fr-FR" b="1" dirty="0" err="1"/>
              <a:t>prepare</a:t>
            </a:r>
            <a:r>
              <a:rPr lang="fr-FR" dirty="0"/>
              <a:t> » au lieu de « </a:t>
            </a:r>
            <a:r>
              <a:rPr lang="fr-FR" b="1" dirty="0" err="1"/>
              <a:t>query</a:t>
            </a:r>
            <a:r>
              <a:rPr lang="fr-FR" dirty="0"/>
              <a:t> », car la requête ne va pas s’exécuter de suite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F1589722-AC82-A081-D071-8BDEAD6FC1E5}"/>
              </a:ext>
            </a:extLst>
          </p:cNvPr>
          <p:cNvCxnSpPr>
            <a:cxnSpLocks/>
          </p:cNvCxnSpPr>
          <p:nvPr/>
        </p:nvCxnSpPr>
        <p:spPr>
          <a:xfrm flipH="1">
            <a:off x="8054829" y="3792406"/>
            <a:ext cx="664131" cy="690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0CFF2131-DCD6-79B7-A237-D1A5B91EA364}"/>
              </a:ext>
            </a:extLst>
          </p:cNvPr>
          <p:cNvSpPr txBox="1"/>
          <p:nvPr/>
        </p:nvSpPr>
        <p:spPr>
          <a:xfrm>
            <a:off x="351952" y="6029794"/>
            <a:ext cx="3624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 une fois la requête « paramétrée », on doit l’exécuter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B10BEB8-F6CA-34F2-AD28-F23C7075185C}"/>
              </a:ext>
            </a:extLst>
          </p:cNvPr>
          <p:cNvCxnSpPr>
            <a:cxnSpLocks/>
          </p:cNvCxnSpPr>
          <p:nvPr/>
        </p:nvCxnSpPr>
        <p:spPr>
          <a:xfrm flipH="1" flipV="1">
            <a:off x="2164167" y="5333584"/>
            <a:ext cx="274347" cy="696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618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CEDE09-97D9-49AD-98FF-AEBC0762F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50060" y="879057"/>
            <a:ext cx="5731449" cy="887949"/>
          </a:xfrm>
        </p:spPr>
        <p:txBody>
          <a:bodyPr>
            <a:noAutofit/>
          </a:bodyPr>
          <a:lstStyle/>
          <a:p>
            <a:r>
              <a:rPr lang="en-US" sz="54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Pdo</a:t>
            </a:r>
            <a:r>
              <a:rPr lang="en-US" sz="5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: parameter binding</a:t>
            </a:r>
            <a:endParaRPr lang="fr-FR" sz="54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938453C-91DF-45CC-BBF8-AE46E21A43CF}"/>
              </a:ext>
            </a:extLst>
          </p:cNvPr>
          <p:cNvSpPr txBox="1"/>
          <p:nvPr/>
        </p:nvSpPr>
        <p:spPr>
          <a:xfrm>
            <a:off x="377197" y="1951672"/>
            <a:ext cx="1134572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Il est aussi possible de donner des « alias » aux paramètre d’une requête. Auparavant on utilisait un « ? » pour représenter un paramètre de la requête, là il va falloir passer par un « :NOM_ALIAS  ».</a:t>
            </a:r>
          </a:p>
          <a:p>
            <a:endParaRPr lang="fr-FR" b="1" dirty="0"/>
          </a:p>
          <a:p>
            <a:r>
              <a:rPr lang="fr-FR" dirty="0"/>
              <a:t>La requête reste la même, on va utiliser un « </a:t>
            </a:r>
            <a:r>
              <a:rPr lang="fr-FR" b="1" dirty="0" err="1"/>
              <a:t>prepare</a:t>
            </a:r>
            <a:r>
              <a:rPr lang="fr-FR" dirty="0"/>
              <a:t> » sauf que l’on va passer par un « </a:t>
            </a:r>
            <a:r>
              <a:rPr lang="fr-FR" b="1" dirty="0" err="1"/>
              <a:t>bindParam</a:t>
            </a:r>
            <a:r>
              <a:rPr lang="fr-FR" dirty="0"/>
              <a:t> » au lieu de « </a:t>
            </a:r>
            <a:r>
              <a:rPr lang="fr-FR" b="1" dirty="0" err="1"/>
              <a:t>bindValue</a:t>
            </a:r>
            <a:r>
              <a:rPr lang="fr-FR" dirty="0"/>
              <a:t> ».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8EF5E6-3C25-486D-B7A2-44F32BD9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7785" y="6492875"/>
            <a:ext cx="764215" cy="365125"/>
          </a:xfrm>
        </p:spPr>
        <p:txBody>
          <a:bodyPr/>
          <a:lstStyle/>
          <a:p>
            <a:fld id="{6CE42BFF-69B7-4F10-A8D8-02FF0C38B363}" type="slidenum">
              <a:rPr lang="fr-FR" smtClean="0"/>
              <a:t>9</a:t>
            </a:fld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B35CD03-7729-9583-E81A-5BEC664D4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323" y="3271650"/>
            <a:ext cx="8446601" cy="218319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0A56BBE-0370-A0E8-DD8E-CDDFC2EDB19F}"/>
              </a:ext>
            </a:extLst>
          </p:cNvPr>
          <p:cNvSpPr txBox="1"/>
          <p:nvPr/>
        </p:nvSpPr>
        <p:spPr>
          <a:xfrm>
            <a:off x="136567" y="3613666"/>
            <a:ext cx="2464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Paramètre de la requête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8BBC61C-A48B-DCAA-E020-BF36E16333D9}"/>
              </a:ext>
            </a:extLst>
          </p:cNvPr>
          <p:cNvCxnSpPr>
            <a:cxnSpLocks/>
          </p:cNvCxnSpPr>
          <p:nvPr/>
        </p:nvCxnSpPr>
        <p:spPr>
          <a:xfrm>
            <a:off x="2531723" y="3883231"/>
            <a:ext cx="1060563" cy="295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D7660F3-1D94-88C4-8263-66455007FF56}"/>
              </a:ext>
            </a:extLst>
          </p:cNvPr>
          <p:cNvSpPr txBox="1"/>
          <p:nvPr/>
        </p:nvSpPr>
        <p:spPr>
          <a:xfrm>
            <a:off x="0" y="5486581"/>
            <a:ext cx="4280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« </a:t>
            </a:r>
            <a:r>
              <a:rPr lang="fr-FR" b="1" dirty="0" err="1"/>
              <a:t>bindParam</a:t>
            </a:r>
            <a:r>
              <a:rPr lang="fr-FR" dirty="0"/>
              <a:t> » : le premier paramètre est le nom du param dans la requête (ici </a:t>
            </a:r>
            <a:r>
              <a:rPr lang="fr-FR" b="1" dirty="0"/>
              <a:t>:</a:t>
            </a:r>
            <a:r>
              <a:rPr lang="fr-FR" b="1" dirty="0" err="1"/>
              <a:t>name</a:t>
            </a:r>
            <a:r>
              <a:rPr lang="fr-FR" dirty="0"/>
              <a:t>) et le deuxième est la valeur du paramètre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68A8F2F1-6373-B6A7-42A1-6CE83DDBD8BB}"/>
              </a:ext>
            </a:extLst>
          </p:cNvPr>
          <p:cNvCxnSpPr>
            <a:cxnSpLocks/>
          </p:cNvCxnSpPr>
          <p:nvPr/>
        </p:nvCxnSpPr>
        <p:spPr>
          <a:xfrm flipV="1">
            <a:off x="2531723" y="4542312"/>
            <a:ext cx="1143690" cy="944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869270"/>
      </p:ext>
    </p:extLst>
  </p:cSld>
  <p:clrMapOvr>
    <a:masterClrMapping/>
  </p:clrMapOvr>
</p:sld>
</file>

<file path=ppt/theme/theme1.xml><?xml version="1.0" encoding="utf-8"?>
<a:theme xmlns:a="http://schemas.openxmlformats.org/drawingml/2006/main" name="Ronds dans l’eau">
  <a:themeElements>
    <a:clrScheme name="Ronds dans l’eau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Ronds dans l’eau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onds dans l’eau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TM04033925[[fn=Ronds dans l’eau]]</Template>
  <TotalTime>1940</TotalTime>
  <Words>689</Words>
  <Application>Microsoft Office PowerPoint</Application>
  <PresentationFormat>Grand écran</PresentationFormat>
  <Paragraphs>55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Tw Cen MT</vt:lpstr>
      <vt:lpstr>Ronds dans l’eau</vt:lpstr>
      <vt:lpstr>PHP : Data object</vt:lpstr>
      <vt:lpstr>Php data object (pdo)</vt:lpstr>
      <vt:lpstr>Pdo object</vt:lpstr>
      <vt:lpstr>Pdo object</vt:lpstr>
      <vt:lpstr>Pdo : fetch</vt:lpstr>
      <vt:lpstr>Pdo : fetchobject</vt:lpstr>
      <vt:lpstr>Pdo : fetchall as object</vt:lpstr>
      <vt:lpstr>Pdo : parameter binding</vt:lpstr>
      <vt:lpstr>Pdo : parameter binding</vt:lpstr>
      <vt:lpstr>Pdo : insert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 les fondamentaux</dc:title>
  <dc:creator>Kévin TOURRET</dc:creator>
  <cp:lastModifiedBy>Kévin TOURRET</cp:lastModifiedBy>
  <cp:revision>285</cp:revision>
  <dcterms:created xsi:type="dcterms:W3CDTF">2021-09-22T19:56:15Z</dcterms:created>
  <dcterms:modified xsi:type="dcterms:W3CDTF">2022-12-20T19:10:37Z</dcterms:modified>
</cp:coreProperties>
</file>