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49"/>
  </p:notesMasterIdLst>
  <p:handoutMasterIdLst>
    <p:handoutMasterId r:id="rId50"/>
  </p:handoutMasterIdLst>
  <p:sldIdLst>
    <p:sldId id="256" r:id="rId2"/>
    <p:sldId id="257" r:id="rId3"/>
    <p:sldId id="266" r:id="rId4"/>
    <p:sldId id="267" r:id="rId5"/>
    <p:sldId id="269" r:id="rId6"/>
    <p:sldId id="268" r:id="rId7"/>
    <p:sldId id="270" r:id="rId8"/>
    <p:sldId id="271" r:id="rId9"/>
    <p:sldId id="272" r:id="rId10"/>
    <p:sldId id="273" r:id="rId11"/>
    <p:sldId id="274" r:id="rId12"/>
    <p:sldId id="275" r:id="rId13"/>
    <p:sldId id="284" r:id="rId14"/>
    <p:sldId id="282" r:id="rId15"/>
    <p:sldId id="276" r:id="rId16"/>
    <p:sldId id="277" r:id="rId17"/>
    <p:sldId id="278" r:id="rId18"/>
    <p:sldId id="279" r:id="rId19"/>
    <p:sldId id="280" r:id="rId20"/>
    <p:sldId id="281" r:id="rId21"/>
    <p:sldId id="283" r:id="rId22"/>
    <p:sldId id="285" r:id="rId23"/>
    <p:sldId id="258" r:id="rId24"/>
    <p:sldId id="259" r:id="rId25"/>
    <p:sldId id="260" r:id="rId26"/>
    <p:sldId id="304" r:id="rId27"/>
    <p:sldId id="286" r:id="rId28"/>
    <p:sldId id="288" r:id="rId29"/>
    <p:sldId id="287" r:id="rId30"/>
    <p:sldId id="295" r:id="rId31"/>
    <p:sldId id="296" r:id="rId32"/>
    <p:sldId id="297" r:id="rId33"/>
    <p:sldId id="298" r:id="rId34"/>
    <p:sldId id="299" r:id="rId35"/>
    <p:sldId id="289" r:id="rId36"/>
    <p:sldId id="290" r:id="rId37"/>
    <p:sldId id="301" r:id="rId38"/>
    <p:sldId id="302" r:id="rId39"/>
    <p:sldId id="303" r:id="rId40"/>
    <p:sldId id="291" r:id="rId41"/>
    <p:sldId id="292" r:id="rId42"/>
    <p:sldId id="293" r:id="rId43"/>
    <p:sldId id="294" r:id="rId44"/>
    <p:sldId id="262" r:id="rId45"/>
    <p:sldId id="263" r:id="rId46"/>
    <p:sldId id="264" r:id="rId47"/>
    <p:sldId id="26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p:scale>
          <a:sx n="100" d="100"/>
          <a:sy n="100" d="100"/>
        </p:scale>
        <p:origin x="-216" y="-6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A9D0C34-573A-4125-A0B8-5418FCB19B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06A7E60-80F6-4258-8317-1E891F7C5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0060B0-32FA-4918-B105-C3B81F3BD398}" type="datetimeFigureOut">
              <a:rPr lang="fr-FR" smtClean="0"/>
              <a:t>04/08/2022</a:t>
            </a:fld>
            <a:endParaRPr lang="fr-FR"/>
          </a:p>
        </p:txBody>
      </p:sp>
      <p:sp>
        <p:nvSpPr>
          <p:cNvPr id="4" name="Espace réservé du pied de page 3">
            <a:extLst>
              <a:ext uri="{FF2B5EF4-FFF2-40B4-BE49-F238E27FC236}">
                <a16:creationId xmlns:a16="http://schemas.microsoft.com/office/drawing/2014/main" id="{95645403-EE3D-4B10-AA5A-024BD75890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8C5AFE8-52A0-4C70-AB85-33710C0B2D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31FADF-0B5A-47DB-810A-9D0E6E7C9456}" type="slidenum">
              <a:rPr lang="fr-FR" smtClean="0"/>
              <a:t>‹N°›</a:t>
            </a:fld>
            <a:endParaRPr lang="fr-FR"/>
          </a:p>
        </p:txBody>
      </p:sp>
    </p:spTree>
    <p:extLst>
      <p:ext uri="{BB962C8B-B14F-4D97-AF65-F5344CB8AC3E}">
        <p14:creationId xmlns:p14="http://schemas.microsoft.com/office/powerpoint/2010/main" val="375241637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AC79-F357-4775-9E92-5D8D23B7DF98}" type="datetimeFigureOut">
              <a:rPr lang="fr-FR" smtClean="0"/>
              <a:t>04/08/2022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ED7F4-A2BE-4435-BFD2-B8C5AC54E893}" type="slidenum">
              <a:rPr lang="fr-FR" smtClean="0"/>
              <a:t>‹N°›</a:t>
            </a:fld>
            <a:endParaRPr lang="fr-FR"/>
          </a:p>
        </p:txBody>
      </p:sp>
    </p:spTree>
    <p:extLst>
      <p:ext uri="{BB962C8B-B14F-4D97-AF65-F5344CB8AC3E}">
        <p14:creationId xmlns:p14="http://schemas.microsoft.com/office/powerpoint/2010/main" val="9533596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B35D067-CBD2-4947-80E0-30D39B2DC090}" type="datetime1">
              <a:rPr lang="fr-FR" smtClean="0"/>
              <a:t>04/08/2022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536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6A3139F-854D-4FE6-99DD-CB489410AD8F}"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1944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D2F0DC-3D15-4F6F-84AB-EC4082A55979}"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295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BD590C-2158-452E-961B-3E1E8329CB24}"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916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26A6E5A-31EB-42CD-8A63-5F1D53FBC470}"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97655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A9C50E2-81A0-4702-8017-6C72B8512F01}" type="datetime1">
              <a:rPr lang="fr-FR" smtClean="0"/>
              <a:t>04/08/2022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8825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D27B479-876E-437A-964B-978423E76298}" type="datetime1">
              <a:rPr lang="fr-FR" smtClean="0"/>
              <a:t>04/08/2022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1346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23AB70-0F5C-45FE-88C4-25B4BA57329D}" type="datetime1">
              <a:rPr lang="fr-FR" smtClean="0"/>
              <a:t>04/08/2022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94551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5A4CA8-35F7-42C4-9ADC-5F44C1AACF89}" type="datetime1">
              <a:rPr lang="fr-FR" smtClean="0"/>
              <a:t>04/08/2022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0553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F4EA936-AAC8-48BA-8B10-32A5DCD211FC}" type="datetime1">
              <a:rPr lang="fr-FR" smtClean="0"/>
              <a:t>04/08/2022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70413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173185-31E5-4171-AE07-15DA09155188}" type="datetime1">
              <a:rPr lang="fr-FR" smtClean="0"/>
              <a:t>04/08/2022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6750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CD96CD-97A5-4E25-BD3B-5C9379240131}"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12350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503623F-6F4A-410D-91D5-BAA3C75C9E07}" type="datetime1">
              <a:rPr lang="fr-FR" smtClean="0"/>
              <a:t>04/08/2022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2717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8807A0-BD37-4435-A229-7FDA7DDAC310}" type="datetime1">
              <a:rPr lang="fr-FR" smtClean="0"/>
              <a:t>04/08/2022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05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60F396-152D-463E-93BC-AD29434579DB}" type="datetime1">
              <a:rPr lang="fr-FR" smtClean="0"/>
              <a:t>04/08/2022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3834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B1FA05-3657-462B-BCF3-68393ED91A27}"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5172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B0526B-C609-4D71-9CFA-BEB151D8AFC6}" type="datetime1">
              <a:rPr lang="fr-FR" smtClean="0"/>
              <a:t>04/08/2022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324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BBAE3C-7010-4F3E-914F-95C8349AD238}" type="datetime1">
              <a:rPr lang="fr-FR" smtClean="0"/>
              <a:t>04/08/2022</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CE42BFF-69B7-4F10-A8D8-02FF0C38B363}" type="slidenum">
              <a:rPr lang="fr-FR" smtClean="0"/>
              <a:t>‹N°›</a:t>
            </a:fld>
            <a:endParaRPr lang="fr-FR"/>
          </a:p>
        </p:txBody>
      </p:sp>
    </p:spTree>
    <p:extLst>
      <p:ext uri="{BB962C8B-B14F-4D97-AF65-F5344CB8AC3E}">
        <p14:creationId xmlns:p14="http://schemas.microsoft.com/office/powerpoint/2010/main" val="131082767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hyperlink" Target="https://symfony.com/download"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lassic.yarnpkg.com/lang/en/docs/install/#windows-stabl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KnpLabs/KnpPaginatorBundle"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248087" y="1319694"/>
            <a:ext cx="10176588" cy="2423367"/>
          </a:xfrm>
        </p:spPr>
        <p:txBody>
          <a:bodyPr>
            <a:noAutofit/>
          </a:bodyPr>
          <a:lstStyle/>
          <a:p>
            <a:r>
              <a:rPr lang="fr-FR" sz="8000" dirty="0">
                <a:solidFill>
                  <a:schemeClr val="accent6">
                    <a:lumMod val="75000"/>
                  </a:schemeClr>
                </a:solidFill>
              </a:rPr>
              <a:t>Symfony : les bases</a:t>
            </a:r>
          </a:p>
        </p:txBody>
      </p:sp>
      <p:sp>
        <p:nvSpPr>
          <p:cNvPr id="6" name="Espace réservé du numéro de diapositive 5">
            <a:extLst>
              <a:ext uri="{FF2B5EF4-FFF2-40B4-BE49-F238E27FC236}">
                <a16:creationId xmlns:a16="http://schemas.microsoft.com/office/drawing/2014/main" id="{CC3507C5-FD3D-4127-9F86-64EB53662783}"/>
              </a:ext>
            </a:extLst>
          </p:cNvPr>
          <p:cNvSpPr>
            <a:spLocks noGrp="1"/>
          </p:cNvSpPr>
          <p:nvPr>
            <p:ph type="sldNum" sz="quarter" idx="12"/>
          </p:nvPr>
        </p:nvSpPr>
        <p:spPr>
          <a:xfrm>
            <a:off x="11424675" y="6492875"/>
            <a:ext cx="764215" cy="365125"/>
          </a:xfrm>
        </p:spPr>
        <p:txBody>
          <a:bodyPr/>
          <a:lstStyle/>
          <a:p>
            <a:fld id="{6CE42BFF-69B7-4F10-A8D8-02FF0C38B363}" type="slidenum">
              <a:rPr lang="fr-FR" smtClean="0"/>
              <a:t>1</a:t>
            </a:fld>
            <a:endParaRPr lang="fr-FR" dirty="0"/>
          </a:p>
        </p:txBody>
      </p:sp>
    </p:spTree>
    <p:extLst>
      <p:ext uri="{BB962C8B-B14F-4D97-AF65-F5344CB8AC3E}">
        <p14:creationId xmlns:p14="http://schemas.microsoft.com/office/powerpoint/2010/main" val="198051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10</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1831036" y="2382114"/>
            <a:ext cx="8529927" cy="369332"/>
          </a:xfrm>
          <a:prstGeom prst="rect">
            <a:avLst/>
          </a:prstGeom>
          <a:noFill/>
        </p:spPr>
        <p:txBody>
          <a:bodyPr wrap="square" rtlCol="0">
            <a:spAutoFit/>
          </a:bodyPr>
          <a:lstStyle/>
          <a:p>
            <a:r>
              <a:rPr lang="fr-FR" dirty="0"/>
              <a:t>Si l’on ouvre le fichier </a:t>
            </a:r>
            <a:r>
              <a:rPr lang="fr-FR" b="1" dirty="0" err="1"/>
              <a:t>HomeController.php</a:t>
            </a:r>
            <a:r>
              <a:rPr lang="fr-FR" b="1" dirty="0"/>
              <a:t>,</a:t>
            </a:r>
            <a:r>
              <a:rPr lang="fr-FR" dirty="0"/>
              <a:t> il y a déjà une fonction qui a été créée : </a:t>
            </a:r>
            <a:endParaRPr lang="fr-FR" b="1" dirty="0"/>
          </a:p>
        </p:txBody>
      </p:sp>
      <p:pic>
        <p:nvPicPr>
          <p:cNvPr id="8" name="Image 7">
            <a:extLst>
              <a:ext uri="{FF2B5EF4-FFF2-40B4-BE49-F238E27FC236}">
                <a16:creationId xmlns:a16="http://schemas.microsoft.com/office/drawing/2014/main" id="{7EFF1B74-30A2-45A5-8289-0C2415A7ACB4}"/>
              </a:ext>
            </a:extLst>
          </p:cNvPr>
          <p:cNvPicPr>
            <a:picLocks noChangeAspect="1"/>
          </p:cNvPicPr>
          <p:nvPr/>
        </p:nvPicPr>
        <p:blipFill>
          <a:blip r:embed="rId2"/>
          <a:stretch>
            <a:fillRect/>
          </a:stretch>
        </p:blipFill>
        <p:spPr>
          <a:xfrm>
            <a:off x="5611137" y="2883506"/>
            <a:ext cx="6438900" cy="2895600"/>
          </a:xfrm>
          <a:prstGeom prst="rect">
            <a:avLst/>
          </a:prstGeom>
        </p:spPr>
      </p:pic>
      <p:sp>
        <p:nvSpPr>
          <p:cNvPr id="9" name="ZoneTexte 8">
            <a:extLst>
              <a:ext uri="{FF2B5EF4-FFF2-40B4-BE49-F238E27FC236}">
                <a16:creationId xmlns:a16="http://schemas.microsoft.com/office/drawing/2014/main" id="{B8D5C795-3D21-44BF-9319-A8845649E76B}"/>
              </a:ext>
            </a:extLst>
          </p:cNvPr>
          <p:cNvSpPr txBox="1"/>
          <p:nvPr/>
        </p:nvSpPr>
        <p:spPr>
          <a:xfrm>
            <a:off x="280508" y="2883506"/>
            <a:ext cx="5252073" cy="3139321"/>
          </a:xfrm>
          <a:prstGeom prst="rect">
            <a:avLst/>
          </a:prstGeom>
          <a:noFill/>
        </p:spPr>
        <p:txBody>
          <a:bodyPr wrap="square" rtlCol="0">
            <a:spAutoFit/>
          </a:bodyPr>
          <a:lstStyle/>
          <a:p>
            <a:pPr marL="285750" indent="-285750">
              <a:buFont typeface="Arial" panose="020B0604020202020204" pitchFamily="34" charset="0"/>
              <a:buChar char="•"/>
            </a:pPr>
            <a:r>
              <a:rPr lang="fr-FR" dirty="0"/>
              <a:t>Le commentaire est une </a:t>
            </a:r>
            <a:r>
              <a:rPr lang="fr-FR" b="1" dirty="0"/>
              <a:t>annotation</a:t>
            </a:r>
            <a:r>
              <a:rPr lang="fr-FR" dirty="0"/>
              <a:t> </a:t>
            </a:r>
            <a:r>
              <a:rPr lang="fr-FR" dirty="0" err="1"/>
              <a:t>php</a:t>
            </a:r>
            <a:r>
              <a:rPr lang="fr-FR" dirty="0"/>
              <a:t>, c’est-à-dire qu’elle est interprétée par le code.</a:t>
            </a:r>
            <a:br>
              <a:rPr lang="fr-FR" dirty="0"/>
            </a:br>
            <a:r>
              <a:rPr lang="fr-FR" dirty="0"/>
              <a:t>Ici il nous a créé par défaut une </a:t>
            </a:r>
            <a:r>
              <a:rPr lang="fr-FR" b="1" dirty="0"/>
              <a:t>route</a:t>
            </a:r>
            <a:r>
              <a:rPr lang="fr-FR" dirty="0"/>
              <a:t>, par </a:t>
            </a:r>
            <a:r>
              <a:rPr lang="fr-FR" b="1" dirty="0"/>
              <a:t>@Route,</a:t>
            </a:r>
            <a:br>
              <a:rPr lang="fr-FR" b="1" dirty="0"/>
            </a:br>
            <a:r>
              <a:rPr lang="fr-FR" dirty="0"/>
              <a:t>le paramètre sans nom est le </a:t>
            </a:r>
            <a:r>
              <a:rPr lang="fr-FR" b="1" dirty="0" err="1"/>
              <a:t>path</a:t>
            </a:r>
            <a:r>
              <a:rPr lang="fr-FR" b="1" dirty="0"/>
              <a:t> </a:t>
            </a:r>
            <a:r>
              <a:rPr lang="fr-FR" dirty="0"/>
              <a:t>qui sera appelé dans l’URL afin d’accéder à cette fonction, </a:t>
            </a:r>
            <a:r>
              <a:rPr lang="fr-FR" b="1" dirty="0" err="1"/>
              <a:t>name</a:t>
            </a:r>
            <a:r>
              <a:rPr lang="fr-FR" dirty="0"/>
              <a:t> est le nom de la route, utilisée pour communiquer entre les pages Symfony.</a:t>
            </a:r>
          </a:p>
          <a:p>
            <a:pPr marL="285750" indent="-285750">
              <a:buFont typeface="Arial" panose="020B0604020202020204" pitchFamily="34" charset="0"/>
              <a:buChar char="•"/>
            </a:pPr>
            <a:r>
              <a:rPr lang="fr-FR" dirty="0"/>
              <a:t>La fonction se contente de renvoyer une </a:t>
            </a:r>
            <a:r>
              <a:rPr lang="fr-FR" b="1" dirty="0" err="1"/>
              <a:t>Response</a:t>
            </a:r>
            <a:r>
              <a:rPr lang="fr-FR" dirty="0"/>
              <a:t>, sous la forme d’une page html</a:t>
            </a:r>
          </a:p>
          <a:p>
            <a:pPr marL="285750" indent="-285750">
              <a:buFont typeface="Arial" panose="020B0604020202020204" pitchFamily="34" charset="0"/>
              <a:buChar char="•"/>
            </a:pPr>
            <a:r>
              <a:rPr lang="fr-FR" dirty="0"/>
              <a:t>Si l’on remplace </a:t>
            </a:r>
            <a:r>
              <a:rPr lang="fr-FR" b="1" dirty="0"/>
              <a:t>’’/home’’</a:t>
            </a:r>
            <a:r>
              <a:rPr lang="fr-FR" dirty="0"/>
              <a:t> par </a:t>
            </a:r>
            <a:r>
              <a:rPr lang="fr-FR" b="1" dirty="0"/>
              <a:t>’’/’’</a:t>
            </a:r>
            <a:r>
              <a:rPr lang="fr-FR" dirty="0"/>
              <a:t> et que l’on remplace la page ?</a:t>
            </a:r>
            <a:endParaRPr lang="fr-FR" b="1" dirty="0"/>
          </a:p>
        </p:txBody>
      </p:sp>
    </p:spTree>
    <p:extLst>
      <p:ext uri="{BB962C8B-B14F-4D97-AF65-F5344CB8AC3E}">
        <p14:creationId xmlns:p14="http://schemas.microsoft.com/office/powerpoint/2010/main" val="20543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11</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14535" y="2847059"/>
            <a:ext cx="4789554" cy="2308324"/>
          </a:xfrm>
          <a:prstGeom prst="rect">
            <a:avLst/>
          </a:prstGeom>
          <a:noFill/>
        </p:spPr>
        <p:txBody>
          <a:bodyPr wrap="square" rtlCol="0">
            <a:spAutoFit/>
          </a:bodyPr>
          <a:lstStyle/>
          <a:p>
            <a:r>
              <a:rPr lang="fr-FR" dirty="0"/>
              <a:t>La fonction </a:t>
            </a:r>
            <a:r>
              <a:rPr lang="fr-FR" b="1" dirty="0" err="1"/>
              <a:t>render</a:t>
            </a:r>
            <a:r>
              <a:rPr lang="fr-FR" dirty="0"/>
              <a:t> est une fonction de </a:t>
            </a:r>
            <a:r>
              <a:rPr lang="fr-FR" b="1" dirty="0"/>
              <a:t>l’</a:t>
            </a:r>
            <a:r>
              <a:rPr lang="fr-FR" b="1" dirty="0" err="1"/>
              <a:t>AbstractController</a:t>
            </a:r>
            <a:r>
              <a:rPr lang="fr-FR" dirty="0"/>
              <a:t> de Symfony, elle prend en paramètre un nom de </a:t>
            </a:r>
            <a:r>
              <a:rPr lang="fr-FR" dirty="0" err="1"/>
              <a:t>template</a:t>
            </a:r>
            <a:r>
              <a:rPr lang="fr-FR" dirty="0"/>
              <a:t> html et un tableau associatif qui correspondent aux paramètres que l’on souhaite passer à notre page html.</a:t>
            </a:r>
          </a:p>
          <a:p>
            <a:endParaRPr lang="fr-FR" b="1" dirty="0"/>
          </a:p>
          <a:p>
            <a:r>
              <a:rPr lang="fr-FR" dirty="0"/>
              <a:t>Ici on a deux paramètres que l’on souhaite faire passer à la vue : </a:t>
            </a:r>
            <a:r>
              <a:rPr lang="fr-FR" b="1" dirty="0" err="1"/>
              <a:t>controller_name</a:t>
            </a:r>
            <a:r>
              <a:rPr lang="fr-FR" b="1" dirty="0"/>
              <a:t> </a:t>
            </a:r>
            <a:r>
              <a:rPr lang="fr-FR" dirty="0"/>
              <a:t>et </a:t>
            </a:r>
            <a:r>
              <a:rPr lang="fr-FR" b="1" dirty="0"/>
              <a:t>message</a:t>
            </a:r>
            <a:r>
              <a:rPr lang="fr-FR" dirty="0"/>
              <a:t>.</a:t>
            </a:r>
          </a:p>
        </p:txBody>
      </p:sp>
      <p:pic>
        <p:nvPicPr>
          <p:cNvPr id="4" name="Image 3">
            <a:extLst>
              <a:ext uri="{FF2B5EF4-FFF2-40B4-BE49-F238E27FC236}">
                <a16:creationId xmlns:a16="http://schemas.microsoft.com/office/drawing/2014/main" id="{B6861E90-F09D-4012-988C-3D025B8F8720}"/>
              </a:ext>
            </a:extLst>
          </p:cNvPr>
          <p:cNvPicPr>
            <a:picLocks noChangeAspect="1"/>
          </p:cNvPicPr>
          <p:nvPr/>
        </p:nvPicPr>
        <p:blipFill>
          <a:blip r:embed="rId2"/>
          <a:stretch>
            <a:fillRect/>
          </a:stretch>
        </p:blipFill>
        <p:spPr>
          <a:xfrm>
            <a:off x="5367140" y="2534561"/>
            <a:ext cx="6410325" cy="3248025"/>
          </a:xfrm>
          <a:prstGeom prst="rect">
            <a:avLst/>
          </a:prstGeom>
        </p:spPr>
      </p:pic>
    </p:spTree>
    <p:extLst>
      <p:ext uri="{BB962C8B-B14F-4D97-AF65-F5344CB8AC3E}">
        <p14:creationId xmlns:p14="http://schemas.microsoft.com/office/powerpoint/2010/main" val="383419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12</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258566" y="2713749"/>
            <a:ext cx="5296418" cy="3139321"/>
          </a:xfrm>
          <a:prstGeom prst="rect">
            <a:avLst/>
          </a:prstGeom>
          <a:noFill/>
        </p:spPr>
        <p:txBody>
          <a:bodyPr wrap="square" rtlCol="0">
            <a:spAutoFit/>
          </a:bodyPr>
          <a:lstStyle/>
          <a:p>
            <a:r>
              <a:rPr lang="fr-FR" dirty="0"/>
              <a:t>On ouvre maintenant le fichier contenu dans le dossier home que Symfony nous a créé : </a:t>
            </a:r>
            <a:r>
              <a:rPr lang="fr-FR" b="1" dirty="0" err="1"/>
              <a:t>index.html.twig</a:t>
            </a:r>
            <a:br>
              <a:rPr lang="fr-FR" b="1" dirty="0"/>
            </a:br>
            <a:br>
              <a:rPr lang="fr-FR" b="1" dirty="0"/>
            </a:br>
            <a:r>
              <a:rPr lang="fr-FR" dirty="0"/>
              <a:t>J’ai ajouté la ligne du if, mais concrètement </a:t>
            </a:r>
            <a:r>
              <a:rPr lang="fr-FR" dirty="0" err="1"/>
              <a:t>twig</a:t>
            </a:r>
            <a:r>
              <a:rPr lang="fr-FR" dirty="0"/>
              <a:t> nous permet d’afficher les variables que l’on lui passe via le tableau associatif, par des </a:t>
            </a:r>
            <a:r>
              <a:rPr lang="fr-FR" dirty="0">
                <a:solidFill>
                  <a:schemeClr val="bg1">
                    <a:lumMod val="85000"/>
                  </a:schemeClr>
                </a:solidFill>
                <a:highlight>
                  <a:srgbClr val="008080"/>
                </a:highlight>
              </a:rPr>
              <a:t>{{…}}</a:t>
            </a:r>
            <a:r>
              <a:rPr lang="fr-FR" dirty="0">
                <a:solidFill>
                  <a:schemeClr val="bg1">
                    <a:lumMod val="85000"/>
                  </a:schemeClr>
                </a:solidFill>
              </a:rPr>
              <a:t> </a:t>
            </a:r>
            <a:r>
              <a:rPr lang="fr-FR" dirty="0"/>
              <a:t>comme en </a:t>
            </a:r>
            <a:r>
              <a:rPr lang="fr-FR" dirty="0" err="1"/>
              <a:t>Angular</a:t>
            </a:r>
            <a:r>
              <a:rPr lang="fr-FR" dirty="0"/>
              <a:t> !</a:t>
            </a:r>
            <a:br>
              <a:rPr lang="fr-FR" dirty="0"/>
            </a:br>
            <a:br>
              <a:rPr lang="fr-FR" dirty="0"/>
            </a:br>
            <a:r>
              <a:rPr lang="fr-FR" dirty="0"/>
              <a:t>Le if s’utilise par le biais de balise </a:t>
            </a:r>
            <a:r>
              <a:rPr lang="fr-FR" dirty="0">
                <a:solidFill>
                  <a:schemeClr val="bg1">
                    <a:lumMod val="85000"/>
                  </a:schemeClr>
                </a:solidFill>
                <a:highlight>
                  <a:srgbClr val="008080"/>
                </a:highlight>
              </a:rPr>
              <a:t>{%...%}</a:t>
            </a:r>
            <a:r>
              <a:rPr lang="fr-FR" dirty="0"/>
              <a:t>, et il faut bien penser à la fermer avec un </a:t>
            </a:r>
            <a:r>
              <a:rPr lang="fr-FR" dirty="0" err="1"/>
              <a:t>endif</a:t>
            </a:r>
            <a:r>
              <a:rPr lang="fr-FR" dirty="0"/>
              <a:t>.</a:t>
            </a:r>
            <a:br>
              <a:rPr lang="fr-FR" dirty="0"/>
            </a:br>
            <a:br>
              <a:rPr lang="fr-FR" dirty="0"/>
            </a:br>
            <a:r>
              <a:rPr lang="fr-FR" dirty="0"/>
              <a:t>Voilà, nous avons fait notre première page Symfony !</a:t>
            </a:r>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8DFC211-747E-465C-9E35-2B747337A390}"/>
              </a:ext>
            </a:extLst>
          </p:cNvPr>
          <p:cNvPicPr>
            <a:picLocks noChangeAspect="1"/>
          </p:cNvPicPr>
          <p:nvPr/>
        </p:nvPicPr>
        <p:blipFill>
          <a:blip r:embed="rId2"/>
          <a:stretch>
            <a:fillRect/>
          </a:stretch>
        </p:blipFill>
        <p:spPr>
          <a:xfrm>
            <a:off x="5675910" y="2935422"/>
            <a:ext cx="5751875" cy="1983810"/>
          </a:xfrm>
          <a:prstGeom prst="rect">
            <a:avLst/>
          </a:prstGeom>
        </p:spPr>
      </p:pic>
    </p:spTree>
    <p:extLst>
      <p:ext uri="{BB962C8B-B14F-4D97-AF65-F5344CB8AC3E}">
        <p14:creationId xmlns:p14="http://schemas.microsoft.com/office/powerpoint/2010/main" val="29602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13</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505701" y="2466614"/>
            <a:ext cx="10922084" cy="646331"/>
          </a:xfrm>
          <a:prstGeom prst="rect">
            <a:avLst/>
          </a:prstGeom>
          <a:noFill/>
        </p:spPr>
        <p:txBody>
          <a:bodyPr wrap="square" rtlCol="0">
            <a:spAutoFit/>
          </a:bodyPr>
          <a:lstStyle/>
          <a:p>
            <a:r>
              <a:rPr lang="fr-FR" dirty="0"/>
              <a:t>Auparavant, je vous ai dit qu’en ajouter deux lignes dans le </a:t>
            </a:r>
            <a:r>
              <a:rPr lang="fr-FR" dirty="0" err="1"/>
              <a:t>base.html.twig</a:t>
            </a:r>
            <a:r>
              <a:rPr lang="fr-FR" dirty="0"/>
              <a:t> on pouvait récupérer nos fichiers de </a:t>
            </a:r>
            <a:r>
              <a:rPr lang="fr-FR" dirty="0" err="1"/>
              <a:t>css</a:t>
            </a:r>
            <a:r>
              <a:rPr lang="fr-FR" dirty="0"/>
              <a:t> et </a:t>
            </a:r>
            <a:r>
              <a:rPr lang="fr-FR" dirty="0" err="1"/>
              <a:t>typescript</a:t>
            </a:r>
            <a:r>
              <a:rPr lang="fr-FR" dirty="0"/>
              <a:t> partout dans l’application, mais comment cela est possible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9C054219-7EEC-41C6-998B-64AC65A9A5B0}"/>
              </a:ext>
            </a:extLst>
          </p:cNvPr>
          <p:cNvPicPr>
            <a:picLocks noChangeAspect="1"/>
          </p:cNvPicPr>
          <p:nvPr/>
        </p:nvPicPr>
        <p:blipFill>
          <a:blip r:embed="rId2"/>
          <a:stretch>
            <a:fillRect/>
          </a:stretch>
        </p:blipFill>
        <p:spPr>
          <a:xfrm>
            <a:off x="5520381" y="3329505"/>
            <a:ext cx="6019800" cy="1609725"/>
          </a:xfrm>
          <a:prstGeom prst="rect">
            <a:avLst/>
          </a:prstGeom>
        </p:spPr>
      </p:pic>
      <p:sp>
        <p:nvSpPr>
          <p:cNvPr id="8" name="ZoneTexte 7">
            <a:extLst>
              <a:ext uri="{FF2B5EF4-FFF2-40B4-BE49-F238E27FC236}">
                <a16:creationId xmlns:a16="http://schemas.microsoft.com/office/drawing/2014/main" id="{A8C192A9-97D8-4C88-B91C-80727E15C278}"/>
              </a:ext>
            </a:extLst>
          </p:cNvPr>
          <p:cNvSpPr txBox="1"/>
          <p:nvPr/>
        </p:nvSpPr>
        <p:spPr>
          <a:xfrm>
            <a:off x="345063" y="3329505"/>
            <a:ext cx="5014680" cy="3139321"/>
          </a:xfrm>
          <a:prstGeom prst="rect">
            <a:avLst/>
          </a:prstGeom>
          <a:noFill/>
        </p:spPr>
        <p:txBody>
          <a:bodyPr wrap="square" rtlCol="0">
            <a:spAutoFit/>
          </a:bodyPr>
          <a:lstStyle/>
          <a:p>
            <a:r>
              <a:rPr lang="fr-FR" dirty="0"/>
              <a:t>Si l’on regarde bien le fichier </a:t>
            </a:r>
            <a:r>
              <a:rPr lang="fr-FR" dirty="0" err="1"/>
              <a:t>index.html.twig</a:t>
            </a:r>
            <a:r>
              <a:rPr lang="fr-FR" dirty="0"/>
              <a:t> généré par Symfony pour notre </a:t>
            </a:r>
            <a:r>
              <a:rPr lang="fr-FR" dirty="0" err="1"/>
              <a:t>controller</a:t>
            </a:r>
            <a:r>
              <a:rPr lang="fr-FR" dirty="0"/>
              <a:t>, il y a ces lignes en début de fichier :</a:t>
            </a:r>
          </a:p>
          <a:p>
            <a:pPr marL="285750" indent="-285750">
              <a:buFont typeface="Arial" panose="020B0604020202020204" pitchFamily="34" charset="0"/>
              <a:buChar char="•"/>
            </a:pPr>
            <a:r>
              <a:rPr lang="fr-FR" b="1" dirty="0" err="1"/>
              <a:t>Extends</a:t>
            </a:r>
            <a:r>
              <a:rPr lang="fr-FR" dirty="0"/>
              <a:t> : prends en paramètre un nom de </a:t>
            </a:r>
            <a:r>
              <a:rPr lang="fr-FR" dirty="0" err="1"/>
              <a:t>template</a:t>
            </a:r>
            <a:r>
              <a:rPr lang="fr-FR" dirty="0"/>
              <a:t>, cela signifie que le contenu du </a:t>
            </a:r>
            <a:r>
              <a:rPr lang="fr-FR" dirty="0" err="1"/>
              <a:t>template</a:t>
            </a:r>
            <a:r>
              <a:rPr lang="fr-FR" dirty="0"/>
              <a:t> en question sera actif sur la page actuelle</a:t>
            </a:r>
            <a:r>
              <a:rPr lang="fr-FR"/>
              <a:t>, comme </a:t>
            </a:r>
            <a:r>
              <a:rPr lang="fr-FR" dirty="0"/>
              <a:t>un système d’héritage.</a:t>
            </a:r>
          </a:p>
          <a:p>
            <a:pPr marL="285750" indent="-285750">
              <a:buFont typeface="Arial" panose="020B0604020202020204" pitchFamily="34" charset="0"/>
              <a:buChar char="•"/>
            </a:pPr>
            <a:r>
              <a:rPr lang="fr-FR" b="1" dirty="0"/>
              <a:t>Block body </a:t>
            </a:r>
            <a:r>
              <a:rPr lang="fr-FR" dirty="0"/>
              <a:t>: ce bloc est aussi présent dans le </a:t>
            </a:r>
            <a:r>
              <a:rPr lang="fr-FR" dirty="0" err="1"/>
              <a:t>base.html.twig</a:t>
            </a:r>
            <a:r>
              <a:rPr lang="fr-FR" dirty="0"/>
              <a:t>, mais il est vide, ici il est « redéfini », ainsi s’il est redéfini </a:t>
            </a:r>
            <a:r>
              <a:rPr lang="fr-FR" dirty="0" err="1"/>
              <a:t>twig</a:t>
            </a:r>
            <a:r>
              <a:rPr lang="fr-FR" dirty="0"/>
              <a:t> affichera les éléments du dernier </a:t>
            </a:r>
            <a:r>
              <a:rPr lang="fr-FR" dirty="0" err="1"/>
              <a:t>template</a:t>
            </a:r>
            <a:r>
              <a:rPr lang="fr-FR" dirty="0"/>
              <a:t>.</a:t>
            </a:r>
          </a:p>
        </p:txBody>
      </p:sp>
    </p:spTree>
    <p:extLst>
      <p:ext uri="{BB962C8B-B14F-4D97-AF65-F5344CB8AC3E}">
        <p14:creationId xmlns:p14="http://schemas.microsoft.com/office/powerpoint/2010/main" val="183888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14</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29346" y="2454257"/>
            <a:ext cx="10998439" cy="2031325"/>
          </a:xfrm>
          <a:prstGeom prst="rect">
            <a:avLst/>
          </a:prstGeom>
          <a:noFill/>
        </p:spPr>
        <p:txBody>
          <a:bodyPr wrap="square" rtlCol="0">
            <a:spAutoFit/>
          </a:bodyPr>
          <a:lstStyle/>
          <a:p>
            <a:r>
              <a:rPr lang="fr-FR" dirty="0"/>
              <a:t>Il y a une notion importante dans Symfony et </a:t>
            </a:r>
            <a:r>
              <a:rPr lang="fr-FR" dirty="0" err="1"/>
              <a:t>Twig</a:t>
            </a:r>
            <a:r>
              <a:rPr lang="fr-FR" dirty="0"/>
              <a:t>, c’est celle des routes, </a:t>
            </a:r>
            <a:r>
              <a:rPr lang="fr-FR" dirty="0" err="1"/>
              <a:t>carc’est</a:t>
            </a:r>
            <a:r>
              <a:rPr lang="fr-FR" dirty="0"/>
              <a:t> quand même plus intéressant lorsque l’on peut naviguer d’une page HTML à une autre, non ?</a:t>
            </a:r>
            <a:br>
              <a:rPr lang="fr-FR" dirty="0"/>
            </a:br>
            <a:br>
              <a:rPr lang="fr-FR" dirty="0"/>
            </a:br>
            <a:r>
              <a:rPr lang="fr-FR" dirty="0"/>
              <a:t>Pour cela il y a une </a:t>
            </a:r>
            <a:r>
              <a:rPr lang="fr-FR" b="1" dirty="0"/>
              <a:t>fonction </a:t>
            </a:r>
            <a:r>
              <a:rPr lang="fr-FR" b="1" dirty="0" err="1"/>
              <a:t>twig</a:t>
            </a:r>
            <a:r>
              <a:rPr lang="fr-FR" b="1" dirty="0"/>
              <a:t> </a:t>
            </a:r>
            <a:r>
              <a:rPr lang="fr-FR" dirty="0"/>
              <a:t>qui permet de « naviguer » d’une page à une autre, en utilisant les </a:t>
            </a:r>
            <a:r>
              <a:rPr lang="fr-FR" b="1" dirty="0"/>
              <a:t>routes,</a:t>
            </a:r>
            <a:r>
              <a:rPr lang="fr-FR" dirty="0"/>
              <a:t> on va utiliser la fonction </a:t>
            </a:r>
            <a:r>
              <a:rPr lang="fr-FR" b="1" dirty="0" err="1"/>
              <a:t>path</a:t>
            </a:r>
            <a:r>
              <a:rPr lang="fr-FR" b="1" dirty="0"/>
              <a:t> :</a:t>
            </a:r>
          </a:p>
          <a:p>
            <a:endParaRPr lang="fr-FR" b="1" dirty="0">
              <a:solidFill>
                <a:schemeClr val="bg1">
                  <a:lumMod val="85000"/>
                </a:schemeClr>
              </a:solidFill>
            </a:endParaRP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CB648D3A-60BF-4A92-B8D9-9E208081FC30}"/>
              </a:ext>
            </a:extLst>
          </p:cNvPr>
          <p:cNvPicPr>
            <a:picLocks noChangeAspect="1"/>
          </p:cNvPicPr>
          <p:nvPr/>
        </p:nvPicPr>
        <p:blipFill>
          <a:blip r:embed="rId2"/>
          <a:stretch>
            <a:fillRect/>
          </a:stretch>
        </p:blipFill>
        <p:spPr>
          <a:xfrm>
            <a:off x="3642565" y="3847589"/>
            <a:ext cx="4572000" cy="1047750"/>
          </a:xfrm>
          <a:prstGeom prst="rect">
            <a:avLst/>
          </a:prstGeom>
        </p:spPr>
      </p:pic>
      <p:sp>
        <p:nvSpPr>
          <p:cNvPr id="8" name="ZoneTexte 7">
            <a:extLst>
              <a:ext uri="{FF2B5EF4-FFF2-40B4-BE49-F238E27FC236}">
                <a16:creationId xmlns:a16="http://schemas.microsoft.com/office/drawing/2014/main" id="{093BC579-8724-4135-BCA5-45FC84704C9B}"/>
              </a:ext>
            </a:extLst>
          </p:cNvPr>
          <p:cNvSpPr txBox="1"/>
          <p:nvPr/>
        </p:nvSpPr>
        <p:spPr>
          <a:xfrm>
            <a:off x="429346" y="4935230"/>
            <a:ext cx="9048824" cy="369332"/>
          </a:xfrm>
          <a:prstGeom prst="rect">
            <a:avLst/>
          </a:prstGeom>
          <a:noFill/>
        </p:spPr>
        <p:txBody>
          <a:bodyPr wrap="none" rtlCol="0">
            <a:spAutoFit/>
          </a:bodyPr>
          <a:lstStyle/>
          <a:p>
            <a:r>
              <a:rPr lang="fr-FR" dirty="0"/>
              <a:t>Cela implique que l’on ait une route ayant la valeur « </a:t>
            </a:r>
            <a:r>
              <a:rPr lang="fr-FR" b="1" dirty="0" err="1"/>
              <a:t>student_index</a:t>
            </a:r>
            <a:r>
              <a:rPr lang="fr-FR" b="1" dirty="0"/>
              <a:t> </a:t>
            </a:r>
            <a:r>
              <a:rPr lang="fr-FR" dirty="0"/>
              <a:t>» </a:t>
            </a:r>
            <a:r>
              <a:rPr lang="fr-FR" b="1" dirty="0"/>
              <a:t>pour l’attribut « </a:t>
            </a:r>
            <a:r>
              <a:rPr lang="fr-FR" b="1" dirty="0" err="1"/>
              <a:t>name</a:t>
            </a:r>
            <a:r>
              <a:rPr lang="fr-FR" b="1" dirty="0"/>
              <a:t> » </a:t>
            </a:r>
          </a:p>
        </p:txBody>
      </p:sp>
    </p:spTree>
    <p:extLst>
      <p:ext uri="{BB962C8B-B14F-4D97-AF65-F5344CB8AC3E}">
        <p14:creationId xmlns:p14="http://schemas.microsoft.com/office/powerpoint/2010/main" val="335159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1/5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15</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En Symfony, les Entités sont ce que l’on appelle les classes « métier », autrement dit les classes correspondant aux différents objets nécessaires aux fonctionnement de notre site web.</a:t>
            </a:r>
            <a:br>
              <a:rPr lang="fr-FR" dirty="0"/>
            </a:br>
            <a:r>
              <a:rPr lang="fr-FR" dirty="0"/>
              <a:t>Tout comme les </a:t>
            </a:r>
            <a:r>
              <a:rPr lang="fr-FR" dirty="0" err="1"/>
              <a:t>controllers</a:t>
            </a:r>
            <a:r>
              <a:rPr lang="fr-FR" dirty="0"/>
              <a:t>, Symfony nous offre une commande permettant de créer les différentes entités de notre site web : </a:t>
            </a:r>
            <a:r>
              <a:rPr lang="fr-FR" b="1" dirty="0" err="1"/>
              <a:t>php</a:t>
            </a:r>
            <a:r>
              <a:rPr lang="fr-FR" b="1" dirty="0"/>
              <a:t> bin/console </a:t>
            </a:r>
            <a:r>
              <a:rPr lang="fr-FR" b="1" dirty="0" err="1"/>
              <a:t>make:entity</a:t>
            </a:r>
            <a:endParaRPr lang="fr-FR" dirty="0"/>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7F78EBB5-5D5A-4C8A-98B5-6E3608A5E11D}"/>
              </a:ext>
            </a:extLst>
          </p:cNvPr>
          <p:cNvPicPr>
            <a:picLocks noChangeAspect="1"/>
          </p:cNvPicPr>
          <p:nvPr/>
        </p:nvPicPr>
        <p:blipFill>
          <a:blip r:embed="rId2"/>
          <a:stretch>
            <a:fillRect/>
          </a:stretch>
        </p:blipFill>
        <p:spPr>
          <a:xfrm>
            <a:off x="4233904" y="4048299"/>
            <a:ext cx="7193881" cy="1970364"/>
          </a:xfrm>
          <a:prstGeom prst="rect">
            <a:avLst/>
          </a:prstGeom>
        </p:spPr>
      </p:pic>
      <p:sp>
        <p:nvSpPr>
          <p:cNvPr id="8" name="ZoneTexte 7">
            <a:extLst>
              <a:ext uri="{FF2B5EF4-FFF2-40B4-BE49-F238E27FC236}">
                <a16:creationId xmlns:a16="http://schemas.microsoft.com/office/drawing/2014/main" id="{2E7CC6BF-BE97-47C2-A956-BE4A418D6E28}"/>
              </a:ext>
            </a:extLst>
          </p:cNvPr>
          <p:cNvSpPr txBox="1"/>
          <p:nvPr/>
        </p:nvSpPr>
        <p:spPr>
          <a:xfrm>
            <a:off x="220781" y="3943409"/>
            <a:ext cx="3920746" cy="2585323"/>
          </a:xfrm>
          <a:prstGeom prst="rect">
            <a:avLst/>
          </a:prstGeom>
          <a:noFill/>
        </p:spPr>
        <p:txBody>
          <a:bodyPr wrap="square" rtlCol="0">
            <a:spAutoFit/>
          </a:bodyPr>
          <a:lstStyle/>
          <a:p>
            <a:r>
              <a:rPr lang="fr-FR" dirty="0"/>
              <a:t>Un point intéressant ici, c’est que l’on voit les classes que Symfony nous a créé : </a:t>
            </a:r>
            <a:r>
              <a:rPr lang="fr-FR" dirty="0" err="1"/>
              <a:t>Student.php</a:t>
            </a:r>
            <a:r>
              <a:rPr lang="fr-FR" dirty="0"/>
              <a:t>, soit l’entité que l’on a demandé de créer.</a:t>
            </a:r>
          </a:p>
          <a:p>
            <a:r>
              <a:rPr lang="fr-FR" dirty="0"/>
              <a:t>Et un </a:t>
            </a:r>
            <a:r>
              <a:rPr lang="fr-FR" dirty="0" err="1"/>
              <a:t>StudentRepository.php</a:t>
            </a:r>
            <a:r>
              <a:rPr lang="fr-FR" dirty="0"/>
              <a:t>, il s’agit de la classe d’accès à la base de données pour permettre la récupération de nos </a:t>
            </a:r>
            <a:r>
              <a:rPr lang="fr-FR" dirty="0" err="1"/>
              <a:t>Student</a:t>
            </a:r>
            <a:r>
              <a:rPr lang="fr-FR" dirty="0"/>
              <a:t>, en plus de nous créer directement les objets !</a:t>
            </a:r>
          </a:p>
        </p:txBody>
      </p:sp>
    </p:spTree>
    <p:extLst>
      <p:ext uri="{BB962C8B-B14F-4D97-AF65-F5344CB8AC3E}">
        <p14:creationId xmlns:p14="http://schemas.microsoft.com/office/powerpoint/2010/main" val="145188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2/5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16</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Reprenons notre terminal, Symfony nous demande maintenant d’ajouter des propriétés à notre entité, ici j’ai ajouté </a:t>
            </a:r>
            <a:r>
              <a:rPr lang="fr-FR" b="1" dirty="0"/>
              <a:t>« </a:t>
            </a:r>
            <a:r>
              <a:rPr lang="fr-FR" b="1" dirty="0" err="1"/>
              <a:t>name</a:t>
            </a:r>
            <a:r>
              <a:rPr lang="fr-FR" b="1" dirty="0"/>
              <a:t> », qui est un string de taille 255 et non-</a:t>
            </a:r>
            <a:r>
              <a:rPr lang="fr-FR" b="1" dirty="0" err="1"/>
              <a:t>null</a:t>
            </a:r>
            <a:r>
              <a:rPr lang="fr-FR" b="1" dirty="0"/>
              <a:t>.</a:t>
            </a:r>
            <a:endParaRPr lang="fr-FR" dirty="0"/>
          </a:p>
          <a:p>
            <a:r>
              <a:rPr lang="fr-FR" dirty="0"/>
              <a:t>Symfony nous indique ensuite « </a:t>
            </a:r>
            <a:r>
              <a:rPr lang="fr-FR" dirty="0" err="1"/>
              <a:t>updated</a:t>
            </a:r>
            <a:r>
              <a:rPr lang="fr-FR" dirty="0"/>
              <a:t> src/</a:t>
            </a:r>
            <a:r>
              <a:rPr lang="fr-FR" dirty="0" err="1"/>
              <a:t>Entity</a:t>
            </a:r>
            <a:r>
              <a:rPr lang="fr-FR" dirty="0"/>
              <a:t>/</a:t>
            </a:r>
            <a:r>
              <a:rPr lang="fr-FR" dirty="0" err="1"/>
              <a:t>Student.php</a:t>
            </a:r>
            <a:r>
              <a:rPr lang="fr-FR" dirty="0"/>
              <a:t> », allons ouvrir ce fichier et voir ce qu’il a changé à l’intérieur.</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88A797A5-3C24-4094-A2C2-54AFEEEBF90C}"/>
              </a:ext>
            </a:extLst>
          </p:cNvPr>
          <p:cNvPicPr>
            <a:picLocks noChangeAspect="1"/>
          </p:cNvPicPr>
          <p:nvPr/>
        </p:nvPicPr>
        <p:blipFill>
          <a:blip r:embed="rId2"/>
          <a:stretch>
            <a:fillRect/>
          </a:stretch>
        </p:blipFill>
        <p:spPr>
          <a:xfrm>
            <a:off x="2996231" y="3656966"/>
            <a:ext cx="6130618" cy="3018471"/>
          </a:xfrm>
          <a:prstGeom prst="rect">
            <a:avLst/>
          </a:prstGeom>
        </p:spPr>
      </p:pic>
    </p:spTree>
    <p:extLst>
      <p:ext uri="{BB962C8B-B14F-4D97-AF65-F5344CB8AC3E}">
        <p14:creationId xmlns:p14="http://schemas.microsoft.com/office/powerpoint/2010/main" val="343088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3/5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17</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477328"/>
          </a:xfrm>
          <a:prstGeom prst="rect">
            <a:avLst/>
          </a:prstGeom>
          <a:noFill/>
        </p:spPr>
        <p:txBody>
          <a:bodyPr wrap="square" rtlCol="0">
            <a:spAutoFit/>
          </a:bodyPr>
          <a:lstStyle/>
          <a:p>
            <a:r>
              <a:rPr lang="fr-FR" dirty="0"/>
              <a:t>Indiquons à Symfony que l’on ne veut pas ajouter d’autres propriétés à notre classe.</a:t>
            </a:r>
          </a:p>
          <a:p>
            <a:r>
              <a:rPr lang="fr-FR" dirty="0"/>
              <a:t>Il nous indique une nouvelle commande à passer :</a:t>
            </a:r>
          </a:p>
          <a:p>
            <a:endParaRPr lang="fr-FR" dirty="0"/>
          </a:p>
          <a:p>
            <a:r>
              <a:rPr lang="fr-FR" dirty="0"/>
              <a:t> </a:t>
            </a: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A3C5FDAA-D061-451F-8B8B-B6F28DBA766A}"/>
              </a:ext>
            </a:extLst>
          </p:cNvPr>
          <p:cNvPicPr>
            <a:picLocks noChangeAspect="1"/>
          </p:cNvPicPr>
          <p:nvPr/>
        </p:nvPicPr>
        <p:blipFill>
          <a:blip r:embed="rId2"/>
          <a:stretch>
            <a:fillRect/>
          </a:stretch>
        </p:blipFill>
        <p:spPr>
          <a:xfrm>
            <a:off x="1865229" y="3382971"/>
            <a:ext cx="8461541" cy="1340900"/>
          </a:xfrm>
          <a:prstGeom prst="rect">
            <a:avLst/>
          </a:prstGeom>
        </p:spPr>
      </p:pic>
      <p:sp>
        <p:nvSpPr>
          <p:cNvPr id="8" name="ZoneTexte 7">
            <a:extLst>
              <a:ext uri="{FF2B5EF4-FFF2-40B4-BE49-F238E27FC236}">
                <a16:creationId xmlns:a16="http://schemas.microsoft.com/office/drawing/2014/main" id="{123052E9-5A72-4EE6-A18B-0FE8F4D280F1}"/>
              </a:ext>
            </a:extLst>
          </p:cNvPr>
          <p:cNvSpPr txBox="1"/>
          <p:nvPr/>
        </p:nvSpPr>
        <p:spPr>
          <a:xfrm>
            <a:off x="184095" y="4860298"/>
            <a:ext cx="8864371" cy="1477328"/>
          </a:xfrm>
          <a:prstGeom prst="rect">
            <a:avLst/>
          </a:prstGeom>
          <a:noFill/>
        </p:spPr>
        <p:txBody>
          <a:bodyPr wrap="square" rtlCol="0">
            <a:spAutoFit/>
          </a:bodyPr>
          <a:lstStyle/>
          <a:p>
            <a:r>
              <a:rPr lang="fr-FR" b="1" dirty="0" err="1"/>
              <a:t>php</a:t>
            </a:r>
            <a:r>
              <a:rPr lang="fr-FR" b="1" dirty="0"/>
              <a:t> bin/console </a:t>
            </a:r>
            <a:r>
              <a:rPr lang="fr-FR" b="1" dirty="0" err="1"/>
              <a:t>make:migration</a:t>
            </a:r>
            <a:r>
              <a:rPr lang="fr-FR" dirty="0"/>
              <a:t> : il s’agit de créer une migration Symfony, mais qu’est-ce qu’une migration ? </a:t>
            </a:r>
          </a:p>
          <a:p>
            <a:r>
              <a:rPr lang="fr-FR" dirty="0"/>
              <a:t>Symfony nous permet de générer des migrations, qui correspondent aux changements entre nos entités et la base de données, qui nous permette de générer la</a:t>
            </a:r>
            <a:br>
              <a:rPr lang="fr-FR" dirty="0"/>
            </a:br>
            <a:r>
              <a:rPr lang="fr-FR" dirty="0"/>
              <a:t>base de données directement en fonction de nos entités !</a:t>
            </a:r>
          </a:p>
        </p:txBody>
      </p:sp>
    </p:spTree>
    <p:extLst>
      <p:ext uri="{BB962C8B-B14F-4D97-AF65-F5344CB8AC3E}">
        <p14:creationId xmlns:p14="http://schemas.microsoft.com/office/powerpoint/2010/main" val="275540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4/5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18</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754326"/>
          </a:xfrm>
          <a:prstGeom prst="rect">
            <a:avLst/>
          </a:prstGeom>
          <a:noFill/>
        </p:spPr>
        <p:txBody>
          <a:bodyPr wrap="square" rtlCol="0">
            <a:spAutoFit/>
          </a:bodyPr>
          <a:lstStyle/>
          <a:p>
            <a:r>
              <a:rPr lang="fr-FR" dirty="0"/>
              <a:t>Avant de passer cette commande, il faut indiquer à Symfony dans quelle base de données créer la table représentant notre entité, pour cela il faut configurer le</a:t>
            </a:r>
            <a:r>
              <a:rPr lang="fr-FR" b="1" dirty="0"/>
              <a:t> .</a:t>
            </a:r>
            <a:r>
              <a:rPr lang="fr-FR" b="1" dirty="0" err="1"/>
              <a:t>env</a:t>
            </a:r>
            <a:r>
              <a:rPr lang="fr-FR" b="1" dirty="0"/>
              <a:t> </a:t>
            </a:r>
            <a:r>
              <a:rPr lang="fr-FR" dirty="0"/>
              <a:t>à la racine du projet (copier/collier =&gt; renommer en </a:t>
            </a:r>
            <a:r>
              <a:rPr lang="fr-FR" dirty="0" err="1"/>
              <a:t>env.local</a:t>
            </a:r>
            <a:r>
              <a:rPr lang="fr-FR" dirty="0"/>
              <a:t>) : :</a:t>
            </a:r>
          </a:p>
          <a:p>
            <a:endParaRPr lang="fr-FR" dirty="0"/>
          </a:p>
          <a:p>
            <a:r>
              <a:rPr lang="fr-FR" dirty="0"/>
              <a:t> </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B6C4969-DF12-4060-A6E3-E7C32C037BCC}"/>
              </a:ext>
            </a:extLst>
          </p:cNvPr>
          <p:cNvPicPr>
            <a:picLocks noChangeAspect="1"/>
          </p:cNvPicPr>
          <p:nvPr/>
        </p:nvPicPr>
        <p:blipFill>
          <a:blip r:embed="rId2"/>
          <a:stretch>
            <a:fillRect/>
          </a:stretch>
        </p:blipFill>
        <p:spPr>
          <a:xfrm>
            <a:off x="2251580" y="3429000"/>
            <a:ext cx="9558312" cy="826107"/>
          </a:xfrm>
          <a:prstGeom prst="rect">
            <a:avLst/>
          </a:prstGeom>
        </p:spPr>
      </p:pic>
      <p:sp>
        <p:nvSpPr>
          <p:cNvPr id="9" name="ZoneTexte 8">
            <a:extLst>
              <a:ext uri="{FF2B5EF4-FFF2-40B4-BE49-F238E27FC236}">
                <a16:creationId xmlns:a16="http://schemas.microsoft.com/office/drawing/2014/main" id="{D2709470-C193-4F24-BCBE-CC07C5DE7AC7}"/>
              </a:ext>
            </a:extLst>
          </p:cNvPr>
          <p:cNvSpPr txBox="1"/>
          <p:nvPr/>
        </p:nvSpPr>
        <p:spPr>
          <a:xfrm>
            <a:off x="370779" y="4417631"/>
            <a:ext cx="10769551" cy="1754326"/>
          </a:xfrm>
          <a:prstGeom prst="rect">
            <a:avLst/>
          </a:prstGeom>
          <a:noFill/>
        </p:spPr>
        <p:txBody>
          <a:bodyPr wrap="none" rtlCol="0">
            <a:spAutoFit/>
          </a:bodyPr>
          <a:lstStyle/>
          <a:p>
            <a:r>
              <a:rPr lang="fr-FR" dirty="0"/>
              <a:t>Il faut remplacer la valeur par défaut de Symfony pour la clé DATABASE_URL, par l’URL de notre base de données</a:t>
            </a:r>
            <a:br>
              <a:rPr lang="fr-FR" dirty="0"/>
            </a:br>
            <a:r>
              <a:rPr lang="fr-FR" dirty="0"/>
              <a:t>ici, j’ai indiqué que mon projet aura la base de donnes de nom </a:t>
            </a:r>
            <a:r>
              <a:rPr lang="fr-FR" b="1" dirty="0"/>
              <a:t>« </a:t>
            </a:r>
            <a:r>
              <a:rPr lang="fr-FR" b="1" dirty="0" err="1"/>
              <a:t>db</a:t>
            </a:r>
            <a:r>
              <a:rPr lang="fr-FR" b="1" dirty="0"/>
              <a:t>-course-</a:t>
            </a:r>
            <a:r>
              <a:rPr lang="fr-FR" b="1" dirty="0" err="1"/>
              <a:t>project</a:t>
            </a:r>
            <a:r>
              <a:rPr lang="fr-FR" b="1" dirty="0"/>
              <a:t>-dev » </a:t>
            </a:r>
          </a:p>
          <a:p>
            <a:endParaRPr lang="fr-FR" b="1" dirty="0"/>
          </a:p>
          <a:p>
            <a:r>
              <a:rPr lang="fr-FR" dirty="0"/>
              <a:t>Il reste encore une chose à faire avant de lancer la commande que Symfony nous a donné auparavant,</a:t>
            </a:r>
            <a:br>
              <a:rPr lang="fr-FR" dirty="0"/>
            </a:br>
            <a:r>
              <a:rPr lang="fr-FR" dirty="0"/>
              <a:t>c’est la création de la base de données :</a:t>
            </a:r>
          </a:p>
          <a:p>
            <a:r>
              <a:rPr lang="it-IT" b="1" dirty="0"/>
              <a:t>php bin/console doctrine:database:create</a:t>
            </a:r>
            <a:r>
              <a:rPr lang="fr-FR" b="1" dirty="0"/>
              <a:t> </a:t>
            </a:r>
          </a:p>
        </p:txBody>
      </p:sp>
    </p:spTree>
    <p:extLst>
      <p:ext uri="{BB962C8B-B14F-4D97-AF65-F5344CB8AC3E}">
        <p14:creationId xmlns:p14="http://schemas.microsoft.com/office/powerpoint/2010/main" val="196508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5/5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19</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369332"/>
          </a:xfrm>
          <a:prstGeom prst="rect">
            <a:avLst/>
          </a:prstGeom>
          <a:noFill/>
        </p:spPr>
        <p:txBody>
          <a:bodyPr wrap="square" rtlCol="0">
            <a:spAutoFit/>
          </a:bodyPr>
          <a:lstStyle/>
          <a:p>
            <a:r>
              <a:rPr lang="fr-FR" dirty="0"/>
              <a:t>Une fois les commandes lancées, Symfony nous affiche ceci :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556CEF32-C2B6-4CCA-B525-397D6D5E9C97}"/>
              </a:ext>
            </a:extLst>
          </p:cNvPr>
          <p:cNvPicPr>
            <a:picLocks noChangeAspect="1"/>
          </p:cNvPicPr>
          <p:nvPr/>
        </p:nvPicPr>
        <p:blipFill>
          <a:blip r:embed="rId2"/>
          <a:stretch>
            <a:fillRect/>
          </a:stretch>
        </p:blipFill>
        <p:spPr>
          <a:xfrm>
            <a:off x="2227132" y="3060906"/>
            <a:ext cx="7737736" cy="1713584"/>
          </a:xfrm>
          <a:prstGeom prst="rect">
            <a:avLst/>
          </a:prstGeom>
        </p:spPr>
      </p:pic>
      <p:sp>
        <p:nvSpPr>
          <p:cNvPr id="8" name="ZoneTexte 7">
            <a:extLst>
              <a:ext uri="{FF2B5EF4-FFF2-40B4-BE49-F238E27FC236}">
                <a16:creationId xmlns:a16="http://schemas.microsoft.com/office/drawing/2014/main" id="{7343A13B-C307-4A4A-A4EE-476C32552F1A}"/>
              </a:ext>
            </a:extLst>
          </p:cNvPr>
          <p:cNvSpPr txBox="1"/>
          <p:nvPr/>
        </p:nvSpPr>
        <p:spPr>
          <a:xfrm>
            <a:off x="436729" y="4895093"/>
            <a:ext cx="8734567" cy="1477328"/>
          </a:xfrm>
          <a:prstGeom prst="rect">
            <a:avLst/>
          </a:prstGeom>
          <a:noFill/>
        </p:spPr>
        <p:txBody>
          <a:bodyPr wrap="square" rtlCol="0">
            <a:spAutoFit/>
          </a:bodyPr>
          <a:lstStyle/>
          <a:p>
            <a:r>
              <a:rPr lang="fr-FR" dirty="0"/>
              <a:t>Il a créé un fichier de migration dans le dossier migrations et nous propose maintenant une nouvelle commande : </a:t>
            </a:r>
            <a:r>
              <a:rPr lang="fr-FR" b="1" dirty="0" err="1"/>
              <a:t>php</a:t>
            </a:r>
            <a:r>
              <a:rPr lang="fr-FR" b="1" dirty="0"/>
              <a:t> bin/console </a:t>
            </a:r>
            <a:r>
              <a:rPr lang="fr-FR" b="1" dirty="0" err="1"/>
              <a:t>doctrine:migrations:migrate</a:t>
            </a:r>
            <a:r>
              <a:rPr lang="fr-FR" b="1" dirty="0"/>
              <a:t> -n</a:t>
            </a:r>
            <a:br>
              <a:rPr lang="fr-FR" b="1" dirty="0"/>
            </a:br>
            <a:br>
              <a:rPr lang="fr-FR" b="1" dirty="0"/>
            </a:br>
            <a:r>
              <a:rPr lang="fr-FR" dirty="0"/>
              <a:t>Cette commande exécute les migrations non-passées en base </a:t>
            </a:r>
            <a:br>
              <a:rPr lang="fr-FR" dirty="0"/>
            </a:br>
            <a:r>
              <a:rPr lang="fr-FR" dirty="0"/>
              <a:t>de données !</a:t>
            </a:r>
            <a:endParaRPr lang="fr-FR" b="1" dirty="0"/>
          </a:p>
        </p:txBody>
      </p:sp>
    </p:spTree>
    <p:extLst>
      <p:ext uri="{BB962C8B-B14F-4D97-AF65-F5344CB8AC3E}">
        <p14:creationId xmlns:p14="http://schemas.microsoft.com/office/powerpoint/2010/main" val="26319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460551" y="1083464"/>
            <a:ext cx="5731449" cy="1603868"/>
          </a:xfrm>
        </p:spPr>
        <p:txBody>
          <a:bodyPr>
            <a:noAutofit/>
          </a:bodyPr>
          <a:lstStyle/>
          <a:p>
            <a:r>
              <a:rPr lang="en-US" sz="5400" b="1" i="1" kern="1200" cap="all" dirty="0" err="1">
                <a:solidFill>
                  <a:schemeClr val="tx1">
                    <a:lumMod val="95000"/>
                    <a:lumOff val="5000"/>
                  </a:schemeClr>
                </a:solidFill>
                <a:latin typeface="+mj-lt"/>
                <a:ea typeface="+mj-ea"/>
                <a:cs typeface="+mj-cs"/>
              </a:rPr>
              <a:t>Qu’est-ce</a:t>
            </a:r>
            <a:r>
              <a:rPr lang="en-US" sz="5400" b="1" i="1" kern="1200" cap="all" dirty="0">
                <a:solidFill>
                  <a:schemeClr val="tx1">
                    <a:lumMod val="95000"/>
                    <a:lumOff val="5000"/>
                  </a:schemeClr>
                </a:solidFill>
                <a:latin typeface="+mj-lt"/>
                <a:ea typeface="+mj-ea"/>
                <a:cs typeface="+mj-cs"/>
              </a:rPr>
              <a:t> qu</a:t>
            </a:r>
            <a:r>
              <a:rPr lang="en-US" sz="5400" b="1" i="1" dirty="0">
                <a:solidFill>
                  <a:schemeClr val="tx1">
                    <a:lumMod val="95000"/>
                    <a:lumOff val="5000"/>
                  </a:schemeClr>
                </a:solidFill>
              </a:rPr>
              <a:t>e Symfony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4026089" y="2687332"/>
            <a:ext cx="8038531" cy="1200329"/>
          </a:xfrm>
          <a:prstGeom prst="rect">
            <a:avLst/>
          </a:prstGeom>
          <a:noFill/>
        </p:spPr>
        <p:txBody>
          <a:bodyPr wrap="square" rtlCol="0">
            <a:spAutoFit/>
          </a:bodyPr>
          <a:lstStyle/>
          <a:p>
            <a:r>
              <a:rPr lang="fr-FR" dirty="0"/>
              <a:t>C’est un ensemble de composants PHP, ainsi qu’un Framework </a:t>
            </a:r>
            <a:r>
              <a:rPr lang="fr-FR" b="1" dirty="0"/>
              <a:t>MVC PHP.</a:t>
            </a:r>
          </a:p>
          <a:p>
            <a:endParaRPr lang="fr-FR" b="1" dirty="0"/>
          </a:p>
          <a:p>
            <a:r>
              <a:rPr lang="fr-FR" dirty="0"/>
              <a:t>Il est fourni plusieurs fonctionnalités modulables permettant de faciliter la </a:t>
            </a:r>
            <a:br>
              <a:rPr lang="fr-FR" dirty="0"/>
            </a:br>
            <a:r>
              <a:rPr lang="fr-FR" dirty="0"/>
              <a:t>réalisation d’un site web, et aussi de l’</a:t>
            </a:r>
            <a:r>
              <a:rPr lang="fr-FR" dirty="0" err="1"/>
              <a:t>accelérer</a:t>
            </a:r>
            <a:r>
              <a:rPr lang="fr-FR" dirty="0"/>
              <a:t>,.</a:t>
            </a:r>
          </a:p>
        </p:txBody>
      </p:sp>
      <p:sp>
        <p:nvSpPr>
          <p:cNvPr id="4" name="ZoneTexte 3">
            <a:extLst>
              <a:ext uri="{FF2B5EF4-FFF2-40B4-BE49-F238E27FC236}">
                <a16:creationId xmlns:a16="http://schemas.microsoft.com/office/drawing/2014/main" id="{F47084A7-C17F-4604-B87D-E6A238BF2CE1}"/>
              </a:ext>
            </a:extLst>
          </p:cNvPr>
          <p:cNvSpPr txBox="1"/>
          <p:nvPr/>
        </p:nvSpPr>
        <p:spPr>
          <a:xfrm>
            <a:off x="4026089" y="4266938"/>
            <a:ext cx="5390866" cy="923330"/>
          </a:xfrm>
          <a:prstGeom prst="rect">
            <a:avLst/>
          </a:prstGeom>
          <a:noFill/>
        </p:spPr>
        <p:txBody>
          <a:bodyPr wrap="square" rtlCol="0">
            <a:spAutoFit/>
          </a:bodyPr>
          <a:lstStyle/>
          <a:p>
            <a:r>
              <a:rPr lang="fr-FR" dirty="0"/>
              <a:t>Symfony est apparu en 2005 par SensioLabs, une entreprise française.</a:t>
            </a:r>
          </a:p>
          <a:p>
            <a:r>
              <a:rPr lang="fr-FR" dirty="0"/>
              <a:t>Le fondateur de Symfony est </a:t>
            </a:r>
            <a:r>
              <a:rPr lang="fr-FR" b="1" dirty="0"/>
              <a:t>Fabien </a:t>
            </a:r>
            <a:r>
              <a:rPr lang="fr-FR" b="1" dirty="0" err="1"/>
              <a:t>Potencier</a:t>
            </a:r>
            <a:r>
              <a:rPr lang="fr-FR" b="1" dirty="0"/>
              <a:t>.</a:t>
            </a:r>
          </a:p>
        </p:txBody>
      </p:sp>
      <p:pic>
        <p:nvPicPr>
          <p:cNvPr id="5" name="Picture 2">
            <a:extLst>
              <a:ext uri="{FF2B5EF4-FFF2-40B4-BE49-F238E27FC236}">
                <a16:creationId xmlns:a16="http://schemas.microsoft.com/office/drawing/2014/main" id="{4FDEE256-2E3D-4FEA-A801-7DC4C3DA3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77" y="233238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8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doctrine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20</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2585323"/>
          </a:xfrm>
          <a:prstGeom prst="rect">
            <a:avLst/>
          </a:prstGeom>
          <a:noFill/>
        </p:spPr>
        <p:txBody>
          <a:bodyPr wrap="square" rtlCol="0">
            <a:spAutoFit/>
          </a:bodyPr>
          <a:lstStyle/>
          <a:p>
            <a:r>
              <a:rPr lang="fr-FR" dirty="0"/>
              <a:t>	Symfony utilise Doctrine comme ORM (</a:t>
            </a:r>
            <a:r>
              <a:rPr lang="fr-FR" b="1" u="sng" dirty="0"/>
              <a:t>O</a:t>
            </a:r>
            <a:r>
              <a:rPr lang="fr-FR" dirty="0"/>
              <a:t>bject </a:t>
            </a:r>
            <a:r>
              <a:rPr lang="fr-FR" b="1" u="sng" dirty="0" err="1"/>
              <a:t>R</a:t>
            </a:r>
            <a:r>
              <a:rPr lang="fr-FR" dirty="0" err="1"/>
              <a:t>elational</a:t>
            </a:r>
            <a:r>
              <a:rPr lang="fr-FR" dirty="0"/>
              <a:t> </a:t>
            </a:r>
            <a:r>
              <a:rPr lang="fr-FR" b="1" u="sng" dirty="0"/>
              <a:t>M</a:t>
            </a:r>
            <a:r>
              <a:rPr lang="fr-FR" dirty="0"/>
              <a:t>apping), il s’agit de la couche relationnelle permettant de faire le lien (ou mapping) entre les objets et éléments de la base de données.</a:t>
            </a:r>
            <a:br>
              <a:rPr lang="fr-FR" dirty="0"/>
            </a:br>
            <a:br>
              <a:rPr lang="fr-FR" dirty="0"/>
            </a:br>
            <a:r>
              <a:rPr lang="fr-FR" dirty="0"/>
              <a:t>	Ainsi, lorsque l’on fera nos appels à a base de données, c’est Doctrine qui créera directement nos objets en fonction de ce qu’il y a en base de données, et de faire la relation entre un champ d’une table à une propriété d’une classe. </a:t>
            </a:r>
          </a:p>
          <a:p>
            <a:endParaRPr lang="fr-FR" dirty="0"/>
          </a:p>
          <a:p>
            <a:r>
              <a:rPr lang="fr-FR" dirty="0"/>
              <a:t>	Doctrine propose par défaut des requêtes simplifiées pour récupérer nos objets, dans le </a:t>
            </a:r>
            <a:r>
              <a:rPr lang="fr-FR" b="1" dirty="0" err="1"/>
              <a:t>xxxxRepository.php</a:t>
            </a:r>
            <a:r>
              <a:rPr lang="fr-FR" dirty="0"/>
              <a:t>, mais on peut en créer nous même, pour cela Doctrine utilise le DQL (</a:t>
            </a:r>
            <a:r>
              <a:rPr lang="fr-FR" b="1" u="sng" dirty="0"/>
              <a:t>D</a:t>
            </a:r>
            <a:r>
              <a:rPr lang="fr-FR" dirty="0"/>
              <a:t>octrine </a:t>
            </a:r>
            <a:r>
              <a:rPr lang="fr-FR" b="1" u="sng" dirty="0" err="1"/>
              <a:t>Q</a:t>
            </a:r>
            <a:r>
              <a:rPr lang="fr-FR" dirty="0" err="1"/>
              <a:t>uery</a:t>
            </a:r>
            <a:r>
              <a:rPr lang="fr-FR" dirty="0"/>
              <a:t> </a:t>
            </a:r>
            <a:r>
              <a:rPr lang="fr-FR" b="1" u="sng" dirty="0" err="1"/>
              <a:t>L</a:t>
            </a:r>
            <a:r>
              <a:rPr lang="fr-FR" dirty="0" err="1"/>
              <a:t>anguage</a:t>
            </a:r>
            <a:r>
              <a:rPr lang="fr-FR" dirty="0"/>
              <a:t>) afin </a:t>
            </a:r>
            <a:br>
              <a:rPr lang="fr-FR" dirty="0"/>
            </a:br>
            <a:r>
              <a:rPr lang="fr-FR" dirty="0"/>
              <a:t>de simplifier la rédaction de nos requêtes SQL en PHP.</a:t>
            </a:r>
            <a:endParaRPr lang="fr-FR" b="1" dirty="0"/>
          </a:p>
        </p:txBody>
      </p:sp>
    </p:spTree>
    <p:extLst>
      <p:ext uri="{BB962C8B-B14F-4D97-AF65-F5344CB8AC3E}">
        <p14:creationId xmlns:p14="http://schemas.microsoft.com/office/powerpoint/2010/main" val="6848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repository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21</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1477328"/>
          </a:xfrm>
          <a:prstGeom prst="rect">
            <a:avLst/>
          </a:prstGeom>
          <a:noFill/>
        </p:spPr>
        <p:txBody>
          <a:bodyPr wrap="square" rtlCol="0">
            <a:spAutoFit/>
          </a:bodyPr>
          <a:lstStyle/>
          <a:p>
            <a:r>
              <a:rPr lang="fr-FR" dirty="0"/>
              <a:t>	On a vu que les repository sont liés à une Entité et c’est Symfony qui les gère pour nous, mais maintenant comment peut-on les réutiliser et récupérer nos objets depuis la base de données ?</a:t>
            </a:r>
          </a:p>
          <a:p>
            <a:endParaRPr lang="fr-FR" b="1" dirty="0"/>
          </a:p>
          <a:p>
            <a:r>
              <a:rPr lang="fr-FR" b="1" dirty="0"/>
              <a:t>A chaque fois que vous allez vouloir récupérer des objets depuis de la base de données, vous devrez utiliser un Repository, il s’appelle par l’injection de dépendance, là où vous en avez besoin :</a:t>
            </a:r>
          </a:p>
        </p:txBody>
      </p:sp>
      <p:pic>
        <p:nvPicPr>
          <p:cNvPr id="5" name="Image 4">
            <a:extLst>
              <a:ext uri="{FF2B5EF4-FFF2-40B4-BE49-F238E27FC236}">
                <a16:creationId xmlns:a16="http://schemas.microsoft.com/office/drawing/2014/main" id="{594D0800-4781-4452-AFCA-CB509123B139}"/>
              </a:ext>
            </a:extLst>
          </p:cNvPr>
          <p:cNvPicPr>
            <a:picLocks noChangeAspect="1"/>
          </p:cNvPicPr>
          <p:nvPr/>
        </p:nvPicPr>
        <p:blipFill>
          <a:blip r:embed="rId2"/>
          <a:stretch>
            <a:fillRect/>
          </a:stretch>
        </p:blipFill>
        <p:spPr>
          <a:xfrm>
            <a:off x="2177814" y="4091552"/>
            <a:ext cx="7836372" cy="2583885"/>
          </a:xfrm>
          <a:prstGeom prst="rect">
            <a:avLst/>
          </a:prstGeom>
        </p:spPr>
      </p:pic>
    </p:spTree>
    <p:extLst>
      <p:ext uri="{BB962C8B-B14F-4D97-AF65-F5344CB8AC3E}">
        <p14:creationId xmlns:p14="http://schemas.microsoft.com/office/powerpoint/2010/main" val="388465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22</a:t>
            </a:fld>
            <a:endParaRPr lang="fr-FR" dirty="0"/>
          </a:p>
        </p:txBody>
      </p:sp>
      <p:sp>
        <p:nvSpPr>
          <p:cNvPr id="9" name="Titre 1">
            <a:extLst>
              <a:ext uri="{FF2B5EF4-FFF2-40B4-BE49-F238E27FC236}">
                <a16:creationId xmlns:a16="http://schemas.microsoft.com/office/drawing/2014/main" id="{F8AEF51A-808B-439E-BE63-60E8BD5845B0}"/>
              </a:ext>
            </a:extLst>
          </p:cNvPr>
          <p:cNvSpPr txBox="1">
            <a:spLocks/>
          </p:cNvSpPr>
          <p:nvPr/>
        </p:nvSpPr>
        <p:spPr>
          <a:xfrm>
            <a:off x="2545492" y="1271449"/>
            <a:ext cx="9646508" cy="9786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5400" b="1" i="1">
                <a:solidFill>
                  <a:schemeClr val="tx1">
                    <a:lumMod val="95000"/>
                    <a:lumOff val="5000"/>
                  </a:schemeClr>
                </a:solidFill>
              </a:rPr>
              <a:t>Symfony : entity relation 1/2</a:t>
            </a:r>
            <a:endParaRPr lang="fr-FR" sz="5400" b="1" i="1" dirty="0">
              <a:solidFill>
                <a:schemeClr val="tx1">
                  <a:lumMod val="95000"/>
                  <a:lumOff val="5000"/>
                </a:schemeClr>
              </a:solidFill>
            </a:endParaRPr>
          </a:p>
        </p:txBody>
      </p:sp>
      <p:sp>
        <p:nvSpPr>
          <p:cNvPr id="10" name="Espace réservé du numéro de diapositive 6">
            <a:extLst>
              <a:ext uri="{FF2B5EF4-FFF2-40B4-BE49-F238E27FC236}">
                <a16:creationId xmlns:a16="http://schemas.microsoft.com/office/drawing/2014/main" id="{8BD82985-2F45-450B-9674-EC59CB0567FE}"/>
              </a:ext>
            </a:extLst>
          </p:cNvPr>
          <p:cNvSpPr txBox="1">
            <a:spLocks/>
          </p:cNvSpPr>
          <p:nvPr/>
        </p:nvSpPr>
        <p:spPr>
          <a:xfrm>
            <a:off x="11427785" y="6492875"/>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CE42BFF-69B7-4F10-A8D8-02FF0C38B363}" type="slidenum">
              <a:rPr lang="fr-FR" smtClean="0"/>
              <a:pPr/>
              <a:t>22</a:t>
            </a:fld>
            <a:endParaRPr lang="fr-FR" dirty="0"/>
          </a:p>
        </p:txBody>
      </p:sp>
      <p:sp>
        <p:nvSpPr>
          <p:cNvPr id="11" name="ZoneTexte 10">
            <a:extLst>
              <a:ext uri="{FF2B5EF4-FFF2-40B4-BE49-F238E27FC236}">
                <a16:creationId xmlns:a16="http://schemas.microsoft.com/office/drawing/2014/main" id="{3AE907DD-C518-4639-AC56-7C4C757C0591}"/>
              </a:ext>
            </a:extLst>
          </p:cNvPr>
          <p:cNvSpPr txBox="1"/>
          <p:nvPr/>
        </p:nvSpPr>
        <p:spPr>
          <a:xfrm>
            <a:off x="259493" y="2576946"/>
            <a:ext cx="11550400" cy="3139321"/>
          </a:xfrm>
          <a:prstGeom prst="rect">
            <a:avLst/>
          </a:prstGeom>
          <a:noFill/>
        </p:spPr>
        <p:txBody>
          <a:bodyPr wrap="square" rtlCol="0">
            <a:spAutoFit/>
          </a:bodyPr>
          <a:lstStyle/>
          <a:p>
            <a:r>
              <a:rPr lang="fr-FR" dirty="0"/>
              <a:t>	Il s’agit des relations entre les entités de l’application, c’est-à-dire qu’une région a plusieurs départements, et qu’un département appartient à une région, </a:t>
            </a:r>
            <a:r>
              <a:rPr lang="fr-FR" b="1" dirty="0"/>
              <a:t>on parle de relation</a:t>
            </a:r>
            <a:r>
              <a:rPr lang="fr-FR" dirty="0"/>
              <a:t>.</a:t>
            </a:r>
            <a:br>
              <a:rPr lang="fr-FR" dirty="0"/>
            </a:br>
            <a:endParaRPr lang="fr-FR" b="1" dirty="0"/>
          </a:p>
          <a:p>
            <a:r>
              <a:rPr lang="fr-FR" dirty="0"/>
              <a:t>Symfony a un système de relation intégrée lorsque l’on créé </a:t>
            </a:r>
            <a:br>
              <a:rPr lang="fr-FR" dirty="0"/>
            </a:br>
            <a:r>
              <a:rPr lang="fr-FR" dirty="0"/>
              <a:t>ou met à jour une entité. Il permet de nous guider pour choisir </a:t>
            </a:r>
            <a:br>
              <a:rPr lang="fr-FR" dirty="0"/>
            </a:br>
            <a:r>
              <a:rPr lang="fr-FR" dirty="0"/>
              <a:t>la bonne relation entre nos entités.</a:t>
            </a:r>
          </a:p>
          <a:p>
            <a:br>
              <a:rPr lang="fr-FR" dirty="0"/>
            </a:br>
            <a:r>
              <a:rPr lang="fr-FR" dirty="0"/>
              <a:t>Par exemple, ici j’ai créé une classe Grade, et je veux dire</a:t>
            </a:r>
            <a:br>
              <a:rPr lang="fr-FR" dirty="0"/>
            </a:br>
            <a:r>
              <a:rPr lang="fr-FR" dirty="0"/>
              <a:t>qu’un </a:t>
            </a:r>
            <a:r>
              <a:rPr lang="fr-FR" dirty="0" err="1"/>
              <a:t>Student</a:t>
            </a:r>
            <a:r>
              <a:rPr lang="fr-FR" dirty="0"/>
              <a:t> a plusieurs Grade et qu’un Grade a un </a:t>
            </a:r>
            <a:r>
              <a:rPr lang="fr-FR" dirty="0" err="1"/>
              <a:t>Student</a:t>
            </a:r>
            <a:r>
              <a:rPr lang="fr-FR" dirty="0"/>
              <a:t>,</a:t>
            </a:r>
            <a:br>
              <a:rPr lang="fr-FR" dirty="0"/>
            </a:br>
            <a:r>
              <a:rPr lang="fr-FR" dirty="0"/>
              <a:t>je devrais choisir laquelle ?</a:t>
            </a:r>
          </a:p>
          <a:p>
            <a:endParaRPr lang="fr-FR" dirty="0"/>
          </a:p>
        </p:txBody>
      </p:sp>
      <p:pic>
        <p:nvPicPr>
          <p:cNvPr id="12" name="Image 11">
            <a:extLst>
              <a:ext uri="{FF2B5EF4-FFF2-40B4-BE49-F238E27FC236}">
                <a16:creationId xmlns:a16="http://schemas.microsoft.com/office/drawing/2014/main" id="{4AD702B3-934C-4D8A-A04A-F21C733D8722}"/>
              </a:ext>
            </a:extLst>
          </p:cNvPr>
          <p:cNvPicPr>
            <a:picLocks noChangeAspect="1"/>
          </p:cNvPicPr>
          <p:nvPr/>
        </p:nvPicPr>
        <p:blipFill>
          <a:blip r:embed="rId2"/>
          <a:stretch>
            <a:fillRect/>
          </a:stretch>
        </p:blipFill>
        <p:spPr>
          <a:xfrm>
            <a:off x="6076871" y="2878526"/>
            <a:ext cx="5733021" cy="3747924"/>
          </a:xfrm>
          <a:prstGeom prst="rect">
            <a:avLst/>
          </a:prstGeom>
        </p:spPr>
      </p:pic>
    </p:spTree>
    <p:extLst>
      <p:ext uri="{BB962C8B-B14F-4D97-AF65-F5344CB8AC3E}">
        <p14:creationId xmlns:p14="http://schemas.microsoft.com/office/powerpoint/2010/main" val="3395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entity relation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9492" y="2474816"/>
            <a:ext cx="11550400" cy="923330"/>
          </a:xfrm>
          <a:prstGeom prst="rect">
            <a:avLst/>
          </a:prstGeom>
          <a:noFill/>
        </p:spPr>
        <p:txBody>
          <a:bodyPr wrap="square" rtlCol="0">
            <a:spAutoFit/>
          </a:bodyPr>
          <a:lstStyle/>
          <a:p>
            <a:r>
              <a:rPr lang="fr-FR" dirty="0"/>
              <a:t>	J’avais créé la relation en provenance de </a:t>
            </a:r>
            <a:r>
              <a:rPr lang="fr-FR" dirty="0" err="1"/>
              <a:t>Student</a:t>
            </a:r>
            <a:r>
              <a:rPr lang="fr-FR" dirty="0"/>
              <a:t>, il faut un </a:t>
            </a:r>
            <a:r>
              <a:rPr lang="fr-FR" b="1" dirty="0" err="1"/>
              <a:t>OneToMany</a:t>
            </a:r>
            <a:r>
              <a:rPr lang="fr-FR" dirty="0"/>
              <a:t> : un </a:t>
            </a:r>
            <a:r>
              <a:rPr lang="fr-FR" dirty="0" err="1"/>
              <a:t>Student</a:t>
            </a:r>
            <a:r>
              <a:rPr lang="fr-FR" dirty="0"/>
              <a:t> a plusieurs Grade, un Grade appartient à un </a:t>
            </a:r>
            <a:r>
              <a:rPr lang="fr-FR" dirty="0" err="1"/>
              <a:t>Student</a:t>
            </a:r>
            <a:r>
              <a:rPr lang="fr-FR" dirty="0"/>
              <a:t>. Du coup dans l’entité Grade, ça sera l’inverse :</a:t>
            </a:r>
          </a:p>
          <a:p>
            <a:endParaRPr lang="fr-FR" dirty="0"/>
          </a:p>
        </p:txBody>
      </p:sp>
      <p:pic>
        <p:nvPicPr>
          <p:cNvPr id="15" name="Image 14">
            <a:extLst>
              <a:ext uri="{FF2B5EF4-FFF2-40B4-BE49-F238E27FC236}">
                <a16:creationId xmlns:a16="http://schemas.microsoft.com/office/drawing/2014/main" id="{FB5B1F7C-88AC-4566-A547-01CBC7DF7DA4}"/>
              </a:ext>
            </a:extLst>
          </p:cNvPr>
          <p:cNvPicPr>
            <a:picLocks noChangeAspect="1"/>
          </p:cNvPicPr>
          <p:nvPr/>
        </p:nvPicPr>
        <p:blipFill>
          <a:blip r:embed="rId2"/>
          <a:stretch>
            <a:fillRect/>
          </a:stretch>
        </p:blipFill>
        <p:spPr>
          <a:xfrm>
            <a:off x="1764183" y="3238768"/>
            <a:ext cx="7591425" cy="1647539"/>
          </a:xfrm>
          <a:prstGeom prst="rect">
            <a:avLst/>
          </a:prstGeom>
        </p:spPr>
      </p:pic>
      <p:pic>
        <p:nvPicPr>
          <p:cNvPr id="3" name="Image 2">
            <a:extLst>
              <a:ext uri="{FF2B5EF4-FFF2-40B4-BE49-F238E27FC236}">
                <a16:creationId xmlns:a16="http://schemas.microsoft.com/office/drawing/2014/main" id="{86D66979-D443-4E69-81A2-08A210EE0BB7}"/>
              </a:ext>
            </a:extLst>
          </p:cNvPr>
          <p:cNvPicPr>
            <a:picLocks noChangeAspect="1"/>
          </p:cNvPicPr>
          <p:nvPr/>
        </p:nvPicPr>
        <p:blipFill>
          <a:blip r:embed="rId3"/>
          <a:stretch>
            <a:fillRect/>
          </a:stretch>
        </p:blipFill>
        <p:spPr>
          <a:xfrm>
            <a:off x="1764183" y="4876938"/>
            <a:ext cx="7591425" cy="1419225"/>
          </a:xfrm>
          <a:prstGeom prst="rect">
            <a:avLst/>
          </a:prstGeom>
        </p:spPr>
      </p:pic>
      <p:sp>
        <p:nvSpPr>
          <p:cNvPr id="2" name="ZoneTexte 1">
            <a:extLst>
              <a:ext uri="{FF2B5EF4-FFF2-40B4-BE49-F238E27FC236}">
                <a16:creationId xmlns:a16="http://schemas.microsoft.com/office/drawing/2014/main" id="{4C59AA5C-23F8-4727-B0AE-711A6DCFD211}"/>
              </a:ext>
            </a:extLst>
          </p:cNvPr>
          <p:cNvSpPr txBox="1"/>
          <p:nvPr/>
        </p:nvSpPr>
        <p:spPr>
          <a:xfrm>
            <a:off x="370701" y="3755900"/>
            <a:ext cx="869149" cy="2031325"/>
          </a:xfrm>
          <a:prstGeom prst="rect">
            <a:avLst/>
          </a:prstGeom>
          <a:noFill/>
        </p:spPr>
        <p:txBody>
          <a:bodyPr wrap="none" rtlCol="0">
            <a:spAutoFit/>
          </a:bodyPr>
          <a:lstStyle/>
          <a:p>
            <a:r>
              <a:rPr lang="fr-FR" dirty="0"/>
              <a:t>Grade</a:t>
            </a:r>
          </a:p>
          <a:p>
            <a:endParaRPr lang="fr-FR" dirty="0"/>
          </a:p>
          <a:p>
            <a:br>
              <a:rPr lang="fr-FR" dirty="0"/>
            </a:br>
            <a:br>
              <a:rPr lang="fr-FR" dirty="0"/>
            </a:br>
            <a:br>
              <a:rPr lang="fr-FR" dirty="0"/>
            </a:br>
            <a:br>
              <a:rPr lang="fr-FR" dirty="0"/>
            </a:br>
            <a:r>
              <a:rPr lang="fr-FR" dirty="0" err="1"/>
              <a:t>Student</a:t>
            </a:r>
            <a:endParaRPr lang="fr-FR" dirty="0"/>
          </a:p>
        </p:txBody>
      </p:sp>
      <p:cxnSp>
        <p:nvCxnSpPr>
          <p:cNvPr id="5" name="Connecteur droit avec flèche 4">
            <a:extLst>
              <a:ext uri="{FF2B5EF4-FFF2-40B4-BE49-F238E27FC236}">
                <a16:creationId xmlns:a16="http://schemas.microsoft.com/office/drawing/2014/main" id="{42131AA1-303E-4E7A-A03E-2AA6C3A3000F}"/>
              </a:ext>
            </a:extLst>
          </p:cNvPr>
          <p:cNvCxnSpPr/>
          <p:nvPr/>
        </p:nvCxnSpPr>
        <p:spPr>
          <a:xfrm>
            <a:off x="1239850" y="3943927"/>
            <a:ext cx="616659" cy="37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838B032D-7916-444C-B9EF-D44EE1977E50}"/>
              </a:ext>
            </a:extLst>
          </p:cNvPr>
          <p:cNvCxnSpPr/>
          <p:nvPr/>
        </p:nvCxnSpPr>
        <p:spPr>
          <a:xfrm>
            <a:off x="1348509" y="5602720"/>
            <a:ext cx="581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8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service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585323"/>
          </a:xfrm>
          <a:prstGeom prst="rect">
            <a:avLst/>
          </a:prstGeom>
          <a:noFill/>
        </p:spPr>
        <p:txBody>
          <a:bodyPr wrap="square" rtlCol="0">
            <a:spAutoFit/>
          </a:bodyPr>
          <a:lstStyle/>
          <a:p>
            <a:r>
              <a:rPr lang="fr-FR" dirty="0"/>
              <a:t>	Il est possible de créer des Service en Symfony, au même titre qu’</a:t>
            </a:r>
            <a:r>
              <a:rPr lang="fr-FR" dirty="0" err="1"/>
              <a:t>Angular</a:t>
            </a:r>
            <a:r>
              <a:rPr lang="fr-FR" dirty="0"/>
              <a:t>, ils sont là pour nous rendre un service, ou éviter de dupliquer un morceau de code, car il pourra être appelé à plusieurs endroits.</a:t>
            </a:r>
          </a:p>
          <a:p>
            <a:endParaRPr lang="fr-FR" dirty="0"/>
          </a:p>
          <a:p>
            <a:r>
              <a:rPr lang="fr-FR" dirty="0"/>
              <a:t>	Il n’y a pas de commandes pour le faire, je vous recommande de faire un dossier </a:t>
            </a:r>
            <a:r>
              <a:rPr lang="fr-FR" b="1" dirty="0"/>
              <a:t>Service </a:t>
            </a:r>
            <a:r>
              <a:rPr lang="fr-FR" dirty="0"/>
              <a:t>dans le </a:t>
            </a:r>
            <a:r>
              <a:rPr lang="fr-FR" b="1" dirty="0"/>
              <a:t>src</a:t>
            </a:r>
            <a:r>
              <a:rPr lang="fr-FR" dirty="0"/>
              <a:t> et de mettre vos Service à l’intérieur.</a:t>
            </a:r>
          </a:p>
          <a:p>
            <a:endParaRPr lang="fr-FR" b="1" dirty="0"/>
          </a:p>
          <a:p>
            <a:r>
              <a:rPr lang="fr-FR" b="1" dirty="0"/>
              <a:t>	</a:t>
            </a:r>
            <a:r>
              <a:rPr lang="fr-FR" dirty="0"/>
              <a:t>Et c’est tout ce qu’il y a à savoir pour les Service… Juste qu’ils appellent par injection de dépendances dans les </a:t>
            </a:r>
            <a:r>
              <a:rPr lang="fr-FR" dirty="0" err="1"/>
              <a:t>controllers</a:t>
            </a:r>
            <a:r>
              <a:rPr lang="fr-FR" dirty="0"/>
              <a:t>, ou autre service où vous en avez besoin !</a:t>
            </a:r>
            <a:endParaRPr lang="fr-FR" b="1" dirty="0"/>
          </a:p>
          <a:p>
            <a:endParaRPr lang="fr-FR" dirty="0"/>
          </a:p>
        </p:txBody>
      </p:sp>
    </p:spTree>
    <p:extLst>
      <p:ext uri="{BB962C8B-B14F-4D97-AF65-F5344CB8AC3E}">
        <p14:creationId xmlns:p14="http://schemas.microsoft.com/office/powerpoint/2010/main" val="241919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99529" y="0"/>
            <a:ext cx="6992471"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1821882"/>
            <a:ext cx="10887254" cy="1200329"/>
          </a:xfrm>
          <a:prstGeom prst="rect">
            <a:avLst/>
          </a:prstGeom>
          <a:noFill/>
        </p:spPr>
        <p:txBody>
          <a:bodyPr wrap="square" rtlCol="0">
            <a:spAutoFit/>
          </a:bodyPr>
          <a:lstStyle/>
          <a:p>
            <a:r>
              <a:rPr lang="fr-FR" dirty="0"/>
              <a:t>On a vu que doctrine nous propose des fonctions par défaut, cependant il peut-être parfois judicieux de faire nos propres requêtes, pour cela nous allons utiliser le </a:t>
            </a:r>
            <a:r>
              <a:rPr lang="fr-FR" b="1" dirty="0" err="1"/>
              <a:t>QueryBuilder</a:t>
            </a:r>
            <a:r>
              <a:rPr lang="fr-FR" dirty="0"/>
              <a:t> : </a:t>
            </a:r>
          </a:p>
          <a:p>
            <a:endParaRPr lang="fr-FR" dirty="0"/>
          </a:p>
          <a:p>
            <a:endParaRPr lang="fr-FR" dirty="0"/>
          </a:p>
        </p:txBody>
      </p:sp>
      <p:pic>
        <p:nvPicPr>
          <p:cNvPr id="3" name="Image 2">
            <a:extLst>
              <a:ext uri="{FF2B5EF4-FFF2-40B4-BE49-F238E27FC236}">
                <a16:creationId xmlns:a16="http://schemas.microsoft.com/office/drawing/2014/main" id="{F161D0A3-4F41-4C55-96FE-AC207D49DA5B}"/>
              </a:ext>
            </a:extLst>
          </p:cNvPr>
          <p:cNvPicPr>
            <a:picLocks noChangeAspect="1"/>
          </p:cNvPicPr>
          <p:nvPr/>
        </p:nvPicPr>
        <p:blipFill>
          <a:blip r:embed="rId2"/>
          <a:stretch>
            <a:fillRect/>
          </a:stretch>
        </p:blipFill>
        <p:spPr>
          <a:xfrm>
            <a:off x="6871460" y="2690517"/>
            <a:ext cx="5010150" cy="3562350"/>
          </a:xfrm>
          <a:prstGeom prst="rect">
            <a:avLst/>
          </a:prstGeom>
        </p:spPr>
      </p:pic>
      <p:sp>
        <p:nvSpPr>
          <p:cNvPr id="4" name="ZoneTexte 3">
            <a:extLst>
              <a:ext uri="{FF2B5EF4-FFF2-40B4-BE49-F238E27FC236}">
                <a16:creationId xmlns:a16="http://schemas.microsoft.com/office/drawing/2014/main" id="{86113B72-B007-47FA-8A08-557183EB449E}"/>
              </a:ext>
            </a:extLst>
          </p:cNvPr>
          <p:cNvSpPr txBox="1"/>
          <p:nvPr/>
        </p:nvSpPr>
        <p:spPr>
          <a:xfrm>
            <a:off x="382108" y="3022211"/>
            <a:ext cx="6417634" cy="2585323"/>
          </a:xfrm>
          <a:prstGeom prst="rect">
            <a:avLst/>
          </a:prstGeom>
          <a:noFill/>
        </p:spPr>
        <p:txBody>
          <a:bodyPr wrap="square" rtlCol="0">
            <a:spAutoFit/>
          </a:bodyPr>
          <a:lstStyle/>
          <a:p>
            <a:r>
              <a:rPr lang="fr-FR" dirty="0"/>
              <a:t>Dans un repository, on peut utiliser la fonction </a:t>
            </a:r>
            <a:r>
              <a:rPr lang="fr-FR" b="1" dirty="0" err="1"/>
              <a:t>createQueryBuilder</a:t>
            </a:r>
            <a:r>
              <a:rPr lang="fr-FR" dirty="0"/>
              <a:t>,</a:t>
            </a:r>
            <a:br>
              <a:rPr lang="fr-FR" b="1" dirty="0"/>
            </a:br>
            <a:r>
              <a:rPr lang="fr-FR" dirty="0"/>
              <a:t>elle prend en paramètre un alias pour la table sur laquelle on fait notre requête (celle de notre repository donc), le </a:t>
            </a:r>
            <a:r>
              <a:rPr lang="fr-FR" b="1" dirty="0" err="1"/>
              <a:t>andWhere</a:t>
            </a:r>
            <a:r>
              <a:rPr lang="fr-FR" b="1" dirty="0"/>
              <a:t> </a:t>
            </a:r>
            <a:r>
              <a:rPr lang="fr-FR" dirty="0"/>
              <a:t>permet d’effectuer des conditions </a:t>
            </a:r>
            <a:r>
              <a:rPr lang="fr-FR" dirty="0" err="1"/>
              <a:t>where</a:t>
            </a:r>
            <a:r>
              <a:rPr lang="fr-FR" dirty="0"/>
              <a:t>.</a:t>
            </a:r>
            <a:br>
              <a:rPr lang="fr-FR" dirty="0"/>
            </a:br>
            <a:r>
              <a:rPr lang="fr-FR" dirty="0"/>
              <a:t>Vous noterez qu’il y a un </a:t>
            </a:r>
            <a:r>
              <a:rPr lang="fr-FR" b="1" dirty="0"/>
              <a:t>:val</a:t>
            </a:r>
            <a:r>
              <a:rPr lang="fr-FR" dirty="0"/>
              <a:t> dans ce </a:t>
            </a:r>
            <a:r>
              <a:rPr lang="fr-FR" dirty="0" err="1"/>
              <a:t>where</a:t>
            </a:r>
            <a:r>
              <a:rPr lang="fr-FR" dirty="0"/>
              <a:t>, il s’agit d’un paramètre à notre requête, c’est-à-dire que l’on peut dynamiser notre requête comme on le souhaite.</a:t>
            </a:r>
          </a:p>
          <a:p>
            <a:r>
              <a:rPr lang="fr-FR" dirty="0"/>
              <a:t>Par contre, du moment où l’on a un paramètre dans notre requête, Doctrine attendra un « </a:t>
            </a:r>
            <a:r>
              <a:rPr lang="fr-FR" b="1" dirty="0" err="1"/>
              <a:t>setParameter</a:t>
            </a:r>
            <a:r>
              <a:rPr lang="fr-FR" dirty="0"/>
              <a:t> » pour lui préciser sa valeur.</a:t>
            </a:r>
          </a:p>
        </p:txBody>
      </p:sp>
    </p:spTree>
    <p:extLst>
      <p:ext uri="{BB962C8B-B14F-4D97-AF65-F5344CB8AC3E}">
        <p14:creationId xmlns:p14="http://schemas.microsoft.com/office/powerpoint/2010/main" val="121205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763521" y="0"/>
            <a:ext cx="9428480"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r>
              <a:rPr lang="en-US" sz="5400" b="1" i="1" dirty="0">
                <a:solidFill>
                  <a:schemeClr val="tx1">
                    <a:lumMod val="95000"/>
                    <a:lumOff val="5000"/>
                  </a:schemeClr>
                </a:solidFill>
              </a:rPr>
              <a:t> : EXEMPLE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26</a:t>
            </a:fld>
            <a:endParaRPr lang="fr-FR" dirty="0"/>
          </a:p>
        </p:txBody>
      </p:sp>
      <p:sp>
        <p:nvSpPr>
          <p:cNvPr id="6" name="Rectangle 1">
            <a:extLst>
              <a:ext uri="{FF2B5EF4-FFF2-40B4-BE49-F238E27FC236}">
                <a16:creationId xmlns:a16="http://schemas.microsoft.com/office/drawing/2014/main" id="{A0BBCB65-1D86-96C8-9C17-E3A2B4C9FF89}"/>
              </a:ext>
            </a:extLst>
          </p:cNvPr>
          <p:cNvSpPr>
            <a:spLocks noChangeArrowheads="1"/>
          </p:cNvSpPr>
          <p:nvPr/>
        </p:nvSpPr>
        <p:spPr bwMode="auto">
          <a:xfrm>
            <a:off x="3996852" y="1770808"/>
            <a:ext cx="7813040"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FROM table =&gt; ici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car je suis dans le repository de </a:t>
            </a:r>
            <a:r>
              <a:rPr kumimoji="0" lang="fr-FR" altLang="fr-FR" b="0" i="0" u="none" strike="noStrike" cap="none" normalizeH="0" baseline="0" dirty="0" err="1">
                <a:ln>
                  <a:noFill/>
                </a:ln>
                <a:solidFill>
                  <a:srgbClr val="808080"/>
                </a:solidFill>
                <a:effectLst/>
                <a:latin typeface="JetBrains Mono"/>
              </a:rPr>
              <a:t>game</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9876AA"/>
                </a:solidFill>
                <a:effectLst/>
                <a:latin typeface="JetBrains Mono"/>
              </a:rPr>
              <a:t>$</a:t>
            </a:r>
            <a:r>
              <a:rPr kumimoji="0" lang="fr-FR" altLang="fr-FR" b="0" i="0" u="none" strike="noStrike" cap="none" normalizeH="0" baseline="0" dirty="0" err="1">
                <a:ln>
                  <a:noFill/>
                </a:ln>
                <a:solidFill>
                  <a:srgbClr val="9876AA"/>
                </a:solidFill>
                <a:effectLst/>
                <a:latin typeface="JetBrains Mono"/>
              </a:rPr>
              <a:t>this</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createQueryBuilder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Différents SELECT avec un .* =&gt;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genres.* </a:t>
            </a:r>
            <a:r>
              <a:rPr kumimoji="0" lang="fr-FR" altLang="fr-FR" b="0" i="0" u="none" strike="noStrike" cap="none" normalizeH="0" baseline="0" dirty="0" err="1">
                <a:ln>
                  <a:noFill/>
                </a:ln>
                <a:solidFill>
                  <a:srgbClr val="808080"/>
                </a:solidFill>
                <a:effectLst/>
                <a:latin typeface="JetBrains Mono"/>
              </a:rPr>
              <a:t>etc</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a:ln>
                  <a:noFill/>
                </a:ln>
                <a:solidFill>
                  <a:srgbClr val="FFC66D"/>
                </a:solidFill>
                <a:effectLst/>
                <a:latin typeface="JetBrains Mono"/>
              </a:rPr>
              <a:t>select</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Les différents </a:t>
            </a:r>
            <a:r>
              <a:rPr kumimoji="0" lang="fr-FR" altLang="fr-FR" b="0" i="0" u="none" strike="noStrike" cap="none" normalizeH="0" baseline="0" dirty="0" err="1">
                <a:ln>
                  <a:noFill/>
                </a:ln>
                <a:solidFill>
                  <a:srgbClr val="808080"/>
                </a:solidFill>
                <a:effectLst/>
                <a:latin typeface="JetBrains Mono"/>
              </a:rPr>
              <a:t>join</a:t>
            </a:r>
            <a:r>
              <a:rPr kumimoji="0" lang="fr-FR" altLang="fr-FR" b="0" i="0" u="none" strike="noStrike" cap="none" normalizeH="0" baseline="0" dirty="0">
                <a:ln>
                  <a:noFill/>
                </a:ln>
                <a:solidFill>
                  <a:srgbClr val="808080"/>
                </a:solidFill>
                <a:effectLst/>
                <a:latin typeface="JetBrains Mono"/>
              </a:rPr>
              <a:t> de table =&gt; penser à utiliser le LEFT JOIN</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Si la relation PEUT être </a:t>
            </a:r>
            <a:r>
              <a:rPr kumimoji="0" lang="fr-FR" altLang="fr-FR" b="0" i="0" u="none" strike="noStrike" cap="none" normalizeH="0" baseline="0" dirty="0" err="1">
                <a:ln>
                  <a:noFill/>
                </a:ln>
                <a:solidFill>
                  <a:srgbClr val="808080"/>
                </a:solidFill>
                <a:effectLst/>
                <a:latin typeface="JetBrains Mono"/>
              </a:rPr>
              <a:t>null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game.genres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game.countries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WHERE </a:t>
            </a:r>
            <a:r>
              <a:rPr kumimoji="0" lang="fr-FR" altLang="fr-FR" b="0" i="0" u="none" strike="noStrike" cap="none" normalizeH="0" baseline="0" dirty="0" err="1">
                <a:ln>
                  <a:noFill/>
                </a:ln>
                <a:solidFill>
                  <a:srgbClr val="808080"/>
                </a:solidFill>
                <a:effectLst/>
                <a:latin typeface="JetBrains Mono"/>
              </a:rPr>
              <a:t>game.slug</a:t>
            </a:r>
            <a:r>
              <a:rPr kumimoji="0" lang="fr-FR" altLang="fr-FR" b="0" i="0" u="none" strike="noStrike" cap="none" normalizeH="0" baseline="0" dirty="0">
                <a:ln>
                  <a:noFill/>
                </a:ln>
                <a:solidFill>
                  <a:srgbClr val="808080"/>
                </a:solidFill>
                <a:effectLst/>
                <a:latin typeface="JetBrains Mono"/>
              </a:rPr>
              <a:t> = $slug (penser au </a:t>
            </a:r>
            <a:r>
              <a:rPr kumimoji="0" lang="fr-FR" altLang="fr-FR" b="0" i="0" u="none" strike="noStrike" cap="none" normalizeH="0" baseline="0" dirty="0" err="1">
                <a:ln>
                  <a:noFill/>
                </a:ln>
                <a:solidFill>
                  <a:srgbClr val="808080"/>
                </a:solidFill>
                <a:effectLst/>
                <a:latin typeface="JetBrains Mono"/>
              </a:rPr>
              <a:t>setParameter</a:t>
            </a:r>
            <a:r>
              <a:rPr kumimoji="0" lang="fr-FR" altLang="fr-FR" b="0" i="0" u="none" strike="noStrike" cap="none" normalizeH="0" baseline="0" dirty="0">
                <a:ln>
                  <a:noFill/>
                </a:ln>
                <a:solidFill>
                  <a:srgbClr val="808080"/>
                </a:solidFill>
                <a:effectLst/>
                <a:latin typeface="JetBrains Mono"/>
              </a:rPr>
              <a:t> car il y a un :XXX)</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:XXX =&gt; c'est un alias de paramètre dans votre DQL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Pour autant de :XXX dans vos </a:t>
            </a:r>
            <a:r>
              <a:rPr kumimoji="0" lang="fr-FR" altLang="fr-FR" b="0" i="0" u="none" strike="noStrike" cap="none" normalizeH="0" baseline="0" dirty="0" err="1">
                <a:ln>
                  <a:noFill/>
                </a:ln>
                <a:solidFill>
                  <a:srgbClr val="808080"/>
                </a:solidFill>
                <a:effectLst/>
                <a:latin typeface="JetBrains Mono"/>
              </a:rPr>
              <a:t>where</a:t>
            </a:r>
            <a:r>
              <a:rPr kumimoji="0" lang="fr-FR" altLang="fr-FR" b="0" i="0" u="none" strike="noStrike" cap="none" normalizeH="0" baseline="0" dirty="0">
                <a:ln>
                  <a:noFill/>
                </a:ln>
                <a:solidFill>
                  <a:srgbClr val="808080"/>
                </a:solidFill>
                <a:effectLst/>
                <a:latin typeface="JetBrains Mono"/>
              </a:rPr>
              <a:t>, vous avez autant de </a:t>
            </a:r>
            <a:r>
              <a:rPr kumimoji="0" lang="fr-FR" altLang="fr-FR" b="0" i="0" u="none" strike="noStrike" cap="none" normalizeH="0" baseline="0" dirty="0" err="1">
                <a:ln>
                  <a:noFill/>
                </a:ln>
                <a:solidFill>
                  <a:srgbClr val="808080"/>
                </a:solidFill>
                <a:effectLst/>
                <a:latin typeface="JetBrains Mono"/>
              </a:rPr>
              <a:t>setParameter</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where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game.slug</a:t>
            </a:r>
            <a:r>
              <a:rPr kumimoji="0" lang="fr-FR" altLang="fr-FR" b="0" i="0" u="none" strike="noStrike" cap="none" normalizeH="0" baseline="0" dirty="0">
                <a:ln>
                  <a:noFill/>
                </a:ln>
                <a:solidFill>
                  <a:srgbClr val="6A8759"/>
                </a:solidFill>
                <a:effectLst/>
                <a:latin typeface="JetBrains Mono"/>
              </a:rPr>
              <a:t> = :slug'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setParameter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'slug'</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9876AA"/>
                </a:solidFill>
                <a:effectLst/>
                <a:latin typeface="JetBrains Mono"/>
              </a:rPr>
              <a:t>$slug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getQuery</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getResult</a:t>
            </a:r>
            <a:r>
              <a:rPr kumimoji="0" lang="fr-FR" altLang="fr-FR" b="0" i="0" u="none" strike="noStrike" cap="none" normalizeH="0" baseline="0" dirty="0">
                <a:ln>
                  <a:noFill/>
                </a:ln>
                <a:solidFill>
                  <a:srgbClr val="A9B7C6"/>
                </a:solidFill>
                <a:effectLst/>
                <a:latin typeface="JetBrains Mono"/>
              </a:rPr>
              <a:t>()</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0D942C12-5741-E5E0-069D-E3F4B143D7E0}"/>
              </a:ext>
            </a:extLst>
          </p:cNvPr>
          <p:cNvSpPr txBox="1"/>
          <p:nvPr/>
        </p:nvSpPr>
        <p:spPr>
          <a:xfrm>
            <a:off x="609600" y="2722880"/>
            <a:ext cx="3159760" cy="2585323"/>
          </a:xfrm>
          <a:prstGeom prst="rect">
            <a:avLst/>
          </a:prstGeom>
          <a:noFill/>
        </p:spPr>
        <p:txBody>
          <a:bodyPr wrap="square" rtlCol="0">
            <a:spAutoFit/>
          </a:bodyPr>
          <a:lstStyle/>
          <a:p>
            <a:pPr marL="285750" indent="-285750">
              <a:buFont typeface="Arial" panose="020B0604020202020204" pitchFamily="34" charset="0"/>
              <a:buChar char="•"/>
            </a:pPr>
            <a:r>
              <a:rPr lang="fr-FR" dirty="0"/>
              <a:t>Il existe aussi la méthode « </a:t>
            </a:r>
            <a:r>
              <a:rPr lang="fr-FR" b="1" dirty="0" err="1"/>
              <a:t>getOneOrNullResult</a:t>
            </a:r>
            <a:r>
              <a:rPr lang="fr-FR" dirty="0"/>
              <a:t> » (à la place du « </a:t>
            </a:r>
            <a:r>
              <a:rPr lang="fr-FR" b="1" dirty="0" err="1"/>
              <a:t>getResult</a:t>
            </a:r>
            <a:r>
              <a:rPr lang="fr-FR" dirty="0"/>
              <a:t> ») qui vous renvoie directement l’objet (sans passer par un tableau) ou </a:t>
            </a:r>
            <a:r>
              <a:rPr lang="fr-FR" dirty="0" err="1"/>
              <a:t>null</a:t>
            </a:r>
            <a:r>
              <a:rPr lang="fr-FR" dirty="0"/>
              <a:t> s’il n’a pas été trouvé.</a:t>
            </a:r>
            <a:br>
              <a:rPr lang="fr-FR" dirty="0"/>
            </a:br>
            <a:r>
              <a:rPr lang="fr-FR" dirty="0"/>
              <a:t>(Il faut donc penser à gérer le </a:t>
            </a:r>
            <a:r>
              <a:rPr lang="fr-FR" dirty="0" err="1"/>
              <a:t>null</a:t>
            </a:r>
            <a:r>
              <a:rPr lang="fr-FR" dirty="0"/>
              <a:t> par la suite…)</a:t>
            </a:r>
          </a:p>
        </p:txBody>
      </p:sp>
    </p:spTree>
    <p:extLst>
      <p:ext uri="{BB962C8B-B14F-4D97-AF65-F5344CB8AC3E}">
        <p14:creationId xmlns:p14="http://schemas.microsoft.com/office/powerpoint/2010/main" val="3654782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Il existe plusieurs manières de récupérer les paramètres d’une route, la première se fait en utilisant l’objet </a:t>
            </a:r>
            <a:r>
              <a:rPr lang="fr-FR" b="1" dirty="0" err="1"/>
              <a:t>Request</a:t>
            </a:r>
            <a:r>
              <a:rPr lang="fr-FR" dirty="0"/>
              <a:t> de Symfony (Du package </a:t>
            </a:r>
            <a:r>
              <a:rPr lang="fr-FR" b="1" dirty="0" err="1"/>
              <a:t>HttpFoundation</a:t>
            </a:r>
            <a:r>
              <a:rPr lang="fr-FR" dirty="0"/>
              <a:t> !) :</a:t>
            </a:r>
          </a:p>
        </p:txBody>
      </p:sp>
      <p:pic>
        <p:nvPicPr>
          <p:cNvPr id="5" name="Image 4">
            <a:extLst>
              <a:ext uri="{FF2B5EF4-FFF2-40B4-BE49-F238E27FC236}">
                <a16:creationId xmlns:a16="http://schemas.microsoft.com/office/drawing/2014/main" id="{F2CDE296-8721-4DD9-BD8C-037B0EC0CD2D}"/>
              </a:ext>
            </a:extLst>
          </p:cNvPr>
          <p:cNvPicPr>
            <a:picLocks noChangeAspect="1"/>
          </p:cNvPicPr>
          <p:nvPr/>
        </p:nvPicPr>
        <p:blipFill>
          <a:blip r:embed="rId2"/>
          <a:stretch>
            <a:fillRect/>
          </a:stretch>
        </p:blipFill>
        <p:spPr>
          <a:xfrm>
            <a:off x="5085524" y="3124407"/>
            <a:ext cx="6724368" cy="3244442"/>
          </a:xfrm>
          <a:prstGeom prst="rect">
            <a:avLst/>
          </a:prstGeom>
        </p:spPr>
      </p:pic>
      <p:sp>
        <p:nvSpPr>
          <p:cNvPr id="6" name="ZoneTexte 5">
            <a:extLst>
              <a:ext uri="{FF2B5EF4-FFF2-40B4-BE49-F238E27FC236}">
                <a16:creationId xmlns:a16="http://schemas.microsoft.com/office/drawing/2014/main" id="{223F65F7-EAC4-4DBC-9151-8CE6D7E412C9}"/>
              </a:ext>
            </a:extLst>
          </p:cNvPr>
          <p:cNvSpPr txBox="1"/>
          <p:nvPr/>
        </p:nvSpPr>
        <p:spPr>
          <a:xfrm>
            <a:off x="652373" y="3414436"/>
            <a:ext cx="4269823" cy="1477328"/>
          </a:xfrm>
          <a:prstGeom prst="rect">
            <a:avLst/>
          </a:prstGeom>
          <a:noFill/>
        </p:spPr>
        <p:txBody>
          <a:bodyPr wrap="square" rtlCol="0">
            <a:spAutoFit/>
          </a:bodyPr>
          <a:lstStyle/>
          <a:p>
            <a:r>
              <a:rPr lang="fr-FR" dirty="0"/>
              <a:t>Il suffit de d’appeler la fonction « </a:t>
            </a:r>
            <a:r>
              <a:rPr lang="fr-FR" b="1" dirty="0" err="1"/>
              <a:t>get</a:t>
            </a:r>
            <a:r>
              <a:rPr lang="fr-FR" dirty="0"/>
              <a:t> », depuis l’objet </a:t>
            </a:r>
            <a:r>
              <a:rPr lang="fr-FR" dirty="0" err="1"/>
              <a:t>request</a:t>
            </a:r>
            <a:r>
              <a:rPr lang="fr-FR" dirty="0"/>
              <a:t> avec en paramètre de la fonction, le nom du paramètre dans la route (celui entre accolades).</a:t>
            </a:r>
          </a:p>
          <a:p>
            <a:r>
              <a:rPr lang="fr-FR" dirty="0"/>
              <a:t>Ici il s’agit de « email »</a:t>
            </a:r>
          </a:p>
        </p:txBody>
      </p:sp>
    </p:spTree>
    <p:extLst>
      <p:ext uri="{BB962C8B-B14F-4D97-AF65-F5344CB8AC3E}">
        <p14:creationId xmlns:p14="http://schemas.microsoft.com/office/powerpoint/2010/main" val="191384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Cette fois-ci, en ajoutant en paramètre de la fonction de la route une variable du même nom que le paramètre de la route : ici « </a:t>
            </a:r>
            <a:r>
              <a:rPr lang="fr-FR" b="1" dirty="0" err="1"/>
              <a:t>name</a:t>
            </a:r>
            <a:r>
              <a:rPr lang="fr-FR" dirty="0"/>
              <a:t> »</a:t>
            </a:r>
          </a:p>
        </p:txBody>
      </p:sp>
      <p:sp>
        <p:nvSpPr>
          <p:cNvPr id="6" name="ZoneTexte 5">
            <a:extLst>
              <a:ext uri="{FF2B5EF4-FFF2-40B4-BE49-F238E27FC236}">
                <a16:creationId xmlns:a16="http://schemas.microsoft.com/office/drawing/2014/main" id="{223F65F7-EAC4-4DBC-9151-8CE6D7E412C9}"/>
              </a:ext>
            </a:extLst>
          </p:cNvPr>
          <p:cNvSpPr txBox="1"/>
          <p:nvPr/>
        </p:nvSpPr>
        <p:spPr>
          <a:xfrm>
            <a:off x="652373" y="3414436"/>
            <a:ext cx="4269823" cy="646331"/>
          </a:xfrm>
          <a:prstGeom prst="rect">
            <a:avLst/>
          </a:prstGeom>
          <a:noFill/>
        </p:spPr>
        <p:txBody>
          <a:bodyPr wrap="square" rtlCol="0">
            <a:spAutoFit/>
          </a:bodyPr>
          <a:lstStyle/>
          <a:p>
            <a:r>
              <a:rPr lang="fr-FR" dirty="0"/>
              <a:t>Symfony effectue implicitement le « </a:t>
            </a:r>
            <a:r>
              <a:rPr lang="fr-FR" b="1" dirty="0"/>
              <a:t>$</a:t>
            </a:r>
            <a:r>
              <a:rPr lang="fr-FR" b="1" dirty="0" err="1"/>
              <a:t>request</a:t>
            </a:r>
            <a:r>
              <a:rPr lang="fr-FR" b="1" dirty="0"/>
              <a:t>-&gt;</a:t>
            </a:r>
            <a:r>
              <a:rPr lang="fr-FR" b="1" dirty="0" err="1"/>
              <a:t>get</a:t>
            </a:r>
            <a:r>
              <a:rPr lang="fr-FR" b="1" dirty="0"/>
              <a:t>(‘</a:t>
            </a:r>
            <a:r>
              <a:rPr lang="fr-FR" b="1" dirty="0" err="1"/>
              <a:t>name</a:t>
            </a:r>
            <a:r>
              <a:rPr lang="fr-FR" b="1" dirty="0"/>
              <a:t>’) </a:t>
            </a:r>
            <a:r>
              <a:rPr lang="fr-FR" dirty="0"/>
              <a:t>»</a:t>
            </a:r>
          </a:p>
        </p:txBody>
      </p:sp>
      <p:pic>
        <p:nvPicPr>
          <p:cNvPr id="3" name="Image 2">
            <a:extLst>
              <a:ext uri="{FF2B5EF4-FFF2-40B4-BE49-F238E27FC236}">
                <a16:creationId xmlns:a16="http://schemas.microsoft.com/office/drawing/2014/main" id="{8DD5D2B8-A43B-449C-9482-3F5C64CB950E}"/>
              </a:ext>
            </a:extLst>
          </p:cNvPr>
          <p:cNvPicPr>
            <a:picLocks noChangeAspect="1"/>
          </p:cNvPicPr>
          <p:nvPr/>
        </p:nvPicPr>
        <p:blipFill>
          <a:blip r:embed="rId2"/>
          <a:stretch>
            <a:fillRect/>
          </a:stretch>
        </p:blipFill>
        <p:spPr>
          <a:xfrm>
            <a:off x="5045855" y="3020411"/>
            <a:ext cx="6764037" cy="3244378"/>
          </a:xfrm>
          <a:prstGeom prst="rect">
            <a:avLst/>
          </a:prstGeom>
        </p:spPr>
      </p:pic>
    </p:spTree>
    <p:extLst>
      <p:ext uri="{BB962C8B-B14F-4D97-AF65-F5344CB8AC3E}">
        <p14:creationId xmlns:p14="http://schemas.microsoft.com/office/powerpoint/2010/main" val="424901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4247317"/>
          </a:xfrm>
          <a:prstGeom prst="rect">
            <a:avLst/>
          </a:prstGeom>
          <a:noFill/>
        </p:spPr>
        <p:txBody>
          <a:bodyPr wrap="square" rtlCol="0">
            <a:spAutoFit/>
          </a:bodyPr>
          <a:lstStyle/>
          <a:p>
            <a:r>
              <a:rPr lang="fr-FR" dirty="0"/>
              <a:t>Admettons que « </a:t>
            </a:r>
            <a:r>
              <a:rPr lang="fr-FR" b="1" dirty="0" err="1"/>
              <a:t>name</a:t>
            </a:r>
            <a:r>
              <a:rPr lang="fr-FR" dirty="0"/>
              <a:t> » soit un attribut unique d’une entité, ici c’est l’entité </a:t>
            </a:r>
            <a:r>
              <a:rPr lang="fr-FR" b="1" dirty="0" err="1"/>
              <a:t>Account</a:t>
            </a:r>
            <a:r>
              <a:rPr lang="fr-FR" dirty="0"/>
              <a:t>, si Symfony trouve l’attribut « </a:t>
            </a:r>
            <a:r>
              <a:rPr lang="fr-FR" b="1" dirty="0" err="1"/>
              <a:t>name</a:t>
            </a:r>
            <a:r>
              <a:rPr lang="fr-FR" dirty="0"/>
              <a:t> » et qu’il existe bien un champ en base de données « </a:t>
            </a:r>
            <a:r>
              <a:rPr lang="fr-FR" b="1" dirty="0" err="1"/>
              <a:t>name</a:t>
            </a:r>
            <a:r>
              <a:rPr lang="fr-FR" dirty="0"/>
              <a:t> » dans la table </a:t>
            </a:r>
            <a:r>
              <a:rPr lang="fr-FR" b="1" dirty="0" err="1"/>
              <a:t>Account</a:t>
            </a:r>
            <a:r>
              <a:rPr lang="fr-FR" b="1" dirty="0"/>
              <a:t>,</a:t>
            </a:r>
            <a:r>
              <a:rPr lang="fr-FR" dirty="0"/>
              <a:t> il va récupérer directement l’objet !</a:t>
            </a:r>
            <a:br>
              <a:rPr lang="fr-FR" dirty="0"/>
            </a:br>
            <a:br>
              <a:rPr lang="fr-FR" dirty="0"/>
            </a:br>
            <a:r>
              <a:rPr lang="fr-FR" dirty="0"/>
              <a:t>Si vous regardez le profiler Symfony, vous</a:t>
            </a:r>
            <a:br>
              <a:rPr lang="fr-FR" dirty="0"/>
            </a:br>
            <a:r>
              <a:rPr lang="fr-FR" dirty="0"/>
              <a:t>verrez qu’il y a une requête SQL qui est passé</a:t>
            </a:r>
            <a:br>
              <a:rPr lang="fr-FR" dirty="0"/>
            </a:br>
            <a:br>
              <a:rPr lang="fr-FR" dirty="0"/>
            </a:br>
            <a:r>
              <a:rPr lang="fr-FR" dirty="0"/>
              <a:t>	</a:t>
            </a:r>
            <a:r>
              <a:rPr lang="fr-FR" b="1" dirty="0"/>
              <a:t>SELECT *</a:t>
            </a:r>
            <a:br>
              <a:rPr lang="fr-FR" b="1" dirty="0"/>
            </a:br>
            <a:r>
              <a:rPr lang="fr-FR" b="1" dirty="0"/>
              <a:t>	FROM </a:t>
            </a:r>
            <a:r>
              <a:rPr lang="fr-FR" b="1" dirty="0" err="1"/>
              <a:t>account</a:t>
            </a:r>
            <a:endParaRPr lang="fr-FR" b="1" dirty="0"/>
          </a:p>
          <a:p>
            <a:r>
              <a:rPr lang="fr-FR" b="1" dirty="0"/>
              <a:t>	WHERE account.name = {</a:t>
            </a:r>
            <a:r>
              <a:rPr lang="fr-FR" b="1" dirty="0" err="1"/>
              <a:t>name</a:t>
            </a:r>
            <a:r>
              <a:rPr lang="fr-FR" b="1" dirty="0"/>
              <a:t>}</a:t>
            </a:r>
          </a:p>
          <a:p>
            <a:endParaRPr lang="fr-FR" dirty="0"/>
          </a:p>
          <a:p>
            <a:r>
              <a:rPr lang="fr-FR" dirty="0"/>
              <a:t>Où {</a:t>
            </a:r>
            <a:r>
              <a:rPr lang="fr-FR" dirty="0" err="1"/>
              <a:t>name</a:t>
            </a:r>
            <a:r>
              <a:rPr lang="fr-FR" dirty="0"/>
              <a:t>} est la valeur du paramètre de la</a:t>
            </a:r>
            <a:br>
              <a:rPr lang="fr-FR" dirty="0"/>
            </a:br>
            <a:r>
              <a:rPr lang="fr-FR" dirty="0"/>
              <a:t>route.</a:t>
            </a:r>
            <a:br>
              <a:rPr lang="fr-FR" dirty="0"/>
            </a:br>
            <a:r>
              <a:rPr lang="fr-FR" dirty="0"/>
              <a:t>	</a:t>
            </a:r>
          </a:p>
          <a:p>
            <a:r>
              <a:rPr lang="fr-FR" dirty="0"/>
              <a:t> </a:t>
            </a:r>
            <a:endParaRPr lang="fr-FR" b="1" dirty="0"/>
          </a:p>
        </p:txBody>
      </p:sp>
      <p:pic>
        <p:nvPicPr>
          <p:cNvPr id="3" name="Image 2">
            <a:extLst>
              <a:ext uri="{FF2B5EF4-FFF2-40B4-BE49-F238E27FC236}">
                <a16:creationId xmlns:a16="http://schemas.microsoft.com/office/drawing/2014/main" id="{7D94EE06-D438-4CE3-9B61-A0B4ED0AA0DB}"/>
              </a:ext>
            </a:extLst>
          </p:cNvPr>
          <p:cNvPicPr>
            <a:picLocks noChangeAspect="1"/>
          </p:cNvPicPr>
          <p:nvPr/>
        </p:nvPicPr>
        <p:blipFill>
          <a:blip r:embed="rId2"/>
          <a:stretch>
            <a:fillRect/>
          </a:stretch>
        </p:blipFill>
        <p:spPr>
          <a:xfrm>
            <a:off x="4958218" y="3020411"/>
            <a:ext cx="6851674" cy="3309085"/>
          </a:xfrm>
          <a:prstGeom prst="rect">
            <a:avLst/>
          </a:prstGeom>
        </p:spPr>
      </p:pic>
    </p:spTree>
    <p:extLst>
      <p:ext uri="{BB962C8B-B14F-4D97-AF65-F5344CB8AC3E}">
        <p14:creationId xmlns:p14="http://schemas.microsoft.com/office/powerpoint/2010/main" val="149747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460551" y="1162377"/>
            <a:ext cx="5731449" cy="886241"/>
          </a:xfrm>
        </p:spPr>
        <p:txBody>
          <a:bodyPr>
            <a:noAutofit/>
          </a:bodyPr>
          <a:lstStyle/>
          <a:p>
            <a:r>
              <a:rPr lang="en-US" sz="5400" b="1" i="1" kern="1200" cap="all" dirty="0" err="1">
                <a:solidFill>
                  <a:schemeClr val="tx1">
                    <a:lumMod val="95000"/>
                    <a:lumOff val="5000"/>
                  </a:schemeClr>
                </a:solidFill>
                <a:latin typeface="+mj-lt"/>
                <a:ea typeface="+mj-ea"/>
                <a:cs typeface="+mj-cs"/>
              </a:rPr>
              <a:t>Prerequis</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763744" y="2769003"/>
            <a:ext cx="7474590" cy="3139321"/>
          </a:xfrm>
          <a:prstGeom prst="rect">
            <a:avLst/>
          </a:prstGeom>
          <a:noFill/>
        </p:spPr>
        <p:txBody>
          <a:bodyPr wrap="square" rtlCol="0">
            <a:spAutoFit/>
          </a:bodyPr>
          <a:lstStyle/>
          <a:p>
            <a:r>
              <a:rPr lang="fr-FR" dirty="0"/>
              <a:t>Download Symfony :</a:t>
            </a:r>
            <a:br>
              <a:rPr lang="fr-FR" dirty="0"/>
            </a:br>
            <a:r>
              <a:rPr lang="fr-FR" dirty="0">
                <a:hlinkClick r:id="rId2"/>
              </a:rPr>
              <a:t>https://symfony.com/download</a:t>
            </a:r>
            <a:br>
              <a:rPr lang="fr-FR" dirty="0"/>
            </a:br>
            <a:br>
              <a:rPr lang="fr-FR" dirty="0"/>
            </a:br>
            <a:r>
              <a:rPr lang="fr-FR" dirty="0"/>
              <a:t>PHP version minimum : 7.4</a:t>
            </a:r>
            <a:br>
              <a:rPr lang="fr-FR" dirty="0"/>
            </a:br>
            <a:br>
              <a:rPr lang="fr-FR" dirty="0"/>
            </a:br>
            <a:r>
              <a:rPr lang="fr-FR" dirty="0"/>
              <a:t>Download Composer :</a:t>
            </a:r>
            <a:br>
              <a:rPr lang="fr-FR" dirty="0"/>
            </a:br>
            <a:r>
              <a:rPr lang="fr-FR" dirty="0">
                <a:hlinkClick r:id="rId3"/>
              </a:rPr>
              <a:t>https://getcomposer.org/download/</a:t>
            </a:r>
            <a:br>
              <a:rPr lang="fr-FR" dirty="0"/>
            </a:br>
            <a:br>
              <a:rPr lang="fr-FR" dirty="0"/>
            </a:br>
            <a:r>
              <a:rPr lang="fr-FR" dirty="0" err="1"/>
              <a:t>Yarn</a:t>
            </a:r>
            <a:r>
              <a:rPr lang="fr-FR" dirty="0"/>
              <a:t> :</a:t>
            </a:r>
            <a:br>
              <a:rPr lang="fr-FR" dirty="0"/>
            </a:br>
            <a:r>
              <a:rPr lang="fr-FR" dirty="0">
                <a:hlinkClick r:id="rId4"/>
              </a:rPr>
              <a:t>https://classic.yarnpkg.com/lang/en/docs/install/#windows-stable</a:t>
            </a:r>
            <a:br>
              <a:rPr lang="fr-FR" dirty="0"/>
            </a:br>
            <a:endParaRPr lang="fr-FR" dirty="0"/>
          </a:p>
        </p:txBody>
      </p:sp>
      <p:pic>
        <p:nvPicPr>
          <p:cNvPr id="2052" name="Picture 4" descr="Composer Logo PNG Transparent &amp;amp; SVG Vector - Freebie Supply">
            <a:extLst>
              <a:ext uri="{FF2B5EF4-FFF2-40B4-BE49-F238E27FC236}">
                <a16:creationId xmlns:a16="http://schemas.microsoft.com/office/drawing/2014/main" id="{A8571DF7-FDED-4C26-8D5E-967B5DE66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1784" y="2441249"/>
            <a:ext cx="3508431" cy="263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15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1/5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30</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136467" y="1995998"/>
            <a:ext cx="10887254" cy="1477328"/>
          </a:xfrm>
          <a:prstGeom prst="rect">
            <a:avLst/>
          </a:prstGeom>
          <a:noFill/>
        </p:spPr>
        <p:txBody>
          <a:bodyPr wrap="square" rtlCol="0">
            <a:spAutoFit/>
          </a:bodyPr>
          <a:lstStyle/>
          <a:p>
            <a:r>
              <a:rPr lang="fr-FR" dirty="0" err="1"/>
              <a:t>Twig</a:t>
            </a:r>
            <a:r>
              <a:rPr lang="fr-FR" dirty="0"/>
              <a:t> permet d’utiliser des filtres prédéfinit, mais il est possible d’en faire nous même !</a:t>
            </a:r>
          </a:p>
          <a:p>
            <a:r>
              <a:rPr lang="fr-FR" dirty="0"/>
              <a:t>Pour cela on utiliser la commande :</a:t>
            </a:r>
          </a:p>
          <a:p>
            <a:endParaRPr lang="fr-FR" dirty="0"/>
          </a:p>
          <a:p>
            <a:r>
              <a:rPr lang="fr-FR" dirty="0"/>
              <a:t>Un prompt s’ouvre et vous pouvez renseigner le nom de l’extension </a:t>
            </a:r>
            <a:r>
              <a:rPr lang="fr-FR" dirty="0" err="1"/>
              <a:t>twig</a:t>
            </a:r>
            <a:r>
              <a:rPr lang="fr-FR" dirty="0"/>
              <a:t> à créer.</a:t>
            </a:r>
          </a:p>
          <a:p>
            <a:r>
              <a:rPr lang="fr-FR" dirty="0"/>
              <a:t> </a:t>
            </a:r>
            <a:endParaRPr lang="fr-FR" b="1" dirty="0"/>
          </a:p>
        </p:txBody>
      </p:sp>
      <p:sp>
        <p:nvSpPr>
          <p:cNvPr id="7" name="ZoneTexte 6">
            <a:extLst>
              <a:ext uri="{FF2B5EF4-FFF2-40B4-BE49-F238E27FC236}">
                <a16:creationId xmlns:a16="http://schemas.microsoft.com/office/drawing/2014/main" id="{B0A99CDF-82C9-B8DA-2E01-0304A90FF4DF}"/>
              </a:ext>
            </a:extLst>
          </p:cNvPr>
          <p:cNvSpPr txBox="1"/>
          <p:nvPr/>
        </p:nvSpPr>
        <p:spPr>
          <a:xfrm>
            <a:off x="4374776" y="2296019"/>
            <a:ext cx="3594847" cy="369332"/>
          </a:xfrm>
          <a:prstGeom prst="rect">
            <a:avLst/>
          </a:prstGeom>
          <a:noFill/>
        </p:spPr>
        <p:txBody>
          <a:bodyPr wrap="square">
            <a:spAutoFit/>
          </a:bodyPr>
          <a:lstStyle/>
          <a:p>
            <a:r>
              <a:rPr lang="fr-FR" dirty="0" err="1">
                <a:solidFill>
                  <a:schemeClr val="bg1">
                    <a:lumMod val="95000"/>
                  </a:schemeClr>
                </a:solidFill>
                <a:highlight>
                  <a:srgbClr val="000000"/>
                </a:highlight>
              </a:rPr>
              <a:t>symfony</a:t>
            </a:r>
            <a:r>
              <a:rPr lang="fr-FR" dirty="0">
                <a:solidFill>
                  <a:schemeClr val="bg1">
                    <a:lumMod val="95000"/>
                  </a:schemeClr>
                </a:solidFill>
                <a:highlight>
                  <a:srgbClr val="000000"/>
                </a:highlight>
              </a:rPr>
              <a:t> console </a:t>
            </a:r>
            <a:r>
              <a:rPr lang="fr-FR" dirty="0" err="1">
                <a:solidFill>
                  <a:schemeClr val="bg1">
                    <a:lumMod val="95000"/>
                  </a:schemeClr>
                </a:solidFill>
                <a:highlight>
                  <a:srgbClr val="000000"/>
                </a:highlight>
              </a:rPr>
              <a:t>make:twig-extension</a:t>
            </a:r>
            <a:endParaRPr lang="fr-FR" dirty="0">
              <a:solidFill>
                <a:schemeClr val="bg1">
                  <a:lumMod val="95000"/>
                </a:schemeClr>
              </a:solidFill>
              <a:highlight>
                <a:srgbClr val="000000"/>
              </a:highlight>
            </a:endParaRPr>
          </a:p>
        </p:txBody>
      </p:sp>
      <p:pic>
        <p:nvPicPr>
          <p:cNvPr id="5" name="Image 4">
            <a:extLst>
              <a:ext uri="{FF2B5EF4-FFF2-40B4-BE49-F238E27FC236}">
                <a16:creationId xmlns:a16="http://schemas.microsoft.com/office/drawing/2014/main" id="{DCA5C951-ED6D-E1C1-DED9-7B2E146E0CA2}"/>
              </a:ext>
            </a:extLst>
          </p:cNvPr>
          <p:cNvPicPr>
            <a:picLocks noChangeAspect="1"/>
          </p:cNvPicPr>
          <p:nvPr/>
        </p:nvPicPr>
        <p:blipFill>
          <a:blip r:embed="rId2"/>
          <a:stretch>
            <a:fillRect/>
          </a:stretch>
        </p:blipFill>
        <p:spPr>
          <a:xfrm>
            <a:off x="2029154" y="3568895"/>
            <a:ext cx="7344800" cy="2553056"/>
          </a:xfrm>
          <a:prstGeom prst="rect">
            <a:avLst/>
          </a:prstGeom>
        </p:spPr>
      </p:pic>
    </p:spTree>
    <p:extLst>
      <p:ext uri="{BB962C8B-B14F-4D97-AF65-F5344CB8AC3E}">
        <p14:creationId xmlns:p14="http://schemas.microsoft.com/office/powerpoint/2010/main" val="410488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2/5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31</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502024" y="1882588"/>
            <a:ext cx="5830635" cy="369332"/>
          </a:xfrm>
          <a:prstGeom prst="rect">
            <a:avLst/>
          </a:prstGeom>
          <a:noFill/>
        </p:spPr>
        <p:txBody>
          <a:bodyPr wrap="none" rtlCol="0">
            <a:spAutoFit/>
          </a:bodyPr>
          <a:lstStyle/>
          <a:p>
            <a:r>
              <a:rPr lang="fr-FR" dirty="0"/>
              <a:t>A l’intérieur du fichier créé, vous avez une fonction </a:t>
            </a:r>
            <a:r>
              <a:rPr lang="fr-FR" b="1" dirty="0" err="1"/>
              <a:t>getFilters</a:t>
            </a:r>
            <a:r>
              <a:rPr lang="fr-FR" dirty="0"/>
              <a:t> :</a:t>
            </a:r>
          </a:p>
        </p:txBody>
      </p:sp>
      <p:pic>
        <p:nvPicPr>
          <p:cNvPr id="9" name="Image 8">
            <a:extLst>
              <a:ext uri="{FF2B5EF4-FFF2-40B4-BE49-F238E27FC236}">
                <a16:creationId xmlns:a16="http://schemas.microsoft.com/office/drawing/2014/main" id="{43564FF7-3B22-4FF8-2CED-1FA6842EC14E}"/>
              </a:ext>
            </a:extLst>
          </p:cNvPr>
          <p:cNvPicPr>
            <a:picLocks noChangeAspect="1"/>
          </p:cNvPicPr>
          <p:nvPr/>
        </p:nvPicPr>
        <p:blipFill>
          <a:blip r:embed="rId2"/>
          <a:stretch>
            <a:fillRect/>
          </a:stretch>
        </p:blipFill>
        <p:spPr>
          <a:xfrm>
            <a:off x="6385999" y="2251920"/>
            <a:ext cx="5662117" cy="4412202"/>
          </a:xfrm>
          <a:prstGeom prst="rect">
            <a:avLst/>
          </a:prstGeom>
        </p:spPr>
      </p:pic>
      <p:sp>
        <p:nvSpPr>
          <p:cNvPr id="10" name="ZoneTexte 9">
            <a:extLst>
              <a:ext uri="{FF2B5EF4-FFF2-40B4-BE49-F238E27FC236}">
                <a16:creationId xmlns:a16="http://schemas.microsoft.com/office/drawing/2014/main" id="{E60F3434-CACE-A4C1-8844-D505489F8402}"/>
              </a:ext>
            </a:extLst>
          </p:cNvPr>
          <p:cNvSpPr txBox="1"/>
          <p:nvPr/>
        </p:nvSpPr>
        <p:spPr>
          <a:xfrm>
            <a:off x="502024" y="2492188"/>
            <a:ext cx="5662117" cy="1477328"/>
          </a:xfrm>
          <a:prstGeom prst="rect">
            <a:avLst/>
          </a:prstGeom>
          <a:noFill/>
        </p:spPr>
        <p:txBody>
          <a:bodyPr wrap="square" rtlCol="0">
            <a:spAutoFit/>
          </a:bodyPr>
          <a:lstStyle/>
          <a:p>
            <a:pPr marL="285750" indent="-285750">
              <a:buFont typeface="Arial" panose="020B0604020202020204" pitchFamily="34" charset="0"/>
              <a:buChar char="•"/>
            </a:pPr>
            <a:r>
              <a:rPr lang="fr-FR" dirty="0"/>
              <a:t>Cette fonction permet de créer des filtres.</a:t>
            </a:r>
          </a:p>
          <a:p>
            <a:pPr marL="285750" indent="-285750">
              <a:buFont typeface="Arial" panose="020B0604020202020204" pitchFamily="34" charset="0"/>
              <a:buChar char="•"/>
            </a:pPr>
            <a:r>
              <a:rPr lang="fr-FR" dirty="0"/>
              <a:t>Le premier paramètre de la classe </a:t>
            </a:r>
            <a:r>
              <a:rPr lang="fr-FR" b="1" dirty="0" err="1"/>
              <a:t>TwigFilter</a:t>
            </a:r>
            <a:r>
              <a:rPr lang="fr-FR" dirty="0"/>
              <a:t> est le nom du filtre à utiliser dans </a:t>
            </a:r>
            <a:r>
              <a:rPr lang="fr-FR" dirty="0" err="1"/>
              <a:t>twig</a:t>
            </a:r>
            <a:r>
              <a:rPr lang="fr-FR" dirty="0"/>
              <a:t>.</a:t>
            </a:r>
          </a:p>
          <a:p>
            <a:pPr marL="285750" indent="-285750">
              <a:buFont typeface="Arial" panose="020B0604020202020204" pitchFamily="34" charset="0"/>
              <a:buChar char="•"/>
            </a:pPr>
            <a:r>
              <a:rPr lang="fr-FR" dirty="0"/>
              <a:t>Le deuxième paramètre est la fonction à appeler et où elle se situe.</a:t>
            </a:r>
          </a:p>
        </p:txBody>
      </p:sp>
      <p:sp>
        <p:nvSpPr>
          <p:cNvPr id="15" name="ZoneTexte 14">
            <a:extLst>
              <a:ext uri="{FF2B5EF4-FFF2-40B4-BE49-F238E27FC236}">
                <a16:creationId xmlns:a16="http://schemas.microsoft.com/office/drawing/2014/main" id="{E3E33752-B7F3-712E-56DF-A7A686059058}"/>
              </a:ext>
            </a:extLst>
          </p:cNvPr>
          <p:cNvSpPr txBox="1"/>
          <p:nvPr/>
        </p:nvSpPr>
        <p:spPr>
          <a:xfrm>
            <a:off x="502024" y="5421870"/>
            <a:ext cx="5662117" cy="923330"/>
          </a:xfrm>
          <a:prstGeom prst="rect">
            <a:avLst/>
          </a:prstGeom>
          <a:noFill/>
        </p:spPr>
        <p:txBody>
          <a:bodyPr wrap="square" rtlCol="0">
            <a:spAutoFit/>
          </a:bodyPr>
          <a:lstStyle/>
          <a:p>
            <a:pPr marL="285750" indent="-285750">
              <a:buFont typeface="Arial" panose="020B0604020202020204" pitchFamily="34" charset="0"/>
              <a:buChar char="•"/>
            </a:pPr>
            <a:r>
              <a:rPr lang="fr-FR" dirty="0"/>
              <a:t>Le paramètre de la fonction « </a:t>
            </a:r>
            <a:r>
              <a:rPr lang="fr-FR" b="1" dirty="0" err="1"/>
              <a:t>excerpt</a:t>
            </a:r>
            <a:r>
              <a:rPr lang="fr-FR" dirty="0"/>
              <a:t> » est du même type que celui sur lequel vous placez le filtre.</a:t>
            </a:r>
            <a:br>
              <a:rPr lang="fr-FR" dirty="0"/>
            </a:br>
            <a:r>
              <a:rPr lang="fr-FR" dirty="0"/>
              <a:t>(ici chaînes de caractères)</a:t>
            </a:r>
          </a:p>
        </p:txBody>
      </p:sp>
    </p:spTree>
    <p:extLst>
      <p:ext uri="{BB962C8B-B14F-4D97-AF65-F5344CB8AC3E}">
        <p14:creationId xmlns:p14="http://schemas.microsoft.com/office/powerpoint/2010/main" val="344161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3/5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32</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2426788" y="2403849"/>
            <a:ext cx="8248155" cy="369332"/>
          </a:xfrm>
          <a:prstGeom prst="rect">
            <a:avLst/>
          </a:prstGeom>
          <a:noFill/>
        </p:spPr>
        <p:txBody>
          <a:bodyPr wrap="none" rtlCol="0">
            <a:spAutoFit/>
          </a:bodyPr>
          <a:lstStyle/>
          <a:p>
            <a:r>
              <a:rPr lang="fr-FR" dirty="0"/>
              <a:t>Dans l’html, vous pouvez maintenant appeler le filtre récemment créé (penser au « | ») :</a:t>
            </a:r>
          </a:p>
        </p:txBody>
      </p:sp>
      <p:pic>
        <p:nvPicPr>
          <p:cNvPr id="4" name="Image 3">
            <a:extLst>
              <a:ext uri="{FF2B5EF4-FFF2-40B4-BE49-F238E27FC236}">
                <a16:creationId xmlns:a16="http://schemas.microsoft.com/office/drawing/2014/main" id="{B9C8A321-2CB6-8711-DA5C-F3B53142574F}"/>
              </a:ext>
            </a:extLst>
          </p:cNvPr>
          <p:cNvPicPr>
            <a:picLocks noChangeAspect="1"/>
          </p:cNvPicPr>
          <p:nvPr/>
        </p:nvPicPr>
        <p:blipFill>
          <a:blip r:embed="rId2"/>
          <a:stretch>
            <a:fillRect/>
          </a:stretch>
        </p:blipFill>
        <p:spPr>
          <a:xfrm>
            <a:off x="3555501" y="3204882"/>
            <a:ext cx="4925112" cy="1219370"/>
          </a:xfrm>
          <a:prstGeom prst="rect">
            <a:avLst/>
          </a:prstGeom>
        </p:spPr>
      </p:pic>
      <p:sp>
        <p:nvSpPr>
          <p:cNvPr id="11" name="ZoneTexte 10">
            <a:extLst>
              <a:ext uri="{FF2B5EF4-FFF2-40B4-BE49-F238E27FC236}">
                <a16:creationId xmlns:a16="http://schemas.microsoft.com/office/drawing/2014/main" id="{478868AE-C094-E8CA-7177-D3E3F63FF62D}"/>
              </a:ext>
            </a:extLst>
          </p:cNvPr>
          <p:cNvSpPr txBox="1"/>
          <p:nvPr/>
        </p:nvSpPr>
        <p:spPr>
          <a:xfrm>
            <a:off x="3261828" y="4786805"/>
            <a:ext cx="6194612" cy="646331"/>
          </a:xfrm>
          <a:prstGeom prst="rect">
            <a:avLst/>
          </a:prstGeom>
          <a:noFill/>
        </p:spPr>
        <p:txBody>
          <a:bodyPr wrap="square" rtlCol="0">
            <a:spAutoFit/>
          </a:bodyPr>
          <a:lstStyle/>
          <a:p>
            <a:r>
              <a:rPr lang="fr-FR" dirty="0"/>
              <a:t>Et ainsi « </a:t>
            </a:r>
            <a:r>
              <a:rPr lang="fr-FR" b="1" dirty="0" err="1"/>
              <a:t>comment.content</a:t>
            </a:r>
            <a:r>
              <a:rPr lang="fr-FR" b="1" dirty="0"/>
              <a:t> </a:t>
            </a:r>
            <a:r>
              <a:rPr lang="fr-FR" dirty="0"/>
              <a:t>» sera le paramètre de la fonction « </a:t>
            </a:r>
            <a:r>
              <a:rPr lang="fr-FR" b="1" dirty="0" err="1"/>
              <a:t>excerpt</a:t>
            </a:r>
            <a:r>
              <a:rPr lang="fr-FR" dirty="0"/>
              <a:t> » dans la classe du file </a:t>
            </a:r>
            <a:r>
              <a:rPr lang="fr-FR" dirty="0" err="1"/>
              <a:t>Twig</a:t>
            </a:r>
            <a:r>
              <a:rPr lang="fr-FR" dirty="0"/>
              <a:t>.</a:t>
            </a:r>
          </a:p>
        </p:txBody>
      </p:sp>
    </p:spTree>
    <p:extLst>
      <p:ext uri="{BB962C8B-B14F-4D97-AF65-F5344CB8AC3E}">
        <p14:creationId xmlns:p14="http://schemas.microsoft.com/office/powerpoint/2010/main" val="618087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4/5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33</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502024" y="1882588"/>
            <a:ext cx="6115970" cy="369332"/>
          </a:xfrm>
          <a:prstGeom prst="rect">
            <a:avLst/>
          </a:prstGeom>
          <a:noFill/>
        </p:spPr>
        <p:txBody>
          <a:bodyPr wrap="none" rtlCol="0">
            <a:spAutoFit/>
          </a:bodyPr>
          <a:lstStyle/>
          <a:p>
            <a:r>
              <a:rPr lang="fr-FR" dirty="0"/>
              <a:t>Dans le cadre d’une fonction, on la définit dans le </a:t>
            </a:r>
            <a:r>
              <a:rPr lang="fr-FR" b="1" dirty="0" err="1"/>
              <a:t>getFunctions</a:t>
            </a:r>
            <a:r>
              <a:rPr lang="fr-FR" dirty="0"/>
              <a:t> :</a:t>
            </a:r>
          </a:p>
        </p:txBody>
      </p:sp>
      <p:sp>
        <p:nvSpPr>
          <p:cNvPr id="10" name="ZoneTexte 9">
            <a:extLst>
              <a:ext uri="{FF2B5EF4-FFF2-40B4-BE49-F238E27FC236}">
                <a16:creationId xmlns:a16="http://schemas.microsoft.com/office/drawing/2014/main" id="{62B547CF-3B7D-C937-8069-20FD07DEE646}"/>
              </a:ext>
            </a:extLst>
          </p:cNvPr>
          <p:cNvSpPr txBox="1"/>
          <p:nvPr/>
        </p:nvSpPr>
        <p:spPr>
          <a:xfrm>
            <a:off x="433883" y="3105834"/>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Les paramètres sont identiques qu’au filtre</a:t>
            </a:r>
          </a:p>
          <a:p>
            <a:endParaRPr lang="fr-FR" dirty="0"/>
          </a:p>
        </p:txBody>
      </p:sp>
      <p:sp>
        <p:nvSpPr>
          <p:cNvPr id="12" name="ZoneTexte 11">
            <a:extLst>
              <a:ext uri="{FF2B5EF4-FFF2-40B4-BE49-F238E27FC236}">
                <a16:creationId xmlns:a16="http://schemas.microsoft.com/office/drawing/2014/main" id="{A0B202CA-1622-8DF2-98E7-F8B35FFA9C5E}"/>
              </a:ext>
            </a:extLst>
          </p:cNvPr>
          <p:cNvSpPr txBox="1"/>
          <p:nvPr/>
        </p:nvSpPr>
        <p:spPr>
          <a:xfrm>
            <a:off x="502024" y="4256339"/>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Ici ma fonction renvoie le résultat d’un </a:t>
            </a:r>
            <a:r>
              <a:rPr lang="fr-FR" dirty="0" err="1"/>
              <a:t>findAll</a:t>
            </a:r>
            <a:r>
              <a:rPr lang="fr-FR" dirty="0"/>
              <a:t>.</a:t>
            </a:r>
            <a:br>
              <a:rPr lang="fr-FR" dirty="0"/>
            </a:br>
            <a:r>
              <a:rPr lang="fr-FR" dirty="0"/>
              <a:t>(très utile pour les </a:t>
            </a:r>
            <a:r>
              <a:rPr lang="fr-FR" dirty="0" err="1"/>
              <a:t>navbar</a:t>
            </a:r>
            <a:r>
              <a:rPr lang="fr-FR" dirty="0"/>
              <a:t> notamment)</a:t>
            </a:r>
          </a:p>
        </p:txBody>
      </p:sp>
      <p:pic>
        <p:nvPicPr>
          <p:cNvPr id="5" name="Image 4">
            <a:extLst>
              <a:ext uri="{FF2B5EF4-FFF2-40B4-BE49-F238E27FC236}">
                <a16:creationId xmlns:a16="http://schemas.microsoft.com/office/drawing/2014/main" id="{63AB8D4F-9EFD-8074-0515-2F16AA7C3B47}"/>
              </a:ext>
            </a:extLst>
          </p:cNvPr>
          <p:cNvPicPr>
            <a:picLocks noChangeAspect="1"/>
          </p:cNvPicPr>
          <p:nvPr/>
        </p:nvPicPr>
        <p:blipFill>
          <a:blip r:embed="rId2"/>
          <a:stretch>
            <a:fillRect/>
          </a:stretch>
        </p:blipFill>
        <p:spPr>
          <a:xfrm>
            <a:off x="5148864" y="2474557"/>
            <a:ext cx="6820955" cy="2706818"/>
          </a:xfrm>
          <a:prstGeom prst="rect">
            <a:avLst/>
          </a:prstGeom>
        </p:spPr>
      </p:pic>
    </p:spTree>
    <p:extLst>
      <p:ext uri="{BB962C8B-B14F-4D97-AF65-F5344CB8AC3E}">
        <p14:creationId xmlns:p14="http://schemas.microsoft.com/office/powerpoint/2010/main" val="28102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5/5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34</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2682890" y="2312893"/>
            <a:ext cx="6537752" cy="369332"/>
          </a:xfrm>
          <a:prstGeom prst="rect">
            <a:avLst/>
          </a:prstGeom>
          <a:noFill/>
        </p:spPr>
        <p:txBody>
          <a:bodyPr wrap="none" rtlCol="0">
            <a:spAutoFit/>
          </a:bodyPr>
          <a:lstStyle/>
          <a:p>
            <a:r>
              <a:rPr lang="fr-FR" dirty="0"/>
              <a:t>Dans l’html il suffit de reprendre le nom de la fonction avec les « () » :</a:t>
            </a:r>
          </a:p>
        </p:txBody>
      </p:sp>
      <p:pic>
        <p:nvPicPr>
          <p:cNvPr id="3" name="Image 2">
            <a:extLst>
              <a:ext uri="{FF2B5EF4-FFF2-40B4-BE49-F238E27FC236}">
                <a16:creationId xmlns:a16="http://schemas.microsoft.com/office/drawing/2014/main" id="{AEE56C02-95EF-E953-F066-AD72B2210A74}"/>
              </a:ext>
            </a:extLst>
          </p:cNvPr>
          <p:cNvPicPr>
            <a:picLocks noChangeAspect="1"/>
          </p:cNvPicPr>
          <p:nvPr/>
        </p:nvPicPr>
        <p:blipFill>
          <a:blip r:embed="rId2"/>
          <a:stretch>
            <a:fillRect/>
          </a:stretch>
        </p:blipFill>
        <p:spPr>
          <a:xfrm>
            <a:off x="3143940" y="2880737"/>
            <a:ext cx="5578719" cy="2479431"/>
          </a:xfrm>
          <a:prstGeom prst="rect">
            <a:avLst/>
          </a:prstGeom>
        </p:spPr>
      </p:pic>
    </p:spTree>
    <p:extLst>
      <p:ext uri="{BB962C8B-B14F-4D97-AF65-F5344CB8AC3E}">
        <p14:creationId xmlns:p14="http://schemas.microsoft.com/office/powerpoint/2010/main" val="848111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754326"/>
          </a:xfrm>
          <a:prstGeom prst="rect">
            <a:avLst/>
          </a:prstGeom>
          <a:noFill/>
        </p:spPr>
        <p:txBody>
          <a:bodyPr wrap="square" rtlCol="0">
            <a:spAutoFit/>
          </a:bodyPr>
          <a:lstStyle/>
          <a:p>
            <a:r>
              <a:rPr lang="fr-FR" dirty="0"/>
              <a:t>	Il existe dans Symfony, les « </a:t>
            </a:r>
            <a:r>
              <a:rPr lang="fr-FR" b="1" dirty="0"/>
              <a:t>translations</a:t>
            </a:r>
            <a:r>
              <a:rPr lang="fr-FR" dirty="0"/>
              <a:t> », à quoi cela sert ?</a:t>
            </a:r>
          </a:p>
          <a:p>
            <a:r>
              <a:rPr lang="fr-FR" dirty="0"/>
              <a:t>Il s’agit de clés de traduction, c’est-à-dire qu’au lieu d’écrire un contenu, par exemple pour un bouton, « Annuler », on va préférer lui donner la valeur d’une clé de traduction, comme : « </a:t>
            </a:r>
            <a:r>
              <a:rPr lang="fr-FR" b="1" dirty="0" err="1"/>
              <a:t>button.cancel</a:t>
            </a:r>
            <a:r>
              <a:rPr lang="fr-FR" b="1" dirty="0"/>
              <a:t> </a:t>
            </a:r>
            <a:r>
              <a:rPr lang="fr-FR" dirty="0"/>
              <a:t>», et en fonction de la langue en cours, Symfony ira chercher la valeur de cette clé. C’est aussi utile car on centralise les différents labels ou texte de notre site à</a:t>
            </a:r>
            <a:br>
              <a:rPr lang="fr-FR" dirty="0"/>
            </a:br>
            <a:r>
              <a:rPr lang="fr-FR" dirty="0"/>
              <a:t>un seul endroit.</a:t>
            </a:r>
          </a:p>
          <a:p>
            <a:r>
              <a:rPr lang="fr-FR" dirty="0"/>
              <a:t>Pour configurer les translations, il faut modifier le fichier </a:t>
            </a:r>
            <a:r>
              <a:rPr lang="fr-FR" b="1" dirty="0"/>
              <a:t>config/packages/</a:t>
            </a:r>
            <a:r>
              <a:rPr lang="fr-FR" b="1" dirty="0" err="1"/>
              <a:t>translation.yaml</a:t>
            </a:r>
            <a:r>
              <a:rPr lang="fr-FR" dirty="0"/>
              <a:t> :</a:t>
            </a:r>
          </a:p>
        </p:txBody>
      </p:sp>
      <p:pic>
        <p:nvPicPr>
          <p:cNvPr id="3" name="Image 2">
            <a:extLst>
              <a:ext uri="{FF2B5EF4-FFF2-40B4-BE49-F238E27FC236}">
                <a16:creationId xmlns:a16="http://schemas.microsoft.com/office/drawing/2014/main" id="{04E2CED0-D9BE-4659-BD47-728231DD7D9D}"/>
              </a:ext>
            </a:extLst>
          </p:cNvPr>
          <p:cNvPicPr>
            <a:picLocks noChangeAspect="1"/>
          </p:cNvPicPr>
          <p:nvPr/>
        </p:nvPicPr>
        <p:blipFill>
          <a:blip r:embed="rId2"/>
          <a:stretch>
            <a:fillRect/>
          </a:stretch>
        </p:blipFill>
        <p:spPr>
          <a:xfrm>
            <a:off x="2800349" y="4433617"/>
            <a:ext cx="6591300" cy="1933575"/>
          </a:xfrm>
          <a:prstGeom prst="rect">
            <a:avLst/>
          </a:prstGeom>
        </p:spPr>
      </p:pic>
    </p:spTree>
    <p:extLst>
      <p:ext uri="{BB962C8B-B14F-4D97-AF65-F5344CB8AC3E}">
        <p14:creationId xmlns:p14="http://schemas.microsoft.com/office/powerpoint/2010/main" val="1811803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200329"/>
          </a:xfrm>
          <a:prstGeom prst="rect">
            <a:avLst/>
          </a:prstGeom>
          <a:noFill/>
        </p:spPr>
        <p:txBody>
          <a:bodyPr wrap="square" rtlCol="0">
            <a:spAutoFit/>
          </a:bodyPr>
          <a:lstStyle/>
          <a:p>
            <a:r>
              <a:rPr lang="fr-FR" dirty="0"/>
              <a:t>	Il faut ensuite aller dans le dossier « </a:t>
            </a:r>
            <a:r>
              <a:rPr lang="fr-FR" b="1" dirty="0"/>
              <a:t>translations</a:t>
            </a:r>
            <a:r>
              <a:rPr lang="fr-FR" dirty="0"/>
              <a:t> », normalement créé par défaut par Symfony, qui doit être actuellement vide.</a:t>
            </a:r>
          </a:p>
          <a:p>
            <a:r>
              <a:rPr lang="fr-FR" dirty="0"/>
              <a:t>On va créer un fichier « </a:t>
            </a:r>
            <a:r>
              <a:rPr lang="fr-FR" b="1" dirty="0" err="1"/>
              <a:t>message.fr.yaml</a:t>
            </a:r>
            <a:r>
              <a:rPr lang="fr-FR" b="1" dirty="0"/>
              <a:t> </a:t>
            </a:r>
            <a:r>
              <a:rPr lang="fr-FR" dirty="0"/>
              <a:t>», vous noterez la présence de « </a:t>
            </a:r>
            <a:r>
              <a:rPr lang="fr-FR" b="1" dirty="0" err="1"/>
              <a:t>fr</a:t>
            </a:r>
            <a:r>
              <a:rPr lang="fr-FR" dirty="0"/>
              <a:t> », il s’agit du repère de Symfony pour aller chercher les clés de traduction dans la langue demandée :</a:t>
            </a:r>
          </a:p>
        </p:txBody>
      </p:sp>
      <p:pic>
        <p:nvPicPr>
          <p:cNvPr id="4" name="Image 3">
            <a:extLst>
              <a:ext uri="{FF2B5EF4-FFF2-40B4-BE49-F238E27FC236}">
                <a16:creationId xmlns:a16="http://schemas.microsoft.com/office/drawing/2014/main" id="{10E78FB2-13F3-4A38-8BD6-FCFA7E42F748}"/>
              </a:ext>
            </a:extLst>
          </p:cNvPr>
          <p:cNvPicPr>
            <a:picLocks noChangeAspect="1"/>
          </p:cNvPicPr>
          <p:nvPr/>
        </p:nvPicPr>
        <p:blipFill>
          <a:blip r:embed="rId2"/>
          <a:stretch>
            <a:fillRect/>
          </a:stretch>
        </p:blipFill>
        <p:spPr>
          <a:xfrm>
            <a:off x="4964755" y="3849343"/>
            <a:ext cx="2262489" cy="967691"/>
          </a:xfrm>
          <a:prstGeom prst="rect">
            <a:avLst/>
          </a:prstGeom>
        </p:spPr>
      </p:pic>
      <p:sp>
        <p:nvSpPr>
          <p:cNvPr id="6" name="ZoneTexte 5">
            <a:extLst>
              <a:ext uri="{FF2B5EF4-FFF2-40B4-BE49-F238E27FC236}">
                <a16:creationId xmlns:a16="http://schemas.microsoft.com/office/drawing/2014/main" id="{AB6A179B-C57D-4AFB-AD99-591328046039}"/>
              </a:ext>
            </a:extLst>
          </p:cNvPr>
          <p:cNvSpPr txBox="1"/>
          <p:nvPr/>
        </p:nvSpPr>
        <p:spPr>
          <a:xfrm>
            <a:off x="356286" y="4965410"/>
            <a:ext cx="7148047" cy="646331"/>
          </a:xfrm>
          <a:prstGeom prst="rect">
            <a:avLst/>
          </a:prstGeom>
          <a:noFill/>
        </p:spPr>
        <p:txBody>
          <a:bodyPr wrap="none" rtlCol="0">
            <a:spAutoFit/>
          </a:bodyPr>
          <a:lstStyle/>
          <a:p>
            <a:r>
              <a:rPr lang="fr-FR" dirty="0"/>
              <a:t>Ainsi, lorsque l’on utilisera la clé : « </a:t>
            </a:r>
            <a:r>
              <a:rPr lang="fr-FR" b="1" dirty="0"/>
              <a:t>student.name </a:t>
            </a:r>
            <a:r>
              <a:rPr lang="fr-FR" dirty="0"/>
              <a:t>», « </a:t>
            </a:r>
            <a:r>
              <a:rPr lang="fr-FR" b="1" dirty="0"/>
              <a:t>Nom</a:t>
            </a:r>
            <a:r>
              <a:rPr lang="fr-FR" dirty="0"/>
              <a:t> » sera affiché !</a:t>
            </a:r>
            <a:br>
              <a:rPr lang="fr-FR" dirty="0"/>
            </a:br>
            <a:r>
              <a:rPr lang="fr-FR" dirty="0"/>
              <a:t>On peut l’utiliser dans un </a:t>
            </a:r>
            <a:r>
              <a:rPr lang="fr-FR" dirty="0" err="1"/>
              <a:t>template</a:t>
            </a:r>
            <a:r>
              <a:rPr lang="fr-FR" dirty="0"/>
              <a:t> </a:t>
            </a:r>
            <a:r>
              <a:rPr lang="fr-FR" dirty="0" err="1"/>
              <a:t>twig</a:t>
            </a:r>
            <a:r>
              <a:rPr lang="fr-FR" dirty="0"/>
              <a:t> en utilisant le filtre « </a:t>
            </a:r>
            <a:r>
              <a:rPr lang="fr-FR" b="1" dirty="0"/>
              <a:t>trans</a:t>
            </a:r>
            <a:r>
              <a:rPr lang="fr-FR" dirty="0"/>
              <a:t> » : </a:t>
            </a:r>
          </a:p>
        </p:txBody>
      </p:sp>
      <p:pic>
        <p:nvPicPr>
          <p:cNvPr id="9" name="Image 8">
            <a:extLst>
              <a:ext uri="{FF2B5EF4-FFF2-40B4-BE49-F238E27FC236}">
                <a16:creationId xmlns:a16="http://schemas.microsoft.com/office/drawing/2014/main" id="{C9EB0D13-D7D6-40F9-BF91-690CF8F32726}"/>
              </a:ext>
            </a:extLst>
          </p:cNvPr>
          <p:cNvPicPr>
            <a:picLocks noChangeAspect="1"/>
          </p:cNvPicPr>
          <p:nvPr/>
        </p:nvPicPr>
        <p:blipFill>
          <a:blip r:embed="rId3"/>
          <a:stretch>
            <a:fillRect/>
          </a:stretch>
        </p:blipFill>
        <p:spPr>
          <a:xfrm>
            <a:off x="4075213" y="5756313"/>
            <a:ext cx="4041573" cy="442239"/>
          </a:xfrm>
          <a:prstGeom prst="rect">
            <a:avLst/>
          </a:prstGeom>
        </p:spPr>
      </p:pic>
    </p:spTree>
    <p:extLst>
      <p:ext uri="{BB962C8B-B14F-4D97-AF65-F5344CB8AC3E}">
        <p14:creationId xmlns:p14="http://schemas.microsoft.com/office/powerpoint/2010/main" val="381706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15939" y="603426"/>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installation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88940" y="1638236"/>
            <a:ext cx="7018638" cy="1477328"/>
          </a:xfrm>
          <a:prstGeom prst="rect">
            <a:avLst/>
          </a:prstGeom>
          <a:noFill/>
        </p:spPr>
        <p:txBody>
          <a:bodyPr wrap="square" rtlCol="0">
            <a:spAutoFit/>
          </a:bodyPr>
          <a:lstStyle/>
          <a:p>
            <a:r>
              <a:rPr lang="fr-FR" dirty="0"/>
              <a:t>	La pagination avec Symfony se fait avec le bundle </a:t>
            </a:r>
            <a:r>
              <a:rPr lang="fr-FR" dirty="0" err="1"/>
              <a:t>KnpPaginator</a:t>
            </a:r>
            <a:r>
              <a:rPr lang="fr-FR" dirty="0"/>
              <a:t>, l’installation se fait avec la commande :</a:t>
            </a:r>
          </a:p>
          <a:p>
            <a:endParaRPr lang="fr-FR" dirty="0"/>
          </a:p>
          <a:p>
            <a:r>
              <a:rPr lang="fr-FR" dirty="0"/>
              <a:t>Vérifier qu’il a bien été ajouté dans le fichier « config/</a:t>
            </a:r>
            <a:r>
              <a:rPr lang="fr-FR" dirty="0" err="1"/>
              <a:t>bundles.php</a:t>
            </a:r>
            <a:r>
              <a:rPr lang="fr-FR" dirty="0"/>
              <a:t> » :</a:t>
            </a:r>
          </a:p>
          <a:p>
            <a:endParaRPr lang="fr-FR" b="1" dirty="0"/>
          </a:p>
        </p:txBody>
      </p:sp>
      <p:sp>
        <p:nvSpPr>
          <p:cNvPr id="6" name="ZoneTexte 5">
            <a:extLst>
              <a:ext uri="{FF2B5EF4-FFF2-40B4-BE49-F238E27FC236}">
                <a16:creationId xmlns:a16="http://schemas.microsoft.com/office/drawing/2014/main" id="{600F4D1A-BD95-438B-95DE-F9B331B74BCD}"/>
              </a:ext>
            </a:extLst>
          </p:cNvPr>
          <p:cNvSpPr txBox="1"/>
          <p:nvPr/>
        </p:nvSpPr>
        <p:spPr>
          <a:xfrm>
            <a:off x="597728" y="3994290"/>
            <a:ext cx="5139684" cy="1200329"/>
          </a:xfrm>
          <a:prstGeom prst="rect">
            <a:avLst/>
          </a:prstGeom>
          <a:noFill/>
        </p:spPr>
        <p:txBody>
          <a:bodyPr wrap="square" rtlCol="0">
            <a:spAutoFit/>
          </a:bodyPr>
          <a:lstStyle/>
          <a:p>
            <a:endParaRPr lang="fr-FR" dirty="0"/>
          </a:p>
          <a:p>
            <a:r>
              <a:rPr lang="fr-FR" dirty="0"/>
              <a:t>Lien vers la doc du bundle :</a:t>
            </a:r>
            <a:br>
              <a:rPr lang="fr-FR" dirty="0"/>
            </a:br>
            <a:br>
              <a:rPr lang="fr-FR" dirty="0"/>
            </a:br>
            <a:r>
              <a:rPr lang="fr-FR" dirty="0">
                <a:hlinkClick r:id="rId2"/>
              </a:rPr>
              <a:t>https://github.com/KnpLabs/KnpPaginatorBundle</a:t>
            </a:r>
            <a:endParaRPr lang="fr-FR" dirty="0"/>
          </a:p>
        </p:txBody>
      </p:sp>
      <p:sp>
        <p:nvSpPr>
          <p:cNvPr id="2" name="Rectangle 1">
            <a:extLst>
              <a:ext uri="{FF2B5EF4-FFF2-40B4-BE49-F238E27FC236}">
                <a16:creationId xmlns:a16="http://schemas.microsoft.com/office/drawing/2014/main" id="{6DD51889-7517-09C7-1C08-764F991E1AFA}"/>
              </a:ext>
            </a:extLst>
          </p:cNvPr>
          <p:cNvSpPr>
            <a:spLocks noChangeArrowheads="1"/>
          </p:cNvSpPr>
          <p:nvPr/>
        </p:nvSpPr>
        <p:spPr bwMode="auto">
          <a:xfrm>
            <a:off x="4303060" y="2021394"/>
            <a:ext cx="404308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2"/>
                </a:solidFill>
                <a:effectLst/>
                <a:latin typeface="ui-monospace"/>
              </a:rPr>
              <a:t>composer </a:t>
            </a:r>
            <a:r>
              <a:rPr kumimoji="0" lang="fr-FR" altLang="fr-FR" sz="1400" b="0" i="0" u="none" strike="noStrike" cap="none" normalizeH="0" baseline="0" dirty="0" err="1">
                <a:ln>
                  <a:noFill/>
                </a:ln>
                <a:solidFill>
                  <a:schemeClr val="tx2"/>
                </a:solidFill>
                <a:effectLst/>
                <a:latin typeface="ui-monospace"/>
              </a:rPr>
              <a:t>require</a:t>
            </a:r>
            <a:r>
              <a:rPr kumimoji="0" lang="fr-FR" altLang="fr-FR" sz="1400" b="0" i="0" u="none" strike="noStrike" cap="none" normalizeH="0" baseline="0" dirty="0">
                <a:ln>
                  <a:noFill/>
                </a:ln>
                <a:solidFill>
                  <a:schemeClr val="tx2"/>
                </a:solidFill>
                <a:effectLst/>
                <a:latin typeface="ui-monospace"/>
              </a:rPr>
              <a:t> </a:t>
            </a:r>
            <a:r>
              <a:rPr kumimoji="0" lang="fr-FR" altLang="fr-FR" sz="1400" b="0" i="0" u="none" strike="noStrike" cap="none" normalizeH="0" baseline="0" dirty="0" err="1">
                <a:ln>
                  <a:noFill/>
                </a:ln>
                <a:solidFill>
                  <a:schemeClr val="tx2"/>
                </a:solidFill>
                <a:effectLst/>
                <a:latin typeface="ui-monospace"/>
              </a:rPr>
              <a:t>knplabs</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knp</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paginator</a:t>
            </a:r>
            <a:r>
              <a:rPr kumimoji="0" lang="fr-FR" altLang="fr-FR" sz="1400" b="0" i="0" u="none" strike="noStrike" cap="none" normalizeH="0" baseline="0" dirty="0">
                <a:ln>
                  <a:noFill/>
                </a:ln>
                <a:solidFill>
                  <a:schemeClr val="tx2"/>
                </a:solidFill>
                <a:effectLst/>
                <a:latin typeface="ui-monospace"/>
              </a:rPr>
              <a:t>-bundle</a:t>
            </a:r>
            <a:r>
              <a:rPr kumimoji="0" lang="fr-FR" altLang="fr-FR" sz="1400" b="0" i="0" u="none" strike="noStrike" cap="none" normalizeH="0" baseline="0" dirty="0">
                <a:ln>
                  <a:noFill/>
                </a:ln>
                <a:solidFill>
                  <a:schemeClr val="tx2"/>
                </a:solidFill>
                <a:effectLst/>
              </a:rPr>
              <a:t> </a:t>
            </a:r>
            <a:endParaRPr kumimoji="0" lang="fr-FR" altLang="fr-FR" sz="1400" b="0" i="0" u="none" strike="noStrike" cap="none" normalizeH="0" baseline="0" dirty="0">
              <a:ln>
                <a:noFill/>
              </a:ln>
              <a:solidFill>
                <a:schemeClr val="tx2"/>
              </a:solidFill>
              <a:effectLst/>
              <a:latin typeface="Arial" panose="020B0604020202020204" pitchFamily="34" charset="0"/>
            </a:endParaRPr>
          </a:p>
        </p:txBody>
      </p:sp>
      <p:pic>
        <p:nvPicPr>
          <p:cNvPr id="10" name="Image 9">
            <a:extLst>
              <a:ext uri="{FF2B5EF4-FFF2-40B4-BE49-F238E27FC236}">
                <a16:creationId xmlns:a16="http://schemas.microsoft.com/office/drawing/2014/main" id="{F736C91D-9AB4-E06B-3881-A2FCE4673C43}"/>
              </a:ext>
            </a:extLst>
          </p:cNvPr>
          <p:cNvPicPr>
            <a:picLocks noChangeAspect="1"/>
          </p:cNvPicPr>
          <p:nvPr/>
        </p:nvPicPr>
        <p:blipFill>
          <a:blip r:embed="rId3"/>
          <a:stretch>
            <a:fillRect/>
          </a:stretch>
        </p:blipFill>
        <p:spPr>
          <a:xfrm>
            <a:off x="4583085" y="3115564"/>
            <a:ext cx="7226807" cy="907195"/>
          </a:xfrm>
          <a:prstGeom prst="rect">
            <a:avLst/>
          </a:prstGeom>
        </p:spPr>
      </p:pic>
    </p:spTree>
    <p:extLst>
      <p:ext uri="{BB962C8B-B14F-4D97-AF65-F5344CB8AC3E}">
        <p14:creationId xmlns:p14="http://schemas.microsoft.com/office/powerpoint/2010/main" val="419060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err="1">
                <a:solidFill>
                  <a:schemeClr val="tx1">
                    <a:lumMod val="95000"/>
                    <a:lumOff val="5000"/>
                  </a:schemeClr>
                </a:solidFill>
              </a:rPr>
              <a:t>Utilisation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597728" y="1730568"/>
            <a:ext cx="9191732" cy="2308324"/>
          </a:xfrm>
          <a:prstGeom prst="rect">
            <a:avLst/>
          </a:prstGeom>
          <a:noFill/>
        </p:spPr>
        <p:txBody>
          <a:bodyPr wrap="square" rtlCol="0">
            <a:spAutoFit/>
          </a:bodyPr>
          <a:lstStyle/>
          <a:p>
            <a:r>
              <a:rPr lang="fr-FR" dirty="0"/>
              <a:t>Dans la fonction ou le constructeur du contrôleur dont vous souhaitez ajouter la pagination :</a:t>
            </a:r>
            <a:br>
              <a:rPr lang="fr-FR" dirty="0"/>
            </a:br>
            <a:endParaRPr lang="fr-FR" dirty="0"/>
          </a:p>
          <a:p>
            <a:r>
              <a:rPr lang="fr-FR" dirty="0"/>
              <a:t>- Importer </a:t>
            </a:r>
          </a:p>
          <a:p>
            <a:br>
              <a:rPr lang="fr-FR" dirty="0"/>
            </a:br>
            <a:r>
              <a:rPr lang="fr-FR" dirty="0"/>
              <a:t>- A l’intérieur de la fonction renvoyant sur un </a:t>
            </a:r>
            <a:r>
              <a:rPr lang="fr-FR" dirty="0" err="1"/>
              <a:t>template</a:t>
            </a:r>
            <a:r>
              <a:rPr lang="fr-FR" dirty="0"/>
              <a:t> nécessitant une pagination :</a:t>
            </a:r>
            <a:br>
              <a:rPr lang="fr-FR" dirty="0"/>
            </a:br>
            <a:br>
              <a:rPr lang="fr-FR" dirty="0"/>
            </a:br>
            <a:br>
              <a:rPr lang="fr-FR" dirty="0"/>
            </a:br>
            <a:r>
              <a:rPr lang="fr-FR" dirty="0"/>
              <a:t>												</a:t>
            </a:r>
            <a:endParaRPr lang="fr-FR" b="1" dirty="0"/>
          </a:p>
        </p:txBody>
      </p:sp>
      <p:sp>
        <p:nvSpPr>
          <p:cNvPr id="3" name="Rectangle 1">
            <a:extLst>
              <a:ext uri="{FF2B5EF4-FFF2-40B4-BE49-F238E27FC236}">
                <a16:creationId xmlns:a16="http://schemas.microsoft.com/office/drawing/2014/main" id="{07498D9A-D566-42CD-9EFF-6BBA904895D2}"/>
              </a:ext>
            </a:extLst>
          </p:cNvPr>
          <p:cNvSpPr>
            <a:spLocks noChangeArrowheads="1"/>
          </p:cNvSpPr>
          <p:nvPr/>
        </p:nvSpPr>
        <p:spPr bwMode="auto">
          <a:xfrm>
            <a:off x="1703293" y="2299955"/>
            <a:ext cx="2698377"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PaginatorInterface</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AD63A7B-0AD6-DB4E-6019-6BE25CF15529}"/>
              </a:ext>
            </a:extLst>
          </p:cNvPr>
          <p:cNvSpPr>
            <a:spLocks noChangeArrowheads="1"/>
          </p:cNvSpPr>
          <p:nvPr/>
        </p:nvSpPr>
        <p:spPr bwMode="auto">
          <a:xfrm>
            <a:off x="487474" y="3415644"/>
            <a:ext cx="419996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paginatorPacks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this</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paginator</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paginate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$packs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getInt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A8759"/>
                </a:solidFill>
                <a:effectLst/>
                <a:latin typeface="JetBrains Mono"/>
              </a:rPr>
              <a:t>'page'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10</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4CA55557-C4CE-157B-2A06-979B7BFF8362}"/>
              </a:ext>
            </a:extLst>
          </p:cNvPr>
          <p:cNvSpPr txBox="1"/>
          <p:nvPr/>
        </p:nvSpPr>
        <p:spPr>
          <a:xfrm>
            <a:off x="4695308" y="3239699"/>
            <a:ext cx="6432006" cy="2585323"/>
          </a:xfrm>
          <a:prstGeom prst="rect">
            <a:avLst/>
          </a:prstGeom>
          <a:noFill/>
        </p:spPr>
        <p:txBody>
          <a:bodyPr wrap="square" rtlCol="0">
            <a:spAutoFit/>
          </a:bodyPr>
          <a:lstStyle/>
          <a:p>
            <a:pPr marL="285750" indent="-285750">
              <a:buFont typeface="Arial" panose="020B0604020202020204" pitchFamily="34" charset="0"/>
              <a:buChar char="•"/>
            </a:pPr>
            <a:r>
              <a:rPr lang="fr-FR" dirty="0"/>
              <a:t>On appelle la fonction « </a:t>
            </a:r>
            <a:r>
              <a:rPr lang="fr-FR" dirty="0" err="1"/>
              <a:t>paginate</a:t>
            </a:r>
            <a:r>
              <a:rPr lang="fr-FR" dirty="0"/>
              <a:t> » de l’objet </a:t>
            </a:r>
            <a:r>
              <a:rPr lang="fr-FR" dirty="0" err="1"/>
              <a:t>PaginatorInterface</a:t>
            </a:r>
            <a:endParaRPr lang="fr-FR" dirty="0"/>
          </a:p>
          <a:p>
            <a:pPr marL="285750" indent="-285750">
              <a:buFont typeface="Arial" panose="020B0604020202020204" pitchFamily="34" charset="0"/>
              <a:buChar char="•"/>
            </a:pPr>
            <a:r>
              <a:rPr lang="fr-FR" b="1" dirty="0"/>
              <a:t>$pack </a:t>
            </a:r>
            <a:r>
              <a:rPr lang="fr-FR" dirty="0"/>
              <a:t>représente ici un </a:t>
            </a:r>
            <a:r>
              <a:rPr lang="fr-FR" b="1" dirty="0" err="1"/>
              <a:t>queryBuilder</a:t>
            </a:r>
            <a:r>
              <a:rPr lang="fr-FR" dirty="0"/>
              <a:t>, récupérer du repository souhaité</a:t>
            </a:r>
          </a:p>
          <a:p>
            <a:pPr marL="285750" indent="-285750">
              <a:buFont typeface="Arial" panose="020B0604020202020204" pitchFamily="34" charset="0"/>
              <a:buChar char="•"/>
            </a:pPr>
            <a:r>
              <a:rPr lang="fr-FR" dirty="0"/>
              <a:t>En deuxième paramètre à « </a:t>
            </a:r>
            <a:r>
              <a:rPr lang="fr-FR" dirty="0" err="1"/>
              <a:t>paginate</a:t>
            </a:r>
            <a:r>
              <a:rPr lang="fr-FR" dirty="0"/>
              <a:t> » on récupère la requête http, précisément la « </a:t>
            </a:r>
            <a:r>
              <a:rPr lang="fr-FR" b="1" dirty="0"/>
              <a:t>page</a:t>
            </a:r>
            <a:r>
              <a:rPr lang="fr-FR" dirty="0"/>
              <a:t> »</a:t>
            </a:r>
            <a:br>
              <a:rPr lang="fr-FR" dirty="0"/>
            </a:br>
            <a:br>
              <a:rPr lang="fr-FR" dirty="0"/>
            </a:br>
            <a:br>
              <a:rPr lang="fr-FR" dirty="0"/>
            </a:br>
            <a:endParaRPr lang="fr-FR" dirty="0"/>
          </a:p>
        </p:txBody>
      </p:sp>
      <p:sp>
        <p:nvSpPr>
          <p:cNvPr id="9" name="ZoneTexte 8">
            <a:extLst>
              <a:ext uri="{FF2B5EF4-FFF2-40B4-BE49-F238E27FC236}">
                <a16:creationId xmlns:a16="http://schemas.microsoft.com/office/drawing/2014/main" id="{25C93BA8-82B0-C9E7-66A1-F10E5303A73A}"/>
              </a:ext>
            </a:extLst>
          </p:cNvPr>
          <p:cNvSpPr txBox="1"/>
          <p:nvPr/>
        </p:nvSpPr>
        <p:spPr>
          <a:xfrm>
            <a:off x="420236" y="5025829"/>
            <a:ext cx="63203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a:t>KnpPaginator</a:t>
            </a:r>
            <a:r>
              <a:rPr lang="fr-FR" dirty="0"/>
              <a:t> redéfinit les requêtes http et ajoute le paramètre « page » à celles-ci.</a:t>
            </a:r>
          </a:p>
          <a:p>
            <a:pPr marL="285750" indent="-285750">
              <a:buFont typeface="Arial" panose="020B0604020202020204" pitchFamily="34" charset="0"/>
              <a:buChar char="•"/>
            </a:pPr>
            <a:r>
              <a:rPr lang="fr-FR" dirty="0"/>
              <a:t>« </a:t>
            </a:r>
            <a:r>
              <a:rPr lang="fr-FR" b="1" dirty="0"/>
              <a:t>10</a:t>
            </a:r>
            <a:r>
              <a:rPr lang="fr-FR" dirty="0"/>
              <a:t> » représente la </a:t>
            </a:r>
            <a:r>
              <a:rPr lang="fr-FR" dirty="0" err="1"/>
              <a:t>limit</a:t>
            </a:r>
            <a:r>
              <a:rPr lang="fr-FR" dirty="0"/>
              <a:t>, soit le nombre d’</a:t>
            </a:r>
            <a:r>
              <a:rPr lang="fr-FR" dirty="0" err="1"/>
              <a:t>entitées</a:t>
            </a:r>
            <a:r>
              <a:rPr lang="fr-FR" dirty="0"/>
              <a:t> par page</a:t>
            </a:r>
          </a:p>
        </p:txBody>
      </p:sp>
    </p:spTree>
    <p:extLst>
      <p:ext uri="{BB962C8B-B14F-4D97-AF65-F5344CB8AC3E}">
        <p14:creationId xmlns:p14="http://schemas.microsoft.com/office/powerpoint/2010/main" val="379624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twig</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7069" y="1757231"/>
            <a:ext cx="9227590" cy="646331"/>
          </a:xfrm>
          <a:prstGeom prst="rect">
            <a:avLst/>
          </a:prstGeom>
          <a:noFill/>
        </p:spPr>
        <p:txBody>
          <a:bodyPr wrap="square" rtlCol="0">
            <a:spAutoFit/>
          </a:bodyPr>
          <a:lstStyle/>
          <a:p>
            <a:r>
              <a:rPr lang="fr-FR" dirty="0"/>
              <a:t>Si vous souhaitez ajouter les filtres « </a:t>
            </a:r>
            <a:r>
              <a:rPr lang="fr-FR" dirty="0" err="1"/>
              <a:t>Order</a:t>
            </a:r>
            <a:r>
              <a:rPr lang="fr-FR" dirty="0"/>
              <a:t> by » sur vos objets, il faut utiliser :						</a:t>
            </a:r>
            <a:endParaRPr lang="fr-FR" b="1" dirty="0"/>
          </a:p>
        </p:txBody>
      </p:sp>
      <p:sp>
        <p:nvSpPr>
          <p:cNvPr id="2" name="Rectangle 1">
            <a:extLst>
              <a:ext uri="{FF2B5EF4-FFF2-40B4-BE49-F238E27FC236}">
                <a16:creationId xmlns:a16="http://schemas.microsoft.com/office/drawing/2014/main" id="{A4F7A38F-7E85-2B17-2466-C25ED0A70B43}"/>
              </a:ext>
            </a:extLst>
          </p:cNvPr>
          <p:cNvSpPr>
            <a:spLocks noChangeArrowheads="1"/>
          </p:cNvSpPr>
          <p:nvPr/>
        </p:nvSpPr>
        <p:spPr bwMode="auto">
          <a:xfrm>
            <a:off x="7709647" y="1843915"/>
            <a:ext cx="303903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err="1">
                <a:ln>
                  <a:noFill/>
                </a:ln>
                <a:solidFill>
                  <a:srgbClr val="A9B7C6"/>
                </a:solidFill>
                <a:effectLst/>
                <a:latin typeface="JetBrains Mono"/>
              </a:rPr>
              <a:t>knp_pagination_sortable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orders</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t>
            </a:r>
            <a:r>
              <a:rPr lang="fr-FR" altLang="fr-FR" sz="1600" dirty="0">
                <a:solidFill>
                  <a:srgbClr val="6A8759"/>
                </a:solidFill>
                <a:latin typeface="JetBrains Mono"/>
              </a:rPr>
              <a:t>L</a:t>
            </a:r>
            <a:r>
              <a:rPr kumimoji="0" lang="fr-FR" altLang="fr-FR" sz="1600" b="0" i="0" u="none" strike="noStrike" cap="none" normalizeH="0" baseline="0" dirty="0">
                <a:ln>
                  <a:noFill/>
                </a:ln>
                <a:solidFill>
                  <a:srgbClr val="6A8759"/>
                </a:solidFill>
                <a:effectLst/>
                <a:latin typeface="JetBrains Mono"/>
              </a:rPr>
              <a:t>abel'</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t>
            </a:r>
            <a:r>
              <a:rPr kumimoji="0" lang="fr-FR" altLang="fr-FR" sz="1600" b="0" i="0" u="none" strike="noStrike" cap="none" normalizeH="0" baseline="0" dirty="0" err="1">
                <a:ln>
                  <a:noFill/>
                </a:ln>
                <a:solidFill>
                  <a:srgbClr val="6A8759"/>
                </a:solidFill>
                <a:effectLst/>
                <a:latin typeface="JetBrains Mono"/>
              </a:rPr>
              <a:t>o.label</a:t>
            </a:r>
            <a:r>
              <a:rPr kumimoji="0" lang="fr-FR" altLang="fr-FR" sz="1600" b="0" i="0" u="none" strike="noStrike" cap="none" normalizeH="0" baseline="0" dirty="0">
                <a:ln>
                  <a:noFill/>
                </a:ln>
                <a:solidFill>
                  <a:srgbClr val="6A8759"/>
                </a:solidFill>
                <a:effectLst/>
                <a:latin typeface="JetBrains Mono"/>
              </a:rPr>
              <a: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raw</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BEDA46C4-BBED-A035-664D-8A12A3D3A7E7}"/>
              </a:ext>
            </a:extLst>
          </p:cNvPr>
          <p:cNvSpPr txBox="1"/>
          <p:nvPr/>
        </p:nvSpPr>
        <p:spPr>
          <a:xfrm>
            <a:off x="457200" y="2501153"/>
            <a:ext cx="7109012" cy="2585323"/>
          </a:xfrm>
          <a:prstGeom prst="rect">
            <a:avLst/>
          </a:prstGeom>
          <a:noFill/>
        </p:spPr>
        <p:txBody>
          <a:bodyPr wrap="square" rtlCol="0">
            <a:spAutoFit/>
          </a:bodyPr>
          <a:lstStyle/>
          <a:p>
            <a:pPr marL="285750" indent="-285750">
              <a:buFont typeface="Arial" panose="020B0604020202020204" pitchFamily="34" charset="0"/>
              <a:buChar char="•"/>
            </a:pPr>
            <a:r>
              <a:rPr lang="fr-FR" dirty="0"/>
              <a:t>« </a:t>
            </a:r>
            <a:r>
              <a:rPr lang="fr-FR" b="1" dirty="0" err="1"/>
              <a:t>orders</a:t>
            </a:r>
            <a:r>
              <a:rPr lang="fr-FR" dirty="0"/>
              <a:t> » est le résultat du « </a:t>
            </a:r>
            <a:r>
              <a:rPr lang="fr-FR" b="1" dirty="0" err="1"/>
              <a:t>paginate</a:t>
            </a:r>
            <a:r>
              <a:rPr lang="fr-FR" dirty="0"/>
              <a:t> » côté </a:t>
            </a:r>
            <a:r>
              <a:rPr lang="fr-FR" dirty="0" err="1"/>
              <a:t>php</a:t>
            </a:r>
            <a:endParaRPr lang="fr-FR" dirty="0"/>
          </a:p>
          <a:p>
            <a:pPr marL="285750" indent="-285750">
              <a:buFont typeface="Arial" panose="020B0604020202020204" pitchFamily="34" charset="0"/>
              <a:buChar char="•"/>
            </a:pPr>
            <a:r>
              <a:rPr lang="fr-FR" dirty="0"/>
              <a:t>« </a:t>
            </a:r>
            <a:r>
              <a:rPr lang="fr-FR" b="1" dirty="0"/>
              <a:t>label</a:t>
            </a:r>
            <a:r>
              <a:rPr lang="fr-FR" dirty="0"/>
              <a:t> » est le nom affiché, qui permettra de faire les filtres « </a:t>
            </a:r>
            <a:r>
              <a:rPr lang="fr-FR" dirty="0" err="1"/>
              <a:t>order</a:t>
            </a:r>
            <a:r>
              <a:rPr lang="fr-FR" dirty="0"/>
              <a:t> by »</a:t>
            </a:r>
          </a:p>
          <a:p>
            <a:pPr marL="285750" indent="-285750">
              <a:buFont typeface="Arial" panose="020B0604020202020204" pitchFamily="34" charset="0"/>
              <a:buChar char="•"/>
            </a:pPr>
            <a:r>
              <a:rPr lang="fr-FR" dirty="0"/>
              <a:t>« </a:t>
            </a:r>
            <a:r>
              <a:rPr lang="fr-FR" b="1" dirty="0"/>
              <a:t>o.id </a:t>
            </a:r>
            <a:r>
              <a:rPr lang="fr-FR" dirty="0"/>
              <a:t>» provient de l’alias du </a:t>
            </a:r>
            <a:r>
              <a:rPr lang="fr-FR" dirty="0" err="1"/>
              <a:t>queryBuilder</a:t>
            </a:r>
            <a:r>
              <a:rPr lang="fr-FR" dirty="0"/>
              <a:t>, en effet si vous avez déclarer dans votre </a:t>
            </a:r>
            <a:r>
              <a:rPr lang="fr-FR" dirty="0" err="1"/>
              <a:t>queryBuilder</a:t>
            </a:r>
            <a:r>
              <a:rPr lang="fr-FR" dirty="0"/>
              <a:t> un alias de nom « toto », vous devrez utiliser cet alias dans votre </a:t>
            </a:r>
            <a:r>
              <a:rPr lang="fr-FR" dirty="0" err="1"/>
              <a:t>twig</a:t>
            </a:r>
            <a:r>
              <a:rPr lang="fr-FR" dirty="0"/>
              <a:t>.</a:t>
            </a:r>
          </a:p>
          <a:p>
            <a:pPr marL="285750" indent="-285750">
              <a:buFont typeface="Arial" panose="020B0604020202020204" pitchFamily="34" charset="0"/>
              <a:buChar char="•"/>
            </a:pPr>
            <a:r>
              <a:rPr lang="fr-FR" dirty="0"/>
              <a:t>Il ne faut pas oublier le « </a:t>
            </a:r>
            <a:r>
              <a:rPr lang="fr-FR" b="1" dirty="0"/>
              <a:t>|</a:t>
            </a:r>
            <a:r>
              <a:rPr lang="fr-FR" b="1" dirty="0" err="1"/>
              <a:t>raw</a:t>
            </a:r>
            <a:r>
              <a:rPr lang="fr-FR" b="1" dirty="0"/>
              <a:t> </a:t>
            </a:r>
            <a:r>
              <a:rPr lang="fr-FR" dirty="0"/>
              <a:t>» à la fin ! Car </a:t>
            </a:r>
            <a:r>
              <a:rPr lang="fr-FR" dirty="0" err="1"/>
              <a:t>Knp</a:t>
            </a:r>
            <a:r>
              <a:rPr lang="fr-FR" dirty="0"/>
              <a:t> </a:t>
            </a:r>
            <a:r>
              <a:rPr lang="fr-FR" dirty="0" err="1"/>
              <a:t>Paginator</a:t>
            </a:r>
            <a:r>
              <a:rPr lang="fr-FR" dirty="0"/>
              <a:t> nous rajoute du code Html, avec le filtre </a:t>
            </a:r>
            <a:r>
              <a:rPr lang="fr-FR" dirty="0" err="1"/>
              <a:t>twig</a:t>
            </a:r>
            <a:r>
              <a:rPr lang="fr-FR" dirty="0"/>
              <a:t> « </a:t>
            </a:r>
            <a:r>
              <a:rPr lang="fr-FR" b="1" dirty="0" err="1"/>
              <a:t>raw</a:t>
            </a:r>
            <a:r>
              <a:rPr lang="fr-FR" dirty="0"/>
              <a:t> » cela permet de l’interpréter directement.</a:t>
            </a:r>
          </a:p>
        </p:txBody>
      </p:sp>
    </p:spTree>
    <p:extLst>
      <p:ext uri="{BB962C8B-B14F-4D97-AF65-F5344CB8AC3E}">
        <p14:creationId xmlns:p14="http://schemas.microsoft.com/office/powerpoint/2010/main" val="414650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225963" y="1407171"/>
            <a:ext cx="9966038"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a:t>
            </a:r>
            <a:r>
              <a:rPr lang="en-US" sz="5400" b="1" i="1" kern="1200" cap="all" dirty="0" err="1">
                <a:solidFill>
                  <a:schemeClr val="tx1">
                    <a:lumMod val="95000"/>
                    <a:lumOff val="5000"/>
                  </a:schemeClr>
                </a:solidFill>
                <a:latin typeface="+mj-lt"/>
                <a:ea typeface="+mj-ea"/>
                <a:cs typeface="+mj-cs"/>
              </a:rPr>
              <a:t>Commandes</a:t>
            </a:r>
            <a:r>
              <a:rPr lang="en-US" sz="5400" b="1" i="1" kern="1200" cap="all" dirty="0">
                <a:solidFill>
                  <a:schemeClr val="tx1">
                    <a:lumMod val="95000"/>
                    <a:lumOff val="5000"/>
                  </a:schemeClr>
                </a:solidFill>
                <a:latin typeface="+mj-lt"/>
                <a:ea typeface="+mj-ea"/>
                <a:cs typeface="+mj-cs"/>
              </a:rPr>
              <a:t> de base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1559543033"/>
              </p:ext>
            </p:extLst>
          </p:nvPr>
        </p:nvGraphicFramePr>
        <p:xfrm>
          <a:off x="748144" y="3058149"/>
          <a:ext cx="9966038" cy="2021840"/>
        </p:xfrm>
        <a:graphic>
          <a:graphicData uri="http://schemas.openxmlformats.org/drawingml/2006/table">
            <a:tbl>
              <a:tblPr firstRow="1" bandRow="1">
                <a:tableStyleId>{5C22544A-7EE6-4342-B048-85BDC9FD1C3A}</a:tableStyleId>
              </a:tblPr>
              <a:tblGrid>
                <a:gridCol w="4983019">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symfony</a:t>
                      </a:r>
                      <a:r>
                        <a:rPr lang="en-US" dirty="0"/>
                        <a:t> new </a:t>
                      </a:r>
                      <a:r>
                        <a:rPr lang="en-US" dirty="0" err="1"/>
                        <a:t>testProject</a:t>
                      </a:r>
                      <a:r>
                        <a:rPr lang="en-US" dirty="0"/>
                        <a:t> --version=5.4 --full</a:t>
                      </a:r>
                      <a:endParaRPr lang="fr-FR" dirty="0"/>
                    </a:p>
                  </a:txBody>
                  <a:tcPr/>
                </a:tc>
                <a:tc>
                  <a:txBody>
                    <a:bodyPr/>
                    <a:lstStyle/>
                    <a:p>
                      <a:r>
                        <a:rPr lang="fr-FR" dirty="0"/>
                        <a:t>Créer un projet Symfony avec la version spécifique</a:t>
                      </a:r>
                    </a:p>
                  </a:txBody>
                  <a:tcPr/>
                </a:tc>
                <a:extLst>
                  <a:ext uri="{0D108BD9-81ED-4DB2-BD59-A6C34878D82A}">
                    <a16:rowId xmlns:a16="http://schemas.microsoft.com/office/drawing/2014/main" val="3677859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composer create-project </a:t>
                      </a:r>
                      <a:r>
                        <a:rPr lang="en-US" dirty="0" err="1"/>
                        <a:t>symfony</a:t>
                      </a:r>
                      <a:r>
                        <a:rPr lang="en-US" dirty="0"/>
                        <a:t>/website-skeleton </a:t>
                      </a:r>
                      <a:r>
                        <a:rPr lang="en-US" dirty="0" err="1"/>
                        <a:t>my_project</a:t>
                      </a:r>
                      <a:r>
                        <a:rPr lang="en-US" dirty="0"/>
                        <a:t> "5.4.*"</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Créer un projet Symfony avec la version spécifique, via composer (</a:t>
                      </a:r>
                      <a:r>
                        <a:rPr lang="fr-FR" b="1" dirty="0"/>
                        <a:t>plus complet !</a:t>
                      </a:r>
                      <a:r>
                        <a:rPr lang="fr-FR" dirty="0"/>
                        <a:t>)</a:t>
                      </a:r>
                    </a:p>
                  </a:txBody>
                  <a:tcPr/>
                </a:tc>
                <a:extLst>
                  <a:ext uri="{0D108BD9-81ED-4DB2-BD59-A6C34878D82A}">
                    <a16:rowId xmlns:a16="http://schemas.microsoft.com/office/drawing/2014/main" val="2045147282"/>
                  </a:ext>
                </a:extLst>
              </a:tr>
              <a:tr h="370840">
                <a:tc>
                  <a:txBody>
                    <a:bodyPr/>
                    <a:lstStyle/>
                    <a:p>
                      <a:r>
                        <a:rPr lang="fr-FR" dirty="0"/>
                        <a:t>composer </a:t>
                      </a:r>
                      <a:r>
                        <a:rPr lang="fr-FR" dirty="0" err="1"/>
                        <a:t>install</a:t>
                      </a:r>
                      <a:endParaRPr lang="fr-FR" dirty="0"/>
                    </a:p>
                  </a:txBody>
                  <a:tcPr/>
                </a:tc>
                <a:tc>
                  <a:txBody>
                    <a:bodyPr/>
                    <a:lstStyle/>
                    <a:p>
                      <a:r>
                        <a:rPr lang="fr-FR" dirty="0"/>
                        <a:t>Met à jour les dépendances du projet du </a:t>
                      </a:r>
                      <a:r>
                        <a:rPr lang="fr-FR" b="1" dirty="0" err="1"/>
                        <a:t>composer.json</a:t>
                      </a:r>
                      <a:endParaRPr lang="fr-FR" b="1" dirty="0"/>
                    </a:p>
                  </a:txBody>
                  <a:tcPr/>
                </a:tc>
                <a:extLst>
                  <a:ext uri="{0D108BD9-81ED-4DB2-BD59-A6C34878D82A}">
                    <a16:rowId xmlns:a16="http://schemas.microsoft.com/office/drawing/2014/main" val="996758436"/>
                  </a:ext>
                </a:extLst>
              </a:tr>
            </a:tbl>
          </a:graphicData>
        </a:graphic>
      </p:graphicFrame>
    </p:spTree>
    <p:extLst>
      <p:ext uri="{BB962C8B-B14F-4D97-AF65-F5344CB8AC3E}">
        <p14:creationId xmlns:p14="http://schemas.microsoft.com/office/powerpoint/2010/main" val="2544101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40</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3139321"/>
          </a:xfrm>
          <a:prstGeom prst="rect">
            <a:avLst/>
          </a:prstGeom>
          <a:noFill/>
        </p:spPr>
        <p:txBody>
          <a:bodyPr wrap="square" rtlCol="0">
            <a:spAutoFit/>
          </a:bodyPr>
          <a:lstStyle/>
          <a:p>
            <a:r>
              <a:rPr lang="fr-FR" dirty="0"/>
              <a:t>	Il est possible en Symfony de créer vos propres commandes, comme un </a:t>
            </a:r>
            <a:r>
              <a:rPr lang="fr-FR" b="1" dirty="0" err="1"/>
              <a:t>php</a:t>
            </a:r>
            <a:r>
              <a:rPr lang="fr-FR" b="1" dirty="0"/>
              <a:t> bin/console </a:t>
            </a:r>
            <a:r>
              <a:rPr lang="fr-FR" b="1" dirty="0" err="1"/>
              <a:t>make:controller</a:t>
            </a:r>
            <a:r>
              <a:rPr lang="fr-FR" b="1" dirty="0"/>
              <a:t>.</a:t>
            </a:r>
            <a:br>
              <a:rPr lang="fr-FR" b="1" dirty="0"/>
            </a:br>
            <a:r>
              <a:rPr lang="fr-FR" dirty="0"/>
              <a:t>L’intérêt est de pouvoir personnaliser et automatiser certains traitements, enfin en lançant la commande…</a:t>
            </a:r>
          </a:p>
          <a:p>
            <a:endParaRPr lang="fr-FR" b="1" dirty="0"/>
          </a:p>
          <a:p>
            <a:r>
              <a:rPr lang="fr-FR" dirty="0"/>
              <a:t>Pour cela il faut créer une classe qui étend l’objet </a:t>
            </a:r>
            <a:r>
              <a:rPr lang="fr-FR" b="1" dirty="0"/>
              <a:t>Command</a:t>
            </a:r>
            <a:r>
              <a:rPr lang="fr-FR" dirty="0"/>
              <a:t> de Symfony.</a:t>
            </a:r>
            <a:br>
              <a:rPr lang="fr-FR" dirty="0"/>
            </a:br>
            <a:br>
              <a:rPr lang="fr-FR" dirty="0"/>
            </a:br>
            <a:r>
              <a:rPr lang="fr-FR" dirty="0"/>
              <a:t>Il y a des fonctions obligatoires à implémenter :</a:t>
            </a:r>
          </a:p>
          <a:p>
            <a:endParaRPr lang="fr-FR" dirty="0"/>
          </a:p>
          <a:p>
            <a:pPr marL="285750" indent="-285750">
              <a:buFont typeface="Arial" panose="020B0604020202020204" pitchFamily="34" charset="0"/>
              <a:buChar char="•"/>
            </a:pPr>
            <a:r>
              <a:rPr lang="fr-FR" b="1" dirty="0"/>
              <a:t>configure</a:t>
            </a:r>
            <a:r>
              <a:rPr lang="fr-FR" dirty="0"/>
              <a:t> : qui corresponds à la configuration</a:t>
            </a:r>
            <a:br>
              <a:rPr lang="fr-FR" dirty="0"/>
            </a:br>
            <a:r>
              <a:rPr lang="fr-FR" dirty="0"/>
              <a:t>de la commande (le nom de celle-ci), si elle</a:t>
            </a:r>
            <a:br>
              <a:rPr lang="fr-FR" dirty="0"/>
            </a:br>
            <a:r>
              <a:rPr lang="fr-FR" dirty="0"/>
              <a:t>a des arguments (paramètres) et définir sa</a:t>
            </a:r>
            <a:br>
              <a:rPr lang="fr-FR" dirty="0"/>
            </a:br>
            <a:r>
              <a:rPr lang="fr-FR" dirty="0"/>
              <a:t>description</a:t>
            </a:r>
          </a:p>
        </p:txBody>
      </p:sp>
      <p:pic>
        <p:nvPicPr>
          <p:cNvPr id="3" name="Image 2">
            <a:extLst>
              <a:ext uri="{FF2B5EF4-FFF2-40B4-BE49-F238E27FC236}">
                <a16:creationId xmlns:a16="http://schemas.microsoft.com/office/drawing/2014/main" id="{6034FF40-B4CD-41A7-A4E5-68297AF70EB2}"/>
              </a:ext>
            </a:extLst>
          </p:cNvPr>
          <p:cNvPicPr>
            <a:picLocks noChangeAspect="1"/>
          </p:cNvPicPr>
          <p:nvPr/>
        </p:nvPicPr>
        <p:blipFill>
          <a:blip r:embed="rId2"/>
          <a:stretch>
            <a:fillRect/>
          </a:stretch>
        </p:blipFill>
        <p:spPr>
          <a:xfrm>
            <a:off x="5020108" y="3920132"/>
            <a:ext cx="6815605" cy="1575995"/>
          </a:xfrm>
          <a:prstGeom prst="rect">
            <a:avLst/>
          </a:prstGeom>
        </p:spPr>
      </p:pic>
    </p:spTree>
    <p:extLst>
      <p:ext uri="{BB962C8B-B14F-4D97-AF65-F5344CB8AC3E}">
        <p14:creationId xmlns:p14="http://schemas.microsoft.com/office/powerpoint/2010/main" val="263522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41</a:t>
            </a:fld>
            <a:endParaRPr lang="fr-FR" dirty="0"/>
          </a:p>
        </p:txBody>
      </p:sp>
      <p:pic>
        <p:nvPicPr>
          <p:cNvPr id="4" name="Image 3">
            <a:extLst>
              <a:ext uri="{FF2B5EF4-FFF2-40B4-BE49-F238E27FC236}">
                <a16:creationId xmlns:a16="http://schemas.microsoft.com/office/drawing/2014/main" id="{14710A63-FCDA-412E-818A-1DDAF6D7723B}"/>
              </a:ext>
            </a:extLst>
          </p:cNvPr>
          <p:cNvPicPr>
            <a:picLocks noChangeAspect="1"/>
          </p:cNvPicPr>
          <p:nvPr/>
        </p:nvPicPr>
        <p:blipFill>
          <a:blip r:embed="rId2"/>
          <a:stretch>
            <a:fillRect/>
          </a:stretch>
        </p:blipFill>
        <p:spPr>
          <a:xfrm>
            <a:off x="1563796" y="3429000"/>
            <a:ext cx="8509660" cy="1430046"/>
          </a:xfrm>
          <a:prstGeom prst="rect">
            <a:avLst/>
          </a:prstGeom>
        </p:spPr>
      </p:pic>
      <p:sp>
        <p:nvSpPr>
          <p:cNvPr id="5" name="ZoneTexte 4">
            <a:extLst>
              <a:ext uri="{FF2B5EF4-FFF2-40B4-BE49-F238E27FC236}">
                <a16:creationId xmlns:a16="http://schemas.microsoft.com/office/drawing/2014/main" id="{4131B1FC-7B9B-44F2-8404-A878BFC7E699}"/>
              </a:ext>
            </a:extLst>
          </p:cNvPr>
          <p:cNvSpPr txBox="1"/>
          <p:nvPr/>
        </p:nvSpPr>
        <p:spPr>
          <a:xfrm>
            <a:off x="491837" y="2299855"/>
            <a:ext cx="11219872" cy="923330"/>
          </a:xfrm>
          <a:prstGeom prst="rect">
            <a:avLst/>
          </a:prstGeom>
          <a:noFill/>
        </p:spPr>
        <p:txBody>
          <a:bodyPr wrap="square" rtlCol="0">
            <a:spAutoFit/>
          </a:bodyPr>
          <a:lstStyle/>
          <a:p>
            <a:r>
              <a:rPr lang="fr-FR" dirty="0"/>
              <a:t>Il y a aussi la fonction </a:t>
            </a:r>
            <a:r>
              <a:rPr lang="fr-FR" b="1" dirty="0" err="1"/>
              <a:t>execute</a:t>
            </a:r>
            <a:r>
              <a:rPr lang="fr-FR" dirty="0"/>
              <a:t>, qui, comme son nom l’indique, effectue le traitement attendu, comme par exemple créer </a:t>
            </a:r>
            <a:br>
              <a:rPr lang="fr-FR" b="1" dirty="0"/>
            </a:br>
            <a:r>
              <a:rPr lang="fr-FR" dirty="0"/>
              <a:t>des données et les insérer en base de données, ou modifier des objets, ou faire des appels vers une API pour récupérer les données et les charger dans notre base de données !</a:t>
            </a:r>
          </a:p>
        </p:txBody>
      </p:sp>
      <p:sp>
        <p:nvSpPr>
          <p:cNvPr id="6" name="ZoneTexte 5">
            <a:extLst>
              <a:ext uri="{FF2B5EF4-FFF2-40B4-BE49-F238E27FC236}">
                <a16:creationId xmlns:a16="http://schemas.microsoft.com/office/drawing/2014/main" id="{9098DCA3-8BBF-4AED-95DE-D3363E6CA468}"/>
              </a:ext>
            </a:extLst>
          </p:cNvPr>
          <p:cNvSpPr txBox="1"/>
          <p:nvPr/>
        </p:nvSpPr>
        <p:spPr>
          <a:xfrm>
            <a:off x="486643" y="5329382"/>
            <a:ext cx="5789726" cy="923330"/>
          </a:xfrm>
          <a:prstGeom prst="rect">
            <a:avLst/>
          </a:prstGeom>
          <a:noFill/>
        </p:spPr>
        <p:txBody>
          <a:bodyPr wrap="none" rtlCol="0">
            <a:spAutoFit/>
          </a:bodyPr>
          <a:lstStyle/>
          <a:p>
            <a:r>
              <a:rPr lang="fr-FR" dirty="0"/>
              <a:t>On peut récupérer les paramètres de notre commande via la</a:t>
            </a:r>
            <a:br>
              <a:rPr lang="fr-FR" dirty="0"/>
            </a:br>
            <a:r>
              <a:rPr lang="fr-FR" dirty="0"/>
              <a:t>fonction </a:t>
            </a:r>
            <a:r>
              <a:rPr lang="fr-FR" b="1" dirty="0" err="1"/>
              <a:t>getArgument</a:t>
            </a:r>
            <a:r>
              <a:rPr lang="fr-FR" dirty="0"/>
              <a:t> en reprenant la clé de l’argument</a:t>
            </a:r>
            <a:br>
              <a:rPr lang="fr-FR" dirty="0"/>
            </a:br>
            <a:r>
              <a:rPr lang="fr-FR" dirty="0"/>
              <a:t>attendu,  </a:t>
            </a:r>
          </a:p>
        </p:txBody>
      </p:sp>
      <p:pic>
        <p:nvPicPr>
          <p:cNvPr id="10" name="Image 9">
            <a:extLst>
              <a:ext uri="{FF2B5EF4-FFF2-40B4-BE49-F238E27FC236}">
                <a16:creationId xmlns:a16="http://schemas.microsoft.com/office/drawing/2014/main" id="{BEFF182A-A214-4921-A971-6BC0961F881D}"/>
              </a:ext>
            </a:extLst>
          </p:cNvPr>
          <p:cNvPicPr>
            <a:picLocks noChangeAspect="1"/>
          </p:cNvPicPr>
          <p:nvPr/>
        </p:nvPicPr>
        <p:blipFill>
          <a:blip r:embed="rId3"/>
          <a:stretch>
            <a:fillRect/>
          </a:stretch>
        </p:blipFill>
        <p:spPr>
          <a:xfrm>
            <a:off x="3232887" y="4859046"/>
            <a:ext cx="5726225" cy="387209"/>
          </a:xfrm>
          <a:prstGeom prst="rect">
            <a:avLst/>
          </a:prstGeom>
        </p:spPr>
      </p:pic>
    </p:spTree>
    <p:extLst>
      <p:ext uri="{BB962C8B-B14F-4D97-AF65-F5344CB8AC3E}">
        <p14:creationId xmlns:p14="http://schemas.microsoft.com/office/powerpoint/2010/main" val="3767225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entitymanager</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42</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486064" y="2463204"/>
            <a:ext cx="4834966" cy="2862322"/>
          </a:xfrm>
          <a:prstGeom prst="rect">
            <a:avLst/>
          </a:prstGeom>
          <a:noFill/>
        </p:spPr>
        <p:txBody>
          <a:bodyPr wrap="square" rtlCol="0">
            <a:spAutoFit/>
          </a:bodyPr>
          <a:lstStyle/>
          <a:p>
            <a:r>
              <a:rPr lang="fr-FR" dirty="0"/>
              <a:t>On le récupère via un </a:t>
            </a:r>
            <a:r>
              <a:rPr lang="fr-FR" b="1" dirty="0" err="1"/>
              <a:t>EntityManagerInterface</a:t>
            </a:r>
            <a:r>
              <a:rPr lang="fr-FR" dirty="0"/>
              <a:t>, mais à quoi </a:t>
            </a:r>
            <a:r>
              <a:rPr lang="fr-FR" dirty="0" err="1"/>
              <a:t>sert-il</a:t>
            </a:r>
            <a:r>
              <a:rPr lang="fr-FR" dirty="0"/>
              <a:t> ?</a:t>
            </a:r>
          </a:p>
          <a:p>
            <a:endParaRPr lang="fr-FR" dirty="0"/>
          </a:p>
          <a:p>
            <a:r>
              <a:rPr lang="fr-FR" dirty="0"/>
              <a:t>Il s’agit de l’entité capable d’indiquer à Doctrine que l’on souhaite insérer des objets en base de données !</a:t>
            </a:r>
          </a:p>
          <a:p>
            <a:endParaRPr lang="fr-FR" dirty="0"/>
          </a:p>
          <a:p>
            <a:r>
              <a:rPr lang="fr-FR" dirty="0"/>
              <a:t>Pour cela on utilise deux fonctions :</a:t>
            </a:r>
          </a:p>
          <a:p>
            <a:endParaRPr lang="fr-FR" dirty="0"/>
          </a:p>
          <a:p>
            <a:endParaRPr lang="fr-FR" dirty="0"/>
          </a:p>
        </p:txBody>
      </p:sp>
      <p:pic>
        <p:nvPicPr>
          <p:cNvPr id="3" name="Image 2">
            <a:extLst>
              <a:ext uri="{FF2B5EF4-FFF2-40B4-BE49-F238E27FC236}">
                <a16:creationId xmlns:a16="http://schemas.microsoft.com/office/drawing/2014/main" id="{7EEC11E9-A1B2-4EC5-A24E-28ABBE1853F4}"/>
              </a:ext>
            </a:extLst>
          </p:cNvPr>
          <p:cNvPicPr>
            <a:picLocks noChangeAspect="1"/>
          </p:cNvPicPr>
          <p:nvPr/>
        </p:nvPicPr>
        <p:blipFill>
          <a:blip r:embed="rId2"/>
          <a:stretch>
            <a:fillRect/>
          </a:stretch>
        </p:blipFill>
        <p:spPr>
          <a:xfrm>
            <a:off x="5415491" y="2463204"/>
            <a:ext cx="6109570" cy="2394825"/>
          </a:xfrm>
          <a:prstGeom prst="rect">
            <a:avLst/>
          </a:prstGeom>
        </p:spPr>
      </p:pic>
      <p:pic>
        <p:nvPicPr>
          <p:cNvPr id="9" name="Image 8">
            <a:extLst>
              <a:ext uri="{FF2B5EF4-FFF2-40B4-BE49-F238E27FC236}">
                <a16:creationId xmlns:a16="http://schemas.microsoft.com/office/drawing/2014/main" id="{11826DC9-F712-44AD-B8AB-04B589D03F2C}"/>
              </a:ext>
            </a:extLst>
          </p:cNvPr>
          <p:cNvPicPr>
            <a:picLocks noChangeAspect="1"/>
          </p:cNvPicPr>
          <p:nvPr/>
        </p:nvPicPr>
        <p:blipFill>
          <a:blip r:embed="rId3"/>
          <a:stretch>
            <a:fillRect/>
          </a:stretch>
        </p:blipFill>
        <p:spPr>
          <a:xfrm>
            <a:off x="486064" y="5105903"/>
            <a:ext cx="5254355" cy="791961"/>
          </a:xfrm>
          <a:prstGeom prst="rect">
            <a:avLst/>
          </a:prstGeom>
        </p:spPr>
      </p:pic>
    </p:spTree>
    <p:extLst>
      <p:ext uri="{BB962C8B-B14F-4D97-AF65-F5344CB8AC3E}">
        <p14:creationId xmlns:p14="http://schemas.microsoft.com/office/powerpoint/2010/main" val="3202348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Afin de réaliser les formulaires, Symfony nous propose encore… une commande pour nous faciliter la tâche :</a:t>
            </a:r>
          </a:p>
          <a:p>
            <a:r>
              <a:rPr lang="en-US" b="1" dirty="0"/>
              <a:t>php bin/console </a:t>
            </a:r>
            <a:r>
              <a:rPr lang="en-US" b="1" dirty="0" err="1"/>
              <a:t>make:form</a:t>
            </a:r>
            <a:endParaRPr lang="en-US" b="1" dirty="0"/>
          </a:p>
          <a:p>
            <a:endParaRPr lang="en-US" b="1" dirty="0"/>
          </a:p>
          <a:p>
            <a:r>
              <a:rPr lang="en-US" dirty="0"/>
              <a:t>Le terminal </a:t>
            </a:r>
            <a:r>
              <a:rPr lang="en-US" dirty="0" err="1"/>
              <a:t>vous</a:t>
            </a:r>
            <a:r>
              <a:rPr lang="en-US" dirty="0"/>
              <a:t> </a:t>
            </a:r>
            <a:r>
              <a:rPr lang="en-US" dirty="0" err="1"/>
              <a:t>demande</a:t>
            </a:r>
            <a:r>
              <a:rPr lang="en-US" dirty="0"/>
              <a:t> ensuite le nom du </a:t>
            </a:r>
            <a:r>
              <a:rPr lang="en-US" dirty="0" err="1"/>
              <a:t>formulaire</a:t>
            </a:r>
            <a:r>
              <a:rPr lang="en-US" dirty="0"/>
              <a:t> et sur quelle </a:t>
            </a:r>
            <a:r>
              <a:rPr lang="en-US" dirty="0" err="1"/>
              <a:t>entité</a:t>
            </a:r>
            <a:r>
              <a:rPr lang="en-US" dirty="0"/>
              <a:t> il doit se baser pour le faire :</a:t>
            </a:r>
          </a:p>
          <a:p>
            <a:endParaRPr lang="en-US"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A5561C48-FEB6-4C13-8815-C6B8DBE9653E}"/>
              </a:ext>
            </a:extLst>
          </p:cNvPr>
          <p:cNvPicPr>
            <a:picLocks noChangeAspect="1"/>
          </p:cNvPicPr>
          <p:nvPr/>
        </p:nvPicPr>
        <p:blipFill>
          <a:blip r:embed="rId2"/>
          <a:stretch>
            <a:fillRect/>
          </a:stretch>
        </p:blipFill>
        <p:spPr>
          <a:xfrm>
            <a:off x="1657350" y="3873500"/>
            <a:ext cx="8877300" cy="2619375"/>
          </a:xfrm>
          <a:prstGeom prst="rect">
            <a:avLst/>
          </a:prstGeom>
        </p:spPr>
      </p:pic>
    </p:spTree>
    <p:extLst>
      <p:ext uri="{BB962C8B-B14F-4D97-AF65-F5344CB8AC3E}">
        <p14:creationId xmlns:p14="http://schemas.microsoft.com/office/powerpoint/2010/main" val="3517826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Dans un </a:t>
            </a:r>
            <a:r>
              <a:rPr lang="fr-FR" dirty="0" err="1"/>
              <a:t>controller</a:t>
            </a:r>
            <a:r>
              <a:rPr lang="fr-FR" dirty="0"/>
              <a:t>, si vous voulez créer un formulaire et le passer au </a:t>
            </a:r>
            <a:r>
              <a:rPr lang="fr-FR" dirty="0" err="1"/>
              <a:t>template</a:t>
            </a:r>
            <a:r>
              <a:rPr lang="fr-FR" dirty="0"/>
              <a:t> html, vous devez d’abord le créer, via la méthode « </a:t>
            </a:r>
            <a:r>
              <a:rPr lang="fr-FR" b="1" dirty="0" err="1"/>
              <a:t>createForm</a:t>
            </a:r>
            <a:r>
              <a:rPr lang="fr-FR" dirty="0"/>
              <a:t> ».</a:t>
            </a:r>
          </a:p>
          <a:p>
            <a:r>
              <a:rPr lang="fr-FR" dirty="0"/>
              <a:t>Tout comme </a:t>
            </a:r>
            <a:r>
              <a:rPr lang="fr-FR" dirty="0" err="1"/>
              <a:t>Angular</a:t>
            </a:r>
            <a:r>
              <a:rPr lang="fr-FR" dirty="0"/>
              <a:t>, si vous lui passer un objet vide, les champs du formulaire seront vides, si l’objet a des valeurs, alors elles seront affichées.</a:t>
            </a:r>
          </a:p>
          <a:p>
            <a:endParaRPr lang="fr-FR" dirty="0"/>
          </a:p>
          <a:p>
            <a:r>
              <a:rPr lang="fr-FR" dirty="0"/>
              <a:t>Enfin, pour passer le formulaire au</a:t>
            </a:r>
            <a:br>
              <a:rPr lang="fr-FR" dirty="0"/>
            </a:br>
            <a:r>
              <a:rPr lang="fr-FR" dirty="0" err="1"/>
              <a:t>template</a:t>
            </a:r>
            <a:r>
              <a:rPr lang="fr-FR" dirty="0"/>
              <a:t>, il faut utiliser la fonction</a:t>
            </a:r>
            <a:br>
              <a:rPr lang="fr-FR" dirty="0"/>
            </a:br>
            <a:r>
              <a:rPr lang="fr-FR" b="1" dirty="0" err="1"/>
              <a:t>createView</a:t>
            </a:r>
            <a:endParaRPr lang="fr-FR" b="1" dirty="0"/>
          </a:p>
        </p:txBody>
      </p:sp>
      <p:pic>
        <p:nvPicPr>
          <p:cNvPr id="4" name="Image 3">
            <a:extLst>
              <a:ext uri="{FF2B5EF4-FFF2-40B4-BE49-F238E27FC236}">
                <a16:creationId xmlns:a16="http://schemas.microsoft.com/office/drawing/2014/main" id="{4118B82D-0547-42D6-9927-A95E36D9D046}"/>
              </a:ext>
            </a:extLst>
          </p:cNvPr>
          <p:cNvPicPr>
            <a:picLocks noChangeAspect="1"/>
          </p:cNvPicPr>
          <p:nvPr/>
        </p:nvPicPr>
        <p:blipFill>
          <a:blip r:embed="rId2"/>
          <a:stretch>
            <a:fillRect/>
          </a:stretch>
        </p:blipFill>
        <p:spPr>
          <a:xfrm>
            <a:off x="3940510" y="3526437"/>
            <a:ext cx="7869382" cy="3149000"/>
          </a:xfrm>
          <a:prstGeom prst="rect">
            <a:avLst/>
          </a:prstGeom>
        </p:spPr>
      </p:pic>
    </p:spTree>
    <p:extLst>
      <p:ext uri="{BB962C8B-B14F-4D97-AF65-F5344CB8AC3E}">
        <p14:creationId xmlns:p14="http://schemas.microsoft.com/office/powerpoint/2010/main" val="3100892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97658" y="2984804"/>
            <a:ext cx="5221972" cy="1754326"/>
          </a:xfrm>
          <a:prstGeom prst="rect">
            <a:avLst/>
          </a:prstGeom>
          <a:noFill/>
        </p:spPr>
        <p:txBody>
          <a:bodyPr wrap="square" rtlCol="0">
            <a:spAutoFit/>
          </a:bodyPr>
          <a:lstStyle/>
          <a:p>
            <a:pPr lvl="1"/>
            <a:r>
              <a:rPr lang="fr-FR" dirty="0"/>
              <a:t>Enfin, pour afficher notre formulaire dans l’HTML, il faut appeler « </a:t>
            </a:r>
            <a:r>
              <a:rPr lang="fr-FR" dirty="0" err="1"/>
              <a:t>form_start</a:t>
            </a:r>
            <a:r>
              <a:rPr lang="fr-FR" dirty="0"/>
              <a:t> » et « </a:t>
            </a:r>
            <a:r>
              <a:rPr lang="fr-FR" dirty="0" err="1"/>
              <a:t>form_end</a:t>
            </a:r>
            <a:r>
              <a:rPr lang="fr-FR" dirty="0"/>
              <a:t> ».</a:t>
            </a:r>
          </a:p>
          <a:p>
            <a:r>
              <a:rPr lang="fr-FR" dirty="0"/>
              <a:t>Si l’on ne précise pas de « </a:t>
            </a:r>
            <a:r>
              <a:rPr lang="fr-FR" dirty="0" err="1"/>
              <a:t>form_widget</a:t>
            </a:r>
            <a:r>
              <a:rPr lang="fr-FR" dirty="0"/>
              <a:t> », Symfony va directement afficher tous les champs de notre formulaire à la suite, sinon il affichera ceux que l’on a demandé puis les autres.</a:t>
            </a:r>
          </a:p>
        </p:txBody>
      </p:sp>
      <p:pic>
        <p:nvPicPr>
          <p:cNvPr id="6" name="Image 5">
            <a:extLst>
              <a:ext uri="{FF2B5EF4-FFF2-40B4-BE49-F238E27FC236}">
                <a16:creationId xmlns:a16="http://schemas.microsoft.com/office/drawing/2014/main" id="{93129A60-53D2-4247-96C7-BD415DC03377}"/>
              </a:ext>
            </a:extLst>
          </p:cNvPr>
          <p:cNvPicPr>
            <a:picLocks noChangeAspect="1"/>
          </p:cNvPicPr>
          <p:nvPr/>
        </p:nvPicPr>
        <p:blipFill>
          <a:blip r:embed="rId2"/>
          <a:stretch>
            <a:fillRect/>
          </a:stretch>
        </p:blipFill>
        <p:spPr>
          <a:xfrm>
            <a:off x="6096000" y="2984804"/>
            <a:ext cx="5221972" cy="2098219"/>
          </a:xfrm>
          <a:prstGeom prst="rect">
            <a:avLst/>
          </a:prstGeom>
        </p:spPr>
      </p:pic>
    </p:spTree>
    <p:extLst>
      <p:ext uri="{BB962C8B-B14F-4D97-AF65-F5344CB8AC3E}">
        <p14:creationId xmlns:p14="http://schemas.microsoft.com/office/powerpoint/2010/main" val="311141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236725"/>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1200329"/>
          </a:xfrm>
          <a:prstGeom prst="rect">
            <a:avLst/>
          </a:prstGeom>
          <a:noFill/>
        </p:spPr>
        <p:txBody>
          <a:bodyPr wrap="square" rtlCol="0">
            <a:spAutoFit/>
          </a:bodyPr>
          <a:lstStyle/>
          <a:p>
            <a:r>
              <a:rPr lang="fr-FR" dirty="0"/>
              <a:t>	La solution de facilité est de le faire via </a:t>
            </a:r>
            <a:r>
              <a:rPr lang="fr-FR" dirty="0" err="1"/>
              <a:t>Boostrap</a:t>
            </a:r>
            <a:r>
              <a:rPr lang="fr-FR" dirty="0"/>
              <a:t>, car Symfony inclue des </a:t>
            </a:r>
            <a:r>
              <a:rPr lang="fr-FR" dirty="0" err="1"/>
              <a:t>templates</a:t>
            </a:r>
            <a:r>
              <a:rPr lang="fr-FR" dirty="0"/>
              <a:t> par défaut pour nos formulaires, il suffit d’indiquer à Symfony et à </a:t>
            </a:r>
            <a:r>
              <a:rPr lang="fr-FR" dirty="0" err="1"/>
              <a:t>Twig</a:t>
            </a:r>
            <a:r>
              <a:rPr lang="fr-FR" dirty="0"/>
              <a:t> de les utiliser. Pour cela il faut modifier le fichier </a:t>
            </a:r>
            <a:r>
              <a:rPr lang="fr-FR" b="1" dirty="0"/>
              <a:t>config/packages/</a:t>
            </a:r>
            <a:r>
              <a:rPr lang="fr-FR" b="1" dirty="0" err="1"/>
              <a:t>twig.yaml</a:t>
            </a:r>
            <a:r>
              <a:rPr lang="fr-FR" b="1" dirty="0"/>
              <a:t> </a:t>
            </a:r>
            <a:r>
              <a:rPr lang="fr-FR" dirty="0"/>
              <a:t>comme ceci :</a:t>
            </a:r>
            <a:endParaRPr lang="fr-FR" b="1" dirty="0"/>
          </a:p>
        </p:txBody>
      </p:sp>
      <p:pic>
        <p:nvPicPr>
          <p:cNvPr id="3" name="Image 2">
            <a:extLst>
              <a:ext uri="{FF2B5EF4-FFF2-40B4-BE49-F238E27FC236}">
                <a16:creationId xmlns:a16="http://schemas.microsoft.com/office/drawing/2014/main" id="{E70B2958-66D3-4BE7-9BD6-7C107ACB6371}"/>
              </a:ext>
            </a:extLst>
          </p:cNvPr>
          <p:cNvPicPr>
            <a:picLocks noChangeAspect="1"/>
          </p:cNvPicPr>
          <p:nvPr/>
        </p:nvPicPr>
        <p:blipFill>
          <a:blip r:embed="rId2"/>
          <a:stretch>
            <a:fillRect/>
          </a:stretch>
        </p:blipFill>
        <p:spPr>
          <a:xfrm>
            <a:off x="4766748" y="3596917"/>
            <a:ext cx="5895975" cy="990600"/>
          </a:xfrm>
          <a:prstGeom prst="rect">
            <a:avLst/>
          </a:prstGeom>
        </p:spPr>
      </p:pic>
      <p:sp>
        <p:nvSpPr>
          <p:cNvPr id="4" name="ZoneTexte 3">
            <a:extLst>
              <a:ext uri="{FF2B5EF4-FFF2-40B4-BE49-F238E27FC236}">
                <a16:creationId xmlns:a16="http://schemas.microsoft.com/office/drawing/2014/main" id="{5AA5ECB3-2A17-46CC-AEBC-CAD4C6480471}"/>
              </a:ext>
            </a:extLst>
          </p:cNvPr>
          <p:cNvSpPr txBox="1"/>
          <p:nvPr/>
        </p:nvSpPr>
        <p:spPr>
          <a:xfrm>
            <a:off x="197708" y="4612580"/>
            <a:ext cx="6810647" cy="1477328"/>
          </a:xfrm>
          <a:prstGeom prst="rect">
            <a:avLst/>
          </a:prstGeom>
          <a:noFill/>
        </p:spPr>
        <p:txBody>
          <a:bodyPr wrap="none" rtlCol="0">
            <a:spAutoFit/>
          </a:bodyPr>
          <a:lstStyle/>
          <a:p>
            <a:r>
              <a:rPr lang="fr-FR" dirty="0"/>
              <a:t>Et dans un </a:t>
            </a:r>
            <a:r>
              <a:rPr lang="fr-FR" dirty="0" err="1"/>
              <a:t>template</a:t>
            </a:r>
            <a:r>
              <a:rPr lang="fr-FR" dirty="0"/>
              <a:t> ayant un formulaire, il faut faire cette modification :</a:t>
            </a:r>
            <a:br>
              <a:rPr lang="fr-FR" dirty="0"/>
            </a:br>
            <a:br>
              <a:rPr lang="fr-FR" dirty="0"/>
            </a:br>
            <a:br>
              <a:rPr lang="fr-FR" dirty="0"/>
            </a:br>
            <a:br>
              <a:rPr lang="fr-FR" dirty="0"/>
            </a:br>
            <a:r>
              <a:rPr lang="fr-FR" dirty="0"/>
              <a:t>Où « </a:t>
            </a:r>
            <a:r>
              <a:rPr lang="fr-FR" b="1" dirty="0" err="1"/>
              <a:t>form</a:t>
            </a:r>
            <a:r>
              <a:rPr lang="fr-FR" dirty="0"/>
              <a:t> » est le nom du formulaire passé au </a:t>
            </a:r>
            <a:r>
              <a:rPr lang="fr-FR" dirty="0" err="1"/>
              <a:t>template</a:t>
            </a:r>
            <a:r>
              <a:rPr lang="fr-FR" dirty="0"/>
              <a:t> </a:t>
            </a:r>
            <a:r>
              <a:rPr lang="fr-FR" dirty="0" err="1"/>
              <a:t>twig</a:t>
            </a:r>
            <a:r>
              <a:rPr lang="fr-FR" dirty="0"/>
              <a:t>.</a:t>
            </a:r>
          </a:p>
        </p:txBody>
      </p:sp>
      <p:pic>
        <p:nvPicPr>
          <p:cNvPr id="7" name="Image 6">
            <a:extLst>
              <a:ext uri="{FF2B5EF4-FFF2-40B4-BE49-F238E27FC236}">
                <a16:creationId xmlns:a16="http://schemas.microsoft.com/office/drawing/2014/main" id="{EED6C69B-9B73-4A8A-8DBF-379B6B52B56F}"/>
              </a:ext>
            </a:extLst>
          </p:cNvPr>
          <p:cNvPicPr>
            <a:picLocks noChangeAspect="1"/>
          </p:cNvPicPr>
          <p:nvPr/>
        </p:nvPicPr>
        <p:blipFill>
          <a:blip r:embed="rId3"/>
          <a:stretch>
            <a:fillRect/>
          </a:stretch>
        </p:blipFill>
        <p:spPr>
          <a:xfrm>
            <a:off x="2567927" y="5116990"/>
            <a:ext cx="7334250" cy="390525"/>
          </a:xfrm>
          <a:prstGeom prst="rect">
            <a:avLst/>
          </a:prstGeom>
        </p:spPr>
      </p:pic>
    </p:spTree>
    <p:extLst>
      <p:ext uri="{BB962C8B-B14F-4D97-AF65-F5344CB8AC3E}">
        <p14:creationId xmlns:p14="http://schemas.microsoft.com/office/powerpoint/2010/main" val="197873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323589"/>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646331"/>
          </a:xfrm>
          <a:prstGeom prst="rect">
            <a:avLst/>
          </a:prstGeom>
          <a:noFill/>
        </p:spPr>
        <p:txBody>
          <a:bodyPr wrap="square" rtlCol="0">
            <a:spAutoFit/>
          </a:bodyPr>
          <a:lstStyle/>
          <a:p>
            <a:r>
              <a:rPr lang="fr-FR" dirty="0"/>
              <a:t>	Une solution plus complexe, mais forcément plus modulable, est de le faire dans le code :</a:t>
            </a:r>
            <a:endParaRPr lang="fr-FR" b="1" dirty="0"/>
          </a:p>
        </p:txBody>
      </p:sp>
      <p:pic>
        <p:nvPicPr>
          <p:cNvPr id="5" name="Image 4">
            <a:extLst>
              <a:ext uri="{FF2B5EF4-FFF2-40B4-BE49-F238E27FC236}">
                <a16:creationId xmlns:a16="http://schemas.microsoft.com/office/drawing/2014/main" id="{0C97773D-A4DB-4D64-B138-6F438D1E3457}"/>
              </a:ext>
            </a:extLst>
          </p:cNvPr>
          <p:cNvPicPr>
            <a:picLocks noChangeAspect="1"/>
          </p:cNvPicPr>
          <p:nvPr/>
        </p:nvPicPr>
        <p:blipFill>
          <a:blip r:embed="rId2"/>
          <a:stretch>
            <a:fillRect/>
          </a:stretch>
        </p:blipFill>
        <p:spPr>
          <a:xfrm>
            <a:off x="4817886" y="3197886"/>
            <a:ext cx="5429250" cy="1943100"/>
          </a:xfrm>
          <a:prstGeom prst="rect">
            <a:avLst/>
          </a:prstGeom>
        </p:spPr>
      </p:pic>
      <p:sp>
        <p:nvSpPr>
          <p:cNvPr id="6" name="ZoneTexte 5">
            <a:extLst>
              <a:ext uri="{FF2B5EF4-FFF2-40B4-BE49-F238E27FC236}">
                <a16:creationId xmlns:a16="http://schemas.microsoft.com/office/drawing/2014/main" id="{600F4D1A-BD95-438B-95DE-F9B331B74BCD}"/>
              </a:ext>
            </a:extLst>
          </p:cNvPr>
          <p:cNvSpPr txBox="1"/>
          <p:nvPr/>
        </p:nvSpPr>
        <p:spPr>
          <a:xfrm>
            <a:off x="185351" y="3940657"/>
            <a:ext cx="4510217" cy="1200329"/>
          </a:xfrm>
          <a:prstGeom prst="rect">
            <a:avLst/>
          </a:prstGeom>
          <a:noFill/>
        </p:spPr>
        <p:txBody>
          <a:bodyPr wrap="square" rtlCol="0">
            <a:spAutoFit/>
          </a:bodyPr>
          <a:lstStyle/>
          <a:p>
            <a:r>
              <a:rPr lang="fr-FR" dirty="0"/>
              <a:t>Il existe plusieurs options, notamment masquer le label, modifier le nom du label (car par défaut Symfony va mettre le même que le nom du champ), etc…</a:t>
            </a:r>
          </a:p>
        </p:txBody>
      </p:sp>
    </p:spTree>
    <p:extLst>
      <p:ext uri="{BB962C8B-B14F-4D97-AF65-F5344CB8AC3E}">
        <p14:creationId xmlns:p14="http://schemas.microsoft.com/office/powerpoint/2010/main" val="220976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653309" y="1407171"/>
            <a:ext cx="10538692"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structure d’un </a:t>
            </a:r>
            <a:r>
              <a:rPr lang="en-US" sz="5400" b="1" i="1" kern="1200" cap="all" dirty="0" err="1">
                <a:solidFill>
                  <a:schemeClr val="tx1">
                    <a:lumMod val="95000"/>
                    <a:lumOff val="5000"/>
                  </a:schemeClr>
                </a:solidFill>
                <a:latin typeface="+mj-lt"/>
                <a:ea typeface="+mj-ea"/>
                <a:cs typeface="+mj-cs"/>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a:t>
            </a:fld>
            <a:endParaRPr lang="fr-FR" dirty="0"/>
          </a:p>
        </p:txBody>
      </p:sp>
      <p:sp>
        <p:nvSpPr>
          <p:cNvPr id="6" name="ZoneTexte 5">
            <a:extLst>
              <a:ext uri="{FF2B5EF4-FFF2-40B4-BE49-F238E27FC236}">
                <a16:creationId xmlns:a16="http://schemas.microsoft.com/office/drawing/2014/main" id="{73DE2F73-5F95-4B1C-969A-DD9E72F7BC9D}"/>
              </a:ext>
            </a:extLst>
          </p:cNvPr>
          <p:cNvSpPr txBox="1"/>
          <p:nvPr/>
        </p:nvSpPr>
        <p:spPr>
          <a:xfrm>
            <a:off x="2410358" y="2404319"/>
            <a:ext cx="7851958" cy="2585323"/>
          </a:xfrm>
          <a:prstGeom prst="rect">
            <a:avLst/>
          </a:prstGeom>
          <a:noFill/>
        </p:spPr>
        <p:txBody>
          <a:bodyPr wrap="none" rtlCol="0">
            <a:spAutoFit/>
          </a:bodyPr>
          <a:lstStyle/>
          <a:p>
            <a:r>
              <a:rPr lang="fr-FR" dirty="0"/>
              <a:t>bin : grâce à lui que l’on peut utiliser les commandes Symfony</a:t>
            </a:r>
            <a:br>
              <a:rPr lang="fr-FR" dirty="0"/>
            </a:br>
            <a:r>
              <a:rPr lang="fr-FR" dirty="0"/>
              <a:t>config: config Symfony =&gt; parfois les bundles peuvent demander des modifications</a:t>
            </a:r>
            <a:br>
              <a:rPr lang="fr-FR" dirty="0"/>
            </a:br>
            <a:r>
              <a:rPr lang="fr-FR" dirty="0" err="1"/>
              <a:t>node_modules</a:t>
            </a:r>
            <a:r>
              <a:rPr lang="fr-FR" dirty="0"/>
              <a:t> : dossier des dépendances </a:t>
            </a:r>
            <a:r>
              <a:rPr lang="fr-FR" dirty="0" err="1"/>
              <a:t>yarn</a:t>
            </a:r>
            <a:r>
              <a:rPr lang="fr-FR" dirty="0"/>
              <a:t> (si ajouté au projet)</a:t>
            </a:r>
            <a:br>
              <a:rPr lang="fr-FR" dirty="0"/>
            </a:br>
            <a:r>
              <a:rPr lang="fr-FR" dirty="0"/>
              <a:t>public : l’</a:t>
            </a:r>
            <a:r>
              <a:rPr lang="fr-FR" dirty="0" err="1"/>
              <a:t>index.php</a:t>
            </a:r>
            <a:r>
              <a:rPr lang="fr-FR" dirty="0"/>
              <a:t> de Symfony</a:t>
            </a:r>
            <a:br>
              <a:rPr lang="fr-FR" dirty="0"/>
            </a:br>
            <a:r>
              <a:rPr lang="fr-FR" b="1" dirty="0"/>
              <a:t>src : </a:t>
            </a:r>
            <a:r>
              <a:rPr lang="fr-FR" dirty="0"/>
              <a:t>là où l’on va écrire la majorité de notre code </a:t>
            </a:r>
            <a:r>
              <a:rPr lang="fr-FR" dirty="0" err="1"/>
              <a:t>php</a:t>
            </a:r>
            <a:br>
              <a:rPr lang="fr-FR" dirty="0"/>
            </a:br>
            <a:r>
              <a:rPr lang="fr-FR" b="1" dirty="0" err="1"/>
              <a:t>templates</a:t>
            </a:r>
            <a:r>
              <a:rPr lang="fr-FR" b="1" dirty="0"/>
              <a:t> : </a:t>
            </a:r>
            <a:r>
              <a:rPr lang="fr-FR" dirty="0"/>
              <a:t>dossier où seront les vues de l’application (</a:t>
            </a:r>
            <a:r>
              <a:rPr lang="fr-FR" b="1" dirty="0" err="1"/>
              <a:t>html.twig</a:t>
            </a:r>
            <a:r>
              <a:rPr lang="fr-FR" dirty="0"/>
              <a:t>)</a:t>
            </a:r>
            <a:br>
              <a:rPr lang="fr-FR" dirty="0"/>
            </a:br>
            <a:r>
              <a:rPr lang="fr-FR" dirty="0"/>
              <a:t>var : cache, entre autres</a:t>
            </a:r>
            <a:br>
              <a:rPr lang="fr-FR" dirty="0"/>
            </a:br>
            <a:r>
              <a:rPr lang="fr-FR" dirty="0" err="1"/>
              <a:t>vendor</a:t>
            </a:r>
            <a:r>
              <a:rPr lang="fr-FR" dirty="0"/>
              <a:t> : dossier des bundles Symfony, et des sources de Symfony</a:t>
            </a:r>
            <a:br>
              <a:rPr lang="fr-FR" dirty="0"/>
            </a:br>
            <a:r>
              <a:rPr lang="fr-FR" dirty="0" err="1"/>
              <a:t>composer.json</a:t>
            </a:r>
            <a:r>
              <a:rPr lang="fr-FR" dirty="0"/>
              <a:t> : dépendances du projet</a:t>
            </a:r>
          </a:p>
        </p:txBody>
      </p:sp>
      <p:pic>
        <p:nvPicPr>
          <p:cNvPr id="9" name="Image 8">
            <a:extLst>
              <a:ext uri="{FF2B5EF4-FFF2-40B4-BE49-F238E27FC236}">
                <a16:creationId xmlns:a16="http://schemas.microsoft.com/office/drawing/2014/main" id="{F7410152-2BBF-4D03-AD13-4BF4B5CB171D}"/>
              </a:ext>
            </a:extLst>
          </p:cNvPr>
          <p:cNvPicPr>
            <a:picLocks noChangeAspect="1"/>
          </p:cNvPicPr>
          <p:nvPr/>
        </p:nvPicPr>
        <p:blipFill>
          <a:blip r:embed="rId2"/>
          <a:stretch>
            <a:fillRect/>
          </a:stretch>
        </p:blipFill>
        <p:spPr>
          <a:xfrm>
            <a:off x="321892" y="2404319"/>
            <a:ext cx="1943326" cy="4088556"/>
          </a:xfrm>
          <a:prstGeom prst="rect">
            <a:avLst/>
          </a:prstGeom>
        </p:spPr>
      </p:pic>
      <p:sp>
        <p:nvSpPr>
          <p:cNvPr id="10" name="ZoneTexte 9">
            <a:extLst>
              <a:ext uri="{FF2B5EF4-FFF2-40B4-BE49-F238E27FC236}">
                <a16:creationId xmlns:a16="http://schemas.microsoft.com/office/drawing/2014/main" id="{AFE040B7-D2B0-421F-8E2C-CFE153781CC3}"/>
              </a:ext>
            </a:extLst>
          </p:cNvPr>
          <p:cNvSpPr txBox="1"/>
          <p:nvPr/>
        </p:nvSpPr>
        <p:spPr>
          <a:xfrm>
            <a:off x="2410358" y="5045131"/>
            <a:ext cx="6497228" cy="1477328"/>
          </a:xfrm>
          <a:prstGeom prst="rect">
            <a:avLst/>
          </a:prstGeom>
          <a:noFill/>
        </p:spPr>
        <p:txBody>
          <a:bodyPr wrap="none" rtlCol="0">
            <a:spAutoFit/>
          </a:bodyPr>
          <a:lstStyle/>
          <a:p>
            <a:r>
              <a:rPr lang="fr-FR" i="1" dirty="0"/>
              <a:t>Symfony utilise </a:t>
            </a:r>
            <a:r>
              <a:rPr lang="fr-FR" i="1" dirty="0" err="1"/>
              <a:t>twig</a:t>
            </a:r>
            <a:r>
              <a:rPr lang="fr-FR" i="1" dirty="0"/>
              <a:t> comme moteur de </a:t>
            </a:r>
            <a:r>
              <a:rPr lang="fr-FR" i="1" dirty="0" err="1"/>
              <a:t>template</a:t>
            </a:r>
            <a:r>
              <a:rPr lang="fr-FR" i="1" dirty="0"/>
              <a:t> pour ses pages html,</a:t>
            </a:r>
            <a:br>
              <a:rPr lang="fr-FR" i="1" dirty="0"/>
            </a:br>
            <a:r>
              <a:rPr lang="fr-FR" i="1" dirty="0"/>
              <a:t>il a l’avantage de nous aider à simplifier le code, </a:t>
            </a:r>
            <a:br>
              <a:rPr lang="fr-FR" i="1" dirty="0"/>
            </a:br>
            <a:r>
              <a:rPr lang="fr-FR" i="1" dirty="0"/>
              <a:t>à l’intérieur des pages html, notamment </a:t>
            </a:r>
            <a:br>
              <a:rPr lang="fr-FR" i="1" dirty="0"/>
            </a:br>
            <a:r>
              <a:rPr lang="fr-FR" i="1" dirty="0"/>
              <a:t>pour tout ce qui affichage de variables et les</a:t>
            </a:r>
            <a:br>
              <a:rPr lang="fr-FR" i="1" dirty="0"/>
            </a:br>
            <a:r>
              <a:rPr lang="fr-FR" i="1" dirty="0"/>
              <a:t>conditions ou        boucles.</a:t>
            </a:r>
          </a:p>
        </p:txBody>
      </p:sp>
    </p:spTree>
    <p:extLst>
      <p:ext uri="{BB962C8B-B14F-4D97-AF65-F5344CB8AC3E}">
        <p14:creationId xmlns:p14="http://schemas.microsoft.com/office/powerpoint/2010/main" val="215748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05164" y="1343601"/>
            <a:ext cx="11286836" cy="978605"/>
          </a:xfrm>
        </p:spPr>
        <p:txBody>
          <a:bodyPr>
            <a:noAutofit/>
          </a:bodyPr>
          <a:lstStyle/>
          <a:p>
            <a:r>
              <a:rPr lang="en-US" sz="5400" b="1" i="1" dirty="0">
                <a:solidFill>
                  <a:schemeClr val="tx1">
                    <a:lumMod val="95000"/>
                    <a:lumOff val="5000"/>
                  </a:schemeClr>
                </a:solidFill>
              </a:rPr>
              <a:t>Symfony : Installation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6</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3281744487"/>
              </p:ext>
            </p:extLst>
          </p:nvPr>
        </p:nvGraphicFramePr>
        <p:xfrm>
          <a:off x="803562" y="3052435"/>
          <a:ext cx="9925161" cy="2595880"/>
        </p:xfrm>
        <a:graphic>
          <a:graphicData uri="http://schemas.openxmlformats.org/drawingml/2006/table">
            <a:tbl>
              <a:tblPr firstRow="1" bandRow="1">
                <a:tableStyleId>{5C22544A-7EE6-4342-B048-85BDC9FD1C3A}</a:tableStyleId>
              </a:tblPr>
              <a:tblGrid>
                <a:gridCol w="4942142">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r>
                        <a:rPr lang="fr-FR" dirty="0"/>
                        <a:t>composer </a:t>
                      </a:r>
                      <a:r>
                        <a:rPr lang="fr-FR" dirty="0" err="1"/>
                        <a:t>require</a:t>
                      </a:r>
                      <a:r>
                        <a:rPr lang="fr-FR" dirty="0"/>
                        <a:t> </a:t>
                      </a:r>
                      <a:r>
                        <a:rPr lang="fr-FR" dirty="0" err="1"/>
                        <a:t>symfony</a:t>
                      </a:r>
                      <a:r>
                        <a:rPr lang="fr-FR" dirty="0"/>
                        <a:t>/</a:t>
                      </a:r>
                      <a:r>
                        <a:rPr lang="fr-FR" dirty="0" err="1"/>
                        <a:t>webpack</a:t>
                      </a:r>
                      <a:r>
                        <a:rPr lang="fr-FR" dirty="0"/>
                        <a:t>-encore-bundle</a:t>
                      </a:r>
                    </a:p>
                  </a:txBody>
                  <a:tcPr/>
                </a:tc>
                <a:tc>
                  <a:txBody>
                    <a:bodyPr/>
                    <a:lstStyle/>
                    <a:p>
                      <a:r>
                        <a:rPr lang="fr-FR" b="0" dirty="0"/>
                        <a:t>Ajoute </a:t>
                      </a:r>
                      <a:r>
                        <a:rPr lang="fr-FR" b="0" dirty="0" err="1"/>
                        <a:t>Webpack</a:t>
                      </a:r>
                      <a:r>
                        <a:rPr lang="fr-FR" b="0" dirty="0"/>
                        <a:t> encore au projet</a:t>
                      </a:r>
                    </a:p>
                  </a:txBody>
                  <a:tcPr/>
                </a:tc>
                <a:extLst>
                  <a:ext uri="{0D108BD9-81ED-4DB2-BD59-A6C34878D82A}">
                    <a16:rowId xmlns:a16="http://schemas.microsoft.com/office/drawing/2014/main" val="3677859194"/>
                  </a:ext>
                </a:extLst>
              </a:tr>
              <a:tr h="370840">
                <a:tc>
                  <a:txBody>
                    <a:bodyPr/>
                    <a:lstStyle/>
                    <a:p>
                      <a:r>
                        <a:rPr lang="fr-FR" dirty="0" err="1"/>
                        <a:t>yarn</a:t>
                      </a:r>
                      <a:r>
                        <a:rPr lang="fr-FR" dirty="0"/>
                        <a:t> </a:t>
                      </a:r>
                      <a:r>
                        <a:rPr lang="fr-FR" dirty="0" err="1"/>
                        <a:t>install</a:t>
                      </a:r>
                      <a:endParaRPr lang="fr-FR" dirty="0"/>
                    </a:p>
                  </a:txBody>
                  <a:tcPr/>
                </a:tc>
                <a:tc>
                  <a:txBody>
                    <a:bodyPr/>
                    <a:lstStyle/>
                    <a:p>
                      <a:r>
                        <a:rPr lang="fr-FR" b="0" dirty="0"/>
                        <a:t>Ajoute </a:t>
                      </a:r>
                      <a:r>
                        <a:rPr lang="fr-FR" b="1" dirty="0" err="1"/>
                        <a:t>Yarn</a:t>
                      </a:r>
                      <a:r>
                        <a:rPr lang="fr-FR" b="0" dirty="0"/>
                        <a:t> au projet</a:t>
                      </a:r>
                    </a:p>
                  </a:txBody>
                  <a:tcPr/>
                </a:tc>
                <a:extLst>
                  <a:ext uri="{0D108BD9-81ED-4DB2-BD59-A6C34878D82A}">
                    <a16:rowId xmlns:a16="http://schemas.microsoft.com/office/drawing/2014/main" val="2045147282"/>
                  </a:ext>
                </a:extLst>
              </a:tr>
              <a:tr h="370840">
                <a:tc>
                  <a:txBody>
                    <a:bodyPr/>
                    <a:lstStyle/>
                    <a:p>
                      <a:r>
                        <a:rPr lang="en-US" dirty="0"/>
                        <a:t>yarn add @symfony/webpack-encore --dev</a:t>
                      </a:r>
                      <a:endParaRPr lang="fr-FR" dirty="0"/>
                    </a:p>
                  </a:txBody>
                  <a:tcPr/>
                </a:tc>
                <a:tc>
                  <a:txBody>
                    <a:bodyPr/>
                    <a:lstStyle/>
                    <a:p>
                      <a:r>
                        <a:rPr lang="fr-FR" dirty="0"/>
                        <a:t>Ajoute </a:t>
                      </a:r>
                      <a:r>
                        <a:rPr lang="fr-FR" dirty="0" err="1"/>
                        <a:t>Webpack</a:t>
                      </a:r>
                      <a:r>
                        <a:rPr lang="fr-FR" dirty="0"/>
                        <a:t> à </a:t>
                      </a:r>
                      <a:r>
                        <a:rPr lang="fr-FR" dirty="0" err="1"/>
                        <a:t>Yarn</a:t>
                      </a:r>
                      <a:endParaRPr lang="fr-FR" b="1" dirty="0"/>
                    </a:p>
                  </a:txBody>
                  <a:tcPr/>
                </a:tc>
                <a:extLst>
                  <a:ext uri="{0D108BD9-81ED-4DB2-BD59-A6C34878D82A}">
                    <a16:rowId xmlns:a16="http://schemas.microsoft.com/office/drawing/2014/main" val="996758436"/>
                  </a:ext>
                </a:extLst>
              </a:tr>
              <a:tr h="370840">
                <a:tc>
                  <a:txBody>
                    <a:bodyPr/>
                    <a:lstStyle/>
                    <a:p>
                      <a:r>
                        <a:rPr lang="en-US" sz="1800" b="0" i="0" kern="1200" dirty="0">
                          <a:solidFill>
                            <a:schemeClr val="dk1"/>
                          </a:solidFill>
                          <a:effectLst/>
                          <a:latin typeface="+mn-lt"/>
                          <a:ea typeface="+mn-ea"/>
                          <a:cs typeface="+mn-cs"/>
                        </a:rPr>
                        <a:t>yarn add sass-loader@^12.0.0 sass --dev</a:t>
                      </a:r>
                      <a:endParaRPr lang="fr-FR" dirty="0"/>
                    </a:p>
                  </a:txBody>
                  <a:tcPr/>
                </a:tc>
                <a:tc>
                  <a:txBody>
                    <a:bodyPr/>
                    <a:lstStyle/>
                    <a:p>
                      <a:r>
                        <a:rPr lang="fr-FR" b="0" dirty="0"/>
                        <a:t>Ajoute un loader </a:t>
                      </a:r>
                      <a:r>
                        <a:rPr lang="fr-FR" b="0" dirty="0" err="1"/>
                        <a:t>sass</a:t>
                      </a:r>
                      <a:r>
                        <a:rPr lang="fr-FR" b="0" dirty="0"/>
                        <a:t>/</a:t>
                      </a:r>
                      <a:r>
                        <a:rPr lang="fr-FR" b="0" dirty="0" err="1"/>
                        <a:t>scss</a:t>
                      </a:r>
                      <a:r>
                        <a:rPr lang="fr-FR" b="0" dirty="0"/>
                        <a:t> au projet</a:t>
                      </a:r>
                    </a:p>
                  </a:txBody>
                  <a:tcPr/>
                </a:tc>
                <a:extLst>
                  <a:ext uri="{0D108BD9-81ED-4DB2-BD59-A6C34878D82A}">
                    <a16:rowId xmlns:a16="http://schemas.microsoft.com/office/drawing/2014/main" val="3956732329"/>
                  </a:ext>
                </a:extLst>
              </a:tr>
              <a:tr h="370840">
                <a:tc>
                  <a:txBody>
                    <a:bodyPr/>
                    <a:lstStyle/>
                    <a:p>
                      <a:r>
                        <a:rPr lang="en-US" sz="1800" b="0" i="0" kern="1200" dirty="0">
                          <a:solidFill>
                            <a:schemeClr val="dk1"/>
                          </a:solidFill>
                          <a:effectLst/>
                          <a:latin typeface="+mn-lt"/>
                          <a:ea typeface="+mn-ea"/>
                          <a:cs typeface="+mn-cs"/>
                        </a:rPr>
                        <a:t>yarn add typescript </a:t>
                      </a:r>
                      <a:r>
                        <a:rPr lang="en-US" sz="1800" b="0" i="0" kern="1200" dirty="0" err="1">
                          <a:solidFill>
                            <a:schemeClr val="dk1"/>
                          </a:solidFill>
                          <a:effectLst/>
                          <a:latin typeface="+mn-lt"/>
                          <a:ea typeface="+mn-ea"/>
                          <a:cs typeface="+mn-cs"/>
                        </a:rPr>
                        <a:t>ts</a:t>
                      </a:r>
                      <a:r>
                        <a:rPr lang="en-US" sz="1800" b="0" i="0" kern="1200" dirty="0">
                          <a:solidFill>
                            <a:schemeClr val="dk1"/>
                          </a:solidFill>
                          <a:effectLst/>
                          <a:latin typeface="+mn-lt"/>
                          <a:ea typeface="+mn-ea"/>
                          <a:cs typeface="+mn-cs"/>
                        </a:rPr>
                        <a:t>-loader@^9.0.0 --dev</a:t>
                      </a:r>
                      <a:endParaRPr lang="fr-FR" dirty="0"/>
                    </a:p>
                  </a:txBody>
                  <a:tcPr/>
                </a:tc>
                <a:tc>
                  <a:txBody>
                    <a:bodyPr/>
                    <a:lstStyle/>
                    <a:p>
                      <a:r>
                        <a:rPr lang="fr-FR" b="0" dirty="0"/>
                        <a:t>Ajoute un compiler </a:t>
                      </a:r>
                      <a:r>
                        <a:rPr lang="fr-FR" b="0" dirty="0" err="1"/>
                        <a:t>Typescript</a:t>
                      </a:r>
                      <a:endParaRPr lang="fr-FR" b="0" dirty="0"/>
                    </a:p>
                  </a:txBody>
                  <a:tcPr/>
                </a:tc>
                <a:extLst>
                  <a:ext uri="{0D108BD9-81ED-4DB2-BD59-A6C34878D82A}">
                    <a16:rowId xmlns:a16="http://schemas.microsoft.com/office/drawing/2014/main" val="2772292074"/>
                  </a:ext>
                </a:extLst>
              </a:tr>
              <a:tr h="370840">
                <a:tc>
                  <a:txBody>
                    <a:bodyPr/>
                    <a:lstStyle/>
                    <a:p>
                      <a:r>
                        <a:rPr lang="fr-FR" dirty="0" err="1"/>
                        <a:t>yarn</a:t>
                      </a:r>
                      <a:r>
                        <a:rPr lang="fr-FR" dirty="0"/>
                        <a:t> </a:t>
                      </a:r>
                      <a:r>
                        <a:rPr lang="fr-FR" dirty="0" err="1"/>
                        <a:t>add</a:t>
                      </a:r>
                      <a:r>
                        <a:rPr lang="fr-FR" dirty="0"/>
                        <a:t> </a:t>
                      </a:r>
                      <a:r>
                        <a:rPr lang="fr-FR" dirty="0" err="1"/>
                        <a:t>bootstrap</a:t>
                      </a:r>
                      <a:endParaRPr lang="fr-FR" dirty="0"/>
                    </a:p>
                  </a:txBody>
                  <a:tcPr/>
                </a:tc>
                <a:tc>
                  <a:txBody>
                    <a:bodyPr/>
                    <a:lstStyle/>
                    <a:p>
                      <a:r>
                        <a:rPr lang="fr-FR" b="0" dirty="0"/>
                        <a:t>Ajout Bootstrap au projet</a:t>
                      </a:r>
                    </a:p>
                  </a:txBody>
                  <a:tcPr/>
                </a:tc>
                <a:extLst>
                  <a:ext uri="{0D108BD9-81ED-4DB2-BD59-A6C34878D82A}">
                    <a16:rowId xmlns:a16="http://schemas.microsoft.com/office/drawing/2014/main" val="1815819430"/>
                  </a:ext>
                </a:extLst>
              </a:tr>
            </a:tbl>
          </a:graphicData>
        </a:graphic>
      </p:graphicFrame>
    </p:spTree>
    <p:extLst>
      <p:ext uri="{BB962C8B-B14F-4D97-AF65-F5344CB8AC3E}">
        <p14:creationId xmlns:p14="http://schemas.microsoft.com/office/powerpoint/2010/main" val="34239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0" y="1343601"/>
            <a:ext cx="12192000" cy="978605"/>
          </a:xfrm>
        </p:spPr>
        <p:txBody>
          <a:bodyPr>
            <a:noAutofit/>
          </a:bodyPr>
          <a:lstStyle/>
          <a:p>
            <a:r>
              <a:rPr lang="en-US" sz="5400" b="1" i="1" dirty="0">
                <a:solidFill>
                  <a:schemeClr val="tx1">
                    <a:lumMod val="95000"/>
                    <a:lumOff val="5000"/>
                  </a:schemeClr>
                </a:solidFill>
              </a:rPr>
              <a:t>Symfony : configuration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7</a:t>
            </a:fld>
            <a:endParaRPr lang="fr-FR" dirty="0"/>
          </a:p>
        </p:txBody>
      </p:sp>
      <p:pic>
        <p:nvPicPr>
          <p:cNvPr id="4" name="Image 3">
            <a:extLst>
              <a:ext uri="{FF2B5EF4-FFF2-40B4-BE49-F238E27FC236}">
                <a16:creationId xmlns:a16="http://schemas.microsoft.com/office/drawing/2014/main" id="{D67B79AD-B1DE-4F4F-9CAB-F9D88AA82B2F}"/>
              </a:ext>
            </a:extLst>
          </p:cNvPr>
          <p:cNvPicPr>
            <a:picLocks noChangeAspect="1"/>
          </p:cNvPicPr>
          <p:nvPr/>
        </p:nvPicPr>
        <p:blipFill>
          <a:blip r:embed="rId2"/>
          <a:stretch>
            <a:fillRect/>
          </a:stretch>
        </p:blipFill>
        <p:spPr>
          <a:xfrm>
            <a:off x="166851" y="4215905"/>
            <a:ext cx="4258339" cy="1746769"/>
          </a:xfrm>
          <a:prstGeom prst="rect">
            <a:avLst/>
          </a:prstGeom>
        </p:spPr>
      </p:pic>
      <p:sp>
        <p:nvSpPr>
          <p:cNvPr id="6" name="ZoneTexte 5">
            <a:extLst>
              <a:ext uri="{FF2B5EF4-FFF2-40B4-BE49-F238E27FC236}">
                <a16:creationId xmlns:a16="http://schemas.microsoft.com/office/drawing/2014/main" id="{0B921F72-3D46-43C9-86EE-B4C159B29BF5}"/>
              </a:ext>
            </a:extLst>
          </p:cNvPr>
          <p:cNvSpPr txBox="1"/>
          <p:nvPr/>
        </p:nvSpPr>
        <p:spPr>
          <a:xfrm>
            <a:off x="7936374" y="2518844"/>
            <a:ext cx="3615160" cy="369332"/>
          </a:xfrm>
          <a:prstGeom prst="rect">
            <a:avLst/>
          </a:prstGeom>
          <a:noFill/>
        </p:spPr>
        <p:txBody>
          <a:bodyPr wrap="square" rtlCol="0">
            <a:spAutoFit/>
          </a:bodyPr>
          <a:lstStyle/>
          <a:p>
            <a:r>
              <a:rPr lang="fr-FR" dirty="0"/>
              <a:t>Dans le fichier </a:t>
            </a:r>
            <a:r>
              <a:rPr lang="fr-FR" b="1" dirty="0"/>
              <a:t>webpack.config.js :</a:t>
            </a:r>
          </a:p>
        </p:txBody>
      </p:sp>
      <p:sp>
        <p:nvSpPr>
          <p:cNvPr id="10" name="ZoneTexte 9">
            <a:extLst>
              <a:ext uri="{FF2B5EF4-FFF2-40B4-BE49-F238E27FC236}">
                <a16:creationId xmlns:a16="http://schemas.microsoft.com/office/drawing/2014/main" id="{C5A63A19-DAC6-4F13-82EC-6DDB6EE117F9}"/>
              </a:ext>
            </a:extLst>
          </p:cNvPr>
          <p:cNvSpPr txBox="1"/>
          <p:nvPr/>
        </p:nvSpPr>
        <p:spPr>
          <a:xfrm>
            <a:off x="4425190" y="4215905"/>
            <a:ext cx="4756174" cy="1200329"/>
          </a:xfrm>
          <a:prstGeom prst="rect">
            <a:avLst/>
          </a:prstGeom>
          <a:noFill/>
        </p:spPr>
        <p:txBody>
          <a:bodyPr wrap="none" rtlCol="0">
            <a:spAutoFit/>
          </a:bodyPr>
          <a:lstStyle/>
          <a:p>
            <a:pPr marL="285750" indent="-285750">
              <a:buFont typeface="Arial" panose="020B0604020202020204" pitchFamily="34" charset="0"/>
              <a:buChar char="•"/>
            </a:pPr>
            <a:r>
              <a:rPr lang="fr-FR" dirty="0"/>
              <a:t>il faut décommenter ces deux lignes</a:t>
            </a:r>
            <a:br>
              <a:rPr lang="fr-FR" dirty="0"/>
            </a:br>
            <a:br>
              <a:rPr lang="fr-FR" dirty="0"/>
            </a:br>
            <a:r>
              <a:rPr lang="fr-FR" dirty="0"/>
              <a:t>(Il faut aussi un </a:t>
            </a:r>
            <a:r>
              <a:rPr lang="fr-FR" b="1" dirty="0" err="1"/>
              <a:t>tsconfig.json</a:t>
            </a:r>
            <a:r>
              <a:rPr lang="fr-FR" b="1" dirty="0"/>
              <a:t> </a:t>
            </a:r>
            <a:r>
              <a:rPr lang="fr-FR" dirty="0"/>
              <a:t>pour </a:t>
            </a:r>
            <a:r>
              <a:rPr lang="fr-FR" dirty="0" err="1"/>
              <a:t>Typescript</a:t>
            </a:r>
            <a:r>
              <a:rPr lang="fr-FR" dirty="0"/>
              <a:t> !)</a:t>
            </a:r>
            <a:br>
              <a:rPr lang="fr-FR" dirty="0"/>
            </a:br>
            <a:endParaRPr lang="fr-FR" b="1" dirty="0"/>
          </a:p>
        </p:txBody>
      </p:sp>
      <p:sp>
        <p:nvSpPr>
          <p:cNvPr id="11" name="ZoneTexte 10">
            <a:extLst>
              <a:ext uri="{FF2B5EF4-FFF2-40B4-BE49-F238E27FC236}">
                <a16:creationId xmlns:a16="http://schemas.microsoft.com/office/drawing/2014/main" id="{B9BA5878-6B23-4981-B27E-99C27AA95B84}"/>
              </a:ext>
            </a:extLst>
          </p:cNvPr>
          <p:cNvSpPr txBox="1"/>
          <p:nvPr/>
        </p:nvSpPr>
        <p:spPr>
          <a:xfrm>
            <a:off x="7936374" y="2882231"/>
            <a:ext cx="3699755" cy="1200329"/>
          </a:xfrm>
          <a:prstGeom prst="rect">
            <a:avLst/>
          </a:prstGeom>
          <a:noFill/>
        </p:spPr>
        <p:txBody>
          <a:bodyPr wrap="square" rtlCol="0">
            <a:spAutoFit/>
          </a:bodyPr>
          <a:lstStyle/>
          <a:p>
            <a:pPr marL="285750" indent="-285750">
              <a:buFont typeface="Arial" panose="020B0604020202020204" pitchFamily="34" charset="0"/>
              <a:buChar char="•"/>
            </a:pPr>
            <a:r>
              <a:rPr lang="fr-FR" dirty="0"/>
              <a:t>Modifier le fichier afin d’avoir un dossier </a:t>
            </a:r>
            <a:r>
              <a:rPr lang="fr-FR" b="1" dirty="0"/>
              <a:t>scripts</a:t>
            </a:r>
            <a:r>
              <a:rPr lang="fr-FR" dirty="0"/>
              <a:t> et un dossier </a:t>
            </a:r>
            <a:r>
              <a:rPr lang="fr-FR" b="1" dirty="0"/>
              <a:t>styles</a:t>
            </a:r>
            <a:r>
              <a:rPr lang="fr-FR" dirty="0"/>
              <a:t> dans assets, chacun ayant un </a:t>
            </a:r>
            <a:r>
              <a:rPr lang="fr-FR" dirty="0" err="1"/>
              <a:t>main.ts</a:t>
            </a:r>
            <a:r>
              <a:rPr lang="fr-FR" dirty="0"/>
              <a:t> et l’un </a:t>
            </a:r>
            <a:r>
              <a:rPr lang="fr-FR" dirty="0" err="1"/>
              <a:t>main.scss</a:t>
            </a:r>
            <a:endParaRPr lang="fr-FR" dirty="0"/>
          </a:p>
        </p:txBody>
      </p:sp>
      <p:pic>
        <p:nvPicPr>
          <p:cNvPr id="13" name="Image 12">
            <a:extLst>
              <a:ext uri="{FF2B5EF4-FFF2-40B4-BE49-F238E27FC236}">
                <a16:creationId xmlns:a16="http://schemas.microsoft.com/office/drawing/2014/main" id="{706E96DA-61B5-41F2-9FFB-5A26403BDD55}"/>
              </a:ext>
            </a:extLst>
          </p:cNvPr>
          <p:cNvPicPr>
            <a:picLocks noChangeAspect="1"/>
          </p:cNvPicPr>
          <p:nvPr/>
        </p:nvPicPr>
        <p:blipFill>
          <a:blip r:embed="rId3"/>
          <a:stretch>
            <a:fillRect/>
          </a:stretch>
        </p:blipFill>
        <p:spPr>
          <a:xfrm>
            <a:off x="9181364" y="4363779"/>
            <a:ext cx="2246421" cy="1606452"/>
          </a:xfrm>
          <a:prstGeom prst="rect">
            <a:avLst/>
          </a:prstGeom>
        </p:spPr>
      </p:pic>
      <p:pic>
        <p:nvPicPr>
          <p:cNvPr id="5" name="Image 4">
            <a:extLst>
              <a:ext uri="{FF2B5EF4-FFF2-40B4-BE49-F238E27FC236}">
                <a16:creationId xmlns:a16="http://schemas.microsoft.com/office/drawing/2014/main" id="{A4B38EE6-17F9-450C-A060-2A25FACBE4E3}"/>
              </a:ext>
            </a:extLst>
          </p:cNvPr>
          <p:cNvPicPr>
            <a:picLocks noChangeAspect="1"/>
          </p:cNvPicPr>
          <p:nvPr/>
        </p:nvPicPr>
        <p:blipFill>
          <a:blip r:embed="rId4"/>
          <a:stretch>
            <a:fillRect/>
          </a:stretch>
        </p:blipFill>
        <p:spPr>
          <a:xfrm>
            <a:off x="181292" y="2455551"/>
            <a:ext cx="7755082" cy="1690210"/>
          </a:xfrm>
          <a:prstGeom prst="rect">
            <a:avLst/>
          </a:prstGeom>
        </p:spPr>
      </p:pic>
    </p:spTree>
    <p:extLst>
      <p:ext uri="{BB962C8B-B14F-4D97-AF65-F5344CB8AC3E}">
        <p14:creationId xmlns:p14="http://schemas.microsoft.com/office/powerpoint/2010/main" val="20554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lancer </a:t>
            </a:r>
            <a:r>
              <a:rPr lang="en-US" sz="5400" b="1" i="1" dirty="0" err="1">
                <a:solidFill>
                  <a:schemeClr val="tx1">
                    <a:lumMod val="95000"/>
                    <a:lumOff val="5000"/>
                  </a:schemeClr>
                </a:solidFill>
              </a:rPr>
              <a:t>notre</a:t>
            </a:r>
            <a:r>
              <a:rPr lang="en-US" sz="5400" b="1" i="1" dirty="0">
                <a:solidFill>
                  <a:schemeClr val="tx1">
                    <a:lumMod val="95000"/>
                    <a:lumOff val="5000"/>
                  </a:schemeClr>
                </a:solidFill>
              </a:rPr>
              <a:t> </a:t>
            </a:r>
            <a:r>
              <a:rPr lang="en-US" sz="5400" b="1" i="1" dirty="0" err="1">
                <a:solidFill>
                  <a:schemeClr val="tx1">
                    <a:lumMod val="95000"/>
                    <a:lumOff val="5000"/>
                  </a:schemeClr>
                </a:solidFill>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8</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683791" y="4815836"/>
            <a:ext cx="7240957" cy="1200329"/>
          </a:xfrm>
          <a:prstGeom prst="rect">
            <a:avLst/>
          </a:prstGeom>
          <a:noFill/>
        </p:spPr>
        <p:txBody>
          <a:bodyPr wrap="none" rtlCol="0">
            <a:spAutoFit/>
          </a:bodyPr>
          <a:lstStyle/>
          <a:p>
            <a:pPr marL="285750" indent="-285750">
              <a:buFont typeface="Arial" panose="020B0604020202020204" pitchFamily="34" charset="0"/>
              <a:buChar char="•"/>
            </a:pPr>
            <a:r>
              <a:rPr lang="fr-FR" dirty="0"/>
              <a:t>Ajouter Bootstrap au fichier </a:t>
            </a:r>
            <a:r>
              <a:rPr lang="fr-FR" dirty="0" err="1"/>
              <a:t>main.scss</a:t>
            </a:r>
            <a:r>
              <a:rPr lang="fr-FR" dirty="0"/>
              <a:t> :</a:t>
            </a:r>
          </a:p>
          <a:p>
            <a:pPr marL="285750" indent="-285750">
              <a:buFont typeface="Arial" panose="020B0604020202020204" pitchFamily="34" charset="0"/>
              <a:buChar char="•"/>
            </a:pPr>
            <a:r>
              <a:rPr lang="fr-FR" dirty="0"/>
              <a:t>Lancer dans un terminal, faire un </a:t>
            </a:r>
            <a:r>
              <a:rPr lang="fr-FR" b="1" dirty="0" err="1"/>
              <a:t>yarn</a:t>
            </a:r>
            <a:r>
              <a:rPr lang="fr-FR" b="1" dirty="0"/>
              <a:t> </a:t>
            </a:r>
            <a:r>
              <a:rPr lang="fr-FR" b="1" dirty="0" err="1"/>
              <a:t>watch</a:t>
            </a:r>
            <a:r>
              <a:rPr lang="fr-FR" dirty="0"/>
              <a:t>, afin de compiler nos fichiers</a:t>
            </a:r>
            <a:br>
              <a:rPr lang="fr-FR" dirty="0"/>
            </a:br>
            <a:r>
              <a:rPr lang="fr-FR" dirty="0" err="1"/>
              <a:t>typescript</a:t>
            </a:r>
            <a:r>
              <a:rPr lang="fr-FR" dirty="0"/>
              <a:t> et </a:t>
            </a:r>
            <a:r>
              <a:rPr lang="fr-FR" dirty="0" err="1"/>
              <a:t>scss</a:t>
            </a:r>
            <a:r>
              <a:rPr lang="fr-FR" dirty="0"/>
              <a:t>.</a:t>
            </a:r>
          </a:p>
          <a:p>
            <a:pPr marL="285750" indent="-285750">
              <a:buFont typeface="Arial" panose="020B0604020202020204" pitchFamily="34" charset="0"/>
              <a:buChar char="•"/>
            </a:pPr>
            <a:r>
              <a:rPr lang="fr-FR" dirty="0"/>
              <a:t>Dans un autre terminal faire un : </a:t>
            </a:r>
            <a:r>
              <a:rPr lang="fr-FR" b="1" dirty="0" err="1"/>
              <a:t>symfony</a:t>
            </a:r>
            <a:r>
              <a:rPr lang="fr-FR" b="1" dirty="0"/>
              <a:t> </a:t>
            </a:r>
            <a:r>
              <a:rPr lang="fr-FR" b="1" dirty="0" err="1"/>
              <a:t>server:start</a:t>
            </a:r>
            <a:endParaRPr lang="fr-FR" b="1" dirty="0"/>
          </a:p>
        </p:txBody>
      </p:sp>
      <p:sp>
        <p:nvSpPr>
          <p:cNvPr id="9" name="Rectangle 2">
            <a:extLst>
              <a:ext uri="{FF2B5EF4-FFF2-40B4-BE49-F238E27FC236}">
                <a16:creationId xmlns:a16="http://schemas.microsoft.com/office/drawing/2014/main" id="{8BCDD464-CCDE-4BE4-B925-D42C617991F3}"/>
              </a:ext>
            </a:extLst>
          </p:cNvPr>
          <p:cNvSpPr>
            <a:spLocks noChangeArrowheads="1"/>
          </p:cNvSpPr>
          <p:nvPr/>
        </p:nvSpPr>
        <p:spPr bwMode="auto">
          <a:xfrm>
            <a:off x="4647612" y="4815836"/>
            <a:ext cx="1975609" cy="24622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FFA245"/>
                </a:solidFill>
                <a:effectLst/>
                <a:latin typeface="JetBrains Mono"/>
              </a:rPr>
              <a:t>@import </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err="1">
                <a:ln>
                  <a:noFill/>
                </a:ln>
                <a:solidFill>
                  <a:srgbClr val="FFFF00"/>
                </a:solidFill>
                <a:effectLst/>
                <a:latin typeface="JetBrains Mono"/>
              </a:rPr>
              <a:t>bootstrap</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a:ln>
                  <a:noFill/>
                </a:ln>
                <a:solidFill>
                  <a:srgbClr val="DFDFE0"/>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F08D1C8F-053E-4FCC-8512-87BA371FB922}"/>
              </a:ext>
            </a:extLst>
          </p:cNvPr>
          <p:cNvPicPr>
            <a:picLocks noChangeAspect="1"/>
          </p:cNvPicPr>
          <p:nvPr/>
        </p:nvPicPr>
        <p:blipFill>
          <a:blip r:embed="rId2"/>
          <a:stretch>
            <a:fillRect/>
          </a:stretch>
        </p:blipFill>
        <p:spPr>
          <a:xfrm>
            <a:off x="6262265" y="2364910"/>
            <a:ext cx="5547628" cy="2058809"/>
          </a:xfrm>
          <a:prstGeom prst="rect">
            <a:avLst/>
          </a:prstGeom>
        </p:spPr>
      </p:pic>
      <p:sp>
        <p:nvSpPr>
          <p:cNvPr id="6" name="ZoneTexte 5">
            <a:extLst>
              <a:ext uri="{FF2B5EF4-FFF2-40B4-BE49-F238E27FC236}">
                <a16:creationId xmlns:a16="http://schemas.microsoft.com/office/drawing/2014/main" id="{C1E5D099-6D0F-4CB4-95F1-7B02A5C033B7}"/>
              </a:ext>
            </a:extLst>
          </p:cNvPr>
          <p:cNvSpPr txBox="1"/>
          <p:nvPr/>
        </p:nvSpPr>
        <p:spPr>
          <a:xfrm>
            <a:off x="850055" y="2585157"/>
            <a:ext cx="5245945" cy="1477328"/>
          </a:xfrm>
          <a:prstGeom prst="rect">
            <a:avLst/>
          </a:prstGeom>
          <a:noFill/>
        </p:spPr>
        <p:txBody>
          <a:bodyPr wrap="square" rtlCol="0">
            <a:spAutoFit/>
          </a:bodyPr>
          <a:lstStyle/>
          <a:p>
            <a:r>
              <a:rPr lang="fr-FR" dirty="0"/>
              <a:t>Il nous reste une dernière chose à faire : importer nos fichiers générés par </a:t>
            </a:r>
            <a:r>
              <a:rPr lang="fr-FR" dirty="0" err="1"/>
              <a:t>Webpack</a:t>
            </a:r>
            <a:r>
              <a:rPr lang="fr-FR" dirty="0"/>
              <a:t> dans toutes les pages Web de notre projet, pour cela on va aller dans le </a:t>
            </a:r>
            <a:r>
              <a:rPr lang="fr-FR" b="1" dirty="0" err="1"/>
              <a:t>base.html.twig</a:t>
            </a:r>
            <a:r>
              <a:rPr lang="fr-FR" dirty="0"/>
              <a:t>, à la racine du dossier </a:t>
            </a:r>
            <a:r>
              <a:rPr lang="fr-FR" b="1" dirty="0" err="1"/>
              <a:t>templates</a:t>
            </a:r>
            <a:r>
              <a:rPr lang="fr-FR" dirty="0"/>
              <a:t>, et on va ajouter ces deux lignes :</a:t>
            </a:r>
          </a:p>
        </p:txBody>
      </p:sp>
    </p:spTree>
    <p:extLst>
      <p:ext uri="{BB962C8B-B14F-4D97-AF65-F5344CB8AC3E}">
        <p14:creationId xmlns:p14="http://schemas.microsoft.com/office/powerpoint/2010/main" val="110059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9</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2438573" y="2250054"/>
            <a:ext cx="6915163" cy="369332"/>
          </a:xfrm>
          <a:prstGeom prst="rect">
            <a:avLst/>
          </a:prstGeom>
          <a:noFill/>
        </p:spPr>
        <p:txBody>
          <a:bodyPr wrap="none" rtlCol="0">
            <a:spAutoFit/>
          </a:bodyPr>
          <a:lstStyle/>
          <a:p>
            <a:r>
              <a:rPr lang="fr-FR" dirty="0"/>
              <a:t>Lorsque vous lancez votre projet, vous devez avoir une erreur, indiquant : </a:t>
            </a:r>
            <a:endParaRPr lang="fr-FR" b="1" dirty="0"/>
          </a:p>
        </p:txBody>
      </p:sp>
      <p:pic>
        <p:nvPicPr>
          <p:cNvPr id="4" name="Image 3">
            <a:extLst>
              <a:ext uri="{FF2B5EF4-FFF2-40B4-BE49-F238E27FC236}">
                <a16:creationId xmlns:a16="http://schemas.microsoft.com/office/drawing/2014/main" id="{8546CB3E-EF08-4975-A9A3-420D6AFD5428}"/>
              </a:ext>
            </a:extLst>
          </p:cNvPr>
          <p:cNvPicPr>
            <a:picLocks noChangeAspect="1"/>
          </p:cNvPicPr>
          <p:nvPr/>
        </p:nvPicPr>
        <p:blipFill>
          <a:blip r:embed="rId2"/>
          <a:stretch>
            <a:fillRect/>
          </a:stretch>
        </p:blipFill>
        <p:spPr>
          <a:xfrm>
            <a:off x="1214437" y="2680054"/>
            <a:ext cx="9763125" cy="666750"/>
          </a:xfrm>
          <a:prstGeom prst="rect">
            <a:avLst/>
          </a:prstGeom>
        </p:spPr>
      </p:pic>
      <p:sp>
        <p:nvSpPr>
          <p:cNvPr id="6" name="ZoneTexte 5">
            <a:extLst>
              <a:ext uri="{FF2B5EF4-FFF2-40B4-BE49-F238E27FC236}">
                <a16:creationId xmlns:a16="http://schemas.microsoft.com/office/drawing/2014/main" id="{BDA2818A-0B80-4BD2-B747-F6A9BC007F07}"/>
              </a:ext>
            </a:extLst>
          </p:cNvPr>
          <p:cNvSpPr txBox="1"/>
          <p:nvPr/>
        </p:nvSpPr>
        <p:spPr>
          <a:xfrm>
            <a:off x="543743" y="3434173"/>
            <a:ext cx="11104511" cy="1477328"/>
          </a:xfrm>
          <a:prstGeom prst="rect">
            <a:avLst/>
          </a:prstGeom>
          <a:noFill/>
        </p:spPr>
        <p:txBody>
          <a:bodyPr wrap="square" rtlCol="0">
            <a:spAutoFit/>
          </a:bodyPr>
          <a:lstStyle/>
          <a:p>
            <a:r>
              <a:rPr lang="fr-FR" dirty="0"/>
              <a:t>Cela est dû au fait que l’on n'a pas définit d’URL « </a:t>
            </a:r>
            <a:r>
              <a:rPr lang="fr-FR" b="1" dirty="0" err="1"/>
              <a:t>homepage</a:t>
            </a:r>
            <a:r>
              <a:rPr lang="fr-FR" dirty="0"/>
              <a:t> », c’est-à-dire que l’on n'a pas de route par défaut lorsque l’on lance notre site.</a:t>
            </a:r>
          </a:p>
          <a:p>
            <a:r>
              <a:rPr lang="fr-FR" dirty="0"/>
              <a:t>Les routes dans Symfony sont gérées par les </a:t>
            </a:r>
            <a:r>
              <a:rPr lang="fr-FR" b="1" dirty="0" err="1"/>
              <a:t>controller</a:t>
            </a:r>
            <a:r>
              <a:rPr lang="fr-FR" b="1" dirty="0"/>
              <a:t> </a:t>
            </a:r>
            <a:r>
              <a:rPr lang="fr-FR" dirty="0"/>
              <a:t>(dû au MVC), à la différence d’</a:t>
            </a:r>
            <a:r>
              <a:rPr lang="fr-FR" dirty="0" err="1"/>
              <a:t>Angular</a:t>
            </a:r>
            <a:r>
              <a:rPr lang="fr-FR" dirty="0"/>
              <a:t>, une route corresponds à une fonction d’un </a:t>
            </a:r>
            <a:r>
              <a:rPr lang="fr-FR" dirty="0" err="1"/>
              <a:t>controller</a:t>
            </a:r>
            <a:r>
              <a:rPr lang="fr-FR" dirty="0"/>
              <a:t>.</a:t>
            </a:r>
            <a:br>
              <a:rPr lang="fr-FR" dirty="0"/>
            </a:br>
            <a:r>
              <a:rPr lang="fr-FR" dirty="0"/>
              <a:t>On va donc créer un </a:t>
            </a:r>
            <a:r>
              <a:rPr lang="fr-FR" dirty="0" err="1"/>
              <a:t>controller</a:t>
            </a:r>
            <a:r>
              <a:rPr lang="fr-FR" dirty="0"/>
              <a:t>, avec la commande :  </a:t>
            </a:r>
            <a:r>
              <a:rPr lang="fr-FR" b="1" dirty="0" err="1"/>
              <a:t>php</a:t>
            </a:r>
            <a:r>
              <a:rPr lang="fr-FR" b="1" dirty="0"/>
              <a:t> bin/console </a:t>
            </a:r>
            <a:r>
              <a:rPr lang="fr-FR" b="1" dirty="0" err="1"/>
              <a:t>make:controller</a:t>
            </a:r>
            <a:endParaRPr lang="fr-FR" b="1" dirty="0"/>
          </a:p>
        </p:txBody>
      </p:sp>
      <p:pic>
        <p:nvPicPr>
          <p:cNvPr id="10" name="Image 9">
            <a:extLst>
              <a:ext uri="{FF2B5EF4-FFF2-40B4-BE49-F238E27FC236}">
                <a16:creationId xmlns:a16="http://schemas.microsoft.com/office/drawing/2014/main" id="{5E5D9D3B-8E88-4FB7-880E-2423CCA2CB1E}"/>
              </a:ext>
            </a:extLst>
          </p:cNvPr>
          <p:cNvPicPr>
            <a:picLocks noChangeAspect="1"/>
          </p:cNvPicPr>
          <p:nvPr/>
        </p:nvPicPr>
        <p:blipFill>
          <a:blip r:embed="rId3"/>
          <a:stretch>
            <a:fillRect/>
          </a:stretch>
        </p:blipFill>
        <p:spPr>
          <a:xfrm>
            <a:off x="2762429" y="4943413"/>
            <a:ext cx="6267450" cy="1800225"/>
          </a:xfrm>
          <a:prstGeom prst="rect">
            <a:avLst/>
          </a:prstGeom>
        </p:spPr>
      </p:pic>
    </p:spTree>
    <p:extLst>
      <p:ext uri="{BB962C8B-B14F-4D97-AF65-F5344CB8AC3E}">
        <p14:creationId xmlns:p14="http://schemas.microsoft.com/office/powerpoint/2010/main" val="236117534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6741</TotalTime>
  <Words>4223</Words>
  <Application>Microsoft Office PowerPoint</Application>
  <PresentationFormat>Grand écran</PresentationFormat>
  <Paragraphs>276</Paragraphs>
  <Slides>47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JetBrains Mono</vt:lpstr>
      <vt:lpstr>Tw Cen MT</vt:lpstr>
      <vt:lpstr>ui-monospace</vt:lpstr>
      <vt:lpstr>Ronds dans l’eau</vt:lpstr>
      <vt:lpstr>Symfony : les bases</vt:lpstr>
      <vt:lpstr>Qu’est-ce que Symfony</vt:lpstr>
      <vt:lpstr>Prerequis</vt:lpstr>
      <vt:lpstr>symfony : Commandes de base</vt:lpstr>
      <vt:lpstr>symfony : structure d’un projet</vt:lpstr>
      <vt:lpstr>Symfony : Installation de webpack</vt:lpstr>
      <vt:lpstr>Symfony : configuration de webpack</vt:lpstr>
      <vt:lpstr>Symfony : lancer notre projet</vt:lpstr>
      <vt:lpstr>Symfony : les controller 1/3</vt:lpstr>
      <vt:lpstr>Symfony : les controller 2/3</vt:lpstr>
      <vt:lpstr>Symfony : les controller 3/3</vt:lpstr>
      <vt:lpstr>Symfony : twig, les bases 1/3</vt:lpstr>
      <vt:lpstr>Symfony : twig, les bases 2/3</vt:lpstr>
      <vt:lpstr>Symfony : twig, les bases 3/3</vt:lpstr>
      <vt:lpstr>Symfony : les entites 1/5</vt:lpstr>
      <vt:lpstr>Symfony : les entites 2/5</vt:lpstr>
      <vt:lpstr>Symfony : les entites 3/5</vt:lpstr>
      <vt:lpstr>Symfony : les entites 4/5</vt:lpstr>
      <vt:lpstr>Symfony : les entites 5/5</vt:lpstr>
      <vt:lpstr>Symfony : doctrine</vt:lpstr>
      <vt:lpstr>Symfony : repository</vt:lpstr>
      <vt:lpstr>Présentation PowerPoint</vt:lpstr>
      <vt:lpstr>Symfony : entity relation 2/2</vt:lpstr>
      <vt:lpstr>Symfony : service</vt:lpstr>
      <vt:lpstr>Symfony   DOCTRINE avancé</vt:lpstr>
      <vt:lpstr>Symfony   DOCTRINE avancé : EXEMPLE</vt:lpstr>
      <vt:lpstr>Symfony : parametre de route 1/3</vt:lpstr>
      <vt:lpstr>Symfony : parametre de route 2/3</vt:lpstr>
      <vt:lpstr>Symfony : parametre de route 3/3</vt:lpstr>
      <vt:lpstr>Symfony  twig extension 1/5</vt:lpstr>
      <vt:lpstr>Symfony  twig extension 2/5</vt:lpstr>
      <vt:lpstr>Symfony  twig extension 3/5</vt:lpstr>
      <vt:lpstr>Symfony  twig extension 4/5</vt:lpstr>
      <vt:lpstr>Symfony  twig extension 5/5</vt:lpstr>
      <vt:lpstr>Symfony : translation 1/2</vt:lpstr>
      <vt:lpstr>Symfony : translation 2/2</vt:lpstr>
      <vt:lpstr>Symfony : paginator installation</vt:lpstr>
      <vt:lpstr>Symfony : paginator Utilisation</vt:lpstr>
      <vt:lpstr>Symfony : paginator twig</vt:lpstr>
      <vt:lpstr>Symfony : commands 1/2</vt:lpstr>
      <vt:lpstr>Symfony : commands 2/2</vt:lpstr>
      <vt:lpstr>Symfony : entitymanager</vt:lpstr>
      <vt:lpstr>Symfony : les formulaires 1/3</vt:lpstr>
      <vt:lpstr>Symfony : les formulaires 2/3</vt:lpstr>
      <vt:lpstr>Symfony : les formulaires 3/3</vt:lpstr>
      <vt:lpstr>Symfony : styliser un formulaire 1/2</vt:lpstr>
      <vt:lpstr>Symfony : styliser un formulaire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les fondamentaux</dc:title>
  <dc:creator>Kévin TOURRET</dc:creator>
  <cp:lastModifiedBy>Kévin TOURRET</cp:lastModifiedBy>
  <cp:revision>947</cp:revision>
  <dcterms:created xsi:type="dcterms:W3CDTF">2021-09-22T19:56:15Z</dcterms:created>
  <dcterms:modified xsi:type="dcterms:W3CDTF">2022-08-04T08:33:16Z</dcterms:modified>
</cp:coreProperties>
</file>