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media/image11.svg" ContentType="image/svg+xml"/>
  <Override PartName="/ppt/media/image13.svg" ContentType="image/svg+xml"/>
  <Override PartName="/ppt/media/image15.svg" ContentType="image/svg+xml"/>
  <Override PartName="/ppt/media/image17.svg" ContentType="image/svg+xml"/>
  <Override PartName="/ppt/media/image25.svg" ContentType="image/svg+xml"/>
  <Override PartName="/ppt/media/image3.svg" ContentType="image/svg+xml"/>
  <Override PartName="/ppt/media/image5.svg" ContentType="image/svg+xml"/>
  <Override PartName="/ppt/media/image7.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6" r:id="rId3"/>
    <p:sldId id="257" r:id="rId5"/>
    <p:sldId id="258" r:id="rId6"/>
    <p:sldId id="259" r:id="rId7"/>
    <p:sldId id="260" r:id="rId8"/>
    <p:sldId id="261" r:id="rId9"/>
    <p:sldId id="268" r:id="rId10"/>
    <p:sldId id="262" r:id="rId11"/>
    <p:sldId id="263" r:id="rId12"/>
    <p:sldId id="269" r:id="rId13"/>
    <p:sldId id="264" r:id="rId14"/>
    <p:sldId id="265" r:id="rId15"/>
    <p:sldId id="266" r:id="rId16"/>
    <p:sldId id="267" r:id="rId17"/>
  </p:sldIdLst>
  <p:sldSz cx="18288000" cy="10287000"/>
  <p:notesSz cx="6858000" cy="9144000"/>
  <p:embeddedFontLst>
    <p:embeddedFont>
      <p:font typeface="Cabin" panose="00000500000000000000"/>
      <p:regular r:id="rId21"/>
    </p:embeddedFont>
    <p:embeddedFont>
      <p:font typeface="Muli Bold" panose="00000800000000000000"/>
      <p:bold r:id="rId22"/>
    </p:embeddedFont>
    <p:embeddedFont>
      <p:font typeface="Calibri" panose="020F050202020403020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mục đích của tạo nhánh: </a:t>
            </a:r>
            <a:endParaRPr lang="en-US"/>
          </a:p>
          <a:p>
            <a:r>
              <a:rPr lang="en-US"/>
              <a:t>_ dễ dàng phân chia công việc và quản lý khi làm việc nhóm hoặc qly module</a:t>
            </a:r>
            <a:endParaRPr lang="en-US"/>
          </a:p>
          <a:p>
            <a:r>
              <a:rPr lang="en-US"/>
              <a:t>_ làm việc song song và push bài cùng lúc tránh gặp lỗi khi push</a:t>
            </a:r>
            <a:endParaRPr lang="en-US"/>
          </a:p>
          <a:p>
            <a:r>
              <a:rPr lang="en-US"/>
              <a:t>tại sao phải giải quyết merge</a:t>
            </a:r>
            <a:endParaRPr lang="en-US"/>
          </a:p>
          <a:p>
            <a:r>
              <a:rPr lang="en-US"/>
              <a:t>_ vì khi merge các nhánh lại sẽ có trường hợp xung đột về code (ví dụ cùng một dòng nhưng hai bên merge khác nhau) nên khi đó phải xử lý và chọn phần code mà ta mong muốn merge</a:t>
            </a:r>
            <a:endParaRPr lang="en-US"/>
          </a:p>
          <a:p>
            <a:r>
              <a:rPr lang="en-US"/>
              <a:t>Việc kết nối Kaggle vào vscode giúp:</a:t>
            </a:r>
            <a:endParaRPr lang="en-US"/>
          </a:p>
          <a:p>
            <a:r>
              <a:rPr lang="en-US"/>
              <a:t>-  Kaggle giúp giảm bớt quản lý một dữ liệu lớn và tiết kiệm bộ nhớ</a:t>
            </a:r>
            <a:endParaRPr lang="en-US"/>
          </a:p>
          <a:p>
            <a:r>
              <a:rPr lang="en-US"/>
              <a:t>-  Dễ chia sẻ và mọi người có thể quản lý chung một project</a:t>
            </a:r>
            <a:endParaRPr lang="en-US"/>
          </a:p>
          <a:p>
            <a:r>
              <a:rPr lang="en-US"/>
              <a:t>-  Kaggle hỗ trợ các GPU mạnh để phục vụ các mô hình máy học,… thay vì sử dụng máy tính cá nhân</a:t>
            </a:r>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Hàm enumerate </a:t>
            </a:r>
            <a:endParaRPr lang="en-US"/>
          </a:p>
          <a:p>
            <a:r>
              <a:rPr lang="en-US"/>
              <a:t>_trả về một đối tượng enumerate, mỗi phần tử của đối tượng này là một cặp bao gồm chỉ số của phần tử và giá trị của phần tử tương ứng.</a:t>
            </a:r>
            <a:endParaRPr lang="en-US"/>
          </a:p>
          <a:p>
            <a:r>
              <a:rPr lang="en-US"/>
              <a:t>_mục đích giảm bớt vòng lặp code</a:t>
            </a:r>
            <a:endParaRPr lang="en-US"/>
          </a:p>
          <a:p/>
          <a:p>
            <a:r>
              <a:rPr lang="en-US"/>
              <a:t>Lát cắt (slide)</a:t>
            </a:r>
            <a:endParaRPr lang="en-US"/>
          </a:p>
          <a:p>
            <a:r>
              <a:rPr lang="en-US"/>
              <a:t>_start: chỉ số của phần tử bắt đầu lát cắt. </a:t>
            </a:r>
            <a:endParaRPr lang="en-US"/>
          </a:p>
          <a:p>
            <a:r>
              <a:rPr lang="en-US"/>
              <a:t>_stop: chỉ số của phần tử kết thúc lát cắt. </a:t>
            </a:r>
            <a:endParaRPr lang="en-US"/>
          </a:p>
          <a:p>
            <a:r>
              <a:rPr lang="en-US"/>
              <a:t>_step: bước nhảy giữa các phần tử được chọn. Nếu step là số âm, lát cắt sẽ được thực hiện theo hướng ngược lại.</a:t>
            </a:r>
            <a:endParaRPr lang="en-US"/>
          </a:p>
          <a:p>
            <a:r>
              <a:rPr lang="en-US"/>
              <a:t>_Mục đích: trích xuất và xử lý dữ liệu theo cách linh hoạt, giảm sử dụng vòng lặp</a:t>
            </a:r>
            <a:endParaRPr lang="en-US"/>
          </a:p>
          <a:p/>
          <a:p>
            <a:r>
              <a:rPr lang="en-US"/>
              <a:t>Comprehension </a:t>
            </a:r>
            <a:endParaRPr lang="en-US"/>
          </a:p>
          <a:p>
            <a:r>
              <a:rPr lang="en-US"/>
              <a:t>_Mục đích: xây dựng một chuỗi mới một cách ngắn gọn trong List, Dictionary, Set </a:t>
            </a:r>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_Pie Charts</a:t>
            </a:r>
            <a:endParaRPr lang="en-US"/>
          </a:p>
          <a:p>
            <a:r>
              <a:rPr lang="en-US"/>
              <a:t>+ Ưu điểm: Dễ hiểu, dễ nắm bắt thông tin.</a:t>
            </a:r>
            <a:endParaRPr lang="en-US"/>
          </a:p>
          <a:p>
            <a:r>
              <a:rPr lang="en-US"/>
              <a:t>+ Nhược điểm: Khó so sánh, không thể xem xu hướng tăng/giảm</a:t>
            </a:r>
            <a:endParaRPr lang="en-US"/>
          </a:p>
          <a:p/>
          <a:p>
            <a:r>
              <a:rPr lang="en-US"/>
              <a:t>_Bar Chart</a:t>
            </a:r>
            <a:endParaRPr lang="en-US"/>
          </a:p>
          <a:p>
            <a:r>
              <a:rPr lang="en-US"/>
              <a:t>Biểu đồ barchart là dạng biểu đồ có thể coi là phổ biến nhất và được dùng chủ yếu trong trường hợp so sánh giá trị giữa các nhóm thông qua độ dài cột. </a:t>
            </a:r>
            <a:endParaRPr lang="en-US"/>
          </a:p>
          <a:p/>
          <a:p>
            <a:r>
              <a:rPr lang="en-US"/>
              <a:t>_Heatmap</a:t>
            </a:r>
            <a:endParaRPr lang="en-US"/>
          </a:p>
          <a:p>
            <a:r>
              <a:rPr lang="en-US"/>
              <a:t>là một dạng biểu đồ trực quan hóa dữ liệu sử dụng màu sắc để thể hiện mật độ của dữ liệu tại các điểm khác nhau trên một mặt phẳng.</a:t>
            </a:r>
            <a:endParaRPr lang="en-US"/>
          </a:p>
          <a:p/>
          <a:p>
            <a:r>
              <a:rPr lang="en-US"/>
              <a:t>_Histogram</a:t>
            </a:r>
            <a:endParaRPr lang="en-US"/>
          </a:p>
          <a:p>
            <a:r>
              <a:rPr lang="en-US"/>
              <a:t>Là biểu đồ phân bố tần số của biến liên tục bằng cách chia các giá trị thành các bins có kích thước bằng nhau, trực quan về xu hướng trung tâm, sự lan rộng và hình dạng.</a:t>
            </a:r>
            <a:endParaRPr lang="en-US"/>
          </a:p>
          <a:p/>
          <a:p>
            <a:r>
              <a:rPr lang="en-US"/>
              <a:t>_Correlogram </a:t>
            </a:r>
            <a:endParaRPr lang="en-US"/>
          </a:p>
          <a:p>
            <a:r>
              <a:rPr lang="en-US"/>
              <a:t>là sự kết hợp của biểu đồ Scatter Plot và biểu đồ Histogram. Biểu đồ tương quan hoặc ma trận tương quan trực quan hóa mối quan hệ giữa từng cặp biến số bằng cách sử dụng biểu đồ phân tán.</a:t>
            </a:r>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svg"/><Relationship Id="rId8" Type="http://schemas.openxmlformats.org/officeDocument/2006/relationships/image" Target="../media/image8.png"/><Relationship Id="rId7" Type="http://schemas.openxmlformats.org/officeDocument/2006/relationships/image" Target="../media/image7.svg"/><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3" Type="http://schemas.openxmlformats.org/officeDocument/2006/relationships/image" Target="../media/image3.svg"/><Relationship Id="rId2" Type="http://schemas.openxmlformats.org/officeDocument/2006/relationships/image" Target="../media/image2.png"/><Relationship Id="rId13" Type="http://schemas.openxmlformats.org/officeDocument/2006/relationships/notesSlide" Target="../notesSlides/notesSlide1.xml"/><Relationship Id="rId12" Type="http://schemas.openxmlformats.org/officeDocument/2006/relationships/slideLayout" Target="../slideLayouts/slideLayout7.xml"/><Relationship Id="rId11" Type="http://schemas.openxmlformats.org/officeDocument/2006/relationships/image" Target="../media/image11.svg"/><Relationship Id="rId10" Type="http://schemas.openxmlformats.org/officeDocument/2006/relationships/image" Target="../media/image10.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3.png"/><Relationship Id="rId7" Type="http://schemas.openxmlformats.org/officeDocument/2006/relationships/image" Target="../media/image13.svg"/><Relationship Id="rId6" Type="http://schemas.openxmlformats.org/officeDocument/2006/relationships/image" Target="../media/image12.png"/><Relationship Id="rId5" Type="http://schemas.openxmlformats.org/officeDocument/2006/relationships/image" Target="../media/image3.svg"/><Relationship Id="rId4" Type="http://schemas.openxmlformats.org/officeDocument/2006/relationships/image" Target="../media/image2.png"/><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9" Type="http://schemas.openxmlformats.org/officeDocument/2006/relationships/image" Target="../media/image24.png"/><Relationship Id="rId8" Type="http://schemas.openxmlformats.org/officeDocument/2006/relationships/image" Target="../media/image34.png"/><Relationship Id="rId7" Type="http://schemas.openxmlformats.org/officeDocument/2006/relationships/image" Target="../media/image13.svg"/><Relationship Id="rId6" Type="http://schemas.openxmlformats.org/officeDocument/2006/relationships/image" Target="../media/image12.png"/><Relationship Id="rId5" Type="http://schemas.openxmlformats.org/officeDocument/2006/relationships/image" Target="../media/image3.svg"/><Relationship Id="rId4" Type="http://schemas.openxmlformats.org/officeDocument/2006/relationships/image" Target="../media/image2.png"/><Relationship Id="rId3" Type="http://schemas.openxmlformats.org/officeDocument/2006/relationships/image" Target="../media/image9.svg"/><Relationship Id="rId2" Type="http://schemas.openxmlformats.org/officeDocument/2006/relationships/image" Target="../media/image8.png"/><Relationship Id="rId11" Type="http://schemas.openxmlformats.org/officeDocument/2006/relationships/slideLayout" Target="../slideLayouts/slideLayout7.xml"/><Relationship Id="rId10" Type="http://schemas.openxmlformats.org/officeDocument/2006/relationships/image" Target="../media/image25.sv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9" Type="http://schemas.openxmlformats.org/officeDocument/2006/relationships/image" Target="../media/image24.png"/><Relationship Id="rId8" Type="http://schemas.openxmlformats.org/officeDocument/2006/relationships/image" Target="../media/image35.png"/><Relationship Id="rId7" Type="http://schemas.openxmlformats.org/officeDocument/2006/relationships/image" Target="../media/image13.svg"/><Relationship Id="rId6" Type="http://schemas.openxmlformats.org/officeDocument/2006/relationships/image" Target="../media/image12.png"/><Relationship Id="rId5" Type="http://schemas.openxmlformats.org/officeDocument/2006/relationships/image" Target="../media/image9.svg"/><Relationship Id="rId4" Type="http://schemas.openxmlformats.org/officeDocument/2006/relationships/image" Target="../media/image8.png"/><Relationship Id="rId3" Type="http://schemas.openxmlformats.org/officeDocument/2006/relationships/image" Target="../media/image3.svg"/><Relationship Id="rId2" Type="http://schemas.openxmlformats.org/officeDocument/2006/relationships/image" Target="../media/image2.png"/><Relationship Id="rId11" Type="http://schemas.openxmlformats.org/officeDocument/2006/relationships/slideLayout" Target="../slideLayouts/slideLayout7.xml"/><Relationship Id="rId10" Type="http://schemas.openxmlformats.org/officeDocument/2006/relationships/image" Target="../media/image25.sv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5.svg"/><Relationship Id="rId7" Type="http://schemas.openxmlformats.org/officeDocument/2006/relationships/image" Target="../media/image24.png"/><Relationship Id="rId6" Type="http://schemas.openxmlformats.org/officeDocument/2006/relationships/image" Target="../media/image36.png"/><Relationship Id="rId5" Type="http://schemas.openxmlformats.org/officeDocument/2006/relationships/image" Target="../media/image13.svg"/><Relationship Id="rId4" Type="http://schemas.openxmlformats.org/officeDocument/2006/relationships/image" Target="../media/image12.png"/><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9" Type="http://schemas.openxmlformats.org/officeDocument/2006/relationships/image" Target="../media/image24.png"/><Relationship Id="rId8" Type="http://schemas.openxmlformats.org/officeDocument/2006/relationships/image" Target="../media/image39.png"/><Relationship Id="rId7" Type="http://schemas.openxmlformats.org/officeDocument/2006/relationships/image" Target="../media/image38.png"/><Relationship Id="rId6" Type="http://schemas.openxmlformats.org/officeDocument/2006/relationships/image" Target="../media/image37.png"/><Relationship Id="rId5" Type="http://schemas.openxmlformats.org/officeDocument/2006/relationships/image" Target="../media/image13.svg"/><Relationship Id="rId4" Type="http://schemas.openxmlformats.org/officeDocument/2006/relationships/image" Target="../media/image12.png"/><Relationship Id="rId3" Type="http://schemas.openxmlformats.org/officeDocument/2006/relationships/image" Target="../media/image3.svg"/><Relationship Id="rId2" Type="http://schemas.openxmlformats.org/officeDocument/2006/relationships/image" Target="../media/image2.png"/><Relationship Id="rId11" Type="http://schemas.openxmlformats.org/officeDocument/2006/relationships/slideLayout" Target="../slideLayouts/slideLayout7.xml"/><Relationship Id="rId10" Type="http://schemas.openxmlformats.org/officeDocument/2006/relationships/image" Target="../media/image25.sv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7.xml"/><Relationship Id="rId7" Type="http://schemas.openxmlformats.org/officeDocument/2006/relationships/image" Target="../media/image9.svg"/><Relationship Id="rId6" Type="http://schemas.openxmlformats.org/officeDocument/2006/relationships/image" Target="../media/image8.png"/><Relationship Id="rId5" Type="http://schemas.openxmlformats.org/officeDocument/2006/relationships/image" Target="../media/image15.svg"/><Relationship Id="rId4" Type="http://schemas.openxmlformats.org/officeDocument/2006/relationships/image" Target="../media/image14.png"/><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9.svg"/><Relationship Id="rId4" Type="http://schemas.openxmlformats.org/officeDocument/2006/relationships/image" Target="../media/image8.png"/><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9.svg"/><Relationship Id="rId4" Type="http://schemas.openxmlformats.org/officeDocument/2006/relationships/image" Target="../media/image8.png"/><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0.png"/><Relationship Id="rId7" Type="http://schemas.openxmlformats.org/officeDocument/2006/relationships/image" Target="../media/image13.svg"/><Relationship Id="rId6" Type="http://schemas.openxmlformats.org/officeDocument/2006/relationships/image" Target="../media/image12.png"/><Relationship Id="rId5" Type="http://schemas.openxmlformats.org/officeDocument/2006/relationships/image" Target="../media/image3.svg"/><Relationship Id="rId4" Type="http://schemas.openxmlformats.org/officeDocument/2006/relationships/image" Target="../media/image2.png"/><Relationship Id="rId3" Type="http://schemas.openxmlformats.org/officeDocument/2006/relationships/image" Target="../media/image9.svg"/><Relationship Id="rId2" Type="http://schemas.openxmlformats.org/officeDocument/2006/relationships/image" Target="../media/image8.png"/><Relationship Id="rId10" Type="http://schemas.openxmlformats.org/officeDocument/2006/relationships/notesSlide" Target="../notesSlides/notesSlide4.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1.png"/><Relationship Id="rId7" Type="http://schemas.openxmlformats.org/officeDocument/2006/relationships/image" Target="../media/image13.svg"/><Relationship Id="rId6" Type="http://schemas.openxmlformats.org/officeDocument/2006/relationships/image" Target="../media/image12.png"/><Relationship Id="rId5" Type="http://schemas.openxmlformats.org/officeDocument/2006/relationships/image" Target="../media/image3.svg"/><Relationship Id="rId4" Type="http://schemas.openxmlformats.org/officeDocument/2006/relationships/image" Target="../media/image2.png"/><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image" Target="../media/image22.png"/><Relationship Id="rId7" Type="http://schemas.openxmlformats.org/officeDocument/2006/relationships/image" Target="../media/image13.svg"/><Relationship Id="rId6" Type="http://schemas.openxmlformats.org/officeDocument/2006/relationships/image" Target="../media/image12.png"/><Relationship Id="rId5" Type="http://schemas.openxmlformats.org/officeDocument/2006/relationships/image" Target="../media/image3.svg"/><Relationship Id="rId4" Type="http://schemas.openxmlformats.org/officeDocument/2006/relationships/image" Target="../media/image2.png"/><Relationship Id="rId3" Type="http://schemas.openxmlformats.org/officeDocument/2006/relationships/image" Target="../media/image9.svg"/><Relationship Id="rId2" Type="http://schemas.openxmlformats.org/officeDocument/2006/relationships/image" Target="../media/image8.png"/><Relationship Id="rId12" Type="http://schemas.openxmlformats.org/officeDocument/2006/relationships/slideLayout" Target="../slideLayouts/slideLayout7.xml"/><Relationship Id="rId11" Type="http://schemas.openxmlformats.org/officeDocument/2006/relationships/image" Target="../media/image25.svg"/><Relationship Id="rId10" Type="http://schemas.openxmlformats.org/officeDocument/2006/relationships/image" Target="../media/image24.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image" Target="../media/image27.png"/><Relationship Id="rId8" Type="http://schemas.openxmlformats.org/officeDocument/2006/relationships/image" Target="../media/image26.png"/><Relationship Id="rId7" Type="http://schemas.openxmlformats.org/officeDocument/2006/relationships/image" Target="../media/image13.svg"/><Relationship Id="rId6" Type="http://schemas.openxmlformats.org/officeDocument/2006/relationships/image" Target="../media/image12.png"/><Relationship Id="rId5" Type="http://schemas.openxmlformats.org/officeDocument/2006/relationships/image" Target="../media/image9.svg"/><Relationship Id="rId4" Type="http://schemas.openxmlformats.org/officeDocument/2006/relationships/image" Target="../media/image8.png"/><Relationship Id="rId3" Type="http://schemas.openxmlformats.org/officeDocument/2006/relationships/image" Target="../media/image3.svg"/><Relationship Id="rId2" Type="http://schemas.openxmlformats.org/officeDocument/2006/relationships/image" Target="../media/image2.png"/><Relationship Id="rId14" Type="http://schemas.openxmlformats.org/officeDocument/2006/relationships/notesSlide" Target="../notesSlides/notesSlide5.xml"/><Relationship Id="rId13" Type="http://schemas.openxmlformats.org/officeDocument/2006/relationships/slideLayout" Target="../slideLayouts/slideLayout7.xml"/><Relationship Id="rId12" Type="http://schemas.openxmlformats.org/officeDocument/2006/relationships/image" Target="../media/image30.png"/><Relationship Id="rId11" Type="http://schemas.openxmlformats.org/officeDocument/2006/relationships/image" Target="../media/image29.png"/><Relationship Id="rId10" Type="http://schemas.openxmlformats.org/officeDocument/2006/relationships/image" Target="../media/image28.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9" Type="http://schemas.openxmlformats.org/officeDocument/2006/relationships/image" Target="../media/image32.png"/><Relationship Id="rId8" Type="http://schemas.openxmlformats.org/officeDocument/2006/relationships/image" Target="../media/image31.png"/><Relationship Id="rId7" Type="http://schemas.openxmlformats.org/officeDocument/2006/relationships/image" Target="../media/image13.svg"/><Relationship Id="rId6" Type="http://schemas.openxmlformats.org/officeDocument/2006/relationships/image" Target="../media/image12.png"/><Relationship Id="rId5" Type="http://schemas.openxmlformats.org/officeDocument/2006/relationships/image" Target="../media/image3.svg"/><Relationship Id="rId4" Type="http://schemas.openxmlformats.org/officeDocument/2006/relationships/image" Target="../media/image2.png"/><Relationship Id="rId3" Type="http://schemas.openxmlformats.org/officeDocument/2006/relationships/image" Target="../media/image9.svg"/><Relationship Id="rId2" Type="http://schemas.openxmlformats.org/officeDocument/2006/relationships/image" Target="../media/image8.png"/><Relationship Id="rId12" Type="http://schemas.openxmlformats.org/officeDocument/2006/relationships/slideLayout" Target="../slideLayouts/slideLayout7.xml"/><Relationship Id="rId11" Type="http://schemas.openxmlformats.org/officeDocument/2006/relationships/image" Target="../media/image25.svg"/><Relationship Id="rId10" Type="http://schemas.openxmlformats.org/officeDocument/2006/relationships/image" Target="../media/image24.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24354" r="-1468" b="-56033"/>
            </a:stretch>
          </a:blipFill>
        </p:spPr>
      </p:sp>
      <p:grpSp>
        <p:nvGrpSpPr>
          <p:cNvPr id="3" name="Group 3"/>
          <p:cNvGrpSpPr/>
          <p:nvPr/>
        </p:nvGrpSpPr>
        <p:grpSpPr>
          <a:xfrm rot="0">
            <a:off x="905495" y="1315441"/>
            <a:ext cx="9009410" cy="6082798"/>
            <a:chOff x="0" y="0"/>
            <a:chExt cx="3286657" cy="2219021"/>
          </a:xfrm>
        </p:grpSpPr>
        <p:sp>
          <p:nvSpPr>
            <p:cNvPr id="4" name="Freeform 4"/>
            <p:cNvSpPr/>
            <p:nvPr/>
          </p:nvSpPr>
          <p:spPr>
            <a:xfrm>
              <a:off x="0" y="0"/>
              <a:ext cx="3286657" cy="2219021"/>
            </a:xfrm>
            <a:custGeom>
              <a:avLst/>
              <a:gdLst/>
              <a:ahLst/>
              <a:cxnLst/>
              <a:rect l="l" t="t" r="r" b="b"/>
              <a:pathLst>
                <a:path w="3286657" h="2219021">
                  <a:moveTo>
                    <a:pt x="0" y="0"/>
                  </a:moveTo>
                  <a:lnTo>
                    <a:pt x="3286657" y="0"/>
                  </a:lnTo>
                  <a:lnTo>
                    <a:pt x="3286657" y="2219021"/>
                  </a:lnTo>
                  <a:lnTo>
                    <a:pt x="0" y="2219021"/>
                  </a:lnTo>
                  <a:close/>
                </a:path>
              </a:pathLst>
            </a:custGeom>
            <a:solidFill>
              <a:srgbClr val="FFFFFF"/>
            </a:solidFill>
          </p:spPr>
        </p:sp>
      </p:grpSp>
      <p:sp>
        <p:nvSpPr>
          <p:cNvPr id="5" name="Freeform 5"/>
          <p:cNvSpPr/>
          <p:nvPr/>
        </p:nvSpPr>
        <p:spPr>
          <a:xfrm flipH="1">
            <a:off x="-2156129" y="8872350"/>
            <a:ext cx="6662470" cy="1611106"/>
          </a:xfrm>
          <a:custGeom>
            <a:avLst/>
            <a:gdLst/>
            <a:ahLst/>
            <a:cxnLst/>
            <a:rect l="l" t="t" r="r" b="b"/>
            <a:pathLst>
              <a:path w="6662470" h="1611106">
                <a:moveTo>
                  <a:pt x="6662470" y="0"/>
                </a:moveTo>
                <a:lnTo>
                  <a:pt x="0" y="0"/>
                </a:lnTo>
                <a:lnTo>
                  <a:pt x="0" y="1611107"/>
                </a:lnTo>
                <a:lnTo>
                  <a:pt x="6662470" y="1611107"/>
                </a:lnTo>
                <a:lnTo>
                  <a:pt x="666247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flipH="1">
            <a:off x="14791434" y="-196457"/>
            <a:ext cx="5652695" cy="1366924"/>
          </a:xfrm>
          <a:custGeom>
            <a:avLst/>
            <a:gdLst/>
            <a:ahLst/>
            <a:cxnLst/>
            <a:rect l="l" t="t" r="r" b="b"/>
            <a:pathLst>
              <a:path w="5652695" h="1366924">
                <a:moveTo>
                  <a:pt x="5652695" y="0"/>
                </a:moveTo>
                <a:lnTo>
                  <a:pt x="0" y="0"/>
                </a:lnTo>
                <a:lnTo>
                  <a:pt x="0" y="1366925"/>
                </a:lnTo>
                <a:lnTo>
                  <a:pt x="5652695" y="1366925"/>
                </a:lnTo>
                <a:lnTo>
                  <a:pt x="5652695"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7" name="Group 7"/>
          <p:cNvGrpSpPr/>
          <p:nvPr/>
        </p:nvGrpSpPr>
        <p:grpSpPr>
          <a:xfrm rot="0">
            <a:off x="10261150" y="1315441"/>
            <a:ext cx="7087021" cy="7701883"/>
            <a:chOff x="0" y="0"/>
            <a:chExt cx="2585364" cy="2809668"/>
          </a:xfrm>
        </p:grpSpPr>
        <p:sp>
          <p:nvSpPr>
            <p:cNvPr id="8" name="Freeform 8"/>
            <p:cNvSpPr/>
            <p:nvPr/>
          </p:nvSpPr>
          <p:spPr>
            <a:xfrm>
              <a:off x="0" y="0"/>
              <a:ext cx="2585364" cy="2809668"/>
            </a:xfrm>
            <a:custGeom>
              <a:avLst/>
              <a:gdLst/>
              <a:ahLst/>
              <a:cxnLst/>
              <a:rect l="l" t="t" r="r" b="b"/>
              <a:pathLst>
                <a:path w="2585364" h="2809668">
                  <a:moveTo>
                    <a:pt x="0" y="0"/>
                  </a:moveTo>
                  <a:lnTo>
                    <a:pt x="2585364" y="0"/>
                  </a:lnTo>
                  <a:lnTo>
                    <a:pt x="2585364" y="2809668"/>
                  </a:lnTo>
                  <a:lnTo>
                    <a:pt x="0" y="2809668"/>
                  </a:lnTo>
                  <a:close/>
                </a:path>
              </a:pathLst>
            </a:custGeom>
            <a:solidFill>
              <a:srgbClr val="FFFFFF"/>
            </a:solidFill>
          </p:spPr>
        </p:sp>
      </p:grpSp>
      <p:grpSp>
        <p:nvGrpSpPr>
          <p:cNvPr id="9" name="Group 9"/>
          <p:cNvGrpSpPr/>
          <p:nvPr/>
        </p:nvGrpSpPr>
        <p:grpSpPr>
          <a:xfrm rot="0">
            <a:off x="1175106" y="8090431"/>
            <a:ext cx="6487979" cy="1167869"/>
            <a:chOff x="0" y="0"/>
            <a:chExt cx="8650639" cy="1557159"/>
          </a:xfrm>
        </p:grpSpPr>
        <p:grpSp>
          <p:nvGrpSpPr>
            <p:cNvPr id="10" name="Group 10"/>
            <p:cNvGrpSpPr/>
            <p:nvPr/>
          </p:nvGrpSpPr>
          <p:grpSpPr>
            <a:xfrm rot="0">
              <a:off x="0" y="0"/>
              <a:ext cx="8650639" cy="1557159"/>
              <a:chOff x="0" y="0"/>
              <a:chExt cx="1878465" cy="338133"/>
            </a:xfrm>
          </p:grpSpPr>
          <p:sp>
            <p:nvSpPr>
              <p:cNvPr id="11" name="Freeform 11"/>
              <p:cNvSpPr/>
              <p:nvPr/>
            </p:nvSpPr>
            <p:spPr>
              <a:xfrm>
                <a:off x="0" y="0"/>
                <a:ext cx="1878465" cy="338133"/>
              </a:xfrm>
              <a:custGeom>
                <a:avLst/>
                <a:gdLst/>
                <a:ahLst/>
                <a:cxnLst/>
                <a:rect l="l" t="t" r="r" b="b"/>
                <a:pathLst>
                  <a:path w="1878465" h="338133">
                    <a:moveTo>
                      <a:pt x="0" y="0"/>
                    </a:moveTo>
                    <a:lnTo>
                      <a:pt x="1878465" y="0"/>
                    </a:lnTo>
                    <a:lnTo>
                      <a:pt x="1878465" y="338133"/>
                    </a:lnTo>
                    <a:lnTo>
                      <a:pt x="0" y="338133"/>
                    </a:lnTo>
                    <a:close/>
                  </a:path>
                </a:pathLst>
              </a:custGeom>
              <a:solidFill>
                <a:srgbClr val="FFFFFF"/>
              </a:solidFill>
            </p:spPr>
          </p:sp>
        </p:grpSp>
        <p:sp>
          <p:nvSpPr>
            <p:cNvPr id="12" name="Freeform 12"/>
            <p:cNvSpPr/>
            <p:nvPr/>
          </p:nvSpPr>
          <p:spPr>
            <a:xfrm>
              <a:off x="514812" y="527919"/>
              <a:ext cx="568029" cy="568029"/>
            </a:xfrm>
            <a:custGeom>
              <a:avLst/>
              <a:gdLst/>
              <a:ahLst/>
              <a:cxnLst/>
              <a:rect l="l" t="t" r="r" b="b"/>
              <a:pathLst>
                <a:path w="568029" h="568029">
                  <a:moveTo>
                    <a:pt x="0" y="0"/>
                  </a:moveTo>
                  <a:lnTo>
                    <a:pt x="568029" y="0"/>
                  </a:lnTo>
                  <a:lnTo>
                    <a:pt x="568029" y="568029"/>
                  </a:lnTo>
                  <a:lnTo>
                    <a:pt x="0" y="5680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3"/>
            <p:cNvSpPr txBox="1"/>
            <p:nvPr/>
          </p:nvSpPr>
          <p:spPr>
            <a:xfrm>
              <a:off x="1439350" y="619781"/>
              <a:ext cx="6845014" cy="476167"/>
            </a:xfrm>
            <a:prstGeom prst="rect">
              <a:avLst/>
            </a:prstGeom>
          </p:spPr>
          <p:txBody>
            <a:bodyPr lIns="0" tIns="0" rIns="0" bIns="0" rtlCol="0" anchor="t">
              <a:spAutoFit/>
            </a:bodyPr>
            <a:lstStyle/>
            <a:p>
              <a:pPr algn="l">
                <a:lnSpc>
                  <a:spcPts val="2990"/>
                </a:lnSpc>
                <a:spcBef>
                  <a:spcPct val="0"/>
                </a:spcBef>
              </a:pPr>
              <a:r>
                <a:rPr lang="en-US" sz="2300">
                  <a:solidFill>
                    <a:srgbClr val="000000"/>
                  </a:solidFill>
                  <a:latin typeface="Cabin" panose="00000500000000000000"/>
                </a:rPr>
                <a:t>TRẦN BÙI TY TY</a:t>
              </a:r>
              <a:endParaRPr lang="en-US" sz="2300">
                <a:solidFill>
                  <a:srgbClr val="000000"/>
                </a:solidFill>
                <a:latin typeface="Cabin" panose="00000500000000000000"/>
              </a:endParaRPr>
            </a:p>
          </p:txBody>
        </p:sp>
      </p:grpSp>
      <p:sp>
        <p:nvSpPr>
          <p:cNvPr id="14" name="Freeform 14"/>
          <p:cNvSpPr/>
          <p:nvPr/>
        </p:nvSpPr>
        <p:spPr>
          <a:xfrm>
            <a:off x="10692016" y="4401714"/>
            <a:ext cx="6225288" cy="3893634"/>
          </a:xfrm>
          <a:custGeom>
            <a:avLst/>
            <a:gdLst/>
            <a:ahLst/>
            <a:cxnLst/>
            <a:rect l="l" t="t" r="r" b="b"/>
            <a:pathLst>
              <a:path w="6225288" h="3893634">
                <a:moveTo>
                  <a:pt x="0" y="0"/>
                </a:moveTo>
                <a:lnTo>
                  <a:pt x="6225288" y="0"/>
                </a:lnTo>
                <a:lnTo>
                  <a:pt x="6225288" y="3893634"/>
                </a:lnTo>
                <a:lnTo>
                  <a:pt x="0" y="389363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Freeform 15"/>
          <p:cNvSpPr/>
          <p:nvPr/>
        </p:nvSpPr>
        <p:spPr>
          <a:xfrm>
            <a:off x="16100246" y="3001723"/>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6" name="Freeform 16"/>
          <p:cNvSpPr/>
          <p:nvPr/>
        </p:nvSpPr>
        <p:spPr>
          <a:xfrm rot="-203414">
            <a:off x="11173930" y="3499519"/>
            <a:ext cx="321948" cy="461574"/>
          </a:xfrm>
          <a:custGeom>
            <a:avLst/>
            <a:gdLst/>
            <a:ahLst/>
            <a:cxnLst/>
            <a:rect l="l" t="t" r="r" b="b"/>
            <a:pathLst>
              <a:path w="321948" h="461574">
                <a:moveTo>
                  <a:pt x="0" y="0"/>
                </a:moveTo>
                <a:lnTo>
                  <a:pt x="321948" y="0"/>
                </a:lnTo>
                <a:lnTo>
                  <a:pt x="321948" y="461574"/>
                </a:lnTo>
                <a:lnTo>
                  <a:pt x="0" y="46157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7" name="Freeform 17"/>
          <p:cNvSpPr/>
          <p:nvPr/>
        </p:nvSpPr>
        <p:spPr>
          <a:xfrm>
            <a:off x="12690344" y="1991652"/>
            <a:ext cx="2228632" cy="1815322"/>
          </a:xfrm>
          <a:custGeom>
            <a:avLst/>
            <a:gdLst/>
            <a:ahLst/>
            <a:cxnLst/>
            <a:rect l="l" t="t" r="r" b="b"/>
            <a:pathLst>
              <a:path w="2228632" h="1815322">
                <a:moveTo>
                  <a:pt x="0" y="0"/>
                </a:moveTo>
                <a:lnTo>
                  <a:pt x="2228632" y="0"/>
                </a:lnTo>
                <a:lnTo>
                  <a:pt x="2228632" y="1815322"/>
                </a:lnTo>
                <a:lnTo>
                  <a:pt x="0" y="181532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9" name="TextBox 19"/>
          <p:cNvSpPr txBox="1"/>
          <p:nvPr/>
        </p:nvSpPr>
        <p:spPr>
          <a:xfrm>
            <a:off x="1447800" y="1638300"/>
            <a:ext cx="7946390" cy="5172075"/>
          </a:xfrm>
          <a:prstGeom prst="rect">
            <a:avLst/>
          </a:prstGeom>
        </p:spPr>
        <p:txBody>
          <a:bodyPr lIns="0" tIns="0" rIns="0" bIns="0" rtlCol="0" anchor="t">
            <a:spAutoFit/>
          </a:bodyPr>
          <a:lstStyle/>
          <a:p>
            <a:pPr algn="l">
              <a:lnSpc>
                <a:spcPts val="13590"/>
              </a:lnSpc>
            </a:pPr>
            <a:r>
              <a:rPr lang="en-US" sz="11325" spc="-169">
                <a:solidFill>
                  <a:srgbClr val="003EA8"/>
                </a:solidFill>
                <a:latin typeface="Muli Bold" panose="00000800000000000000"/>
              </a:rPr>
              <a:t>Tóm tắt kiến thức đã học</a:t>
            </a:r>
            <a:endParaRPr lang="en-US" sz="11325" spc="-169">
              <a:solidFill>
                <a:srgbClr val="003EA8"/>
              </a:solidFill>
              <a:latin typeface="Muli Bold" panose="000008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24354" r="-1468" b="-56033"/>
            </a:stretch>
          </a:blipFill>
        </p:spPr>
      </p:sp>
      <p:grpSp>
        <p:nvGrpSpPr>
          <p:cNvPr id="3" name="Group 3"/>
          <p:cNvGrpSpPr/>
          <p:nvPr/>
        </p:nvGrpSpPr>
        <p:grpSpPr>
          <a:xfrm rot="0">
            <a:off x="905495" y="657204"/>
            <a:ext cx="16445245" cy="1906519"/>
            <a:chOff x="0" y="0"/>
            <a:chExt cx="5999270" cy="695503"/>
          </a:xfrm>
        </p:grpSpPr>
        <p:sp>
          <p:nvSpPr>
            <p:cNvPr id="4" name="Freeform 4"/>
            <p:cNvSpPr/>
            <p:nvPr/>
          </p:nvSpPr>
          <p:spPr>
            <a:xfrm>
              <a:off x="0" y="0"/>
              <a:ext cx="5999270" cy="695503"/>
            </a:xfrm>
            <a:custGeom>
              <a:avLst/>
              <a:gdLst/>
              <a:ahLst/>
              <a:cxnLst/>
              <a:rect l="l" t="t" r="r" b="b"/>
              <a:pathLst>
                <a:path w="5999270" h="695503">
                  <a:moveTo>
                    <a:pt x="0" y="0"/>
                  </a:moveTo>
                  <a:lnTo>
                    <a:pt x="5999270" y="0"/>
                  </a:lnTo>
                  <a:lnTo>
                    <a:pt x="5999270" y="695503"/>
                  </a:lnTo>
                  <a:lnTo>
                    <a:pt x="0" y="695503"/>
                  </a:lnTo>
                  <a:close/>
                </a:path>
              </a:pathLst>
            </a:custGeom>
            <a:solidFill>
              <a:srgbClr val="FFFFFF"/>
            </a:solidFill>
          </p:spPr>
        </p:sp>
      </p:grpSp>
      <p:grpSp>
        <p:nvGrpSpPr>
          <p:cNvPr id="5" name="Group 5"/>
          <p:cNvGrpSpPr/>
          <p:nvPr/>
        </p:nvGrpSpPr>
        <p:grpSpPr>
          <a:xfrm rot="0">
            <a:off x="8015806" y="2915205"/>
            <a:ext cx="9334934" cy="6438343"/>
            <a:chOff x="0" y="0"/>
            <a:chExt cx="3405409" cy="2348725"/>
          </a:xfrm>
        </p:grpSpPr>
        <p:sp>
          <p:nvSpPr>
            <p:cNvPr id="6" name="Freeform 6"/>
            <p:cNvSpPr/>
            <p:nvPr/>
          </p:nvSpPr>
          <p:spPr>
            <a:xfrm>
              <a:off x="0" y="0"/>
              <a:ext cx="3405409" cy="2348725"/>
            </a:xfrm>
            <a:custGeom>
              <a:avLst/>
              <a:gdLst/>
              <a:ahLst/>
              <a:cxnLst/>
              <a:rect l="l" t="t" r="r" b="b"/>
              <a:pathLst>
                <a:path w="3405409" h="2348725">
                  <a:moveTo>
                    <a:pt x="0" y="0"/>
                  </a:moveTo>
                  <a:lnTo>
                    <a:pt x="3405409" y="0"/>
                  </a:lnTo>
                  <a:lnTo>
                    <a:pt x="3405409" y="2348725"/>
                  </a:lnTo>
                  <a:lnTo>
                    <a:pt x="0" y="2348725"/>
                  </a:lnTo>
                  <a:close/>
                </a:path>
              </a:pathLst>
            </a:custGeom>
            <a:solidFill>
              <a:srgbClr val="FFFFFF"/>
            </a:solidFill>
          </p:spPr>
        </p:sp>
      </p:grpSp>
      <p:grpSp>
        <p:nvGrpSpPr>
          <p:cNvPr id="7" name="Group 7"/>
          <p:cNvGrpSpPr/>
          <p:nvPr/>
        </p:nvGrpSpPr>
        <p:grpSpPr>
          <a:xfrm rot="0">
            <a:off x="926069" y="2915205"/>
            <a:ext cx="6748114" cy="6438343"/>
            <a:chOff x="0" y="0"/>
            <a:chExt cx="2461730" cy="2348725"/>
          </a:xfrm>
        </p:grpSpPr>
        <p:sp>
          <p:nvSpPr>
            <p:cNvPr id="8" name="Freeform 8"/>
            <p:cNvSpPr/>
            <p:nvPr/>
          </p:nvSpPr>
          <p:spPr>
            <a:xfrm>
              <a:off x="0" y="0"/>
              <a:ext cx="2461730" cy="2348725"/>
            </a:xfrm>
            <a:custGeom>
              <a:avLst/>
              <a:gdLst/>
              <a:ahLst/>
              <a:cxnLst/>
              <a:rect l="l" t="t" r="r" b="b"/>
              <a:pathLst>
                <a:path w="2461730" h="2348725">
                  <a:moveTo>
                    <a:pt x="0" y="0"/>
                  </a:moveTo>
                  <a:lnTo>
                    <a:pt x="2461730" y="0"/>
                  </a:lnTo>
                  <a:lnTo>
                    <a:pt x="2461730" y="2348725"/>
                  </a:lnTo>
                  <a:lnTo>
                    <a:pt x="0" y="2348725"/>
                  </a:lnTo>
                  <a:close/>
                </a:path>
              </a:pathLst>
            </a:custGeom>
            <a:solidFill>
              <a:srgbClr val="FFFFFF"/>
            </a:solidFill>
          </p:spPr>
        </p:sp>
      </p:grpSp>
      <p:sp>
        <p:nvSpPr>
          <p:cNvPr id="9" name="Freeform 9"/>
          <p:cNvSpPr/>
          <p:nvPr/>
        </p:nvSpPr>
        <p:spPr>
          <a:xfrm rot="-203414">
            <a:off x="16137868" y="4585735"/>
            <a:ext cx="417336" cy="598331"/>
          </a:xfrm>
          <a:custGeom>
            <a:avLst/>
            <a:gdLst/>
            <a:ahLst/>
            <a:cxnLst/>
            <a:rect l="l" t="t" r="r" b="b"/>
            <a:pathLst>
              <a:path w="417336" h="598331">
                <a:moveTo>
                  <a:pt x="0" y="0"/>
                </a:moveTo>
                <a:lnTo>
                  <a:pt x="417336" y="0"/>
                </a:lnTo>
                <a:lnTo>
                  <a:pt x="417336" y="598330"/>
                </a:lnTo>
                <a:lnTo>
                  <a:pt x="0" y="5983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0" name="Group 10"/>
          <p:cNvGrpSpPr/>
          <p:nvPr/>
        </p:nvGrpSpPr>
        <p:grpSpPr>
          <a:xfrm rot="0">
            <a:off x="9908900" y="3235000"/>
            <a:ext cx="121908" cy="121908"/>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grpSp>
        <p:nvGrpSpPr>
          <p:cNvPr id="12" name="Group 12"/>
          <p:cNvGrpSpPr/>
          <p:nvPr/>
        </p:nvGrpSpPr>
        <p:grpSpPr>
          <a:xfrm rot="0">
            <a:off x="10055579" y="7995212"/>
            <a:ext cx="121908" cy="121908"/>
            <a:chOff x="0" y="0"/>
            <a:chExt cx="6350000" cy="6350000"/>
          </a:xfrm>
        </p:grpSpPr>
        <p:sp>
          <p:nvSpPr>
            <p:cNvPr id="13" name="Freeform 1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sp>
        <p:nvSpPr>
          <p:cNvPr id="14" name="Freeform 14"/>
          <p:cNvSpPr/>
          <p:nvPr/>
        </p:nvSpPr>
        <p:spPr>
          <a:xfrm>
            <a:off x="-1276562" y="-156776"/>
            <a:ext cx="6732164" cy="1627960"/>
          </a:xfrm>
          <a:custGeom>
            <a:avLst/>
            <a:gdLst/>
            <a:ahLst/>
            <a:cxnLst/>
            <a:rect l="l" t="t" r="r" b="b"/>
            <a:pathLst>
              <a:path w="6732164" h="1627960">
                <a:moveTo>
                  <a:pt x="0" y="0"/>
                </a:moveTo>
                <a:lnTo>
                  <a:pt x="6732164" y="0"/>
                </a:lnTo>
                <a:lnTo>
                  <a:pt x="6732164" y="1627960"/>
                </a:lnTo>
                <a:lnTo>
                  <a:pt x="0" y="16279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Freeform 15"/>
          <p:cNvSpPr/>
          <p:nvPr/>
        </p:nvSpPr>
        <p:spPr>
          <a:xfrm rot="-203414">
            <a:off x="11489227" y="4583034"/>
            <a:ext cx="321948" cy="461574"/>
          </a:xfrm>
          <a:custGeom>
            <a:avLst/>
            <a:gdLst/>
            <a:ahLst/>
            <a:cxnLst/>
            <a:rect l="l" t="t" r="r" b="b"/>
            <a:pathLst>
              <a:path w="321948" h="461574">
                <a:moveTo>
                  <a:pt x="0" y="0"/>
                </a:moveTo>
                <a:lnTo>
                  <a:pt x="321948" y="0"/>
                </a:lnTo>
                <a:lnTo>
                  <a:pt x="321948" y="461575"/>
                </a:lnTo>
                <a:lnTo>
                  <a:pt x="0" y="4615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rot="-278358">
            <a:off x="13186236" y="8430575"/>
            <a:ext cx="5868613" cy="1845945"/>
          </a:xfrm>
          <a:custGeom>
            <a:avLst/>
            <a:gdLst/>
            <a:ahLst/>
            <a:cxnLst/>
            <a:rect l="l" t="t" r="r" b="b"/>
            <a:pathLst>
              <a:path w="5868613" h="1845945">
                <a:moveTo>
                  <a:pt x="0" y="0"/>
                </a:moveTo>
                <a:lnTo>
                  <a:pt x="5868612" y="0"/>
                </a:lnTo>
                <a:lnTo>
                  <a:pt x="5868612" y="1845946"/>
                </a:lnTo>
                <a:lnTo>
                  <a:pt x="0" y="184594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a:off x="10973001" y="2665015"/>
            <a:ext cx="6089670" cy="2862302"/>
          </a:xfrm>
          <a:custGeom>
            <a:avLst/>
            <a:gdLst/>
            <a:ahLst/>
            <a:cxnLst/>
            <a:rect l="l" t="t" r="r" b="b"/>
            <a:pathLst>
              <a:path w="6089670" h="2862302">
                <a:moveTo>
                  <a:pt x="0" y="0"/>
                </a:moveTo>
                <a:lnTo>
                  <a:pt x="6089670" y="0"/>
                </a:lnTo>
                <a:lnTo>
                  <a:pt x="6089670" y="2862303"/>
                </a:lnTo>
                <a:lnTo>
                  <a:pt x="0" y="2862303"/>
                </a:lnTo>
                <a:lnTo>
                  <a:pt x="0" y="0"/>
                </a:lnTo>
                <a:close/>
              </a:path>
            </a:pathLst>
          </a:custGeom>
          <a:blipFill>
            <a:blip r:embed="rId8"/>
            <a:stretch>
              <a:fillRect r="-100988"/>
            </a:stretch>
          </a:blipFill>
        </p:spPr>
      </p:sp>
      <p:sp>
        <p:nvSpPr>
          <p:cNvPr id="18" name="Freeform 18"/>
          <p:cNvSpPr/>
          <p:nvPr/>
        </p:nvSpPr>
        <p:spPr>
          <a:xfrm>
            <a:off x="8457914" y="5829393"/>
            <a:ext cx="6135656" cy="2862302"/>
          </a:xfrm>
          <a:custGeom>
            <a:avLst/>
            <a:gdLst/>
            <a:ahLst/>
            <a:cxnLst/>
            <a:rect l="l" t="t" r="r" b="b"/>
            <a:pathLst>
              <a:path w="6135656" h="2862302">
                <a:moveTo>
                  <a:pt x="0" y="0"/>
                </a:moveTo>
                <a:lnTo>
                  <a:pt x="6135656" y="0"/>
                </a:lnTo>
                <a:lnTo>
                  <a:pt x="6135656" y="2862303"/>
                </a:lnTo>
                <a:lnTo>
                  <a:pt x="0" y="2862303"/>
                </a:lnTo>
                <a:lnTo>
                  <a:pt x="0" y="0"/>
                </a:lnTo>
                <a:close/>
              </a:path>
            </a:pathLst>
          </a:custGeom>
          <a:blipFill>
            <a:blip r:embed="rId8"/>
            <a:stretch>
              <a:fillRect l="-99482"/>
            </a:stretch>
          </a:blipFill>
        </p:spPr>
      </p:sp>
      <p:sp>
        <p:nvSpPr>
          <p:cNvPr id="19" name="TextBox 19"/>
          <p:cNvSpPr txBox="1"/>
          <p:nvPr/>
        </p:nvSpPr>
        <p:spPr>
          <a:xfrm>
            <a:off x="1671144" y="3332751"/>
            <a:ext cx="6868115" cy="555625"/>
          </a:xfrm>
          <a:prstGeom prst="rect">
            <a:avLst/>
          </a:prstGeom>
        </p:spPr>
        <p:txBody>
          <a:bodyPr lIns="0" tIns="0" rIns="0" bIns="0" rtlCol="0" anchor="t">
            <a:spAutoFit/>
          </a:bodyPr>
          <a:lstStyle/>
          <a:p>
            <a:pPr algn="l">
              <a:lnSpc>
                <a:spcPts val="4550"/>
              </a:lnSpc>
            </a:pPr>
            <a:r>
              <a:rPr lang="en-US" sz="3500">
                <a:solidFill>
                  <a:srgbClr val="003EA8"/>
                </a:solidFill>
                <a:latin typeface="Muli Bold" panose="00000800000000000000"/>
              </a:rPr>
              <a:t>Kiến thức</a:t>
            </a:r>
            <a:endParaRPr lang="en-US" sz="3500">
              <a:solidFill>
                <a:srgbClr val="003EA8"/>
              </a:solidFill>
              <a:latin typeface="Muli Bold" panose="00000800000000000000"/>
            </a:endParaRPr>
          </a:p>
        </p:txBody>
      </p:sp>
      <p:sp>
        <p:nvSpPr>
          <p:cNvPr id="20" name="TextBox 20"/>
          <p:cNvSpPr txBox="1"/>
          <p:nvPr/>
        </p:nvSpPr>
        <p:spPr>
          <a:xfrm>
            <a:off x="1745385" y="4288466"/>
            <a:ext cx="5928798" cy="907415"/>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Cabin" panose="00000500000000000000"/>
              </a:rPr>
              <a:t>Sử dụng thư viện opencv để đọc ảnh</a:t>
            </a:r>
            <a:endParaRPr lang="en-US" sz="2800">
              <a:solidFill>
                <a:srgbClr val="000000"/>
              </a:solidFill>
              <a:latin typeface="Cabin" panose="00000500000000000000"/>
            </a:endParaRPr>
          </a:p>
        </p:txBody>
      </p:sp>
      <p:sp>
        <p:nvSpPr>
          <p:cNvPr id="21" name="TextBox 21"/>
          <p:cNvSpPr txBox="1"/>
          <p:nvPr/>
        </p:nvSpPr>
        <p:spPr>
          <a:xfrm>
            <a:off x="2024298" y="5220428"/>
            <a:ext cx="5712595" cy="907415"/>
          </a:xfrm>
          <a:prstGeom prst="rect">
            <a:avLst/>
          </a:prstGeom>
        </p:spPr>
        <p:txBody>
          <a:bodyPr lIns="0" tIns="0" rIns="0" bIns="0" rtlCol="0" anchor="t">
            <a:spAutoFit/>
          </a:bodyPr>
          <a:lstStyle/>
          <a:p>
            <a:pPr algn="l">
              <a:lnSpc>
                <a:spcPts val="3640"/>
              </a:lnSpc>
            </a:pPr>
            <a:r>
              <a:rPr lang="en-US" sz="2800">
                <a:solidFill>
                  <a:srgbClr val="000000"/>
                </a:solidFill>
                <a:latin typeface="Cabin" panose="00000500000000000000"/>
              </a:rPr>
              <a:t>=&gt; Xuất ảnh theo dạng ma trận để phân tích sắc độ</a:t>
            </a:r>
            <a:endParaRPr lang="en-US" sz="2800">
              <a:solidFill>
                <a:srgbClr val="000000"/>
              </a:solidFill>
              <a:latin typeface="Cabin" panose="00000500000000000000"/>
            </a:endParaRPr>
          </a:p>
        </p:txBody>
      </p:sp>
      <p:sp>
        <p:nvSpPr>
          <p:cNvPr id="22" name="TextBox 22"/>
          <p:cNvSpPr txBox="1"/>
          <p:nvPr/>
        </p:nvSpPr>
        <p:spPr>
          <a:xfrm>
            <a:off x="1671144" y="7399915"/>
            <a:ext cx="5991508" cy="450215"/>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Cabin" panose="00000500000000000000"/>
              </a:rPr>
              <a:t>Sử dụng thư viện albumentations </a:t>
            </a:r>
            <a:endParaRPr lang="en-US" sz="2800">
              <a:solidFill>
                <a:srgbClr val="000000"/>
              </a:solidFill>
              <a:latin typeface="Cabin" panose="00000500000000000000"/>
            </a:endParaRPr>
          </a:p>
        </p:txBody>
      </p:sp>
      <p:sp>
        <p:nvSpPr>
          <p:cNvPr id="23" name="TextBox 23"/>
          <p:cNvSpPr txBox="1"/>
          <p:nvPr/>
        </p:nvSpPr>
        <p:spPr>
          <a:xfrm>
            <a:off x="2024298" y="8088545"/>
            <a:ext cx="5712595" cy="907415"/>
          </a:xfrm>
          <a:prstGeom prst="rect">
            <a:avLst/>
          </a:prstGeom>
        </p:spPr>
        <p:txBody>
          <a:bodyPr lIns="0" tIns="0" rIns="0" bIns="0" rtlCol="0" anchor="t">
            <a:spAutoFit/>
          </a:bodyPr>
          <a:lstStyle/>
          <a:p>
            <a:pPr algn="l">
              <a:lnSpc>
                <a:spcPts val="3640"/>
              </a:lnSpc>
            </a:pPr>
            <a:r>
              <a:rPr lang="en-US" sz="2800">
                <a:solidFill>
                  <a:srgbClr val="000000"/>
                </a:solidFill>
                <a:latin typeface="Cabin" panose="00000500000000000000"/>
              </a:rPr>
              <a:t>=&gt; Đa dạng hoá hình ảnh để tăng dữ liệu trainning</a:t>
            </a:r>
            <a:endParaRPr lang="en-US" sz="2800">
              <a:solidFill>
                <a:srgbClr val="000000"/>
              </a:solidFill>
              <a:latin typeface="Cabin" panose="00000500000000000000"/>
            </a:endParaRPr>
          </a:p>
        </p:txBody>
      </p:sp>
      <p:sp>
        <p:nvSpPr>
          <p:cNvPr id="24" name="TextBox 24"/>
          <p:cNvSpPr txBox="1"/>
          <p:nvPr/>
        </p:nvSpPr>
        <p:spPr>
          <a:xfrm>
            <a:off x="0" y="1028700"/>
            <a:ext cx="18336015" cy="1371600"/>
          </a:xfrm>
          <a:prstGeom prst="rect">
            <a:avLst/>
          </a:prstGeom>
        </p:spPr>
        <p:txBody>
          <a:bodyPr lIns="0" tIns="0" rIns="0" bIns="0" rtlCol="0" anchor="t">
            <a:spAutoFit/>
          </a:bodyPr>
          <a:lstStyle/>
          <a:p>
            <a:pPr algn="ctr">
              <a:lnSpc>
                <a:spcPts val="10800"/>
              </a:lnSpc>
            </a:pPr>
            <a:r>
              <a:rPr lang="en-US" sz="9000">
                <a:solidFill>
                  <a:srgbClr val="003EA8"/>
                </a:solidFill>
                <a:latin typeface="Muli Bold" panose="00000800000000000000"/>
              </a:rPr>
              <a:t>4. Đọc và đa dạng hoá hình ảnh</a:t>
            </a:r>
            <a:endParaRPr lang="en-US" sz="9000">
              <a:solidFill>
                <a:srgbClr val="003EA8"/>
              </a:solidFill>
              <a:latin typeface="Muli Bold" panose="00000800000000000000"/>
            </a:endParaRPr>
          </a:p>
        </p:txBody>
      </p:sp>
      <p:sp>
        <p:nvSpPr>
          <p:cNvPr id="25" name="TextBox 25"/>
          <p:cNvSpPr txBox="1"/>
          <p:nvPr/>
        </p:nvSpPr>
        <p:spPr>
          <a:xfrm>
            <a:off x="2024298" y="6311524"/>
            <a:ext cx="5649885" cy="907415"/>
          </a:xfrm>
          <a:prstGeom prst="rect">
            <a:avLst/>
          </a:prstGeom>
        </p:spPr>
        <p:txBody>
          <a:bodyPr lIns="0" tIns="0" rIns="0" bIns="0" rtlCol="0" anchor="t">
            <a:spAutoFit/>
          </a:bodyPr>
          <a:lstStyle/>
          <a:p>
            <a:pPr algn="l">
              <a:lnSpc>
                <a:spcPts val="3640"/>
              </a:lnSpc>
            </a:pPr>
            <a:r>
              <a:rPr lang="en-US" sz="2800">
                <a:solidFill>
                  <a:srgbClr val="000000"/>
                </a:solidFill>
                <a:latin typeface="Cabin" panose="00000500000000000000"/>
              </a:rPr>
              <a:t>=&gt; kết hợp với matplotlib để xuất file ảnh</a:t>
            </a:r>
            <a:endParaRPr lang="en-US" sz="2800">
              <a:solidFill>
                <a:srgbClr val="000000"/>
              </a:solidFill>
              <a:latin typeface="Cabin" panose="0000050000000000000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24354" r="-1468" b="-56033"/>
            </a:stretch>
          </a:blipFill>
        </p:spPr>
      </p:sp>
      <p:grpSp>
        <p:nvGrpSpPr>
          <p:cNvPr id="3" name="Group 3"/>
          <p:cNvGrpSpPr/>
          <p:nvPr/>
        </p:nvGrpSpPr>
        <p:grpSpPr>
          <a:xfrm rot="0">
            <a:off x="905495" y="657204"/>
            <a:ext cx="16445245" cy="1906519"/>
            <a:chOff x="0" y="0"/>
            <a:chExt cx="5999270" cy="695503"/>
          </a:xfrm>
        </p:grpSpPr>
        <p:sp>
          <p:nvSpPr>
            <p:cNvPr id="4" name="Freeform 4"/>
            <p:cNvSpPr/>
            <p:nvPr/>
          </p:nvSpPr>
          <p:spPr>
            <a:xfrm>
              <a:off x="0" y="0"/>
              <a:ext cx="5999270" cy="695503"/>
            </a:xfrm>
            <a:custGeom>
              <a:avLst/>
              <a:gdLst/>
              <a:ahLst/>
              <a:cxnLst/>
              <a:rect l="l" t="t" r="r" b="b"/>
              <a:pathLst>
                <a:path w="5999270" h="695503">
                  <a:moveTo>
                    <a:pt x="0" y="0"/>
                  </a:moveTo>
                  <a:lnTo>
                    <a:pt x="5999270" y="0"/>
                  </a:lnTo>
                  <a:lnTo>
                    <a:pt x="5999270" y="695503"/>
                  </a:lnTo>
                  <a:lnTo>
                    <a:pt x="0" y="695503"/>
                  </a:lnTo>
                  <a:close/>
                </a:path>
              </a:pathLst>
            </a:custGeom>
            <a:solidFill>
              <a:srgbClr val="FFFFFF"/>
            </a:solidFill>
          </p:spPr>
        </p:sp>
      </p:grpSp>
      <p:grpSp>
        <p:nvGrpSpPr>
          <p:cNvPr id="5" name="Group 5"/>
          <p:cNvGrpSpPr/>
          <p:nvPr/>
        </p:nvGrpSpPr>
        <p:grpSpPr>
          <a:xfrm rot="0">
            <a:off x="8015806" y="3048548"/>
            <a:ext cx="9334934" cy="6438343"/>
            <a:chOff x="0" y="0"/>
            <a:chExt cx="3405409" cy="2348725"/>
          </a:xfrm>
        </p:grpSpPr>
        <p:sp>
          <p:nvSpPr>
            <p:cNvPr id="6" name="Freeform 6"/>
            <p:cNvSpPr/>
            <p:nvPr/>
          </p:nvSpPr>
          <p:spPr>
            <a:xfrm>
              <a:off x="0" y="0"/>
              <a:ext cx="3405409" cy="2348725"/>
            </a:xfrm>
            <a:custGeom>
              <a:avLst/>
              <a:gdLst/>
              <a:ahLst/>
              <a:cxnLst/>
              <a:rect l="l" t="t" r="r" b="b"/>
              <a:pathLst>
                <a:path w="3405409" h="2348725">
                  <a:moveTo>
                    <a:pt x="0" y="0"/>
                  </a:moveTo>
                  <a:lnTo>
                    <a:pt x="3405409" y="0"/>
                  </a:lnTo>
                  <a:lnTo>
                    <a:pt x="3405409" y="2348725"/>
                  </a:lnTo>
                  <a:lnTo>
                    <a:pt x="0" y="2348725"/>
                  </a:lnTo>
                  <a:close/>
                </a:path>
              </a:pathLst>
            </a:custGeom>
            <a:solidFill>
              <a:srgbClr val="FFFFFF"/>
            </a:solidFill>
          </p:spPr>
        </p:sp>
      </p:grpSp>
      <p:grpSp>
        <p:nvGrpSpPr>
          <p:cNvPr id="7" name="Group 7"/>
          <p:cNvGrpSpPr/>
          <p:nvPr/>
        </p:nvGrpSpPr>
        <p:grpSpPr>
          <a:xfrm rot="0">
            <a:off x="926069" y="2915205"/>
            <a:ext cx="6748114" cy="6438343"/>
            <a:chOff x="0" y="0"/>
            <a:chExt cx="2461730" cy="2348725"/>
          </a:xfrm>
        </p:grpSpPr>
        <p:sp>
          <p:nvSpPr>
            <p:cNvPr id="8" name="Freeform 8"/>
            <p:cNvSpPr/>
            <p:nvPr/>
          </p:nvSpPr>
          <p:spPr>
            <a:xfrm>
              <a:off x="0" y="0"/>
              <a:ext cx="2461730" cy="2348725"/>
            </a:xfrm>
            <a:custGeom>
              <a:avLst/>
              <a:gdLst/>
              <a:ahLst/>
              <a:cxnLst/>
              <a:rect l="l" t="t" r="r" b="b"/>
              <a:pathLst>
                <a:path w="2461730" h="2348725">
                  <a:moveTo>
                    <a:pt x="0" y="0"/>
                  </a:moveTo>
                  <a:lnTo>
                    <a:pt x="2461730" y="0"/>
                  </a:lnTo>
                  <a:lnTo>
                    <a:pt x="2461730" y="2348725"/>
                  </a:lnTo>
                  <a:lnTo>
                    <a:pt x="0" y="2348725"/>
                  </a:lnTo>
                  <a:close/>
                </a:path>
              </a:pathLst>
            </a:custGeom>
            <a:solidFill>
              <a:srgbClr val="FFFFFF"/>
            </a:solidFill>
          </p:spPr>
        </p:sp>
      </p:grpSp>
      <p:sp>
        <p:nvSpPr>
          <p:cNvPr id="9" name="Freeform 9"/>
          <p:cNvSpPr/>
          <p:nvPr/>
        </p:nvSpPr>
        <p:spPr>
          <a:xfrm rot="-203414">
            <a:off x="16137868" y="4585735"/>
            <a:ext cx="417336" cy="598331"/>
          </a:xfrm>
          <a:custGeom>
            <a:avLst/>
            <a:gdLst/>
            <a:ahLst/>
            <a:cxnLst/>
            <a:rect l="l" t="t" r="r" b="b"/>
            <a:pathLst>
              <a:path w="417336" h="598331">
                <a:moveTo>
                  <a:pt x="0" y="0"/>
                </a:moveTo>
                <a:lnTo>
                  <a:pt x="417336" y="0"/>
                </a:lnTo>
                <a:lnTo>
                  <a:pt x="417336" y="598330"/>
                </a:lnTo>
                <a:lnTo>
                  <a:pt x="0" y="5983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0" name="Group 10"/>
          <p:cNvGrpSpPr/>
          <p:nvPr/>
        </p:nvGrpSpPr>
        <p:grpSpPr>
          <a:xfrm rot="0">
            <a:off x="9908900" y="3235000"/>
            <a:ext cx="121908" cy="121908"/>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grpSp>
        <p:nvGrpSpPr>
          <p:cNvPr id="12" name="Group 12"/>
          <p:cNvGrpSpPr/>
          <p:nvPr/>
        </p:nvGrpSpPr>
        <p:grpSpPr>
          <a:xfrm rot="0">
            <a:off x="10055579" y="7995212"/>
            <a:ext cx="121908" cy="121908"/>
            <a:chOff x="0" y="0"/>
            <a:chExt cx="6350000" cy="6350000"/>
          </a:xfrm>
        </p:grpSpPr>
        <p:sp>
          <p:nvSpPr>
            <p:cNvPr id="13" name="Freeform 1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sp>
        <p:nvSpPr>
          <p:cNvPr id="14" name="Freeform 14"/>
          <p:cNvSpPr/>
          <p:nvPr/>
        </p:nvSpPr>
        <p:spPr>
          <a:xfrm>
            <a:off x="-1276562" y="-156776"/>
            <a:ext cx="6732164" cy="1627960"/>
          </a:xfrm>
          <a:custGeom>
            <a:avLst/>
            <a:gdLst/>
            <a:ahLst/>
            <a:cxnLst/>
            <a:rect l="l" t="t" r="r" b="b"/>
            <a:pathLst>
              <a:path w="6732164" h="1627960">
                <a:moveTo>
                  <a:pt x="0" y="0"/>
                </a:moveTo>
                <a:lnTo>
                  <a:pt x="6732164" y="0"/>
                </a:lnTo>
                <a:lnTo>
                  <a:pt x="6732164" y="1627960"/>
                </a:lnTo>
                <a:lnTo>
                  <a:pt x="0" y="16279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Freeform 15"/>
          <p:cNvSpPr/>
          <p:nvPr/>
        </p:nvSpPr>
        <p:spPr>
          <a:xfrm rot="-203414">
            <a:off x="11489227" y="4583034"/>
            <a:ext cx="321948" cy="461574"/>
          </a:xfrm>
          <a:custGeom>
            <a:avLst/>
            <a:gdLst/>
            <a:ahLst/>
            <a:cxnLst/>
            <a:rect l="l" t="t" r="r" b="b"/>
            <a:pathLst>
              <a:path w="321948" h="461574">
                <a:moveTo>
                  <a:pt x="0" y="0"/>
                </a:moveTo>
                <a:lnTo>
                  <a:pt x="321948" y="0"/>
                </a:lnTo>
                <a:lnTo>
                  <a:pt x="321948" y="461575"/>
                </a:lnTo>
                <a:lnTo>
                  <a:pt x="0" y="4615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rot="-278358">
            <a:off x="13186236" y="8430575"/>
            <a:ext cx="5868613" cy="1845945"/>
          </a:xfrm>
          <a:custGeom>
            <a:avLst/>
            <a:gdLst/>
            <a:ahLst/>
            <a:cxnLst/>
            <a:rect l="l" t="t" r="r" b="b"/>
            <a:pathLst>
              <a:path w="5868613" h="1845945">
                <a:moveTo>
                  <a:pt x="0" y="0"/>
                </a:moveTo>
                <a:lnTo>
                  <a:pt x="5868612" y="0"/>
                </a:lnTo>
                <a:lnTo>
                  <a:pt x="5868612" y="1845946"/>
                </a:lnTo>
                <a:lnTo>
                  <a:pt x="0" y="184594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a:off x="8015806" y="3048548"/>
            <a:ext cx="4667467" cy="1283334"/>
          </a:xfrm>
          <a:custGeom>
            <a:avLst/>
            <a:gdLst/>
            <a:ahLst/>
            <a:cxnLst/>
            <a:rect l="l" t="t" r="r" b="b"/>
            <a:pathLst>
              <a:path w="4667467" h="1283334">
                <a:moveTo>
                  <a:pt x="0" y="0"/>
                </a:moveTo>
                <a:lnTo>
                  <a:pt x="4667467" y="0"/>
                </a:lnTo>
                <a:lnTo>
                  <a:pt x="4667467" y="1283334"/>
                </a:lnTo>
                <a:lnTo>
                  <a:pt x="0" y="1283334"/>
                </a:lnTo>
                <a:lnTo>
                  <a:pt x="0" y="0"/>
                </a:lnTo>
                <a:close/>
              </a:path>
            </a:pathLst>
          </a:custGeom>
          <a:blipFill>
            <a:blip r:embed="rId8"/>
            <a:stretch>
              <a:fillRect/>
            </a:stretch>
          </a:blipFill>
        </p:spPr>
      </p:sp>
      <p:sp>
        <p:nvSpPr>
          <p:cNvPr id="18" name="Freeform 18"/>
          <p:cNvSpPr/>
          <p:nvPr/>
        </p:nvSpPr>
        <p:spPr>
          <a:xfrm>
            <a:off x="11166976" y="3508678"/>
            <a:ext cx="2203176" cy="666461"/>
          </a:xfrm>
          <a:custGeom>
            <a:avLst/>
            <a:gdLst/>
            <a:ahLst/>
            <a:cxnLst/>
            <a:rect l="l" t="t" r="r" b="b"/>
            <a:pathLst>
              <a:path w="2203176" h="666461">
                <a:moveTo>
                  <a:pt x="0" y="0"/>
                </a:moveTo>
                <a:lnTo>
                  <a:pt x="2203175" y="0"/>
                </a:lnTo>
                <a:lnTo>
                  <a:pt x="2203175" y="666461"/>
                </a:lnTo>
                <a:lnTo>
                  <a:pt x="0" y="666461"/>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9" name="TextBox 19"/>
          <p:cNvSpPr txBox="1"/>
          <p:nvPr/>
        </p:nvSpPr>
        <p:spPr>
          <a:xfrm>
            <a:off x="1671144" y="3332751"/>
            <a:ext cx="6868115" cy="555625"/>
          </a:xfrm>
          <a:prstGeom prst="rect">
            <a:avLst/>
          </a:prstGeom>
        </p:spPr>
        <p:txBody>
          <a:bodyPr lIns="0" tIns="0" rIns="0" bIns="0" rtlCol="0" anchor="t">
            <a:spAutoFit/>
          </a:bodyPr>
          <a:lstStyle/>
          <a:p>
            <a:pPr algn="l">
              <a:lnSpc>
                <a:spcPts val="4550"/>
              </a:lnSpc>
            </a:pPr>
            <a:r>
              <a:rPr lang="en-US" sz="3500">
                <a:solidFill>
                  <a:srgbClr val="003EA8"/>
                </a:solidFill>
                <a:latin typeface="Muli Bold" panose="00000800000000000000"/>
              </a:rPr>
              <a:t>Kiến thức</a:t>
            </a:r>
            <a:endParaRPr lang="en-US" sz="3500">
              <a:solidFill>
                <a:srgbClr val="003EA8"/>
              </a:solidFill>
              <a:latin typeface="Muli Bold" panose="00000800000000000000"/>
            </a:endParaRPr>
          </a:p>
        </p:txBody>
      </p:sp>
      <p:grpSp>
        <p:nvGrpSpPr>
          <p:cNvPr id="20" name="Group 20"/>
          <p:cNvGrpSpPr/>
          <p:nvPr/>
        </p:nvGrpSpPr>
        <p:grpSpPr>
          <a:xfrm rot="0">
            <a:off x="8517255" y="3620453"/>
            <a:ext cx="2391728" cy="442912"/>
            <a:chOff x="0" y="0"/>
            <a:chExt cx="3188970" cy="590550"/>
          </a:xfrm>
        </p:grpSpPr>
        <p:sp>
          <p:nvSpPr>
            <p:cNvPr id="21" name="Freeform 21"/>
            <p:cNvSpPr/>
            <p:nvPr/>
          </p:nvSpPr>
          <p:spPr>
            <a:xfrm>
              <a:off x="-54610" y="50800"/>
              <a:ext cx="3201670" cy="688340"/>
            </a:xfrm>
            <a:custGeom>
              <a:avLst/>
              <a:gdLst/>
              <a:ahLst/>
              <a:cxnLst/>
              <a:rect l="l" t="t" r="r" b="b"/>
              <a:pathLst>
                <a:path w="3201670" h="688340">
                  <a:moveTo>
                    <a:pt x="105410" y="0"/>
                  </a:moveTo>
                  <a:cubicBezTo>
                    <a:pt x="2673350" y="10160"/>
                    <a:pt x="2710180" y="12700"/>
                    <a:pt x="2792730" y="21590"/>
                  </a:cubicBezTo>
                  <a:cubicBezTo>
                    <a:pt x="2879090" y="30480"/>
                    <a:pt x="2988310" y="35560"/>
                    <a:pt x="3059430" y="62230"/>
                  </a:cubicBezTo>
                  <a:cubicBezTo>
                    <a:pt x="3114040" y="83820"/>
                    <a:pt x="3186430" y="106680"/>
                    <a:pt x="3191510" y="149860"/>
                  </a:cubicBezTo>
                  <a:cubicBezTo>
                    <a:pt x="3201670" y="222250"/>
                    <a:pt x="3022600" y="431800"/>
                    <a:pt x="2885440" y="488950"/>
                  </a:cubicBezTo>
                  <a:cubicBezTo>
                    <a:pt x="2722880" y="554990"/>
                    <a:pt x="2527300" y="463550"/>
                    <a:pt x="2254250" y="457200"/>
                  </a:cubicBezTo>
                  <a:cubicBezTo>
                    <a:pt x="1750060" y="444500"/>
                    <a:pt x="331470" y="688340"/>
                    <a:pt x="105410" y="461010"/>
                  </a:cubicBezTo>
                  <a:cubicBezTo>
                    <a:pt x="0" y="356870"/>
                    <a:pt x="105410" y="0"/>
                    <a:pt x="105410" y="0"/>
                  </a:cubicBezTo>
                </a:path>
              </a:pathLst>
            </a:custGeom>
            <a:solidFill>
              <a:srgbClr val="FFF234">
                <a:alpha val="49804"/>
              </a:srgbClr>
            </a:solidFill>
            <a:ln cap="sq">
              <a:noFill/>
              <a:prstDash val="solid"/>
              <a:miter/>
            </a:ln>
          </p:spPr>
        </p:sp>
      </p:grpSp>
      <p:sp>
        <p:nvSpPr>
          <p:cNvPr id="22" name="TextBox 22"/>
          <p:cNvSpPr txBox="1"/>
          <p:nvPr/>
        </p:nvSpPr>
        <p:spPr>
          <a:xfrm>
            <a:off x="0" y="1028700"/>
            <a:ext cx="18336015" cy="1371600"/>
          </a:xfrm>
          <a:prstGeom prst="rect">
            <a:avLst/>
          </a:prstGeom>
        </p:spPr>
        <p:txBody>
          <a:bodyPr lIns="0" tIns="0" rIns="0" bIns="0" rtlCol="0" anchor="t">
            <a:spAutoFit/>
          </a:bodyPr>
          <a:lstStyle/>
          <a:p>
            <a:pPr algn="ctr">
              <a:lnSpc>
                <a:spcPts val="10800"/>
              </a:lnSpc>
            </a:pPr>
            <a:r>
              <a:rPr lang="en-US" sz="9000">
                <a:solidFill>
                  <a:srgbClr val="003EA8"/>
                </a:solidFill>
                <a:latin typeface="Muli Bold" panose="00000800000000000000"/>
              </a:rPr>
              <a:t>5. Trainning và đánh giá module</a:t>
            </a:r>
            <a:endParaRPr lang="en-US" sz="9000">
              <a:solidFill>
                <a:srgbClr val="003EA8"/>
              </a:solidFill>
              <a:latin typeface="Muli Bold" panose="00000800000000000000"/>
            </a:endParaRPr>
          </a:p>
        </p:txBody>
      </p:sp>
      <p:sp>
        <p:nvSpPr>
          <p:cNvPr id="23" name="TextBox 23"/>
          <p:cNvSpPr txBox="1"/>
          <p:nvPr/>
        </p:nvSpPr>
        <p:spPr>
          <a:xfrm>
            <a:off x="12883958" y="3328333"/>
            <a:ext cx="3905825" cy="907415"/>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chemeClr val="accent1"/>
                </a:solidFill>
                <a:latin typeface="Cabin" panose="00000500000000000000"/>
              </a:rPr>
              <a:t>nơi ghi lại kịch bản mà máy tranning</a:t>
            </a:r>
            <a:endParaRPr lang="en-US" sz="2800">
              <a:solidFill>
                <a:schemeClr val="accent1"/>
              </a:solidFill>
              <a:latin typeface="Cabin" panose="00000500000000000000"/>
            </a:endParaRPr>
          </a:p>
        </p:txBody>
      </p:sp>
      <p:sp>
        <p:nvSpPr>
          <p:cNvPr id="24" name="Freeform 24"/>
          <p:cNvSpPr/>
          <p:nvPr/>
        </p:nvSpPr>
        <p:spPr>
          <a:xfrm>
            <a:off x="8015806" y="4813821"/>
            <a:ext cx="4667467" cy="1283334"/>
          </a:xfrm>
          <a:custGeom>
            <a:avLst/>
            <a:gdLst/>
            <a:ahLst/>
            <a:cxnLst/>
            <a:rect l="l" t="t" r="r" b="b"/>
            <a:pathLst>
              <a:path w="4667467" h="1283334">
                <a:moveTo>
                  <a:pt x="0" y="0"/>
                </a:moveTo>
                <a:lnTo>
                  <a:pt x="4667467" y="0"/>
                </a:lnTo>
                <a:lnTo>
                  <a:pt x="4667467" y="1283334"/>
                </a:lnTo>
                <a:lnTo>
                  <a:pt x="0" y="1283334"/>
                </a:lnTo>
                <a:lnTo>
                  <a:pt x="0" y="0"/>
                </a:lnTo>
                <a:close/>
              </a:path>
            </a:pathLst>
          </a:custGeom>
          <a:blipFill>
            <a:blip r:embed="rId8"/>
            <a:stretch>
              <a:fillRect/>
            </a:stretch>
          </a:blipFill>
        </p:spPr>
      </p:sp>
      <p:grpSp>
        <p:nvGrpSpPr>
          <p:cNvPr id="25" name="Group 25"/>
          <p:cNvGrpSpPr/>
          <p:nvPr/>
        </p:nvGrpSpPr>
        <p:grpSpPr>
          <a:xfrm rot="0">
            <a:off x="8600122" y="5698808"/>
            <a:ext cx="1309688" cy="480060"/>
            <a:chOff x="0" y="0"/>
            <a:chExt cx="1746250" cy="640080"/>
          </a:xfrm>
        </p:grpSpPr>
        <p:sp>
          <p:nvSpPr>
            <p:cNvPr id="26" name="Freeform 26"/>
            <p:cNvSpPr/>
            <p:nvPr/>
          </p:nvSpPr>
          <p:spPr>
            <a:xfrm>
              <a:off x="-31750" y="50800"/>
              <a:ext cx="1800860" cy="609600"/>
            </a:xfrm>
            <a:custGeom>
              <a:avLst/>
              <a:gdLst/>
              <a:ahLst/>
              <a:cxnLst/>
              <a:rect l="l" t="t" r="r" b="b"/>
              <a:pathLst>
                <a:path w="1800860" h="609600">
                  <a:moveTo>
                    <a:pt x="82550" y="0"/>
                  </a:moveTo>
                  <a:cubicBezTo>
                    <a:pt x="897890" y="11430"/>
                    <a:pt x="1101090" y="52070"/>
                    <a:pt x="1281430" y="66040"/>
                  </a:cubicBezTo>
                  <a:cubicBezTo>
                    <a:pt x="1438910" y="77470"/>
                    <a:pt x="1651000" y="3810"/>
                    <a:pt x="1725930" y="81280"/>
                  </a:cubicBezTo>
                  <a:cubicBezTo>
                    <a:pt x="1800860" y="158750"/>
                    <a:pt x="1800860" y="463550"/>
                    <a:pt x="1725930" y="538480"/>
                  </a:cubicBezTo>
                  <a:cubicBezTo>
                    <a:pt x="1653540" y="609600"/>
                    <a:pt x="1455420" y="543560"/>
                    <a:pt x="1301750" y="533400"/>
                  </a:cubicBezTo>
                  <a:cubicBezTo>
                    <a:pt x="1118870" y="520700"/>
                    <a:pt x="901700" y="468630"/>
                    <a:pt x="699770" y="457200"/>
                  </a:cubicBezTo>
                  <a:cubicBezTo>
                    <a:pt x="495300" y="444500"/>
                    <a:pt x="177800" y="556260"/>
                    <a:pt x="82550" y="461010"/>
                  </a:cubicBezTo>
                  <a:cubicBezTo>
                    <a:pt x="0" y="379730"/>
                    <a:pt x="82550" y="0"/>
                    <a:pt x="82550" y="0"/>
                  </a:cubicBezTo>
                </a:path>
              </a:pathLst>
            </a:custGeom>
            <a:solidFill>
              <a:srgbClr val="FFF234">
                <a:alpha val="49804"/>
              </a:srgbClr>
            </a:solidFill>
            <a:ln cap="sq">
              <a:noFill/>
              <a:prstDash val="solid"/>
              <a:miter/>
            </a:ln>
          </p:spPr>
        </p:sp>
      </p:grpSp>
      <p:sp>
        <p:nvSpPr>
          <p:cNvPr id="27" name="Freeform 27"/>
          <p:cNvSpPr/>
          <p:nvPr/>
        </p:nvSpPr>
        <p:spPr>
          <a:xfrm rot="2452904">
            <a:off x="9755523" y="6223653"/>
            <a:ext cx="1361622" cy="411891"/>
          </a:xfrm>
          <a:custGeom>
            <a:avLst/>
            <a:gdLst/>
            <a:ahLst/>
            <a:cxnLst/>
            <a:rect l="l" t="t" r="r" b="b"/>
            <a:pathLst>
              <a:path w="1361622" h="411891">
                <a:moveTo>
                  <a:pt x="0" y="0"/>
                </a:moveTo>
                <a:lnTo>
                  <a:pt x="1361622" y="0"/>
                </a:lnTo>
                <a:lnTo>
                  <a:pt x="1361622" y="411890"/>
                </a:lnTo>
                <a:lnTo>
                  <a:pt x="0" y="41189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8" name="TextBox 28"/>
          <p:cNvSpPr txBox="1"/>
          <p:nvPr/>
        </p:nvSpPr>
        <p:spPr>
          <a:xfrm>
            <a:off x="13026173" y="7544997"/>
            <a:ext cx="4375342" cy="907415"/>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chemeClr val="accent1"/>
                </a:solidFill>
                <a:latin typeface="Cabin" panose="00000500000000000000"/>
              </a:rPr>
              <a:t>nơi lưu lại kết quả tốt nhất của lần train đó</a:t>
            </a:r>
            <a:endParaRPr lang="en-US" sz="2800">
              <a:solidFill>
                <a:schemeClr val="accent1"/>
              </a:solidFill>
              <a:latin typeface="Cabin" panose="00000500000000000000"/>
            </a:endParaRPr>
          </a:p>
        </p:txBody>
      </p:sp>
      <p:sp>
        <p:nvSpPr>
          <p:cNvPr id="29" name="Freeform 29"/>
          <p:cNvSpPr/>
          <p:nvPr/>
        </p:nvSpPr>
        <p:spPr>
          <a:xfrm>
            <a:off x="8015806" y="7414499"/>
            <a:ext cx="4667467" cy="1283334"/>
          </a:xfrm>
          <a:custGeom>
            <a:avLst/>
            <a:gdLst/>
            <a:ahLst/>
            <a:cxnLst/>
            <a:rect l="l" t="t" r="r" b="b"/>
            <a:pathLst>
              <a:path w="4667467" h="1283334">
                <a:moveTo>
                  <a:pt x="0" y="0"/>
                </a:moveTo>
                <a:lnTo>
                  <a:pt x="4667467" y="0"/>
                </a:lnTo>
                <a:lnTo>
                  <a:pt x="4667467" y="1283334"/>
                </a:lnTo>
                <a:lnTo>
                  <a:pt x="0" y="1283334"/>
                </a:lnTo>
                <a:lnTo>
                  <a:pt x="0" y="0"/>
                </a:lnTo>
                <a:close/>
              </a:path>
            </a:pathLst>
          </a:custGeom>
          <a:blipFill>
            <a:blip r:embed="rId8"/>
            <a:stretch>
              <a:fillRect/>
            </a:stretch>
          </a:blipFill>
        </p:spPr>
      </p:sp>
      <p:sp>
        <p:nvSpPr>
          <p:cNvPr id="30" name="Freeform 30"/>
          <p:cNvSpPr/>
          <p:nvPr/>
        </p:nvSpPr>
        <p:spPr>
          <a:xfrm rot="80873">
            <a:off x="11424932" y="7634641"/>
            <a:ext cx="1938591" cy="586424"/>
          </a:xfrm>
          <a:custGeom>
            <a:avLst/>
            <a:gdLst/>
            <a:ahLst/>
            <a:cxnLst/>
            <a:rect l="l" t="t" r="r" b="b"/>
            <a:pathLst>
              <a:path w="1938591" h="586424">
                <a:moveTo>
                  <a:pt x="0" y="0"/>
                </a:moveTo>
                <a:lnTo>
                  <a:pt x="1938590" y="0"/>
                </a:lnTo>
                <a:lnTo>
                  <a:pt x="1938590" y="586423"/>
                </a:lnTo>
                <a:lnTo>
                  <a:pt x="0" y="58642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grpSp>
        <p:nvGrpSpPr>
          <p:cNvPr id="31" name="Group 31"/>
          <p:cNvGrpSpPr/>
          <p:nvPr/>
        </p:nvGrpSpPr>
        <p:grpSpPr>
          <a:xfrm rot="0">
            <a:off x="8693468" y="7650480"/>
            <a:ext cx="2351722" cy="494347"/>
            <a:chOff x="0" y="0"/>
            <a:chExt cx="3135630" cy="659130"/>
          </a:xfrm>
        </p:grpSpPr>
        <p:sp>
          <p:nvSpPr>
            <p:cNvPr id="32" name="Freeform 32"/>
            <p:cNvSpPr/>
            <p:nvPr/>
          </p:nvSpPr>
          <p:spPr>
            <a:xfrm>
              <a:off x="50800" y="49530"/>
              <a:ext cx="3093720" cy="577850"/>
            </a:xfrm>
            <a:custGeom>
              <a:avLst/>
              <a:gdLst/>
              <a:ahLst/>
              <a:cxnLst/>
              <a:rect l="l" t="t" r="r" b="b"/>
              <a:pathLst>
                <a:path w="3093720" h="577850">
                  <a:moveTo>
                    <a:pt x="0" y="15240"/>
                  </a:moveTo>
                  <a:cubicBezTo>
                    <a:pt x="154940" y="0"/>
                    <a:pt x="255270" y="27940"/>
                    <a:pt x="372110" y="34290"/>
                  </a:cubicBezTo>
                  <a:cubicBezTo>
                    <a:pt x="554990" y="43180"/>
                    <a:pt x="899160" y="7620"/>
                    <a:pt x="1082040" y="27940"/>
                  </a:cubicBezTo>
                  <a:cubicBezTo>
                    <a:pt x="1200150" y="41910"/>
                    <a:pt x="1276350" y="87630"/>
                    <a:pt x="1367790" y="96520"/>
                  </a:cubicBezTo>
                  <a:cubicBezTo>
                    <a:pt x="1450340" y="104140"/>
                    <a:pt x="1527810" y="83820"/>
                    <a:pt x="1607820" y="83820"/>
                  </a:cubicBezTo>
                  <a:cubicBezTo>
                    <a:pt x="1687830" y="85090"/>
                    <a:pt x="1739900" y="96520"/>
                    <a:pt x="1845310" y="100330"/>
                  </a:cubicBezTo>
                  <a:cubicBezTo>
                    <a:pt x="2056130" y="107950"/>
                    <a:pt x="2578100" y="119380"/>
                    <a:pt x="2788920" y="101600"/>
                  </a:cubicBezTo>
                  <a:cubicBezTo>
                    <a:pt x="2895600" y="92710"/>
                    <a:pt x="2983230" y="21590"/>
                    <a:pt x="3030220" y="59690"/>
                  </a:cubicBezTo>
                  <a:cubicBezTo>
                    <a:pt x="3093720" y="114300"/>
                    <a:pt x="3068320" y="485140"/>
                    <a:pt x="3032760" y="516890"/>
                  </a:cubicBezTo>
                  <a:cubicBezTo>
                    <a:pt x="3022600" y="527050"/>
                    <a:pt x="3009900" y="513080"/>
                    <a:pt x="2989580" y="513080"/>
                  </a:cubicBezTo>
                  <a:cubicBezTo>
                    <a:pt x="2943860" y="515620"/>
                    <a:pt x="2866390" y="547370"/>
                    <a:pt x="2764790" y="557530"/>
                  </a:cubicBezTo>
                  <a:cubicBezTo>
                    <a:pt x="2559050" y="577850"/>
                    <a:pt x="2082800" y="566420"/>
                    <a:pt x="1822450" y="557530"/>
                  </a:cubicBezTo>
                  <a:cubicBezTo>
                    <a:pt x="1639570" y="551180"/>
                    <a:pt x="1483360" y="541020"/>
                    <a:pt x="1353820" y="525780"/>
                  </a:cubicBezTo>
                  <a:cubicBezTo>
                    <a:pt x="1262380" y="514350"/>
                    <a:pt x="1219200" y="494030"/>
                    <a:pt x="1117600" y="485140"/>
                  </a:cubicBezTo>
                  <a:cubicBezTo>
                    <a:pt x="943610" y="469900"/>
                    <a:pt x="568960" y="487680"/>
                    <a:pt x="393700" y="477520"/>
                  </a:cubicBezTo>
                  <a:cubicBezTo>
                    <a:pt x="293370" y="471170"/>
                    <a:pt x="217170" y="449580"/>
                    <a:pt x="158750" y="453390"/>
                  </a:cubicBezTo>
                  <a:cubicBezTo>
                    <a:pt x="123190" y="454660"/>
                    <a:pt x="95250" y="487680"/>
                    <a:pt x="72390" y="471170"/>
                  </a:cubicBezTo>
                  <a:cubicBezTo>
                    <a:pt x="19050" y="434340"/>
                    <a:pt x="0" y="15240"/>
                    <a:pt x="0" y="15240"/>
                  </a:cubicBezTo>
                </a:path>
              </a:pathLst>
            </a:custGeom>
            <a:solidFill>
              <a:srgbClr val="FFF234">
                <a:alpha val="49804"/>
              </a:srgbClr>
            </a:solidFill>
            <a:ln cap="sq">
              <a:noFill/>
              <a:prstDash val="solid"/>
              <a:miter/>
            </a:ln>
          </p:spPr>
        </p:sp>
      </p:grpSp>
      <p:sp>
        <p:nvSpPr>
          <p:cNvPr id="33" name="TextBox 33"/>
          <p:cNvSpPr txBox="1"/>
          <p:nvPr/>
        </p:nvSpPr>
        <p:spPr>
          <a:xfrm>
            <a:off x="10820285" y="6531151"/>
            <a:ext cx="6070463" cy="450215"/>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chemeClr val="accent1"/>
                </a:solidFill>
                <a:latin typeface="Cabin" panose="00000500000000000000"/>
              </a:rPr>
              <a:t>nơi ghi lại diễn biến học khi tranning </a:t>
            </a:r>
            <a:endParaRPr lang="en-US" sz="2800">
              <a:solidFill>
                <a:schemeClr val="accent1"/>
              </a:solidFill>
              <a:latin typeface="Cabin" panose="00000500000000000000"/>
            </a:endParaRPr>
          </a:p>
        </p:txBody>
      </p:sp>
      <p:sp>
        <p:nvSpPr>
          <p:cNvPr id="34" name="TextBox 34"/>
          <p:cNvSpPr txBox="1"/>
          <p:nvPr/>
        </p:nvSpPr>
        <p:spPr>
          <a:xfrm>
            <a:off x="1745385" y="3877323"/>
            <a:ext cx="5928798" cy="1364615"/>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Cabin" panose="00000500000000000000"/>
              </a:rPr>
              <a:t>Đọc hiểu được cách mà máy học thông qua các thông số được cài đặt</a:t>
            </a:r>
            <a:endParaRPr lang="en-US" sz="2800">
              <a:solidFill>
                <a:srgbClr val="000000"/>
              </a:solidFill>
              <a:latin typeface="Cabin" panose="00000500000000000000"/>
            </a:endParaRPr>
          </a:p>
        </p:txBody>
      </p:sp>
      <p:sp>
        <p:nvSpPr>
          <p:cNvPr id="35" name="TextBox 35"/>
          <p:cNvSpPr txBox="1"/>
          <p:nvPr/>
        </p:nvSpPr>
        <p:spPr>
          <a:xfrm>
            <a:off x="1735860" y="5337189"/>
            <a:ext cx="5928798" cy="907415"/>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Cabin" panose="00000500000000000000"/>
              </a:rPr>
              <a:t>Dựa vào thông số và đánh giá được máy có đang học tốt hay không</a:t>
            </a:r>
            <a:endParaRPr lang="en-US" sz="2800">
              <a:solidFill>
                <a:srgbClr val="000000"/>
              </a:solidFill>
              <a:latin typeface="Cabin" panose="00000500000000000000"/>
            </a:endParaRPr>
          </a:p>
        </p:txBody>
      </p:sp>
      <p:sp>
        <p:nvSpPr>
          <p:cNvPr id="36" name="TextBox 36"/>
          <p:cNvSpPr txBox="1"/>
          <p:nvPr/>
        </p:nvSpPr>
        <p:spPr>
          <a:xfrm>
            <a:off x="1745385" y="6382020"/>
            <a:ext cx="5928798" cy="1364615"/>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Cabin" panose="00000500000000000000"/>
              </a:rPr>
              <a:t>Sử dụng Wandb để xem quá trình được tranning của máy và đánh giá kết quả</a:t>
            </a:r>
            <a:endParaRPr lang="en-US" sz="2800">
              <a:solidFill>
                <a:srgbClr val="000000"/>
              </a:solidFill>
              <a:latin typeface="Cabin" panose="00000500000000000000"/>
            </a:endParaRPr>
          </a:p>
        </p:txBody>
      </p:sp>
      <p:sp>
        <p:nvSpPr>
          <p:cNvPr id="37" name="TextBox 37"/>
          <p:cNvSpPr txBox="1"/>
          <p:nvPr/>
        </p:nvSpPr>
        <p:spPr>
          <a:xfrm>
            <a:off x="1735860" y="7841885"/>
            <a:ext cx="5928798" cy="907415"/>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Cabin" panose="00000500000000000000"/>
              </a:rPr>
              <a:t>Đánh giá module bằng Confusion matrix</a:t>
            </a:r>
            <a:endParaRPr lang="en-US" sz="2800">
              <a:solidFill>
                <a:srgbClr val="000000"/>
              </a:solidFill>
              <a:latin typeface="Cabin" panose="0000050000000000000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24354" r="-1468" b="-56033"/>
            </a:stretch>
          </a:blipFill>
        </p:spPr>
      </p:sp>
      <p:grpSp>
        <p:nvGrpSpPr>
          <p:cNvPr id="3" name="Group 3"/>
          <p:cNvGrpSpPr/>
          <p:nvPr/>
        </p:nvGrpSpPr>
        <p:grpSpPr>
          <a:xfrm rot="0">
            <a:off x="905495" y="657204"/>
            <a:ext cx="16445245" cy="1906519"/>
            <a:chOff x="0" y="0"/>
            <a:chExt cx="5999270" cy="695503"/>
          </a:xfrm>
        </p:grpSpPr>
        <p:sp>
          <p:nvSpPr>
            <p:cNvPr id="4" name="Freeform 4"/>
            <p:cNvSpPr/>
            <p:nvPr/>
          </p:nvSpPr>
          <p:spPr>
            <a:xfrm>
              <a:off x="0" y="0"/>
              <a:ext cx="5999270" cy="695503"/>
            </a:xfrm>
            <a:custGeom>
              <a:avLst/>
              <a:gdLst/>
              <a:ahLst/>
              <a:cxnLst/>
              <a:rect l="l" t="t" r="r" b="b"/>
              <a:pathLst>
                <a:path w="5999270" h="695503">
                  <a:moveTo>
                    <a:pt x="0" y="0"/>
                  </a:moveTo>
                  <a:lnTo>
                    <a:pt x="5999270" y="0"/>
                  </a:lnTo>
                  <a:lnTo>
                    <a:pt x="5999270" y="695503"/>
                  </a:lnTo>
                  <a:lnTo>
                    <a:pt x="0" y="695503"/>
                  </a:lnTo>
                  <a:close/>
                </a:path>
              </a:pathLst>
            </a:custGeom>
            <a:solidFill>
              <a:srgbClr val="FFFFFF"/>
            </a:solidFill>
          </p:spPr>
        </p:sp>
      </p:grpSp>
      <p:grpSp>
        <p:nvGrpSpPr>
          <p:cNvPr id="5" name="Group 5"/>
          <p:cNvGrpSpPr/>
          <p:nvPr/>
        </p:nvGrpSpPr>
        <p:grpSpPr>
          <a:xfrm rot="0">
            <a:off x="8015806" y="3048548"/>
            <a:ext cx="9334934" cy="6438343"/>
            <a:chOff x="0" y="0"/>
            <a:chExt cx="3405409" cy="2348725"/>
          </a:xfrm>
        </p:grpSpPr>
        <p:sp>
          <p:nvSpPr>
            <p:cNvPr id="6" name="Freeform 6"/>
            <p:cNvSpPr/>
            <p:nvPr/>
          </p:nvSpPr>
          <p:spPr>
            <a:xfrm>
              <a:off x="0" y="0"/>
              <a:ext cx="3405409" cy="2348725"/>
            </a:xfrm>
            <a:custGeom>
              <a:avLst/>
              <a:gdLst/>
              <a:ahLst/>
              <a:cxnLst/>
              <a:rect l="l" t="t" r="r" b="b"/>
              <a:pathLst>
                <a:path w="3405409" h="2348725">
                  <a:moveTo>
                    <a:pt x="0" y="0"/>
                  </a:moveTo>
                  <a:lnTo>
                    <a:pt x="3405409" y="0"/>
                  </a:lnTo>
                  <a:lnTo>
                    <a:pt x="3405409" y="2348725"/>
                  </a:lnTo>
                  <a:lnTo>
                    <a:pt x="0" y="2348725"/>
                  </a:lnTo>
                  <a:close/>
                </a:path>
              </a:pathLst>
            </a:custGeom>
            <a:solidFill>
              <a:srgbClr val="FFFFFF"/>
            </a:solidFill>
          </p:spPr>
        </p:sp>
      </p:grpSp>
      <p:grpSp>
        <p:nvGrpSpPr>
          <p:cNvPr id="7" name="Group 7"/>
          <p:cNvGrpSpPr/>
          <p:nvPr/>
        </p:nvGrpSpPr>
        <p:grpSpPr>
          <a:xfrm rot="0">
            <a:off x="926069" y="2915205"/>
            <a:ext cx="6748114" cy="6438343"/>
            <a:chOff x="0" y="0"/>
            <a:chExt cx="2461730" cy="2348725"/>
          </a:xfrm>
        </p:grpSpPr>
        <p:sp>
          <p:nvSpPr>
            <p:cNvPr id="8" name="Freeform 8"/>
            <p:cNvSpPr/>
            <p:nvPr/>
          </p:nvSpPr>
          <p:spPr>
            <a:xfrm>
              <a:off x="0" y="0"/>
              <a:ext cx="2461730" cy="2348725"/>
            </a:xfrm>
            <a:custGeom>
              <a:avLst/>
              <a:gdLst/>
              <a:ahLst/>
              <a:cxnLst/>
              <a:rect l="l" t="t" r="r" b="b"/>
              <a:pathLst>
                <a:path w="2461730" h="2348725">
                  <a:moveTo>
                    <a:pt x="0" y="0"/>
                  </a:moveTo>
                  <a:lnTo>
                    <a:pt x="2461730" y="0"/>
                  </a:lnTo>
                  <a:lnTo>
                    <a:pt x="2461730" y="2348725"/>
                  </a:lnTo>
                  <a:lnTo>
                    <a:pt x="0" y="2348725"/>
                  </a:lnTo>
                  <a:close/>
                </a:path>
              </a:pathLst>
            </a:custGeom>
            <a:solidFill>
              <a:srgbClr val="FFFFFF"/>
            </a:solidFill>
          </p:spPr>
        </p:sp>
      </p:grpSp>
      <p:grpSp>
        <p:nvGrpSpPr>
          <p:cNvPr id="9" name="Group 9"/>
          <p:cNvGrpSpPr/>
          <p:nvPr/>
        </p:nvGrpSpPr>
        <p:grpSpPr>
          <a:xfrm rot="0">
            <a:off x="9908900" y="3235000"/>
            <a:ext cx="121908" cy="121908"/>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grpSp>
        <p:nvGrpSpPr>
          <p:cNvPr id="11" name="Group 11"/>
          <p:cNvGrpSpPr/>
          <p:nvPr/>
        </p:nvGrpSpPr>
        <p:grpSpPr>
          <a:xfrm rot="0">
            <a:off x="10055579" y="7995212"/>
            <a:ext cx="121908" cy="121908"/>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sp>
        <p:nvSpPr>
          <p:cNvPr id="13" name="Freeform 13"/>
          <p:cNvSpPr/>
          <p:nvPr/>
        </p:nvSpPr>
        <p:spPr>
          <a:xfrm>
            <a:off x="-1276562" y="-156776"/>
            <a:ext cx="6732164" cy="1627960"/>
          </a:xfrm>
          <a:custGeom>
            <a:avLst/>
            <a:gdLst/>
            <a:ahLst/>
            <a:cxnLst/>
            <a:rect l="l" t="t" r="r" b="b"/>
            <a:pathLst>
              <a:path w="6732164" h="1627960">
                <a:moveTo>
                  <a:pt x="0" y="0"/>
                </a:moveTo>
                <a:lnTo>
                  <a:pt x="6732164" y="0"/>
                </a:lnTo>
                <a:lnTo>
                  <a:pt x="6732164" y="1627960"/>
                </a:lnTo>
                <a:lnTo>
                  <a:pt x="0" y="16279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rot="-203414">
            <a:off x="11489227" y="4583034"/>
            <a:ext cx="321948" cy="461574"/>
          </a:xfrm>
          <a:custGeom>
            <a:avLst/>
            <a:gdLst/>
            <a:ahLst/>
            <a:cxnLst/>
            <a:rect l="l" t="t" r="r" b="b"/>
            <a:pathLst>
              <a:path w="321948" h="461574">
                <a:moveTo>
                  <a:pt x="0" y="0"/>
                </a:moveTo>
                <a:lnTo>
                  <a:pt x="321948" y="0"/>
                </a:lnTo>
                <a:lnTo>
                  <a:pt x="321948" y="461575"/>
                </a:lnTo>
                <a:lnTo>
                  <a:pt x="0" y="46157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Freeform 15"/>
          <p:cNvSpPr/>
          <p:nvPr/>
        </p:nvSpPr>
        <p:spPr>
          <a:xfrm rot="-278358">
            <a:off x="13186236" y="8430575"/>
            <a:ext cx="5868613" cy="1845945"/>
          </a:xfrm>
          <a:custGeom>
            <a:avLst/>
            <a:gdLst/>
            <a:ahLst/>
            <a:cxnLst/>
            <a:rect l="l" t="t" r="r" b="b"/>
            <a:pathLst>
              <a:path w="5868613" h="1845945">
                <a:moveTo>
                  <a:pt x="0" y="0"/>
                </a:moveTo>
                <a:lnTo>
                  <a:pt x="5868612" y="0"/>
                </a:lnTo>
                <a:lnTo>
                  <a:pt x="5868612" y="1845946"/>
                </a:lnTo>
                <a:lnTo>
                  <a:pt x="0" y="184594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a:off x="8372776" y="3164797"/>
            <a:ext cx="8488491" cy="4102669"/>
          </a:xfrm>
          <a:custGeom>
            <a:avLst/>
            <a:gdLst/>
            <a:ahLst/>
            <a:cxnLst/>
            <a:rect l="l" t="t" r="r" b="b"/>
            <a:pathLst>
              <a:path w="8488491" h="4102669">
                <a:moveTo>
                  <a:pt x="0" y="0"/>
                </a:moveTo>
                <a:lnTo>
                  <a:pt x="8488491" y="0"/>
                </a:lnTo>
                <a:lnTo>
                  <a:pt x="8488491" y="4102669"/>
                </a:lnTo>
                <a:lnTo>
                  <a:pt x="0" y="4102669"/>
                </a:lnTo>
                <a:lnTo>
                  <a:pt x="0" y="0"/>
                </a:lnTo>
                <a:close/>
              </a:path>
            </a:pathLst>
          </a:custGeom>
          <a:blipFill>
            <a:blip r:embed="rId8"/>
            <a:stretch>
              <a:fillRect t="-1552" b="-1552"/>
            </a:stretch>
          </a:blipFill>
        </p:spPr>
      </p:sp>
      <p:sp>
        <p:nvSpPr>
          <p:cNvPr id="17" name="TextBox 17"/>
          <p:cNvSpPr txBox="1"/>
          <p:nvPr/>
        </p:nvSpPr>
        <p:spPr>
          <a:xfrm>
            <a:off x="1671144" y="3332751"/>
            <a:ext cx="6868115" cy="555625"/>
          </a:xfrm>
          <a:prstGeom prst="rect">
            <a:avLst/>
          </a:prstGeom>
        </p:spPr>
        <p:txBody>
          <a:bodyPr lIns="0" tIns="0" rIns="0" bIns="0" rtlCol="0" anchor="t">
            <a:spAutoFit/>
          </a:bodyPr>
          <a:lstStyle/>
          <a:p>
            <a:pPr algn="l">
              <a:lnSpc>
                <a:spcPts val="4550"/>
              </a:lnSpc>
            </a:pPr>
            <a:r>
              <a:rPr lang="en-US" sz="3500">
                <a:solidFill>
                  <a:srgbClr val="003EA8"/>
                </a:solidFill>
                <a:latin typeface="Muli Bold" panose="00000800000000000000"/>
              </a:rPr>
              <a:t>Kiến thức</a:t>
            </a:r>
            <a:endParaRPr lang="en-US" sz="3500">
              <a:solidFill>
                <a:srgbClr val="003EA8"/>
              </a:solidFill>
              <a:latin typeface="Muli Bold" panose="00000800000000000000"/>
            </a:endParaRPr>
          </a:p>
        </p:txBody>
      </p:sp>
      <p:sp>
        <p:nvSpPr>
          <p:cNvPr id="18" name="TextBox 18"/>
          <p:cNvSpPr txBox="1"/>
          <p:nvPr/>
        </p:nvSpPr>
        <p:spPr>
          <a:xfrm>
            <a:off x="0" y="1028700"/>
            <a:ext cx="18336015" cy="1371600"/>
          </a:xfrm>
          <a:prstGeom prst="rect">
            <a:avLst/>
          </a:prstGeom>
        </p:spPr>
        <p:txBody>
          <a:bodyPr lIns="0" tIns="0" rIns="0" bIns="0" rtlCol="0" anchor="t">
            <a:spAutoFit/>
          </a:bodyPr>
          <a:lstStyle/>
          <a:p>
            <a:pPr algn="ctr">
              <a:lnSpc>
                <a:spcPts val="10800"/>
              </a:lnSpc>
            </a:pPr>
            <a:r>
              <a:rPr lang="en-US" sz="9000">
                <a:solidFill>
                  <a:srgbClr val="003EA8"/>
                </a:solidFill>
                <a:latin typeface="Muli Bold" panose="00000800000000000000"/>
              </a:rPr>
              <a:t>5. Trainning và đánh giá module</a:t>
            </a:r>
            <a:endParaRPr lang="en-US" sz="9000">
              <a:solidFill>
                <a:srgbClr val="003EA8"/>
              </a:solidFill>
              <a:latin typeface="Muli Bold" panose="00000800000000000000"/>
            </a:endParaRPr>
          </a:p>
        </p:txBody>
      </p:sp>
      <p:sp>
        <p:nvSpPr>
          <p:cNvPr id="19" name="Freeform 19"/>
          <p:cNvSpPr/>
          <p:nvPr/>
        </p:nvSpPr>
        <p:spPr>
          <a:xfrm rot="7765031">
            <a:off x="14653014" y="7348929"/>
            <a:ext cx="1938591" cy="586424"/>
          </a:xfrm>
          <a:custGeom>
            <a:avLst/>
            <a:gdLst/>
            <a:ahLst/>
            <a:cxnLst/>
            <a:rect l="l" t="t" r="r" b="b"/>
            <a:pathLst>
              <a:path w="1938591" h="586424">
                <a:moveTo>
                  <a:pt x="0" y="0"/>
                </a:moveTo>
                <a:lnTo>
                  <a:pt x="1938590" y="0"/>
                </a:lnTo>
                <a:lnTo>
                  <a:pt x="1938590" y="586424"/>
                </a:lnTo>
                <a:lnTo>
                  <a:pt x="0" y="586424"/>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0" name="TextBox 20"/>
          <p:cNvSpPr txBox="1"/>
          <p:nvPr/>
        </p:nvSpPr>
        <p:spPr>
          <a:xfrm>
            <a:off x="8372776" y="7613566"/>
            <a:ext cx="6518157" cy="1364615"/>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chemeClr val="accent1"/>
                </a:solidFill>
                <a:latin typeface="Cabin" panose="00000500000000000000"/>
              </a:rPr>
              <a:t>Giao diện của wandb </a:t>
            </a:r>
            <a:endParaRPr lang="en-US" sz="2800">
              <a:solidFill>
                <a:schemeClr val="accent1"/>
              </a:solidFill>
              <a:latin typeface="Cabin" panose="00000500000000000000"/>
            </a:endParaRPr>
          </a:p>
          <a:p>
            <a:pPr marL="604520" lvl="1" indent="-302260" algn="l">
              <a:lnSpc>
                <a:spcPts val="3640"/>
              </a:lnSpc>
              <a:buFont typeface="Arial" panose="020B0604020202020204"/>
              <a:buChar char="•"/>
            </a:pPr>
            <a:r>
              <a:rPr lang="en-US" sz="2800">
                <a:solidFill>
                  <a:schemeClr val="accent1"/>
                </a:solidFill>
                <a:latin typeface="Cabin" panose="00000500000000000000"/>
              </a:rPr>
              <a:t>Các hình này được thống kê dựa trên file log_csv </a:t>
            </a:r>
            <a:endParaRPr lang="en-US" sz="2800">
              <a:solidFill>
                <a:schemeClr val="accent1"/>
              </a:solidFill>
              <a:latin typeface="Cabin" panose="00000500000000000000"/>
            </a:endParaRPr>
          </a:p>
        </p:txBody>
      </p:sp>
      <p:sp>
        <p:nvSpPr>
          <p:cNvPr id="21" name="TextBox 21"/>
          <p:cNvSpPr txBox="1"/>
          <p:nvPr/>
        </p:nvSpPr>
        <p:spPr>
          <a:xfrm>
            <a:off x="1745385" y="3877323"/>
            <a:ext cx="5928798" cy="1364615"/>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Cabin" panose="00000500000000000000"/>
              </a:rPr>
              <a:t>Đọc hiểu được cách mà máy học thông qua các thông số được cài đặt</a:t>
            </a:r>
            <a:endParaRPr lang="en-US" sz="2800">
              <a:solidFill>
                <a:srgbClr val="000000"/>
              </a:solidFill>
              <a:latin typeface="Cabin" panose="00000500000000000000"/>
            </a:endParaRPr>
          </a:p>
        </p:txBody>
      </p:sp>
      <p:sp>
        <p:nvSpPr>
          <p:cNvPr id="22" name="TextBox 22"/>
          <p:cNvSpPr txBox="1"/>
          <p:nvPr/>
        </p:nvSpPr>
        <p:spPr>
          <a:xfrm>
            <a:off x="1735860" y="5337189"/>
            <a:ext cx="5928798" cy="907415"/>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Cabin" panose="00000500000000000000"/>
              </a:rPr>
              <a:t>Dựa vào thông số và đánh giá được máy có đang học tốt hay không</a:t>
            </a:r>
            <a:endParaRPr lang="en-US" sz="2800">
              <a:solidFill>
                <a:srgbClr val="000000"/>
              </a:solidFill>
              <a:latin typeface="Cabin" panose="00000500000000000000"/>
            </a:endParaRPr>
          </a:p>
        </p:txBody>
      </p:sp>
      <p:sp>
        <p:nvSpPr>
          <p:cNvPr id="23" name="TextBox 23"/>
          <p:cNvSpPr txBox="1"/>
          <p:nvPr/>
        </p:nvSpPr>
        <p:spPr>
          <a:xfrm>
            <a:off x="1745385" y="6382020"/>
            <a:ext cx="5928798" cy="1364615"/>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Cabin" panose="00000500000000000000"/>
              </a:rPr>
              <a:t>Sử dụng Wandb để xem quá trình được tranning của máy và đánh giá kết quả</a:t>
            </a:r>
            <a:endParaRPr lang="en-US" sz="2800">
              <a:solidFill>
                <a:srgbClr val="000000"/>
              </a:solidFill>
              <a:latin typeface="Cabin" panose="00000500000000000000"/>
            </a:endParaRPr>
          </a:p>
        </p:txBody>
      </p:sp>
      <p:sp>
        <p:nvSpPr>
          <p:cNvPr id="24" name="TextBox 24"/>
          <p:cNvSpPr txBox="1"/>
          <p:nvPr/>
        </p:nvSpPr>
        <p:spPr>
          <a:xfrm>
            <a:off x="1735860" y="7841885"/>
            <a:ext cx="5928798" cy="907415"/>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Cabin" panose="00000500000000000000"/>
              </a:rPr>
              <a:t>Đánh giá module bằng Confusion matrix</a:t>
            </a:r>
            <a:endParaRPr lang="en-US" sz="2800">
              <a:solidFill>
                <a:srgbClr val="000000"/>
              </a:solidFill>
              <a:latin typeface="Cabin" panose="0000050000000000000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24354" r="-1468" b="-56033"/>
            </a:stretch>
          </a:blipFill>
        </p:spPr>
      </p:sp>
      <p:grpSp>
        <p:nvGrpSpPr>
          <p:cNvPr id="3" name="Group 3"/>
          <p:cNvGrpSpPr/>
          <p:nvPr/>
        </p:nvGrpSpPr>
        <p:grpSpPr>
          <a:xfrm rot="0">
            <a:off x="905495" y="657204"/>
            <a:ext cx="16445245" cy="1906519"/>
            <a:chOff x="0" y="0"/>
            <a:chExt cx="5999270" cy="695503"/>
          </a:xfrm>
        </p:grpSpPr>
        <p:sp>
          <p:nvSpPr>
            <p:cNvPr id="4" name="Freeform 4"/>
            <p:cNvSpPr/>
            <p:nvPr/>
          </p:nvSpPr>
          <p:spPr>
            <a:xfrm>
              <a:off x="0" y="0"/>
              <a:ext cx="5999270" cy="695503"/>
            </a:xfrm>
            <a:custGeom>
              <a:avLst/>
              <a:gdLst/>
              <a:ahLst/>
              <a:cxnLst/>
              <a:rect l="l" t="t" r="r" b="b"/>
              <a:pathLst>
                <a:path w="5999270" h="695503">
                  <a:moveTo>
                    <a:pt x="0" y="0"/>
                  </a:moveTo>
                  <a:lnTo>
                    <a:pt x="5999270" y="0"/>
                  </a:lnTo>
                  <a:lnTo>
                    <a:pt x="5999270" y="695503"/>
                  </a:lnTo>
                  <a:lnTo>
                    <a:pt x="0" y="695503"/>
                  </a:lnTo>
                  <a:close/>
                </a:path>
              </a:pathLst>
            </a:custGeom>
            <a:solidFill>
              <a:srgbClr val="FFFFFF"/>
            </a:solidFill>
          </p:spPr>
        </p:sp>
      </p:grpSp>
      <p:grpSp>
        <p:nvGrpSpPr>
          <p:cNvPr id="5" name="Group 5"/>
          <p:cNvGrpSpPr/>
          <p:nvPr/>
        </p:nvGrpSpPr>
        <p:grpSpPr>
          <a:xfrm rot="0">
            <a:off x="8015806" y="3048548"/>
            <a:ext cx="9334934" cy="6438343"/>
            <a:chOff x="0" y="0"/>
            <a:chExt cx="3405409" cy="2348725"/>
          </a:xfrm>
        </p:grpSpPr>
        <p:sp>
          <p:nvSpPr>
            <p:cNvPr id="6" name="Freeform 6"/>
            <p:cNvSpPr/>
            <p:nvPr/>
          </p:nvSpPr>
          <p:spPr>
            <a:xfrm>
              <a:off x="0" y="0"/>
              <a:ext cx="3405409" cy="2348725"/>
            </a:xfrm>
            <a:custGeom>
              <a:avLst/>
              <a:gdLst/>
              <a:ahLst/>
              <a:cxnLst/>
              <a:rect l="l" t="t" r="r" b="b"/>
              <a:pathLst>
                <a:path w="3405409" h="2348725">
                  <a:moveTo>
                    <a:pt x="0" y="0"/>
                  </a:moveTo>
                  <a:lnTo>
                    <a:pt x="3405409" y="0"/>
                  </a:lnTo>
                  <a:lnTo>
                    <a:pt x="3405409" y="2348725"/>
                  </a:lnTo>
                  <a:lnTo>
                    <a:pt x="0" y="2348725"/>
                  </a:lnTo>
                  <a:close/>
                </a:path>
              </a:pathLst>
            </a:custGeom>
            <a:solidFill>
              <a:srgbClr val="FFFFFF"/>
            </a:solidFill>
          </p:spPr>
        </p:sp>
      </p:grpSp>
      <p:grpSp>
        <p:nvGrpSpPr>
          <p:cNvPr id="7" name="Group 7"/>
          <p:cNvGrpSpPr/>
          <p:nvPr/>
        </p:nvGrpSpPr>
        <p:grpSpPr>
          <a:xfrm rot="0">
            <a:off x="926069" y="2915205"/>
            <a:ext cx="6748114" cy="6438343"/>
            <a:chOff x="0" y="0"/>
            <a:chExt cx="2461730" cy="2348725"/>
          </a:xfrm>
        </p:grpSpPr>
        <p:sp>
          <p:nvSpPr>
            <p:cNvPr id="8" name="Freeform 8"/>
            <p:cNvSpPr/>
            <p:nvPr/>
          </p:nvSpPr>
          <p:spPr>
            <a:xfrm>
              <a:off x="0" y="0"/>
              <a:ext cx="2461730" cy="2348725"/>
            </a:xfrm>
            <a:custGeom>
              <a:avLst/>
              <a:gdLst/>
              <a:ahLst/>
              <a:cxnLst/>
              <a:rect l="l" t="t" r="r" b="b"/>
              <a:pathLst>
                <a:path w="2461730" h="2348725">
                  <a:moveTo>
                    <a:pt x="0" y="0"/>
                  </a:moveTo>
                  <a:lnTo>
                    <a:pt x="2461730" y="0"/>
                  </a:lnTo>
                  <a:lnTo>
                    <a:pt x="2461730" y="2348725"/>
                  </a:lnTo>
                  <a:lnTo>
                    <a:pt x="0" y="2348725"/>
                  </a:lnTo>
                  <a:close/>
                </a:path>
              </a:pathLst>
            </a:custGeom>
            <a:solidFill>
              <a:srgbClr val="FFFFFF"/>
            </a:solidFill>
          </p:spPr>
        </p:sp>
      </p:grpSp>
      <p:grpSp>
        <p:nvGrpSpPr>
          <p:cNvPr id="9" name="Group 9"/>
          <p:cNvGrpSpPr/>
          <p:nvPr/>
        </p:nvGrpSpPr>
        <p:grpSpPr>
          <a:xfrm rot="0">
            <a:off x="9908900" y="3235000"/>
            <a:ext cx="121908" cy="121908"/>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grpSp>
        <p:nvGrpSpPr>
          <p:cNvPr id="11" name="Group 11"/>
          <p:cNvGrpSpPr/>
          <p:nvPr/>
        </p:nvGrpSpPr>
        <p:grpSpPr>
          <a:xfrm rot="0">
            <a:off x="10055579" y="7995212"/>
            <a:ext cx="121908" cy="121908"/>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sp>
        <p:nvSpPr>
          <p:cNvPr id="13" name="Freeform 13"/>
          <p:cNvSpPr/>
          <p:nvPr/>
        </p:nvSpPr>
        <p:spPr>
          <a:xfrm>
            <a:off x="-1276562" y="-156776"/>
            <a:ext cx="6732164" cy="1627960"/>
          </a:xfrm>
          <a:custGeom>
            <a:avLst/>
            <a:gdLst/>
            <a:ahLst/>
            <a:cxnLst/>
            <a:rect l="l" t="t" r="r" b="b"/>
            <a:pathLst>
              <a:path w="6732164" h="1627960">
                <a:moveTo>
                  <a:pt x="0" y="0"/>
                </a:moveTo>
                <a:lnTo>
                  <a:pt x="6732164" y="0"/>
                </a:lnTo>
                <a:lnTo>
                  <a:pt x="6732164" y="1627960"/>
                </a:lnTo>
                <a:lnTo>
                  <a:pt x="0" y="16279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rot="-278358">
            <a:off x="13186236" y="8430575"/>
            <a:ext cx="5868613" cy="1845945"/>
          </a:xfrm>
          <a:custGeom>
            <a:avLst/>
            <a:gdLst/>
            <a:ahLst/>
            <a:cxnLst/>
            <a:rect l="l" t="t" r="r" b="b"/>
            <a:pathLst>
              <a:path w="5868613" h="1845945">
                <a:moveTo>
                  <a:pt x="0" y="0"/>
                </a:moveTo>
                <a:lnTo>
                  <a:pt x="5868612" y="0"/>
                </a:lnTo>
                <a:lnTo>
                  <a:pt x="5868612" y="1845946"/>
                </a:lnTo>
                <a:lnTo>
                  <a:pt x="0" y="18459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Freeform 15"/>
          <p:cNvSpPr/>
          <p:nvPr/>
        </p:nvSpPr>
        <p:spPr>
          <a:xfrm>
            <a:off x="7987165" y="3064720"/>
            <a:ext cx="9363575" cy="4316369"/>
          </a:xfrm>
          <a:custGeom>
            <a:avLst/>
            <a:gdLst/>
            <a:ahLst/>
            <a:cxnLst/>
            <a:rect l="l" t="t" r="r" b="b"/>
            <a:pathLst>
              <a:path w="9363575" h="4316369">
                <a:moveTo>
                  <a:pt x="0" y="0"/>
                </a:moveTo>
                <a:lnTo>
                  <a:pt x="9363575" y="0"/>
                </a:lnTo>
                <a:lnTo>
                  <a:pt x="9363575" y="4316369"/>
                </a:lnTo>
                <a:lnTo>
                  <a:pt x="0" y="4316369"/>
                </a:lnTo>
                <a:lnTo>
                  <a:pt x="0" y="0"/>
                </a:lnTo>
                <a:close/>
              </a:path>
            </a:pathLst>
          </a:custGeom>
          <a:blipFill>
            <a:blip r:embed="rId6"/>
            <a:stretch>
              <a:fillRect r="-1097"/>
            </a:stretch>
          </a:blipFill>
        </p:spPr>
      </p:sp>
      <p:sp>
        <p:nvSpPr>
          <p:cNvPr id="16" name="TextBox 16"/>
          <p:cNvSpPr txBox="1"/>
          <p:nvPr/>
        </p:nvSpPr>
        <p:spPr>
          <a:xfrm>
            <a:off x="1671144" y="3332751"/>
            <a:ext cx="6868115" cy="555625"/>
          </a:xfrm>
          <a:prstGeom prst="rect">
            <a:avLst/>
          </a:prstGeom>
        </p:spPr>
        <p:txBody>
          <a:bodyPr lIns="0" tIns="0" rIns="0" bIns="0" rtlCol="0" anchor="t">
            <a:spAutoFit/>
          </a:bodyPr>
          <a:lstStyle/>
          <a:p>
            <a:pPr algn="l">
              <a:lnSpc>
                <a:spcPts val="4550"/>
              </a:lnSpc>
            </a:pPr>
            <a:r>
              <a:rPr lang="en-US" sz="3500">
                <a:solidFill>
                  <a:srgbClr val="003EA8"/>
                </a:solidFill>
                <a:latin typeface="Muli Bold" panose="00000800000000000000"/>
              </a:rPr>
              <a:t>Kiến thức</a:t>
            </a:r>
            <a:endParaRPr lang="en-US" sz="3500">
              <a:solidFill>
                <a:srgbClr val="003EA8"/>
              </a:solidFill>
              <a:latin typeface="Muli Bold" panose="00000800000000000000"/>
            </a:endParaRPr>
          </a:p>
        </p:txBody>
      </p:sp>
      <p:sp>
        <p:nvSpPr>
          <p:cNvPr id="17" name="TextBox 17"/>
          <p:cNvSpPr txBox="1"/>
          <p:nvPr/>
        </p:nvSpPr>
        <p:spPr>
          <a:xfrm>
            <a:off x="1745385" y="3877323"/>
            <a:ext cx="5928798" cy="1364615"/>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Cabin" panose="00000500000000000000"/>
              </a:rPr>
              <a:t>Đọc hiểu được cách mà máy học thông qua các thông số được cài đặt</a:t>
            </a:r>
            <a:endParaRPr lang="en-US" sz="2800">
              <a:solidFill>
                <a:srgbClr val="000000"/>
              </a:solidFill>
              <a:latin typeface="Cabin" panose="00000500000000000000"/>
            </a:endParaRPr>
          </a:p>
        </p:txBody>
      </p:sp>
      <p:sp>
        <p:nvSpPr>
          <p:cNvPr id="18" name="TextBox 18"/>
          <p:cNvSpPr txBox="1"/>
          <p:nvPr/>
        </p:nvSpPr>
        <p:spPr>
          <a:xfrm>
            <a:off x="1735860" y="5337189"/>
            <a:ext cx="5928798" cy="907415"/>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Cabin" panose="00000500000000000000"/>
              </a:rPr>
              <a:t>Dựa vào thông số và đánh giá được máy có đang học tốt hay không</a:t>
            </a:r>
            <a:endParaRPr lang="en-US" sz="2800">
              <a:solidFill>
                <a:srgbClr val="000000"/>
              </a:solidFill>
              <a:latin typeface="Cabin" panose="00000500000000000000"/>
            </a:endParaRPr>
          </a:p>
        </p:txBody>
      </p:sp>
      <p:sp>
        <p:nvSpPr>
          <p:cNvPr id="19" name="TextBox 19"/>
          <p:cNvSpPr txBox="1"/>
          <p:nvPr/>
        </p:nvSpPr>
        <p:spPr>
          <a:xfrm>
            <a:off x="0" y="1028700"/>
            <a:ext cx="18336015" cy="1371600"/>
          </a:xfrm>
          <a:prstGeom prst="rect">
            <a:avLst/>
          </a:prstGeom>
        </p:spPr>
        <p:txBody>
          <a:bodyPr lIns="0" tIns="0" rIns="0" bIns="0" rtlCol="0" anchor="t">
            <a:spAutoFit/>
          </a:bodyPr>
          <a:lstStyle/>
          <a:p>
            <a:pPr algn="ctr">
              <a:lnSpc>
                <a:spcPts val="10800"/>
              </a:lnSpc>
            </a:pPr>
            <a:r>
              <a:rPr lang="en-US" sz="9000">
                <a:solidFill>
                  <a:srgbClr val="003EA8"/>
                </a:solidFill>
                <a:latin typeface="Muli Bold" panose="00000800000000000000"/>
              </a:rPr>
              <a:t>5. Trainning và đánh giá module</a:t>
            </a:r>
            <a:endParaRPr lang="en-US" sz="9000">
              <a:solidFill>
                <a:srgbClr val="003EA8"/>
              </a:solidFill>
              <a:latin typeface="Muli Bold" panose="00000800000000000000"/>
            </a:endParaRPr>
          </a:p>
        </p:txBody>
      </p:sp>
      <p:sp>
        <p:nvSpPr>
          <p:cNvPr id="20" name="TextBox 20"/>
          <p:cNvSpPr txBox="1"/>
          <p:nvPr/>
        </p:nvSpPr>
        <p:spPr>
          <a:xfrm>
            <a:off x="1745385" y="6382020"/>
            <a:ext cx="5928798" cy="1364615"/>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Cabin" panose="00000500000000000000"/>
              </a:rPr>
              <a:t>Sử dụng Wandb để xem quá trình được tranning của máy và đánh giá kết quả</a:t>
            </a:r>
            <a:endParaRPr lang="en-US" sz="2800">
              <a:solidFill>
                <a:srgbClr val="000000"/>
              </a:solidFill>
              <a:latin typeface="Cabin" panose="00000500000000000000"/>
            </a:endParaRPr>
          </a:p>
        </p:txBody>
      </p:sp>
      <p:sp>
        <p:nvSpPr>
          <p:cNvPr id="21" name="TextBox 21"/>
          <p:cNvSpPr txBox="1"/>
          <p:nvPr/>
        </p:nvSpPr>
        <p:spPr>
          <a:xfrm>
            <a:off x="1735860" y="7841885"/>
            <a:ext cx="5928798" cy="907415"/>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Cabin" panose="00000500000000000000"/>
              </a:rPr>
              <a:t>Đánh giá module bằng Confusion matrix</a:t>
            </a:r>
            <a:endParaRPr lang="en-US" sz="2800">
              <a:solidFill>
                <a:srgbClr val="000000"/>
              </a:solidFill>
              <a:latin typeface="Cabin" panose="00000500000000000000"/>
            </a:endParaRPr>
          </a:p>
        </p:txBody>
      </p:sp>
      <p:sp>
        <p:nvSpPr>
          <p:cNvPr id="22" name="Freeform 22"/>
          <p:cNvSpPr/>
          <p:nvPr/>
        </p:nvSpPr>
        <p:spPr>
          <a:xfrm rot="2907717">
            <a:off x="13854011" y="4790062"/>
            <a:ext cx="831206" cy="251440"/>
          </a:xfrm>
          <a:custGeom>
            <a:avLst/>
            <a:gdLst/>
            <a:ahLst/>
            <a:cxnLst/>
            <a:rect l="l" t="t" r="r" b="b"/>
            <a:pathLst>
              <a:path w="831206" h="251440">
                <a:moveTo>
                  <a:pt x="0" y="0"/>
                </a:moveTo>
                <a:lnTo>
                  <a:pt x="831206" y="0"/>
                </a:lnTo>
                <a:lnTo>
                  <a:pt x="831206" y="251440"/>
                </a:lnTo>
                <a:lnTo>
                  <a:pt x="0" y="25144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3" name="TextBox 23"/>
          <p:cNvSpPr txBox="1"/>
          <p:nvPr/>
        </p:nvSpPr>
        <p:spPr>
          <a:xfrm>
            <a:off x="13573687" y="5337189"/>
            <a:ext cx="3777053" cy="1169670"/>
          </a:xfrm>
          <a:prstGeom prst="rect">
            <a:avLst/>
          </a:prstGeom>
        </p:spPr>
        <p:txBody>
          <a:bodyPr lIns="0" tIns="0" rIns="0" bIns="0" rtlCol="0" anchor="t">
            <a:spAutoFit/>
          </a:bodyPr>
          <a:lstStyle/>
          <a:p>
            <a:pPr marL="518160" lvl="1" indent="-259080" algn="l">
              <a:lnSpc>
                <a:spcPts val="3120"/>
              </a:lnSpc>
              <a:buFont typeface="Arial" panose="020B0604020202020204"/>
              <a:buChar char="•"/>
            </a:pPr>
            <a:r>
              <a:rPr lang="en-US" sz="2400">
                <a:solidFill>
                  <a:schemeClr val="accent1"/>
                </a:solidFill>
                <a:latin typeface="Cabin" panose="00000500000000000000"/>
              </a:rPr>
              <a:t>Độ chính xác của nhãn X trên tổng số lượng dự đoán được</a:t>
            </a:r>
            <a:endParaRPr lang="en-US" sz="2400">
              <a:solidFill>
                <a:schemeClr val="accent1"/>
              </a:solidFill>
              <a:latin typeface="Cabin" panose="00000500000000000000"/>
            </a:endParaRPr>
          </a:p>
        </p:txBody>
      </p:sp>
      <p:sp>
        <p:nvSpPr>
          <p:cNvPr id="24" name="TextBox 24"/>
          <p:cNvSpPr txBox="1"/>
          <p:nvPr/>
        </p:nvSpPr>
        <p:spPr>
          <a:xfrm>
            <a:off x="8081327" y="8088630"/>
            <a:ext cx="3777053" cy="1169670"/>
          </a:xfrm>
          <a:prstGeom prst="rect">
            <a:avLst/>
          </a:prstGeom>
        </p:spPr>
        <p:txBody>
          <a:bodyPr lIns="0" tIns="0" rIns="0" bIns="0" rtlCol="0" anchor="t">
            <a:spAutoFit/>
          </a:bodyPr>
          <a:lstStyle/>
          <a:p>
            <a:pPr marL="518160" lvl="1" indent="-259080" algn="l">
              <a:lnSpc>
                <a:spcPts val="3120"/>
              </a:lnSpc>
              <a:buFont typeface="Arial" panose="020B0604020202020204"/>
              <a:buChar char="•"/>
            </a:pPr>
            <a:r>
              <a:rPr lang="en-US" sz="2400">
                <a:solidFill>
                  <a:schemeClr val="accent1"/>
                </a:solidFill>
                <a:latin typeface="Cabin" panose="00000500000000000000"/>
              </a:rPr>
              <a:t>Độ chính xác của nhãn X trên tổng số lượng nhãn X trên thực tế</a:t>
            </a:r>
            <a:endParaRPr lang="en-US" sz="2400">
              <a:solidFill>
                <a:schemeClr val="accent1"/>
              </a:solidFill>
              <a:latin typeface="Cabin" panose="00000500000000000000"/>
            </a:endParaRPr>
          </a:p>
        </p:txBody>
      </p:sp>
      <p:sp>
        <p:nvSpPr>
          <p:cNvPr id="25" name="Freeform 25"/>
          <p:cNvSpPr/>
          <p:nvPr/>
        </p:nvSpPr>
        <p:spPr>
          <a:xfrm rot="7335561">
            <a:off x="10266689" y="7402915"/>
            <a:ext cx="997633" cy="301784"/>
          </a:xfrm>
          <a:custGeom>
            <a:avLst/>
            <a:gdLst/>
            <a:ahLst/>
            <a:cxnLst/>
            <a:rect l="l" t="t" r="r" b="b"/>
            <a:pathLst>
              <a:path w="997633" h="301784">
                <a:moveTo>
                  <a:pt x="0" y="0"/>
                </a:moveTo>
                <a:lnTo>
                  <a:pt x="997633" y="0"/>
                </a:lnTo>
                <a:lnTo>
                  <a:pt x="997633" y="301784"/>
                </a:lnTo>
                <a:lnTo>
                  <a:pt x="0" y="30178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6" name="Freeform 26"/>
          <p:cNvSpPr/>
          <p:nvPr/>
        </p:nvSpPr>
        <p:spPr>
          <a:xfrm rot="7455814">
            <a:off x="14834715" y="7516188"/>
            <a:ext cx="831206" cy="251440"/>
          </a:xfrm>
          <a:custGeom>
            <a:avLst/>
            <a:gdLst/>
            <a:ahLst/>
            <a:cxnLst/>
            <a:rect l="l" t="t" r="r" b="b"/>
            <a:pathLst>
              <a:path w="831206" h="251440">
                <a:moveTo>
                  <a:pt x="0" y="0"/>
                </a:moveTo>
                <a:lnTo>
                  <a:pt x="831206" y="0"/>
                </a:lnTo>
                <a:lnTo>
                  <a:pt x="831206" y="251440"/>
                </a:lnTo>
                <a:lnTo>
                  <a:pt x="0" y="25144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7" name="TextBox 27"/>
          <p:cNvSpPr txBox="1"/>
          <p:nvPr/>
        </p:nvSpPr>
        <p:spPr>
          <a:xfrm>
            <a:off x="12381087" y="7966637"/>
            <a:ext cx="3777053" cy="1169670"/>
          </a:xfrm>
          <a:prstGeom prst="rect">
            <a:avLst/>
          </a:prstGeom>
        </p:spPr>
        <p:txBody>
          <a:bodyPr lIns="0" tIns="0" rIns="0" bIns="0" rtlCol="0" anchor="t">
            <a:spAutoFit/>
          </a:bodyPr>
          <a:lstStyle/>
          <a:p>
            <a:pPr marL="518160" lvl="1" indent="-259080" algn="l">
              <a:lnSpc>
                <a:spcPts val="3120"/>
              </a:lnSpc>
              <a:buFont typeface="Arial" panose="020B0604020202020204"/>
              <a:buChar char="•"/>
            </a:pPr>
            <a:r>
              <a:rPr lang="en-US" sz="2400">
                <a:solidFill>
                  <a:schemeClr val="accent1"/>
                </a:solidFill>
                <a:latin typeface="Cabin" panose="00000500000000000000"/>
              </a:rPr>
              <a:t>Tỷ lệ tổng số trường hợp chính xác trên tổng các trường hợp</a:t>
            </a:r>
            <a:endParaRPr lang="en-US" sz="2400">
              <a:solidFill>
                <a:schemeClr val="accent1"/>
              </a:solidFill>
              <a:latin typeface="Cabin" panose="0000050000000000000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24354" r="-1468" b="-56033"/>
            </a:stretch>
          </a:blipFill>
        </p:spPr>
      </p:sp>
      <p:grpSp>
        <p:nvGrpSpPr>
          <p:cNvPr id="3" name="Group 3"/>
          <p:cNvGrpSpPr/>
          <p:nvPr/>
        </p:nvGrpSpPr>
        <p:grpSpPr>
          <a:xfrm rot="0">
            <a:off x="905495" y="657204"/>
            <a:ext cx="16445245" cy="1906519"/>
            <a:chOff x="0" y="0"/>
            <a:chExt cx="5999270" cy="695503"/>
          </a:xfrm>
        </p:grpSpPr>
        <p:sp>
          <p:nvSpPr>
            <p:cNvPr id="4" name="Freeform 4"/>
            <p:cNvSpPr/>
            <p:nvPr/>
          </p:nvSpPr>
          <p:spPr>
            <a:xfrm>
              <a:off x="0" y="0"/>
              <a:ext cx="5999270" cy="695503"/>
            </a:xfrm>
            <a:custGeom>
              <a:avLst/>
              <a:gdLst/>
              <a:ahLst/>
              <a:cxnLst/>
              <a:rect l="l" t="t" r="r" b="b"/>
              <a:pathLst>
                <a:path w="5999270" h="695503">
                  <a:moveTo>
                    <a:pt x="0" y="0"/>
                  </a:moveTo>
                  <a:lnTo>
                    <a:pt x="5999270" y="0"/>
                  </a:lnTo>
                  <a:lnTo>
                    <a:pt x="5999270" y="695503"/>
                  </a:lnTo>
                  <a:lnTo>
                    <a:pt x="0" y="695503"/>
                  </a:lnTo>
                  <a:close/>
                </a:path>
              </a:pathLst>
            </a:custGeom>
            <a:solidFill>
              <a:srgbClr val="FFFFFF"/>
            </a:solidFill>
          </p:spPr>
        </p:sp>
      </p:grpSp>
      <p:grpSp>
        <p:nvGrpSpPr>
          <p:cNvPr id="5" name="Group 5"/>
          <p:cNvGrpSpPr/>
          <p:nvPr/>
        </p:nvGrpSpPr>
        <p:grpSpPr>
          <a:xfrm rot="0">
            <a:off x="8015806" y="3051865"/>
            <a:ext cx="9334934" cy="6438343"/>
            <a:chOff x="0" y="0"/>
            <a:chExt cx="3405409" cy="2348725"/>
          </a:xfrm>
        </p:grpSpPr>
        <p:sp>
          <p:nvSpPr>
            <p:cNvPr id="6" name="Freeform 6"/>
            <p:cNvSpPr/>
            <p:nvPr/>
          </p:nvSpPr>
          <p:spPr>
            <a:xfrm>
              <a:off x="0" y="0"/>
              <a:ext cx="3405409" cy="2348725"/>
            </a:xfrm>
            <a:custGeom>
              <a:avLst/>
              <a:gdLst/>
              <a:ahLst/>
              <a:cxnLst/>
              <a:rect l="l" t="t" r="r" b="b"/>
              <a:pathLst>
                <a:path w="3405409" h="2348725">
                  <a:moveTo>
                    <a:pt x="0" y="0"/>
                  </a:moveTo>
                  <a:lnTo>
                    <a:pt x="3405409" y="0"/>
                  </a:lnTo>
                  <a:lnTo>
                    <a:pt x="3405409" y="2348725"/>
                  </a:lnTo>
                  <a:lnTo>
                    <a:pt x="0" y="2348725"/>
                  </a:lnTo>
                  <a:close/>
                </a:path>
              </a:pathLst>
            </a:custGeom>
            <a:solidFill>
              <a:srgbClr val="FFFFFF"/>
            </a:solidFill>
          </p:spPr>
        </p:sp>
      </p:grpSp>
      <p:grpSp>
        <p:nvGrpSpPr>
          <p:cNvPr id="7" name="Group 7"/>
          <p:cNvGrpSpPr/>
          <p:nvPr/>
        </p:nvGrpSpPr>
        <p:grpSpPr>
          <a:xfrm rot="0">
            <a:off x="926069" y="2915205"/>
            <a:ext cx="6748114" cy="6438343"/>
            <a:chOff x="0" y="0"/>
            <a:chExt cx="2461730" cy="2348725"/>
          </a:xfrm>
        </p:grpSpPr>
        <p:sp>
          <p:nvSpPr>
            <p:cNvPr id="8" name="Freeform 8"/>
            <p:cNvSpPr/>
            <p:nvPr/>
          </p:nvSpPr>
          <p:spPr>
            <a:xfrm>
              <a:off x="0" y="0"/>
              <a:ext cx="2461730" cy="2348725"/>
            </a:xfrm>
            <a:custGeom>
              <a:avLst/>
              <a:gdLst/>
              <a:ahLst/>
              <a:cxnLst/>
              <a:rect l="l" t="t" r="r" b="b"/>
              <a:pathLst>
                <a:path w="2461730" h="2348725">
                  <a:moveTo>
                    <a:pt x="0" y="0"/>
                  </a:moveTo>
                  <a:lnTo>
                    <a:pt x="2461730" y="0"/>
                  </a:lnTo>
                  <a:lnTo>
                    <a:pt x="2461730" y="2348725"/>
                  </a:lnTo>
                  <a:lnTo>
                    <a:pt x="0" y="2348725"/>
                  </a:lnTo>
                  <a:close/>
                </a:path>
              </a:pathLst>
            </a:custGeom>
            <a:solidFill>
              <a:srgbClr val="FFFFFF"/>
            </a:solidFill>
          </p:spPr>
        </p:sp>
      </p:grpSp>
      <p:grpSp>
        <p:nvGrpSpPr>
          <p:cNvPr id="9" name="Group 9"/>
          <p:cNvGrpSpPr/>
          <p:nvPr/>
        </p:nvGrpSpPr>
        <p:grpSpPr>
          <a:xfrm rot="0">
            <a:off x="9908900" y="3235000"/>
            <a:ext cx="121908" cy="121908"/>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grpSp>
        <p:nvGrpSpPr>
          <p:cNvPr id="11" name="Group 11"/>
          <p:cNvGrpSpPr/>
          <p:nvPr/>
        </p:nvGrpSpPr>
        <p:grpSpPr>
          <a:xfrm rot="0">
            <a:off x="10055579" y="7995212"/>
            <a:ext cx="121908" cy="121908"/>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sp>
        <p:nvSpPr>
          <p:cNvPr id="13" name="Freeform 13"/>
          <p:cNvSpPr/>
          <p:nvPr/>
        </p:nvSpPr>
        <p:spPr>
          <a:xfrm>
            <a:off x="-1276562" y="-156776"/>
            <a:ext cx="6732164" cy="1627960"/>
          </a:xfrm>
          <a:custGeom>
            <a:avLst/>
            <a:gdLst/>
            <a:ahLst/>
            <a:cxnLst/>
            <a:rect l="l" t="t" r="r" b="b"/>
            <a:pathLst>
              <a:path w="6732164" h="1627960">
                <a:moveTo>
                  <a:pt x="0" y="0"/>
                </a:moveTo>
                <a:lnTo>
                  <a:pt x="6732164" y="0"/>
                </a:lnTo>
                <a:lnTo>
                  <a:pt x="6732164" y="1627960"/>
                </a:lnTo>
                <a:lnTo>
                  <a:pt x="0" y="16279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rot="-278358">
            <a:off x="13186236" y="8430575"/>
            <a:ext cx="5868613" cy="1845945"/>
          </a:xfrm>
          <a:custGeom>
            <a:avLst/>
            <a:gdLst/>
            <a:ahLst/>
            <a:cxnLst/>
            <a:rect l="l" t="t" r="r" b="b"/>
            <a:pathLst>
              <a:path w="5868613" h="1845945">
                <a:moveTo>
                  <a:pt x="0" y="0"/>
                </a:moveTo>
                <a:lnTo>
                  <a:pt x="5868612" y="0"/>
                </a:lnTo>
                <a:lnTo>
                  <a:pt x="5868612" y="1845946"/>
                </a:lnTo>
                <a:lnTo>
                  <a:pt x="0" y="18459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Freeform 15"/>
          <p:cNvSpPr/>
          <p:nvPr/>
        </p:nvSpPr>
        <p:spPr>
          <a:xfrm>
            <a:off x="8418115" y="3295954"/>
            <a:ext cx="3103478" cy="2775334"/>
          </a:xfrm>
          <a:custGeom>
            <a:avLst/>
            <a:gdLst/>
            <a:ahLst/>
            <a:cxnLst/>
            <a:rect l="l" t="t" r="r" b="b"/>
            <a:pathLst>
              <a:path w="3103478" h="2775334">
                <a:moveTo>
                  <a:pt x="0" y="0"/>
                </a:moveTo>
                <a:lnTo>
                  <a:pt x="3103478" y="0"/>
                </a:lnTo>
                <a:lnTo>
                  <a:pt x="3103478" y="2775334"/>
                </a:lnTo>
                <a:lnTo>
                  <a:pt x="0" y="2775334"/>
                </a:lnTo>
                <a:lnTo>
                  <a:pt x="0" y="0"/>
                </a:lnTo>
                <a:close/>
              </a:path>
            </a:pathLst>
          </a:custGeom>
          <a:blipFill>
            <a:blip r:embed="rId6"/>
            <a:stretch>
              <a:fillRect r="-202982"/>
            </a:stretch>
          </a:blipFill>
        </p:spPr>
      </p:sp>
      <p:sp>
        <p:nvSpPr>
          <p:cNvPr id="16" name="Freeform 16"/>
          <p:cNvSpPr/>
          <p:nvPr/>
        </p:nvSpPr>
        <p:spPr>
          <a:xfrm>
            <a:off x="11601340" y="3207244"/>
            <a:ext cx="3039715" cy="2927133"/>
          </a:xfrm>
          <a:custGeom>
            <a:avLst/>
            <a:gdLst/>
            <a:ahLst/>
            <a:cxnLst/>
            <a:rect l="l" t="t" r="r" b="b"/>
            <a:pathLst>
              <a:path w="3039715" h="2927133">
                <a:moveTo>
                  <a:pt x="0" y="0"/>
                </a:moveTo>
                <a:lnTo>
                  <a:pt x="3039714" y="0"/>
                </a:lnTo>
                <a:lnTo>
                  <a:pt x="3039714" y="2927133"/>
                </a:lnTo>
                <a:lnTo>
                  <a:pt x="0" y="2927133"/>
                </a:lnTo>
                <a:lnTo>
                  <a:pt x="0" y="0"/>
                </a:lnTo>
                <a:close/>
              </a:path>
            </a:pathLst>
          </a:custGeom>
          <a:blipFill>
            <a:blip r:embed="rId7"/>
            <a:stretch>
              <a:fillRect l="-100000"/>
            </a:stretch>
          </a:blipFill>
        </p:spPr>
      </p:sp>
      <p:sp>
        <p:nvSpPr>
          <p:cNvPr id="17" name="Freeform 17"/>
          <p:cNvSpPr/>
          <p:nvPr/>
        </p:nvSpPr>
        <p:spPr>
          <a:xfrm>
            <a:off x="8310105" y="6071288"/>
            <a:ext cx="3319499" cy="3205679"/>
          </a:xfrm>
          <a:custGeom>
            <a:avLst/>
            <a:gdLst/>
            <a:ahLst/>
            <a:cxnLst/>
            <a:rect l="l" t="t" r="r" b="b"/>
            <a:pathLst>
              <a:path w="3319499" h="3205679">
                <a:moveTo>
                  <a:pt x="0" y="0"/>
                </a:moveTo>
                <a:lnTo>
                  <a:pt x="3319498" y="0"/>
                </a:lnTo>
                <a:lnTo>
                  <a:pt x="3319498" y="3205678"/>
                </a:lnTo>
                <a:lnTo>
                  <a:pt x="0" y="3205678"/>
                </a:lnTo>
                <a:lnTo>
                  <a:pt x="0" y="0"/>
                </a:lnTo>
                <a:close/>
              </a:path>
            </a:pathLst>
          </a:custGeom>
          <a:blipFill>
            <a:blip r:embed="rId7"/>
            <a:stretch>
              <a:fillRect r="-100570"/>
            </a:stretch>
          </a:blipFill>
        </p:spPr>
      </p:sp>
      <p:sp>
        <p:nvSpPr>
          <p:cNvPr id="18" name="Freeform 18"/>
          <p:cNvSpPr/>
          <p:nvPr/>
        </p:nvSpPr>
        <p:spPr>
          <a:xfrm>
            <a:off x="11946456" y="6134377"/>
            <a:ext cx="4970211" cy="2217104"/>
          </a:xfrm>
          <a:custGeom>
            <a:avLst/>
            <a:gdLst/>
            <a:ahLst/>
            <a:cxnLst/>
            <a:rect l="l" t="t" r="r" b="b"/>
            <a:pathLst>
              <a:path w="4970211" h="2217104">
                <a:moveTo>
                  <a:pt x="0" y="0"/>
                </a:moveTo>
                <a:lnTo>
                  <a:pt x="4970212" y="0"/>
                </a:lnTo>
                <a:lnTo>
                  <a:pt x="4970212" y="2217104"/>
                </a:lnTo>
                <a:lnTo>
                  <a:pt x="0" y="2217104"/>
                </a:lnTo>
                <a:lnTo>
                  <a:pt x="0" y="0"/>
                </a:lnTo>
                <a:close/>
              </a:path>
            </a:pathLst>
          </a:custGeom>
          <a:blipFill>
            <a:blip r:embed="rId8"/>
            <a:stretch>
              <a:fillRect/>
            </a:stretch>
          </a:blipFill>
        </p:spPr>
      </p:sp>
      <p:sp>
        <p:nvSpPr>
          <p:cNvPr id="19" name="Freeform 19"/>
          <p:cNvSpPr/>
          <p:nvPr/>
        </p:nvSpPr>
        <p:spPr>
          <a:xfrm rot="-7731904">
            <a:off x="15774734" y="5659202"/>
            <a:ext cx="965168" cy="291963"/>
          </a:xfrm>
          <a:custGeom>
            <a:avLst/>
            <a:gdLst/>
            <a:ahLst/>
            <a:cxnLst/>
            <a:rect l="l" t="t" r="r" b="b"/>
            <a:pathLst>
              <a:path w="965168" h="291963">
                <a:moveTo>
                  <a:pt x="0" y="0"/>
                </a:moveTo>
                <a:lnTo>
                  <a:pt x="965168" y="0"/>
                </a:lnTo>
                <a:lnTo>
                  <a:pt x="965168" y="291963"/>
                </a:lnTo>
                <a:lnTo>
                  <a:pt x="0" y="29196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0" name="TextBox 20"/>
          <p:cNvSpPr txBox="1"/>
          <p:nvPr/>
        </p:nvSpPr>
        <p:spPr>
          <a:xfrm>
            <a:off x="1671144" y="3332751"/>
            <a:ext cx="6868115" cy="555625"/>
          </a:xfrm>
          <a:prstGeom prst="rect">
            <a:avLst/>
          </a:prstGeom>
        </p:spPr>
        <p:txBody>
          <a:bodyPr lIns="0" tIns="0" rIns="0" bIns="0" rtlCol="0" anchor="t">
            <a:spAutoFit/>
          </a:bodyPr>
          <a:lstStyle/>
          <a:p>
            <a:pPr algn="l">
              <a:lnSpc>
                <a:spcPts val="4550"/>
              </a:lnSpc>
            </a:pPr>
            <a:r>
              <a:rPr lang="en-US" sz="3500">
                <a:solidFill>
                  <a:srgbClr val="003EA8"/>
                </a:solidFill>
                <a:latin typeface="Muli Bold" panose="00000800000000000000"/>
              </a:rPr>
              <a:t>Kiến thức</a:t>
            </a:r>
            <a:endParaRPr lang="en-US" sz="3500">
              <a:solidFill>
                <a:srgbClr val="003EA8"/>
              </a:solidFill>
              <a:latin typeface="Muli Bold" panose="00000800000000000000"/>
            </a:endParaRPr>
          </a:p>
        </p:txBody>
      </p:sp>
      <p:sp>
        <p:nvSpPr>
          <p:cNvPr id="21" name="TextBox 21"/>
          <p:cNvSpPr txBox="1"/>
          <p:nvPr/>
        </p:nvSpPr>
        <p:spPr>
          <a:xfrm>
            <a:off x="1745385" y="3877323"/>
            <a:ext cx="5928798" cy="1364615"/>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Cabin" panose="00000500000000000000"/>
              </a:rPr>
              <a:t>Đọc hiểu được cách mà máy học thông qua các thông số được cài đặt</a:t>
            </a:r>
            <a:endParaRPr lang="en-US" sz="2800">
              <a:solidFill>
                <a:srgbClr val="000000"/>
              </a:solidFill>
              <a:latin typeface="Cabin" panose="00000500000000000000"/>
            </a:endParaRPr>
          </a:p>
        </p:txBody>
      </p:sp>
      <p:sp>
        <p:nvSpPr>
          <p:cNvPr id="22" name="TextBox 22"/>
          <p:cNvSpPr txBox="1"/>
          <p:nvPr/>
        </p:nvSpPr>
        <p:spPr>
          <a:xfrm>
            <a:off x="1735860" y="5337189"/>
            <a:ext cx="5928798" cy="907415"/>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Cabin" panose="00000500000000000000"/>
              </a:rPr>
              <a:t>Dựa vào thông số và đánh giá được máy có đang học tốt hay không</a:t>
            </a:r>
            <a:endParaRPr lang="en-US" sz="2800">
              <a:solidFill>
                <a:srgbClr val="000000"/>
              </a:solidFill>
              <a:latin typeface="Cabin" panose="00000500000000000000"/>
            </a:endParaRPr>
          </a:p>
        </p:txBody>
      </p:sp>
      <p:sp>
        <p:nvSpPr>
          <p:cNvPr id="23" name="TextBox 23"/>
          <p:cNvSpPr txBox="1"/>
          <p:nvPr/>
        </p:nvSpPr>
        <p:spPr>
          <a:xfrm>
            <a:off x="0" y="1028700"/>
            <a:ext cx="18336015" cy="1371600"/>
          </a:xfrm>
          <a:prstGeom prst="rect">
            <a:avLst/>
          </a:prstGeom>
        </p:spPr>
        <p:txBody>
          <a:bodyPr lIns="0" tIns="0" rIns="0" bIns="0" rtlCol="0" anchor="t">
            <a:spAutoFit/>
          </a:bodyPr>
          <a:lstStyle/>
          <a:p>
            <a:pPr algn="ctr">
              <a:lnSpc>
                <a:spcPts val="10800"/>
              </a:lnSpc>
            </a:pPr>
            <a:r>
              <a:rPr lang="en-US" sz="9000">
                <a:solidFill>
                  <a:srgbClr val="003EA8"/>
                </a:solidFill>
                <a:latin typeface="Muli Bold" panose="00000800000000000000"/>
              </a:rPr>
              <a:t>5. Trainning và đánh giá module</a:t>
            </a:r>
            <a:endParaRPr lang="en-US" sz="9000">
              <a:solidFill>
                <a:srgbClr val="003EA8"/>
              </a:solidFill>
              <a:latin typeface="Muli Bold" panose="00000800000000000000"/>
            </a:endParaRPr>
          </a:p>
        </p:txBody>
      </p:sp>
      <p:sp>
        <p:nvSpPr>
          <p:cNvPr id="24" name="TextBox 24"/>
          <p:cNvSpPr txBox="1"/>
          <p:nvPr/>
        </p:nvSpPr>
        <p:spPr>
          <a:xfrm>
            <a:off x="1745385" y="6382020"/>
            <a:ext cx="5928798" cy="1364615"/>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Cabin" panose="00000500000000000000"/>
              </a:rPr>
              <a:t>Sử dụng Wandb để xem quá trình được tranning của máy và đánh giá kết quả</a:t>
            </a:r>
            <a:endParaRPr lang="en-US" sz="2800">
              <a:solidFill>
                <a:srgbClr val="000000"/>
              </a:solidFill>
              <a:latin typeface="Cabin" panose="00000500000000000000"/>
            </a:endParaRPr>
          </a:p>
        </p:txBody>
      </p:sp>
      <p:sp>
        <p:nvSpPr>
          <p:cNvPr id="25" name="TextBox 25"/>
          <p:cNvSpPr txBox="1"/>
          <p:nvPr/>
        </p:nvSpPr>
        <p:spPr>
          <a:xfrm>
            <a:off x="1735860" y="7841885"/>
            <a:ext cx="5928798" cy="907415"/>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Cabin" panose="00000500000000000000"/>
              </a:rPr>
              <a:t>Đánh giá module bằng Confusion matrix</a:t>
            </a:r>
            <a:endParaRPr lang="en-US" sz="2800">
              <a:solidFill>
                <a:srgbClr val="000000"/>
              </a:solidFill>
              <a:latin typeface="Cabin" panose="00000500000000000000"/>
            </a:endParaRPr>
          </a:p>
        </p:txBody>
      </p:sp>
      <p:sp>
        <p:nvSpPr>
          <p:cNvPr id="26" name="TextBox 26"/>
          <p:cNvSpPr txBox="1"/>
          <p:nvPr/>
        </p:nvSpPr>
        <p:spPr>
          <a:xfrm>
            <a:off x="14551854" y="4289161"/>
            <a:ext cx="2798886" cy="1104265"/>
          </a:xfrm>
          <a:prstGeom prst="rect">
            <a:avLst/>
          </a:prstGeom>
        </p:spPr>
        <p:txBody>
          <a:bodyPr lIns="0" tIns="0" rIns="0" bIns="0" rtlCol="0" anchor="t">
            <a:spAutoFit/>
          </a:bodyPr>
          <a:lstStyle/>
          <a:p>
            <a:pPr marL="496570" lvl="1" indent="-248285" algn="l">
              <a:lnSpc>
                <a:spcPts val="2990"/>
              </a:lnSpc>
              <a:buFont typeface="Arial" panose="020B0604020202020204"/>
              <a:buChar char="•"/>
            </a:pPr>
            <a:r>
              <a:rPr lang="en-US" sz="2300">
                <a:solidFill>
                  <a:schemeClr val="accent1"/>
                </a:solidFill>
                <a:latin typeface="Cabin" panose="00000500000000000000"/>
              </a:rPr>
              <a:t>Đánh giá sự tương quan giữa precision và recall</a:t>
            </a:r>
            <a:endParaRPr lang="en-US" sz="2300">
              <a:solidFill>
                <a:schemeClr val="accent1"/>
              </a:solidFill>
              <a:latin typeface="Cabin" panose="000005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24354" r="-1468" b="-56033"/>
            </a:stretch>
          </a:blipFill>
        </p:spPr>
      </p:sp>
      <p:grpSp>
        <p:nvGrpSpPr>
          <p:cNvPr id="3" name="Group 3"/>
          <p:cNvGrpSpPr/>
          <p:nvPr/>
        </p:nvGrpSpPr>
        <p:grpSpPr>
          <a:xfrm rot="0">
            <a:off x="1636700" y="2910273"/>
            <a:ext cx="15377613" cy="6745738"/>
            <a:chOff x="0" y="0"/>
            <a:chExt cx="5609795" cy="2460863"/>
          </a:xfrm>
        </p:grpSpPr>
        <p:sp>
          <p:nvSpPr>
            <p:cNvPr id="4" name="Freeform 4"/>
            <p:cNvSpPr/>
            <p:nvPr/>
          </p:nvSpPr>
          <p:spPr>
            <a:xfrm>
              <a:off x="0" y="0"/>
              <a:ext cx="5609795" cy="2460863"/>
            </a:xfrm>
            <a:custGeom>
              <a:avLst/>
              <a:gdLst/>
              <a:ahLst/>
              <a:cxnLst/>
              <a:rect l="l" t="t" r="r" b="b"/>
              <a:pathLst>
                <a:path w="5609795" h="2460863">
                  <a:moveTo>
                    <a:pt x="0" y="0"/>
                  </a:moveTo>
                  <a:lnTo>
                    <a:pt x="5609795" y="0"/>
                  </a:lnTo>
                  <a:lnTo>
                    <a:pt x="5609795" y="2460863"/>
                  </a:lnTo>
                  <a:lnTo>
                    <a:pt x="0" y="2460863"/>
                  </a:lnTo>
                  <a:close/>
                </a:path>
              </a:pathLst>
            </a:custGeom>
            <a:solidFill>
              <a:srgbClr val="FFFFFF"/>
            </a:solidFill>
          </p:spPr>
        </p:sp>
      </p:grpSp>
      <p:grpSp>
        <p:nvGrpSpPr>
          <p:cNvPr id="5" name="Group 5"/>
          <p:cNvGrpSpPr/>
          <p:nvPr/>
        </p:nvGrpSpPr>
        <p:grpSpPr>
          <a:xfrm rot="0">
            <a:off x="1219294" y="657204"/>
            <a:ext cx="15795020" cy="1907038"/>
            <a:chOff x="0" y="0"/>
            <a:chExt cx="5762066" cy="695693"/>
          </a:xfrm>
        </p:grpSpPr>
        <p:sp>
          <p:nvSpPr>
            <p:cNvPr id="6" name="Freeform 6"/>
            <p:cNvSpPr/>
            <p:nvPr/>
          </p:nvSpPr>
          <p:spPr>
            <a:xfrm>
              <a:off x="0" y="0"/>
              <a:ext cx="5762066" cy="695693"/>
            </a:xfrm>
            <a:custGeom>
              <a:avLst/>
              <a:gdLst/>
              <a:ahLst/>
              <a:cxnLst/>
              <a:rect l="l" t="t" r="r" b="b"/>
              <a:pathLst>
                <a:path w="5762066" h="695693">
                  <a:moveTo>
                    <a:pt x="0" y="0"/>
                  </a:moveTo>
                  <a:lnTo>
                    <a:pt x="5762066" y="0"/>
                  </a:lnTo>
                  <a:lnTo>
                    <a:pt x="5762066" y="695693"/>
                  </a:lnTo>
                  <a:lnTo>
                    <a:pt x="0" y="695693"/>
                  </a:lnTo>
                  <a:close/>
                </a:path>
              </a:pathLst>
            </a:custGeom>
            <a:solidFill>
              <a:srgbClr val="FFFFFF"/>
            </a:solidFill>
          </p:spPr>
        </p:sp>
      </p:grpSp>
      <p:sp>
        <p:nvSpPr>
          <p:cNvPr id="7" name="Freeform 7"/>
          <p:cNvSpPr/>
          <p:nvPr/>
        </p:nvSpPr>
        <p:spPr>
          <a:xfrm rot="-278358">
            <a:off x="-1432939" y="-269558"/>
            <a:ext cx="5304464" cy="1668495"/>
          </a:xfrm>
          <a:custGeom>
            <a:avLst/>
            <a:gdLst/>
            <a:ahLst/>
            <a:cxnLst/>
            <a:rect l="l" t="t" r="r" b="b"/>
            <a:pathLst>
              <a:path w="5304464" h="1668495">
                <a:moveTo>
                  <a:pt x="0" y="0"/>
                </a:moveTo>
                <a:lnTo>
                  <a:pt x="5304465" y="0"/>
                </a:lnTo>
                <a:lnTo>
                  <a:pt x="5304465" y="1668495"/>
                </a:lnTo>
                <a:lnTo>
                  <a:pt x="0" y="16684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AutoShape 8"/>
          <p:cNvSpPr/>
          <p:nvPr/>
        </p:nvSpPr>
        <p:spPr>
          <a:xfrm flipV="1">
            <a:off x="3212416" y="2910273"/>
            <a:ext cx="0" cy="6745738"/>
          </a:xfrm>
          <a:prstGeom prst="line">
            <a:avLst/>
          </a:prstGeom>
          <a:ln w="19050" cap="flat">
            <a:solidFill>
              <a:srgbClr val="CCCCCC"/>
            </a:solidFill>
            <a:prstDash val="solid"/>
            <a:headEnd type="none" w="sm" len="sm"/>
            <a:tailEnd type="none" w="sm" len="sm"/>
          </a:ln>
        </p:spPr>
      </p:sp>
      <p:grpSp>
        <p:nvGrpSpPr>
          <p:cNvPr id="9" name="Group 9"/>
          <p:cNvGrpSpPr/>
          <p:nvPr/>
        </p:nvGrpSpPr>
        <p:grpSpPr>
          <a:xfrm rot="0">
            <a:off x="13821430" y="6055702"/>
            <a:ext cx="4791997" cy="4775719"/>
            <a:chOff x="0" y="0"/>
            <a:chExt cx="6389330" cy="6367625"/>
          </a:xfrm>
        </p:grpSpPr>
        <p:sp>
          <p:nvSpPr>
            <p:cNvPr id="10" name="Freeform 10"/>
            <p:cNvSpPr/>
            <p:nvPr/>
          </p:nvSpPr>
          <p:spPr>
            <a:xfrm>
              <a:off x="0" y="338421"/>
              <a:ext cx="6389330" cy="6029204"/>
            </a:xfrm>
            <a:custGeom>
              <a:avLst/>
              <a:gdLst/>
              <a:ahLst/>
              <a:cxnLst/>
              <a:rect l="l" t="t" r="r" b="b"/>
              <a:pathLst>
                <a:path w="6389330" h="6029204">
                  <a:moveTo>
                    <a:pt x="0" y="0"/>
                  </a:moveTo>
                  <a:lnTo>
                    <a:pt x="6389330" y="0"/>
                  </a:lnTo>
                  <a:lnTo>
                    <a:pt x="6389330" y="6029204"/>
                  </a:lnTo>
                  <a:lnTo>
                    <a:pt x="0" y="60292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rot="-203414">
              <a:off x="1228888" y="24588"/>
              <a:ext cx="868401" cy="1245020"/>
            </a:xfrm>
            <a:custGeom>
              <a:avLst/>
              <a:gdLst/>
              <a:ahLst/>
              <a:cxnLst/>
              <a:rect l="l" t="t" r="r" b="b"/>
              <a:pathLst>
                <a:path w="868401" h="1245020">
                  <a:moveTo>
                    <a:pt x="0" y="0"/>
                  </a:moveTo>
                  <a:lnTo>
                    <a:pt x="868401" y="0"/>
                  </a:lnTo>
                  <a:lnTo>
                    <a:pt x="868401" y="1245019"/>
                  </a:lnTo>
                  <a:lnTo>
                    <a:pt x="0" y="124501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2" name="TextBox 12"/>
          <p:cNvSpPr txBox="1"/>
          <p:nvPr/>
        </p:nvSpPr>
        <p:spPr>
          <a:xfrm>
            <a:off x="3422638" y="7206823"/>
            <a:ext cx="7674978" cy="563881"/>
          </a:xfrm>
          <a:prstGeom prst="rect">
            <a:avLst/>
          </a:prstGeom>
        </p:spPr>
        <p:txBody>
          <a:bodyPr lIns="0" tIns="0" rIns="0" bIns="0" rtlCol="0" anchor="t">
            <a:spAutoFit/>
          </a:bodyPr>
          <a:lstStyle/>
          <a:p>
            <a:pPr algn="l">
              <a:lnSpc>
                <a:spcPts val="4620"/>
              </a:lnSpc>
            </a:pPr>
            <a:r>
              <a:rPr lang="en-US" sz="3300">
                <a:solidFill>
                  <a:srgbClr val="000000"/>
                </a:solidFill>
                <a:latin typeface="Cabin" panose="00000500000000000000"/>
              </a:rPr>
              <a:t>Đọc file ảnh và đa dạng hoá hình ảnh</a:t>
            </a:r>
            <a:endParaRPr lang="en-US" sz="3300">
              <a:solidFill>
                <a:srgbClr val="000000"/>
              </a:solidFill>
              <a:latin typeface="Cabin" panose="00000500000000000000"/>
            </a:endParaRPr>
          </a:p>
        </p:txBody>
      </p:sp>
      <p:sp>
        <p:nvSpPr>
          <p:cNvPr id="13" name="TextBox 13"/>
          <p:cNvSpPr txBox="1"/>
          <p:nvPr/>
        </p:nvSpPr>
        <p:spPr>
          <a:xfrm>
            <a:off x="3422638" y="8502223"/>
            <a:ext cx="7674978" cy="563881"/>
          </a:xfrm>
          <a:prstGeom prst="rect">
            <a:avLst/>
          </a:prstGeom>
        </p:spPr>
        <p:txBody>
          <a:bodyPr lIns="0" tIns="0" rIns="0" bIns="0" rtlCol="0" anchor="t">
            <a:spAutoFit/>
          </a:bodyPr>
          <a:lstStyle/>
          <a:p>
            <a:pPr algn="l">
              <a:lnSpc>
                <a:spcPts val="4620"/>
              </a:lnSpc>
            </a:pPr>
            <a:r>
              <a:rPr lang="en-US" sz="3300">
                <a:solidFill>
                  <a:srgbClr val="000000"/>
                </a:solidFill>
                <a:latin typeface="Cabin" panose="00000500000000000000"/>
              </a:rPr>
              <a:t>Hướng dẫn trainning và đánh giá module </a:t>
            </a:r>
            <a:endParaRPr lang="en-US" sz="3300">
              <a:solidFill>
                <a:srgbClr val="000000"/>
              </a:solidFill>
              <a:latin typeface="Cabin" panose="00000500000000000000"/>
            </a:endParaRPr>
          </a:p>
        </p:txBody>
      </p:sp>
      <p:sp>
        <p:nvSpPr>
          <p:cNvPr id="14" name="TextBox 14"/>
          <p:cNvSpPr txBox="1"/>
          <p:nvPr/>
        </p:nvSpPr>
        <p:spPr>
          <a:xfrm>
            <a:off x="2545454" y="924923"/>
            <a:ext cx="13116801" cy="1371600"/>
          </a:xfrm>
          <a:prstGeom prst="rect">
            <a:avLst/>
          </a:prstGeom>
        </p:spPr>
        <p:txBody>
          <a:bodyPr lIns="0" tIns="0" rIns="0" bIns="0" rtlCol="0" anchor="t">
            <a:spAutoFit/>
          </a:bodyPr>
          <a:lstStyle/>
          <a:p>
            <a:pPr marL="0" lvl="0" indent="0" algn="ctr">
              <a:lnSpc>
                <a:spcPts val="10800"/>
              </a:lnSpc>
              <a:spcBef>
                <a:spcPct val="0"/>
              </a:spcBef>
            </a:pPr>
            <a:r>
              <a:rPr lang="en-US" sz="9000">
                <a:solidFill>
                  <a:srgbClr val="003EA8"/>
                </a:solidFill>
                <a:latin typeface="Muli Bold" panose="00000800000000000000"/>
              </a:rPr>
              <a:t>NỘI DUNG</a:t>
            </a:r>
            <a:endParaRPr lang="en-US" sz="9000">
              <a:solidFill>
                <a:srgbClr val="003EA8"/>
              </a:solidFill>
              <a:latin typeface="Muli Bold" panose="00000800000000000000"/>
            </a:endParaRPr>
          </a:p>
        </p:txBody>
      </p:sp>
      <p:sp>
        <p:nvSpPr>
          <p:cNvPr id="15" name="TextBox 15"/>
          <p:cNvSpPr txBox="1"/>
          <p:nvPr/>
        </p:nvSpPr>
        <p:spPr>
          <a:xfrm>
            <a:off x="3422638" y="4616023"/>
            <a:ext cx="9240796" cy="563881"/>
          </a:xfrm>
          <a:prstGeom prst="rect">
            <a:avLst/>
          </a:prstGeom>
        </p:spPr>
        <p:txBody>
          <a:bodyPr lIns="0" tIns="0" rIns="0" bIns="0" rtlCol="0" anchor="t">
            <a:spAutoFit/>
          </a:bodyPr>
          <a:lstStyle/>
          <a:p>
            <a:pPr algn="l">
              <a:lnSpc>
                <a:spcPts val="4620"/>
              </a:lnSpc>
            </a:pPr>
            <a:r>
              <a:rPr lang="en-US" sz="3300">
                <a:solidFill>
                  <a:srgbClr val="000000"/>
                </a:solidFill>
                <a:latin typeface="Cabin" panose="00000500000000000000"/>
              </a:rPr>
              <a:t>Tư duy code và giải phân tích data</a:t>
            </a:r>
            <a:endParaRPr lang="en-US" sz="3300">
              <a:solidFill>
                <a:srgbClr val="000000"/>
              </a:solidFill>
              <a:latin typeface="Cabin" panose="00000500000000000000"/>
            </a:endParaRPr>
          </a:p>
        </p:txBody>
      </p:sp>
      <p:sp>
        <p:nvSpPr>
          <p:cNvPr id="16" name="TextBox 16"/>
          <p:cNvSpPr txBox="1"/>
          <p:nvPr/>
        </p:nvSpPr>
        <p:spPr>
          <a:xfrm>
            <a:off x="3422638" y="5911423"/>
            <a:ext cx="8991682" cy="563881"/>
          </a:xfrm>
          <a:prstGeom prst="rect">
            <a:avLst/>
          </a:prstGeom>
        </p:spPr>
        <p:txBody>
          <a:bodyPr lIns="0" tIns="0" rIns="0" bIns="0" rtlCol="0" anchor="t">
            <a:spAutoFit/>
          </a:bodyPr>
          <a:lstStyle/>
          <a:p>
            <a:pPr algn="l">
              <a:lnSpc>
                <a:spcPts val="4620"/>
              </a:lnSpc>
            </a:pPr>
            <a:r>
              <a:rPr lang="en-US" sz="3300">
                <a:solidFill>
                  <a:srgbClr val="000000"/>
                </a:solidFill>
                <a:latin typeface="Cabin" panose="00000500000000000000"/>
              </a:rPr>
              <a:t>Sử dụng chart để khai thác dữ liệu (EDA)</a:t>
            </a:r>
            <a:endParaRPr lang="en-US" sz="3300">
              <a:solidFill>
                <a:srgbClr val="000000"/>
              </a:solidFill>
              <a:latin typeface="Cabin" panose="00000500000000000000"/>
            </a:endParaRPr>
          </a:p>
        </p:txBody>
      </p:sp>
      <p:sp>
        <p:nvSpPr>
          <p:cNvPr id="17" name="TextBox 17"/>
          <p:cNvSpPr txBox="1"/>
          <p:nvPr/>
        </p:nvSpPr>
        <p:spPr>
          <a:xfrm>
            <a:off x="3422638" y="3318325"/>
            <a:ext cx="9240796" cy="563881"/>
          </a:xfrm>
          <a:prstGeom prst="rect">
            <a:avLst/>
          </a:prstGeom>
        </p:spPr>
        <p:txBody>
          <a:bodyPr lIns="0" tIns="0" rIns="0" bIns="0" rtlCol="0" anchor="t">
            <a:spAutoFit/>
          </a:bodyPr>
          <a:lstStyle/>
          <a:p>
            <a:pPr algn="l">
              <a:lnSpc>
                <a:spcPts val="4620"/>
              </a:lnSpc>
            </a:pPr>
            <a:r>
              <a:rPr lang="en-US" sz="3300">
                <a:solidFill>
                  <a:srgbClr val="000000"/>
                </a:solidFill>
                <a:latin typeface="Cabin" panose="00000500000000000000"/>
              </a:rPr>
              <a:t>sử dụng github và kaggle</a:t>
            </a:r>
            <a:endParaRPr lang="en-US" sz="3300">
              <a:solidFill>
                <a:srgbClr val="000000"/>
              </a:solidFill>
              <a:latin typeface="Cabin" panose="00000500000000000000"/>
            </a:endParaRPr>
          </a:p>
        </p:txBody>
      </p:sp>
      <p:sp>
        <p:nvSpPr>
          <p:cNvPr id="18" name="TextBox 18"/>
          <p:cNvSpPr txBox="1"/>
          <p:nvPr/>
        </p:nvSpPr>
        <p:spPr>
          <a:xfrm>
            <a:off x="2084163" y="3220414"/>
            <a:ext cx="766091" cy="828675"/>
          </a:xfrm>
          <a:prstGeom prst="rect">
            <a:avLst/>
          </a:prstGeom>
        </p:spPr>
        <p:txBody>
          <a:bodyPr lIns="0" tIns="0" rIns="0" bIns="0" rtlCol="0" anchor="t">
            <a:spAutoFit/>
          </a:bodyPr>
          <a:lstStyle/>
          <a:p>
            <a:pPr marL="0" lvl="0" indent="0" algn="ctr">
              <a:lnSpc>
                <a:spcPts val="6600"/>
              </a:lnSpc>
              <a:spcBef>
                <a:spcPct val="0"/>
              </a:spcBef>
            </a:pPr>
            <a:r>
              <a:rPr lang="en-US" sz="5500">
                <a:solidFill>
                  <a:srgbClr val="003EA8"/>
                </a:solidFill>
                <a:latin typeface="Muli Bold" panose="00000800000000000000"/>
              </a:rPr>
              <a:t>1.</a:t>
            </a:r>
            <a:endParaRPr lang="en-US" sz="5500">
              <a:solidFill>
                <a:srgbClr val="003EA8"/>
              </a:solidFill>
              <a:latin typeface="Muli Bold" panose="00000800000000000000"/>
            </a:endParaRPr>
          </a:p>
        </p:txBody>
      </p:sp>
      <p:sp>
        <p:nvSpPr>
          <p:cNvPr id="19" name="TextBox 19"/>
          <p:cNvSpPr txBox="1"/>
          <p:nvPr/>
        </p:nvSpPr>
        <p:spPr>
          <a:xfrm>
            <a:off x="2084163" y="4518112"/>
            <a:ext cx="766091" cy="828675"/>
          </a:xfrm>
          <a:prstGeom prst="rect">
            <a:avLst/>
          </a:prstGeom>
        </p:spPr>
        <p:txBody>
          <a:bodyPr lIns="0" tIns="0" rIns="0" bIns="0" rtlCol="0" anchor="t">
            <a:spAutoFit/>
          </a:bodyPr>
          <a:lstStyle/>
          <a:p>
            <a:pPr marL="0" lvl="0" indent="0" algn="ctr">
              <a:lnSpc>
                <a:spcPts val="6600"/>
              </a:lnSpc>
              <a:spcBef>
                <a:spcPct val="0"/>
              </a:spcBef>
            </a:pPr>
            <a:r>
              <a:rPr lang="en-US" sz="5500">
                <a:solidFill>
                  <a:srgbClr val="003EA8"/>
                </a:solidFill>
                <a:latin typeface="Muli Bold" panose="00000800000000000000"/>
              </a:rPr>
              <a:t>2.</a:t>
            </a:r>
            <a:endParaRPr lang="en-US" sz="5500">
              <a:solidFill>
                <a:srgbClr val="003EA8"/>
              </a:solidFill>
              <a:latin typeface="Muli Bold" panose="00000800000000000000"/>
            </a:endParaRPr>
          </a:p>
        </p:txBody>
      </p:sp>
      <p:sp>
        <p:nvSpPr>
          <p:cNvPr id="20" name="TextBox 20"/>
          <p:cNvSpPr txBox="1"/>
          <p:nvPr/>
        </p:nvSpPr>
        <p:spPr>
          <a:xfrm>
            <a:off x="2084163" y="5813512"/>
            <a:ext cx="766091" cy="828675"/>
          </a:xfrm>
          <a:prstGeom prst="rect">
            <a:avLst/>
          </a:prstGeom>
        </p:spPr>
        <p:txBody>
          <a:bodyPr lIns="0" tIns="0" rIns="0" bIns="0" rtlCol="0" anchor="t">
            <a:spAutoFit/>
          </a:bodyPr>
          <a:lstStyle/>
          <a:p>
            <a:pPr marL="0" lvl="0" indent="0" algn="ctr">
              <a:lnSpc>
                <a:spcPts val="6600"/>
              </a:lnSpc>
              <a:spcBef>
                <a:spcPct val="0"/>
              </a:spcBef>
            </a:pPr>
            <a:r>
              <a:rPr lang="en-US" sz="5500">
                <a:solidFill>
                  <a:srgbClr val="003EA8"/>
                </a:solidFill>
                <a:latin typeface="Muli Bold" panose="00000800000000000000"/>
              </a:rPr>
              <a:t>3.</a:t>
            </a:r>
            <a:endParaRPr lang="en-US" sz="5500">
              <a:solidFill>
                <a:srgbClr val="003EA8"/>
              </a:solidFill>
              <a:latin typeface="Muli Bold" panose="00000800000000000000"/>
            </a:endParaRPr>
          </a:p>
        </p:txBody>
      </p:sp>
      <p:sp>
        <p:nvSpPr>
          <p:cNvPr id="21" name="TextBox 21"/>
          <p:cNvSpPr txBox="1"/>
          <p:nvPr/>
        </p:nvSpPr>
        <p:spPr>
          <a:xfrm>
            <a:off x="2084163" y="7108912"/>
            <a:ext cx="766091" cy="828675"/>
          </a:xfrm>
          <a:prstGeom prst="rect">
            <a:avLst/>
          </a:prstGeom>
        </p:spPr>
        <p:txBody>
          <a:bodyPr lIns="0" tIns="0" rIns="0" bIns="0" rtlCol="0" anchor="t">
            <a:spAutoFit/>
          </a:bodyPr>
          <a:lstStyle/>
          <a:p>
            <a:pPr marL="0" lvl="0" indent="0" algn="ctr">
              <a:lnSpc>
                <a:spcPts val="6600"/>
              </a:lnSpc>
              <a:spcBef>
                <a:spcPct val="0"/>
              </a:spcBef>
            </a:pPr>
            <a:r>
              <a:rPr lang="en-US" sz="5500">
                <a:solidFill>
                  <a:srgbClr val="003EA8"/>
                </a:solidFill>
                <a:latin typeface="Muli Bold" panose="00000800000000000000"/>
              </a:rPr>
              <a:t>4.</a:t>
            </a:r>
            <a:endParaRPr lang="en-US" sz="5500">
              <a:solidFill>
                <a:srgbClr val="003EA8"/>
              </a:solidFill>
              <a:latin typeface="Muli Bold" panose="00000800000000000000"/>
            </a:endParaRPr>
          </a:p>
        </p:txBody>
      </p:sp>
      <p:sp>
        <p:nvSpPr>
          <p:cNvPr id="22" name="TextBox 22"/>
          <p:cNvSpPr txBox="1"/>
          <p:nvPr/>
        </p:nvSpPr>
        <p:spPr>
          <a:xfrm>
            <a:off x="2084163" y="8404312"/>
            <a:ext cx="766091" cy="828675"/>
          </a:xfrm>
          <a:prstGeom prst="rect">
            <a:avLst/>
          </a:prstGeom>
        </p:spPr>
        <p:txBody>
          <a:bodyPr lIns="0" tIns="0" rIns="0" bIns="0" rtlCol="0" anchor="t">
            <a:spAutoFit/>
          </a:bodyPr>
          <a:lstStyle/>
          <a:p>
            <a:pPr marL="0" lvl="0" indent="0" algn="ctr">
              <a:lnSpc>
                <a:spcPts val="6600"/>
              </a:lnSpc>
              <a:spcBef>
                <a:spcPct val="0"/>
              </a:spcBef>
            </a:pPr>
            <a:r>
              <a:rPr lang="en-US" sz="5500">
                <a:solidFill>
                  <a:srgbClr val="003EA8"/>
                </a:solidFill>
                <a:latin typeface="Muli Bold" panose="00000800000000000000"/>
              </a:rPr>
              <a:t>5.</a:t>
            </a:r>
            <a:endParaRPr lang="en-US" sz="5500">
              <a:solidFill>
                <a:srgbClr val="003EA8"/>
              </a:solidFill>
              <a:latin typeface="Muli Bold" panose="000008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24354" r="-1468" b="-56033"/>
            </a:stretch>
          </a:blipFill>
        </p:spPr>
      </p:sp>
      <p:grpSp>
        <p:nvGrpSpPr>
          <p:cNvPr id="3" name="Group 3"/>
          <p:cNvGrpSpPr/>
          <p:nvPr/>
        </p:nvGrpSpPr>
        <p:grpSpPr>
          <a:xfrm rot="0">
            <a:off x="905495" y="657204"/>
            <a:ext cx="16442675" cy="1907038"/>
            <a:chOff x="0" y="0"/>
            <a:chExt cx="5998333" cy="695693"/>
          </a:xfrm>
        </p:grpSpPr>
        <p:sp>
          <p:nvSpPr>
            <p:cNvPr id="4" name="Freeform 4"/>
            <p:cNvSpPr/>
            <p:nvPr/>
          </p:nvSpPr>
          <p:spPr>
            <a:xfrm>
              <a:off x="0" y="0"/>
              <a:ext cx="5998332" cy="695693"/>
            </a:xfrm>
            <a:custGeom>
              <a:avLst/>
              <a:gdLst/>
              <a:ahLst/>
              <a:cxnLst/>
              <a:rect l="l" t="t" r="r" b="b"/>
              <a:pathLst>
                <a:path w="5998332" h="695693">
                  <a:moveTo>
                    <a:pt x="0" y="0"/>
                  </a:moveTo>
                  <a:lnTo>
                    <a:pt x="5998332" y="0"/>
                  </a:lnTo>
                  <a:lnTo>
                    <a:pt x="5998332" y="695693"/>
                  </a:lnTo>
                  <a:lnTo>
                    <a:pt x="0" y="695693"/>
                  </a:lnTo>
                  <a:close/>
                </a:path>
              </a:pathLst>
            </a:custGeom>
            <a:solidFill>
              <a:srgbClr val="FFFFFF"/>
            </a:solidFill>
          </p:spPr>
        </p:sp>
      </p:grpSp>
      <p:grpSp>
        <p:nvGrpSpPr>
          <p:cNvPr id="5" name="Group 5"/>
          <p:cNvGrpSpPr/>
          <p:nvPr/>
        </p:nvGrpSpPr>
        <p:grpSpPr>
          <a:xfrm rot="0">
            <a:off x="905495" y="2915205"/>
            <a:ext cx="9009410" cy="5787794"/>
            <a:chOff x="0" y="0"/>
            <a:chExt cx="3286657" cy="2111403"/>
          </a:xfrm>
        </p:grpSpPr>
        <p:sp>
          <p:nvSpPr>
            <p:cNvPr id="6" name="Freeform 6"/>
            <p:cNvSpPr/>
            <p:nvPr/>
          </p:nvSpPr>
          <p:spPr>
            <a:xfrm>
              <a:off x="0" y="0"/>
              <a:ext cx="3286657" cy="2111403"/>
            </a:xfrm>
            <a:custGeom>
              <a:avLst/>
              <a:gdLst/>
              <a:ahLst/>
              <a:cxnLst/>
              <a:rect l="l" t="t" r="r" b="b"/>
              <a:pathLst>
                <a:path w="3286657" h="2111403">
                  <a:moveTo>
                    <a:pt x="0" y="0"/>
                  </a:moveTo>
                  <a:lnTo>
                    <a:pt x="3286657" y="0"/>
                  </a:lnTo>
                  <a:lnTo>
                    <a:pt x="3286657" y="2111403"/>
                  </a:lnTo>
                  <a:lnTo>
                    <a:pt x="0" y="2111403"/>
                  </a:lnTo>
                  <a:close/>
                </a:path>
              </a:pathLst>
            </a:custGeom>
            <a:solidFill>
              <a:srgbClr val="FFFFFF"/>
            </a:solidFill>
          </p:spPr>
        </p:sp>
      </p:grpSp>
      <p:grpSp>
        <p:nvGrpSpPr>
          <p:cNvPr id="7" name="Group 7"/>
          <p:cNvGrpSpPr/>
          <p:nvPr/>
        </p:nvGrpSpPr>
        <p:grpSpPr>
          <a:xfrm rot="0">
            <a:off x="10261150" y="2915205"/>
            <a:ext cx="7087021" cy="5787794"/>
            <a:chOff x="0" y="0"/>
            <a:chExt cx="2585364" cy="2111403"/>
          </a:xfrm>
        </p:grpSpPr>
        <p:sp>
          <p:nvSpPr>
            <p:cNvPr id="8" name="Freeform 8"/>
            <p:cNvSpPr/>
            <p:nvPr/>
          </p:nvSpPr>
          <p:spPr>
            <a:xfrm>
              <a:off x="0" y="0"/>
              <a:ext cx="2585364" cy="2111403"/>
            </a:xfrm>
            <a:custGeom>
              <a:avLst/>
              <a:gdLst/>
              <a:ahLst/>
              <a:cxnLst/>
              <a:rect l="l" t="t" r="r" b="b"/>
              <a:pathLst>
                <a:path w="2585364" h="2111403">
                  <a:moveTo>
                    <a:pt x="0" y="0"/>
                  </a:moveTo>
                  <a:lnTo>
                    <a:pt x="2585364" y="0"/>
                  </a:lnTo>
                  <a:lnTo>
                    <a:pt x="2585364" y="2111403"/>
                  </a:lnTo>
                  <a:lnTo>
                    <a:pt x="0" y="2111403"/>
                  </a:lnTo>
                  <a:close/>
                </a:path>
              </a:pathLst>
            </a:custGeom>
            <a:solidFill>
              <a:srgbClr val="FFFFFF"/>
            </a:solidFill>
          </p:spPr>
        </p:sp>
      </p:grpSp>
      <p:sp>
        <p:nvSpPr>
          <p:cNvPr id="9" name="Freeform 9"/>
          <p:cNvSpPr/>
          <p:nvPr/>
        </p:nvSpPr>
        <p:spPr>
          <a:xfrm>
            <a:off x="15301511" y="-207276"/>
            <a:ext cx="4876557" cy="1728961"/>
          </a:xfrm>
          <a:custGeom>
            <a:avLst/>
            <a:gdLst/>
            <a:ahLst/>
            <a:cxnLst/>
            <a:rect l="l" t="t" r="r" b="b"/>
            <a:pathLst>
              <a:path w="4876557" h="1728961">
                <a:moveTo>
                  <a:pt x="0" y="0"/>
                </a:moveTo>
                <a:lnTo>
                  <a:pt x="4876558" y="0"/>
                </a:lnTo>
                <a:lnTo>
                  <a:pt x="4876558" y="1728961"/>
                </a:lnTo>
                <a:lnTo>
                  <a:pt x="0" y="17289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rot="-10800000">
            <a:off x="8469322" y="9150674"/>
            <a:ext cx="4876557" cy="1728961"/>
          </a:xfrm>
          <a:custGeom>
            <a:avLst/>
            <a:gdLst/>
            <a:ahLst/>
            <a:cxnLst/>
            <a:rect l="l" t="t" r="r" b="b"/>
            <a:pathLst>
              <a:path w="4876557" h="1728961">
                <a:moveTo>
                  <a:pt x="0" y="0"/>
                </a:moveTo>
                <a:lnTo>
                  <a:pt x="4876557" y="0"/>
                </a:lnTo>
                <a:lnTo>
                  <a:pt x="4876557" y="1728961"/>
                </a:lnTo>
                <a:lnTo>
                  <a:pt x="0" y="17289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295787" y="291782"/>
            <a:ext cx="441616" cy="633141"/>
          </a:xfrm>
          <a:custGeom>
            <a:avLst/>
            <a:gdLst/>
            <a:ahLst/>
            <a:cxnLst/>
            <a:rect l="l" t="t" r="r" b="b"/>
            <a:pathLst>
              <a:path w="441616" h="633141">
                <a:moveTo>
                  <a:pt x="0" y="0"/>
                </a:moveTo>
                <a:lnTo>
                  <a:pt x="441615" y="0"/>
                </a:lnTo>
                <a:lnTo>
                  <a:pt x="441615" y="633141"/>
                </a:lnTo>
                <a:lnTo>
                  <a:pt x="0" y="63314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10708963" y="3126684"/>
            <a:ext cx="6191395" cy="5364836"/>
          </a:xfrm>
          <a:custGeom>
            <a:avLst/>
            <a:gdLst/>
            <a:ahLst/>
            <a:cxnLst/>
            <a:rect l="l" t="t" r="r" b="b"/>
            <a:pathLst>
              <a:path w="6191395" h="5364836">
                <a:moveTo>
                  <a:pt x="0" y="0"/>
                </a:moveTo>
                <a:lnTo>
                  <a:pt x="6191394" y="0"/>
                </a:lnTo>
                <a:lnTo>
                  <a:pt x="6191394" y="5364836"/>
                </a:lnTo>
                <a:lnTo>
                  <a:pt x="0" y="5364836"/>
                </a:lnTo>
                <a:lnTo>
                  <a:pt x="0" y="0"/>
                </a:lnTo>
                <a:close/>
              </a:path>
            </a:pathLst>
          </a:custGeom>
          <a:blipFill>
            <a:blip r:embed="rId6"/>
            <a:stretch>
              <a:fillRect/>
            </a:stretch>
          </a:blipFill>
        </p:spPr>
      </p:sp>
      <p:sp>
        <p:nvSpPr>
          <p:cNvPr id="13" name="TextBox 13"/>
          <p:cNvSpPr txBox="1"/>
          <p:nvPr/>
        </p:nvSpPr>
        <p:spPr>
          <a:xfrm>
            <a:off x="2919820" y="835885"/>
            <a:ext cx="12029843" cy="1371600"/>
          </a:xfrm>
          <a:prstGeom prst="rect">
            <a:avLst/>
          </a:prstGeom>
        </p:spPr>
        <p:txBody>
          <a:bodyPr lIns="0" tIns="0" rIns="0" bIns="0" rtlCol="0" anchor="t">
            <a:spAutoFit/>
          </a:bodyPr>
          <a:lstStyle/>
          <a:p>
            <a:pPr marL="0" lvl="0" indent="0" algn="ctr">
              <a:lnSpc>
                <a:spcPts val="10800"/>
              </a:lnSpc>
              <a:spcBef>
                <a:spcPct val="0"/>
              </a:spcBef>
            </a:pPr>
            <a:r>
              <a:rPr lang="en-US" sz="9000">
                <a:solidFill>
                  <a:srgbClr val="003EA8"/>
                </a:solidFill>
                <a:latin typeface="Muli Bold" panose="00000800000000000000"/>
              </a:rPr>
              <a:t>1.  github và kaggle</a:t>
            </a:r>
            <a:endParaRPr lang="en-US" sz="9000">
              <a:solidFill>
                <a:srgbClr val="003EA8"/>
              </a:solidFill>
              <a:latin typeface="Muli Bold" panose="00000800000000000000"/>
            </a:endParaRPr>
          </a:p>
        </p:txBody>
      </p:sp>
      <p:sp>
        <p:nvSpPr>
          <p:cNvPr id="14" name="TextBox 14"/>
          <p:cNvSpPr txBox="1"/>
          <p:nvPr/>
        </p:nvSpPr>
        <p:spPr>
          <a:xfrm>
            <a:off x="1885659" y="4140213"/>
            <a:ext cx="7049083" cy="450215"/>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Cabin" panose="00000500000000000000"/>
              </a:rPr>
              <a:t>Các câu lệnh cơ bản khi sử dụng github</a:t>
            </a:r>
            <a:endParaRPr lang="en-US" sz="2800">
              <a:solidFill>
                <a:srgbClr val="000000"/>
              </a:solidFill>
              <a:latin typeface="Cabin" panose="00000500000000000000"/>
            </a:endParaRPr>
          </a:p>
        </p:txBody>
      </p:sp>
      <p:sp>
        <p:nvSpPr>
          <p:cNvPr id="15" name="TextBox 15"/>
          <p:cNvSpPr txBox="1"/>
          <p:nvPr/>
        </p:nvSpPr>
        <p:spPr>
          <a:xfrm>
            <a:off x="1885659" y="3260608"/>
            <a:ext cx="7049083" cy="555625"/>
          </a:xfrm>
          <a:prstGeom prst="rect">
            <a:avLst/>
          </a:prstGeom>
        </p:spPr>
        <p:txBody>
          <a:bodyPr lIns="0" tIns="0" rIns="0" bIns="0" rtlCol="0" anchor="t">
            <a:spAutoFit/>
          </a:bodyPr>
          <a:lstStyle/>
          <a:p>
            <a:pPr algn="l">
              <a:lnSpc>
                <a:spcPts val="4550"/>
              </a:lnSpc>
            </a:pPr>
            <a:r>
              <a:rPr lang="en-US" sz="3500">
                <a:solidFill>
                  <a:srgbClr val="003EA8"/>
                </a:solidFill>
                <a:latin typeface="Muli Bold" panose="00000800000000000000"/>
              </a:rPr>
              <a:t>Kiến thức:</a:t>
            </a:r>
            <a:endParaRPr lang="en-US" sz="3500">
              <a:solidFill>
                <a:srgbClr val="003EA8"/>
              </a:solidFill>
              <a:latin typeface="Muli Bold" panose="00000800000000000000"/>
            </a:endParaRPr>
          </a:p>
        </p:txBody>
      </p:sp>
      <p:sp>
        <p:nvSpPr>
          <p:cNvPr id="16" name="TextBox 16"/>
          <p:cNvSpPr txBox="1"/>
          <p:nvPr/>
        </p:nvSpPr>
        <p:spPr>
          <a:xfrm>
            <a:off x="1885659" y="7063105"/>
            <a:ext cx="6868115" cy="907415"/>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Cabin" panose="00000500000000000000"/>
              </a:rPr>
              <a:t>Tự tạo một project cá nhân với SSH và kết nối dataset của kaggle</a:t>
            </a:r>
            <a:endParaRPr lang="en-US" sz="2800">
              <a:solidFill>
                <a:srgbClr val="000000"/>
              </a:solidFill>
              <a:latin typeface="Cabin" panose="00000500000000000000"/>
            </a:endParaRPr>
          </a:p>
        </p:txBody>
      </p:sp>
      <p:sp>
        <p:nvSpPr>
          <p:cNvPr id="17" name="TextBox 17"/>
          <p:cNvSpPr txBox="1"/>
          <p:nvPr/>
        </p:nvSpPr>
        <p:spPr>
          <a:xfrm>
            <a:off x="1885659" y="5114925"/>
            <a:ext cx="6868115" cy="450215"/>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Cabin" panose="00000500000000000000"/>
              </a:rPr>
              <a:t>Cách kết nối SSH trên kaggle</a:t>
            </a:r>
            <a:endParaRPr lang="en-US" sz="2800">
              <a:solidFill>
                <a:srgbClr val="000000"/>
              </a:solidFill>
              <a:latin typeface="Cabin" panose="00000500000000000000"/>
            </a:endParaRPr>
          </a:p>
        </p:txBody>
      </p:sp>
      <p:sp>
        <p:nvSpPr>
          <p:cNvPr id="18" name="TextBox 18"/>
          <p:cNvSpPr txBox="1"/>
          <p:nvPr/>
        </p:nvSpPr>
        <p:spPr>
          <a:xfrm>
            <a:off x="1885659" y="6089015"/>
            <a:ext cx="6868115" cy="450215"/>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Cabin" panose="00000500000000000000"/>
              </a:rPr>
              <a:t>Kết nối kaggle với vscode</a:t>
            </a:r>
            <a:endParaRPr lang="en-US" sz="2800">
              <a:solidFill>
                <a:srgbClr val="000000"/>
              </a:solidFill>
              <a:latin typeface="Cabin" panose="000005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24354" r="-1468" b="-56033"/>
            </a:stretch>
          </a:blipFill>
        </p:spPr>
      </p:sp>
      <p:grpSp>
        <p:nvGrpSpPr>
          <p:cNvPr id="3" name="Group 3"/>
          <p:cNvGrpSpPr/>
          <p:nvPr/>
        </p:nvGrpSpPr>
        <p:grpSpPr>
          <a:xfrm rot="0">
            <a:off x="905495" y="657204"/>
            <a:ext cx="16442675" cy="1907038"/>
            <a:chOff x="0" y="0"/>
            <a:chExt cx="5998333" cy="695693"/>
          </a:xfrm>
        </p:grpSpPr>
        <p:sp>
          <p:nvSpPr>
            <p:cNvPr id="4" name="Freeform 4"/>
            <p:cNvSpPr/>
            <p:nvPr/>
          </p:nvSpPr>
          <p:spPr>
            <a:xfrm>
              <a:off x="0" y="0"/>
              <a:ext cx="5998332" cy="695693"/>
            </a:xfrm>
            <a:custGeom>
              <a:avLst/>
              <a:gdLst/>
              <a:ahLst/>
              <a:cxnLst/>
              <a:rect l="l" t="t" r="r" b="b"/>
              <a:pathLst>
                <a:path w="5998332" h="695693">
                  <a:moveTo>
                    <a:pt x="0" y="0"/>
                  </a:moveTo>
                  <a:lnTo>
                    <a:pt x="5998332" y="0"/>
                  </a:lnTo>
                  <a:lnTo>
                    <a:pt x="5998332" y="695693"/>
                  </a:lnTo>
                  <a:lnTo>
                    <a:pt x="0" y="695693"/>
                  </a:lnTo>
                  <a:close/>
                </a:path>
              </a:pathLst>
            </a:custGeom>
            <a:solidFill>
              <a:srgbClr val="FFFFFF"/>
            </a:solidFill>
          </p:spPr>
        </p:sp>
      </p:grpSp>
      <p:grpSp>
        <p:nvGrpSpPr>
          <p:cNvPr id="5" name="Group 5"/>
          <p:cNvGrpSpPr/>
          <p:nvPr/>
        </p:nvGrpSpPr>
        <p:grpSpPr>
          <a:xfrm rot="0">
            <a:off x="905495" y="2915205"/>
            <a:ext cx="9009410" cy="5787794"/>
            <a:chOff x="0" y="0"/>
            <a:chExt cx="3286657" cy="2111403"/>
          </a:xfrm>
        </p:grpSpPr>
        <p:sp>
          <p:nvSpPr>
            <p:cNvPr id="6" name="Freeform 6"/>
            <p:cNvSpPr/>
            <p:nvPr/>
          </p:nvSpPr>
          <p:spPr>
            <a:xfrm>
              <a:off x="0" y="0"/>
              <a:ext cx="3286657" cy="2111403"/>
            </a:xfrm>
            <a:custGeom>
              <a:avLst/>
              <a:gdLst/>
              <a:ahLst/>
              <a:cxnLst/>
              <a:rect l="l" t="t" r="r" b="b"/>
              <a:pathLst>
                <a:path w="3286657" h="2111403">
                  <a:moveTo>
                    <a:pt x="0" y="0"/>
                  </a:moveTo>
                  <a:lnTo>
                    <a:pt x="3286657" y="0"/>
                  </a:lnTo>
                  <a:lnTo>
                    <a:pt x="3286657" y="2111403"/>
                  </a:lnTo>
                  <a:lnTo>
                    <a:pt x="0" y="2111403"/>
                  </a:lnTo>
                  <a:close/>
                </a:path>
              </a:pathLst>
            </a:custGeom>
            <a:solidFill>
              <a:srgbClr val="FFFFFF"/>
            </a:solidFill>
          </p:spPr>
        </p:sp>
      </p:grpSp>
      <p:grpSp>
        <p:nvGrpSpPr>
          <p:cNvPr id="7" name="Group 7"/>
          <p:cNvGrpSpPr/>
          <p:nvPr/>
        </p:nvGrpSpPr>
        <p:grpSpPr>
          <a:xfrm rot="0">
            <a:off x="10261150" y="2915205"/>
            <a:ext cx="7087021" cy="5787794"/>
            <a:chOff x="0" y="0"/>
            <a:chExt cx="2585364" cy="2111403"/>
          </a:xfrm>
        </p:grpSpPr>
        <p:sp>
          <p:nvSpPr>
            <p:cNvPr id="8" name="Freeform 8"/>
            <p:cNvSpPr/>
            <p:nvPr/>
          </p:nvSpPr>
          <p:spPr>
            <a:xfrm>
              <a:off x="0" y="0"/>
              <a:ext cx="2585364" cy="2111403"/>
            </a:xfrm>
            <a:custGeom>
              <a:avLst/>
              <a:gdLst/>
              <a:ahLst/>
              <a:cxnLst/>
              <a:rect l="l" t="t" r="r" b="b"/>
              <a:pathLst>
                <a:path w="2585364" h="2111403">
                  <a:moveTo>
                    <a:pt x="0" y="0"/>
                  </a:moveTo>
                  <a:lnTo>
                    <a:pt x="2585364" y="0"/>
                  </a:lnTo>
                  <a:lnTo>
                    <a:pt x="2585364" y="2111403"/>
                  </a:lnTo>
                  <a:lnTo>
                    <a:pt x="0" y="2111403"/>
                  </a:lnTo>
                  <a:close/>
                </a:path>
              </a:pathLst>
            </a:custGeom>
            <a:solidFill>
              <a:srgbClr val="FFFFFF"/>
            </a:solidFill>
          </p:spPr>
        </p:sp>
      </p:grpSp>
      <p:sp>
        <p:nvSpPr>
          <p:cNvPr id="9" name="Freeform 9"/>
          <p:cNvSpPr/>
          <p:nvPr/>
        </p:nvSpPr>
        <p:spPr>
          <a:xfrm>
            <a:off x="15301511" y="-207276"/>
            <a:ext cx="4876557" cy="1728961"/>
          </a:xfrm>
          <a:custGeom>
            <a:avLst/>
            <a:gdLst/>
            <a:ahLst/>
            <a:cxnLst/>
            <a:rect l="l" t="t" r="r" b="b"/>
            <a:pathLst>
              <a:path w="4876557" h="1728961">
                <a:moveTo>
                  <a:pt x="0" y="0"/>
                </a:moveTo>
                <a:lnTo>
                  <a:pt x="4876558" y="0"/>
                </a:lnTo>
                <a:lnTo>
                  <a:pt x="4876558" y="1728961"/>
                </a:lnTo>
                <a:lnTo>
                  <a:pt x="0" y="17289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rot="-10800000">
            <a:off x="8469322" y="9150674"/>
            <a:ext cx="4876557" cy="1728961"/>
          </a:xfrm>
          <a:custGeom>
            <a:avLst/>
            <a:gdLst/>
            <a:ahLst/>
            <a:cxnLst/>
            <a:rect l="l" t="t" r="r" b="b"/>
            <a:pathLst>
              <a:path w="4876557" h="1728961">
                <a:moveTo>
                  <a:pt x="0" y="0"/>
                </a:moveTo>
                <a:lnTo>
                  <a:pt x="4876557" y="0"/>
                </a:lnTo>
                <a:lnTo>
                  <a:pt x="4876557" y="1728961"/>
                </a:lnTo>
                <a:lnTo>
                  <a:pt x="0" y="17289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295787" y="291782"/>
            <a:ext cx="441616" cy="633141"/>
          </a:xfrm>
          <a:custGeom>
            <a:avLst/>
            <a:gdLst/>
            <a:ahLst/>
            <a:cxnLst/>
            <a:rect l="l" t="t" r="r" b="b"/>
            <a:pathLst>
              <a:path w="441616" h="633141">
                <a:moveTo>
                  <a:pt x="0" y="0"/>
                </a:moveTo>
                <a:lnTo>
                  <a:pt x="441615" y="0"/>
                </a:lnTo>
                <a:lnTo>
                  <a:pt x="441615" y="633141"/>
                </a:lnTo>
                <a:lnTo>
                  <a:pt x="0" y="63314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TextBox 12"/>
          <p:cNvSpPr txBox="1"/>
          <p:nvPr/>
        </p:nvSpPr>
        <p:spPr>
          <a:xfrm>
            <a:off x="2919820" y="835885"/>
            <a:ext cx="12029843" cy="1371600"/>
          </a:xfrm>
          <a:prstGeom prst="rect">
            <a:avLst/>
          </a:prstGeom>
        </p:spPr>
        <p:txBody>
          <a:bodyPr lIns="0" tIns="0" rIns="0" bIns="0" rtlCol="0" anchor="t">
            <a:spAutoFit/>
          </a:bodyPr>
          <a:lstStyle/>
          <a:p>
            <a:pPr marL="0" lvl="0" indent="0" algn="ctr">
              <a:lnSpc>
                <a:spcPts val="10800"/>
              </a:lnSpc>
              <a:spcBef>
                <a:spcPct val="0"/>
              </a:spcBef>
            </a:pPr>
            <a:r>
              <a:rPr lang="en-US" sz="9000">
                <a:solidFill>
                  <a:srgbClr val="003EA8"/>
                </a:solidFill>
                <a:latin typeface="Muli Bold" panose="00000800000000000000"/>
              </a:rPr>
              <a:t>1.  github và kaggle</a:t>
            </a:r>
            <a:endParaRPr lang="en-US" sz="9000">
              <a:solidFill>
                <a:srgbClr val="003EA8"/>
              </a:solidFill>
              <a:latin typeface="Muli Bold" panose="00000800000000000000"/>
            </a:endParaRPr>
          </a:p>
        </p:txBody>
      </p:sp>
      <p:sp>
        <p:nvSpPr>
          <p:cNvPr id="13" name="TextBox 13"/>
          <p:cNvSpPr txBox="1"/>
          <p:nvPr/>
        </p:nvSpPr>
        <p:spPr>
          <a:xfrm>
            <a:off x="1885659" y="4140213"/>
            <a:ext cx="7049083" cy="450215"/>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Cabin" panose="00000500000000000000"/>
              </a:rPr>
              <a:t>Các câu lệnh cơ bản khi sử dụng github</a:t>
            </a:r>
            <a:endParaRPr lang="en-US" sz="2800">
              <a:solidFill>
                <a:srgbClr val="000000"/>
              </a:solidFill>
              <a:latin typeface="Cabin" panose="00000500000000000000"/>
            </a:endParaRPr>
          </a:p>
        </p:txBody>
      </p:sp>
      <p:sp>
        <p:nvSpPr>
          <p:cNvPr id="14" name="TextBox 14"/>
          <p:cNvSpPr txBox="1"/>
          <p:nvPr/>
        </p:nvSpPr>
        <p:spPr>
          <a:xfrm>
            <a:off x="1885659" y="3260608"/>
            <a:ext cx="7049083" cy="555625"/>
          </a:xfrm>
          <a:prstGeom prst="rect">
            <a:avLst/>
          </a:prstGeom>
        </p:spPr>
        <p:txBody>
          <a:bodyPr lIns="0" tIns="0" rIns="0" bIns="0" rtlCol="0" anchor="t">
            <a:spAutoFit/>
          </a:bodyPr>
          <a:lstStyle/>
          <a:p>
            <a:pPr algn="l">
              <a:lnSpc>
                <a:spcPts val="4550"/>
              </a:lnSpc>
            </a:pPr>
            <a:r>
              <a:rPr lang="en-US" sz="3500">
                <a:solidFill>
                  <a:srgbClr val="003EA8"/>
                </a:solidFill>
                <a:latin typeface="Muli Bold" panose="00000800000000000000"/>
              </a:rPr>
              <a:t>Kiến thức:</a:t>
            </a:r>
            <a:endParaRPr lang="en-US" sz="3500">
              <a:solidFill>
                <a:srgbClr val="003EA8"/>
              </a:solidFill>
              <a:latin typeface="Muli Bold" panose="00000800000000000000"/>
            </a:endParaRPr>
          </a:p>
        </p:txBody>
      </p:sp>
      <p:sp>
        <p:nvSpPr>
          <p:cNvPr id="15" name="TextBox 15"/>
          <p:cNvSpPr txBox="1"/>
          <p:nvPr/>
        </p:nvSpPr>
        <p:spPr>
          <a:xfrm>
            <a:off x="1885659" y="7063105"/>
            <a:ext cx="6868115" cy="907415"/>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Cabin" panose="00000500000000000000"/>
              </a:rPr>
              <a:t>Tự tạo một project cá nhân với SSH và kết nối dataset của kaggle</a:t>
            </a:r>
            <a:endParaRPr lang="en-US" sz="2800">
              <a:solidFill>
                <a:srgbClr val="000000"/>
              </a:solidFill>
              <a:latin typeface="Cabin" panose="00000500000000000000"/>
            </a:endParaRPr>
          </a:p>
        </p:txBody>
      </p:sp>
      <p:sp>
        <p:nvSpPr>
          <p:cNvPr id="16" name="TextBox 16"/>
          <p:cNvSpPr txBox="1"/>
          <p:nvPr/>
        </p:nvSpPr>
        <p:spPr>
          <a:xfrm>
            <a:off x="1885659" y="5114925"/>
            <a:ext cx="6868115" cy="450215"/>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Cabin" panose="00000500000000000000"/>
              </a:rPr>
              <a:t>Cách kết nối SSH trên kaggle</a:t>
            </a:r>
            <a:endParaRPr lang="en-US" sz="2800">
              <a:solidFill>
                <a:srgbClr val="000000"/>
              </a:solidFill>
              <a:latin typeface="Cabin" panose="00000500000000000000"/>
            </a:endParaRPr>
          </a:p>
        </p:txBody>
      </p:sp>
      <p:sp>
        <p:nvSpPr>
          <p:cNvPr id="17" name="TextBox 17"/>
          <p:cNvSpPr txBox="1"/>
          <p:nvPr/>
        </p:nvSpPr>
        <p:spPr>
          <a:xfrm>
            <a:off x="1885659" y="6089015"/>
            <a:ext cx="6868115" cy="450215"/>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Cabin" panose="00000500000000000000"/>
              </a:rPr>
              <a:t>Kết nối kaggle với vscode</a:t>
            </a:r>
            <a:endParaRPr lang="en-US" sz="2800">
              <a:solidFill>
                <a:srgbClr val="000000"/>
              </a:solidFill>
              <a:latin typeface="Cabin" panose="00000500000000000000"/>
            </a:endParaRPr>
          </a:p>
        </p:txBody>
      </p:sp>
      <p:sp>
        <p:nvSpPr>
          <p:cNvPr id="18" name="Freeform 18"/>
          <p:cNvSpPr/>
          <p:nvPr/>
        </p:nvSpPr>
        <p:spPr>
          <a:xfrm>
            <a:off x="11153859" y="3450622"/>
            <a:ext cx="5719652" cy="4716959"/>
          </a:xfrm>
          <a:custGeom>
            <a:avLst/>
            <a:gdLst/>
            <a:ahLst/>
            <a:cxnLst/>
            <a:rect l="l" t="t" r="r" b="b"/>
            <a:pathLst>
              <a:path w="5719652" h="4716959">
                <a:moveTo>
                  <a:pt x="0" y="0"/>
                </a:moveTo>
                <a:lnTo>
                  <a:pt x="5719652" y="0"/>
                </a:lnTo>
                <a:lnTo>
                  <a:pt x="5719652" y="4716960"/>
                </a:lnTo>
                <a:lnTo>
                  <a:pt x="0" y="4716960"/>
                </a:lnTo>
                <a:lnTo>
                  <a:pt x="0" y="0"/>
                </a:lnTo>
                <a:close/>
              </a:path>
            </a:pathLst>
          </a:custGeom>
          <a:blipFill>
            <a:blip r:embed="rId6"/>
            <a:stretch>
              <a:fillRect t="-19276" r="-57" b="-3699"/>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24354" r="-1468" b="-56033"/>
            </a:stretch>
          </a:blipFill>
        </p:spPr>
      </p:sp>
      <p:grpSp>
        <p:nvGrpSpPr>
          <p:cNvPr id="3" name="Group 3"/>
          <p:cNvGrpSpPr/>
          <p:nvPr/>
        </p:nvGrpSpPr>
        <p:grpSpPr>
          <a:xfrm rot="0">
            <a:off x="905495" y="657204"/>
            <a:ext cx="16445245" cy="1906519"/>
            <a:chOff x="0" y="0"/>
            <a:chExt cx="5999270" cy="695503"/>
          </a:xfrm>
        </p:grpSpPr>
        <p:sp>
          <p:nvSpPr>
            <p:cNvPr id="4" name="Freeform 4"/>
            <p:cNvSpPr/>
            <p:nvPr/>
          </p:nvSpPr>
          <p:spPr>
            <a:xfrm>
              <a:off x="0" y="0"/>
              <a:ext cx="5999270" cy="695503"/>
            </a:xfrm>
            <a:custGeom>
              <a:avLst/>
              <a:gdLst/>
              <a:ahLst/>
              <a:cxnLst/>
              <a:rect l="l" t="t" r="r" b="b"/>
              <a:pathLst>
                <a:path w="5999270" h="695503">
                  <a:moveTo>
                    <a:pt x="0" y="0"/>
                  </a:moveTo>
                  <a:lnTo>
                    <a:pt x="5999270" y="0"/>
                  </a:lnTo>
                  <a:lnTo>
                    <a:pt x="5999270" y="695503"/>
                  </a:lnTo>
                  <a:lnTo>
                    <a:pt x="0" y="695503"/>
                  </a:lnTo>
                  <a:close/>
                </a:path>
              </a:pathLst>
            </a:custGeom>
            <a:solidFill>
              <a:srgbClr val="FFFFFF"/>
            </a:solidFill>
          </p:spPr>
        </p:sp>
      </p:grpSp>
      <p:grpSp>
        <p:nvGrpSpPr>
          <p:cNvPr id="5" name="Group 5"/>
          <p:cNvGrpSpPr/>
          <p:nvPr/>
        </p:nvGrpSpPr>
        <p:grpSpPr>
          <a:xfrm rot="0">
            <a:off x="8015806" y="2915205"/>
            <a:ext cx="9334934" cy="6438343"/>
            <a:chOff x="0" y="0"/>
            <a:chExt cx="3405409" cy="2348725"/>
          </a:xfrm>
        </p:grpSpPr>
        <p:sp>
          <p:nvSpPr>
            <p:cNvPr id="6" name="Freeform 6"/>
            <p:cNvSpPr/>
            <p:nvPr/>
          </p:nvSpPr>
          <p:spPr>
            <a:xfrm>
              <a:off x="0" y="0"/>
              <a:ext cx="3405409" cy="2348725"/>
            </a:xfrm>
            <a:custGeom>
              <a:avLst/>
              <a:gdLst/>
              <a:ahLst/>
              <a:cxnLst/>
              <a:rect l="l" t="t" r="r" b="b"/>
              <a:pathLst>
                <a:path w="3405409" h="2348725">
                  <a:moveTo>
                    <a:pt x="0" y="0"/>
                  </a:moveTo>
                  <a:lnTo>
                    <a:pt x="3405409" y="0"/>
                  </a:lnTo>
                  <a:lnTo>
                    <a:pt x="3405409" y="2348725"/>
                  </a:lnTo>
                  <a:lnTo>
                    <a:pt x="0" y="2348725"/>
                  </a:lnTo>
                  <a:close/>
                </a:path>
              </a:pathLst>
            </a:custGeom>
            <a:solidFill>
              <a:srgbClr val="FFFFFF"/>
            </a:solidFill>
          </p:spPr>
        </p:sp>
      </p:grpSp>
      <p:grpSp>
        <p:nvGrpSpPr>
          <p:cNvPr id="7" name="Group 7"/>
          <p:cNvGrpSpPr/>
          <p:nvPr/>
        </p:nvGrpSpPr>
        <p:grpSpPr>
          <a:xfrm rot="0">
            <a:off x="1000310" y="2990284"/>
            <a:ext cx="6748114" cy="6438343"/>
            <a:chOff x="0" y="0"/>
            <a:chExt cx="2461730" cy="2348725"/>
          </a:xfrm>
        </p:grpSpPr>
        <p:sp>
          <p:nvSpPr>
            <p:cNvPr id="8" name="Freeform 8"/>
            <p:cNvSpPr/>
            <p:nvPr/>
          </p:nvSpPr>
          <p:spPr>
            <a:xfrm>
              <a:off x="0" y="0"/>
              <a:ext cx="2461730" cy="2348725"/>
            </a:xfrm>
            <a:custGeom>
              <a:avLst/>
              <a:gdLst/>
              <a:ahLst/>
              <a:cxnLst/>
              <a:rect l="l" t="t" r="r" b="b"/>
              <a:pathLst>
                <a:path w="2461730" h="2348725">
                  <a:moveTo>
                    <a:pt x="0" y="0"/>
                  </a:moveTo>
                  <a:lnTo>
                    <a:pt x="2461730" y="0"/>
                  </a:lnTo>
                  <a:lnTo>
                    <a:pt x="2461730" y="2348725"/>
                  </a:lnTo>
                  <a:lnTo>
                    <a:pt x="0" y="2348725"/>
                  </a:lnTo>
                  <a:close/>
                </a:path>
              </a:pathLst>
            </a:custGeom>
            <a:solidFill>
              <a:srgbClr val="FFFFFF"/>
            </a:solidFill>
          </p:spPr>
        </p:sp>
      </p:grpSp>
      <p:sp>
        <p:nvSpPr>
          <p:cNvPr id="9" name="Freeform 9"/>
          <p:cNvSpPr/>
          <p:nvPr/>
        </p:nvSpPr>
        <p:spPr>
          <a:xfrm rot="-203414">
            <a:off x="16137868" y="4585735"/>
            <a:ext cx="417336" cy="598331"/>
          </a:xfrm>
          <a:custGeom>
            <a:avLst/>
            <a:gdLst/>
            <a:ahLst/>
            <a:cxnLst/>
            <a:rect l="l" t="t" r="r" b="b"/>
            <a:pathLst>
              <a:path w="417336" h="598331">
                <a:moveTo>
                  <a:pt x="0" y="0"/>
                </a:moveTo>
                <a:lnTo>
                  <a:pt x="417336" y="0"/>
                </a:lnTo>
                <a:lnTo>
                  <a:pt x="417336" y="598330"/>
                </a:lnTo>
                <a:lnTo>
                  <a:pt x="0" y="5983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0" name="Group 10"/>
          <p:cNvGrpSpPr/>
          <p:nvPr/>
        </p:nvGrpSpPr>
        <p:grpSpPr>
          <a:xfrm rot="0">
            <a:off x="9908900" y="3235000"/>
            <a:ext cx="121908" cy="121908"/>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grpSp>
        <p:nvGrpSpPr>
          <p:cNvPr id="12" name="Group 12"/>
          <p:cNvGrpSpPr/>
          <p:nvPr/>
        </p:nvGrpSpPr>
        <p:grpSpPr>
          <a:xfrm rot="0">
            <a:off x="10055579" y="7995212"/>
            <a:ext cx="121908" cy="121908"/>
            <a:chOff x="0" y="0"/>
            <a:chExt cx="6350000" cy="6350000"/>
          </a:xfrm>
        </p:grpSpPr>
        <p:sp>
          <p:nvSpPr>
            <p:cNvPr id="13" name="Freeform 1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sp>
        <p:nvSpPr>
          <p:cNvPr id="14" name="TextBox 14"/>
          <p:cNvSpPr txBox="1"/>
          <p:nvPr/>
        </p:nvSpPr>
        <p:spPr>
          <a:xfrm>
            <a:off x="0" y="1028700"/>
            <a:ext cx="18336015" cy="1371600"/>
          </a:xfrm>
          <a:prstGeom prst="rect">
            <a:avLst/>
          </a:prstGeom>
        </p:spPr>
        <p:txBody>
          <a:bodyPr lIns="0" tIns="0" rIns="0" bIns="0" rtlCol="0" anchor="t">
            <a:spAutoFit/>
          </a:bodyPr>
          <a:lstStyle/>
          <a:p>
            <a:pPr algn="ctr">
              <a:lnSpc>
                <a:spcPts val="10800"/>
              </a:lnSpc>
            </a:pPr>
            <a:r>
              <a:rPr lang="en-US" sz="9000">
                <a:solidFill>
                  <a:srgbClr val="003EA8"/>
                </a:solidFill>
                <a:latin typeface="Muli Bold" panose="00000800000000000000"/>
              </a:rPr>
              <a:t>2. Tư duy code và phân tích data</a:t>
            </a:r>
            <a:endParaRPr lang="en-US" sz="9000">
              <a:solidFill>
                <a:srgbClr val="003EA8"/>
              </a:solidFill>
              <a:latin typeface="Muli Bold" panose="00000800000000000000"/>
            </a:endParaRPr>
          </a:p>
        </p:txBody>
      </p:sp>
      <p:sp>
        <p:nvSpPr>
          <p:cNvPr id="15" name="Freeform 15"/>
          <p:cNvSpPr/>
          <p:nvPr/>
        </p:nvSpPr>
        <p:spPr>
          <a:xfrm>
            <a:off x="-1276562" y="-156776"/>
            <a:ext cx="6732164" cy="1627960"/>
          </a:xfrm>
          <a:custGeom>
            <a:avLst/>
            <a:gdLst/>
            <a:ahLst/>
            <a:cxnLst/>
            <a:rect l="l" t="t" r="r" b="b"/>
            <a:pathLst>
              <a:path w="6732164" h="1627960">
                <a:moveTo>
                  <a:pt x="0" y="0"/>
                </a:moveTo>
                <a:lnTo>
                  <a:pt x="6732164" y="0"/>
                </a:lnTo>
                <a:lnTo>
                  <a:pt x="6732164" y="1627960"/>
                </a:lnTo>
                <a:lnTo>
                  <a:pt x="0" y="16279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rot="-203414">
            <a:off x="11489227" y="4583034"/>
            <a:ext cx="321948" cy="461574"/>
          </a:xfrm>
          <a:custGeom>
            <a:avLst/>
            <a:gdLst/>
            <a:ahLst/>
            <a:cxnLst/>
            <a:rect l="l" t="t" r="r" b="b"/>
            <a:pathLst>
              <a:path w="321948" h="461574">
                <a:moveTo>
                  <a:pt x="0" y="0"/>
                </a:moveTo>
                <a:lnTo>
                  <a:pt x="321948" y="0"/>
                </a:lnTo>
                <a:lnTo>
                  <a:pt x="321948" y="461575"/>
                </a:lnTo>
                <a:lnTo>
                  <a:pt x="0" y="4615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rot="-278358">
            <a:off x="13186236" y="8430575"/>
            <a:ext cx="5868613" cy="1845945"/>
          </a:xfrm>
          <a:custGeom>
            <a:avLst/>
            <a:gdLst/>
            <a:ahLst/>
            <a:cxnLst/>
            <a:rect l="l" t="t" r="r" b="b"/>
            <a:pathLst>
              <a:path w="5868613" h="1845945">
                <a:moveTo>
                  <a:pt x="0" y="0"/>
                </a:moveTo>
                <a:lnTo>
                  <a:pt x="5868612" y="0"/>
                </a:lnTo>
                <a:lnTo>
                  <a:pt x="5868612" y="1845946"/>
                </a:lnTo>
                <a:lnTo>
                  <a:pt x="0" y="184594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8" name="Freeform 18"/>
          <p:cNvSpPr/>
          <p:nvPr/>
        </p:nvSpPr>
        <p:spPr>
          <a:xfrm>
            <a:off x="8015806" y="4423699"/>
            <a:ext cx="9334934" cy="3571513"/>
          </a:xfrm>
          <a:custGeom>
            <a:avLst/>
            <a:gdLst/>
            <a:ahLst/>
            <a:cxnLst/>
            <a:rect l="l" t="t" r="r" b="b"/>
            <a:pathLst>
              <a:path w="9334934" h="3571513">
                <a:moveTo>
                  <a:pt x="0" y="0"/>
                </a:moveTo>
                <a:lnTo>
                  <a:pt x="9334934" y="0"/>
                </a:lnTo>
                <a:lnTo>
                  <a:pt x="9334934" y="3571513"/>
                </a:lnTo>
                <a:lnTo>
                  <a:pt x="0" y="3571513"/>
                </a:lnTo>
                <a:lnTo>
                  <a:pt x="0" y="0"/>
                </a:lnTo>
                <a:close/>
              </a:path>
            </a:pathLst>
          </a:custGeom>
          <a:blipFill>
            <a:blip r:embed="rId8"/>
            <a:stretch>
              <a:fillRect r="-4834"/>
            </a:stretch>
          </a:blipFill>
        </p:spPr>
      </p:sp>
      <p:sp>
        <p:nvSpPr>
          <p:cNvPr id="19" name="TextBox 19"/>
          <p:cNvSpPr txBox="1"/>
          <p:nvPr/>
        </p:nvSpPr>
        <p:spPr>
          <a:xfrm>
            <a:off x="1745385" y="4288466"/>
            <a:ext cx="6270421" cy="907415"/>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Cabin" panose="00000500000000000000"/>
              </a:rPr>
              <a:t>Sử dụng enumerate(),  lát cắt (slide), List Comprehension</a:t>
            </a:r>
            <a:endParaRPr lang="en-US" sz="2800">
              <a:solidFill>
                <a:srgbClr val="000000"/>
              </a:solidFill>
              <a:latin typeface="Cabin" panose="00000500000000000000"/>
            </a:endParaRPr>
          </a:p>
        </p:txBody>
      </p:sp>
      <p:sp>
        <p:nvSpPr>
          <p:cNvPr id="20" name="TextBox 20"/>
          <p:cNvSpPr txBox="1"/>
          <p:nvPr/>
        </p:nvSpPr>
        <p:spPr>
          <a:xfrm>
            <a:off x="1671144" y="3332751"/>
            <a:ext cx="6868115" cy="555625"/>
          </a:xfrm>
          <a:prstGeom prst="rect">
            <a:avLst/>
          </a:prstGeom>
        </p:spPr>
        <p:txBody>
          <a:bodyPr lIns="0" tIns="0" rIns="0" bIns="0" rtlCol="0" anchor="t">
            <a:spAutoFit/>
          </a:bodyPr>
          <a:lstStyle/>
          <a:p>
            <a:pPr algn="l">
              <a:lnSpc>
                <a:spcPts val="4550"/>
              </a:lnSpc>
            </a:pPr>
            <a:r>
              <a:rPr lang="en-US" sz="3500">
                <a:solidFill>
                  <a:srgbClr val="003EA8"/>
                </a:solidFill>
                <a:latin typeface="Muli Bold" panose="00000800000000000000"/>
              </a:rPr>
              <a:t>Kiến thức</a:t>
            </a:r>
            <a:endParaRPr lang="en-US" sz="3500">
              <a:solidFill>
                <a:srgbClr val="003EA8"/>
              </a:solidFill>
              <a:latin typeface="Muli Bold" panose="00000800000000000000"/>
            </a:endParaRPr>
          </a:p>
        </p:txBody>
      </p:sp>
      <p:sp>
        <p:nvSpPr>
          <p:cNvPr id="21" name="TextBox 21"/>
          <p:cNvSpPr txBox="1"/>
          <p:nvPr/>
        </p:nvSpPr>
        <p:spPr>
          <a:xfrm>
            <a:off x="2024298" y="6180880"/>
            <a:ext cx="5712595" cy="907415"/>
          </a:xfrm>
          <a:prstGeom prst="rect">
            <a:avLst/>
          </a:prstGeom>
        </p:spPr>
        <p:txBody>
          <a:bodyPr lIns="0" tIns="0" rIns="0" bIns="0" rtlCol="0" anchor="t">
            <a:spAutoFit/>
          </a:bodyPr>
          <a:lstStyle/>
          <a:p>
            <a:pPr algn="l">
              <a:lnSpc>
                <a:spcPts val="3640"/>
              </a:lnSpc>
            </a:pPr>
            <a:r>
              <a:rPr lang="en-US" sz="2800">
                <a:solidFill>
                  <a:srgbClr val="000000"/>
                </a:solidFill>
                <a:latin typeface="Cabin" panose="00000500000000000000"/>
              </a:rPr>
              <a:t>=&gt; Giảm việc sử dụng vòng lặp - giảm hardcode</a:t>
            </a:r>
            <a:endParaRPr lang="en-US" sz="2800">
              <a:solidFill>
                <a:srgbClr val="000000"/>
              </a:solidFill>
              <a:latin typeface="Cabin" panose="00000500000000000000"/>
            </a:endParaRPr>
          </a:p>
        </p:txBody>
      </p:sp>
      <p:sp>
        <p:nvSpPr>
          <p:cNvPr id="22" name="TextBox 22"/>
          <p:cNvSpPr txBox="1"/>
          <p:nvPr/>
        </p:nvSpPr>
        <p:spPr>
          <a:xfrm>
            <a:off x="1745385" y="5413661"/>
            <a:ext cx="6868115" cy="450215"/>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Cabin" panose="00000500000000000000"/>
              </a:rPr>
              <a:t>Sử dụng Argumentparse</a:t>
            </a:r>
            <a:endParaRPr lang="en-US" sz="2800">
              <a:solidFill>
                <a:srgbClr val="000000"/>
              </a:solidFill>
              <a:latin typeface="Cabin" panose="00000500000000000000"/>
            </a:endParaRPr>
          </a:p>
        </p:txBody>
      </p:sp>
      <p:sp>
        <p:nvSpPr>
          <p:cNvPr id="23" name="TextBox 23"/>
          <p:cNvSpPr txBox="1"/>
          <p:nvPr/>
        </p:nvSpPr>
        <p:spPr>
          <a:xfrm>
            <a:off x="1745385" y="7402621"/>
            <a:ext cx="5991508" cy="450215"/>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Cabin" panose="00000500000000000000"/>
              </a:rPr>
              <a:t>Sử dụng thư viện pandas và os</a:t>
            </a:r>
            <a:endParaRPr lang="en-US" sz="2800">
              <a:solidFill>
                <a:srgbClr val="000000"/>
              </a:solidFill>
              <a:latin typeface="Cabin" panose="00000500000000000000"/>
            </a:endParaRPr>
          </a:p>
        </p:txBody>
      </p:sp>
      <p:sp>
        <p:nvSpPr>
          <p:cNvPr id="24" name="TextBox 24"/>
          <p:cNvSpPr txBox="1"/>
          <p:nvPr/>
        </p:nvSpPr>
        <p:spPr>
          <a:xfrm>
            <a:off x="2024298" y="8088545"/>
            <a:ext cx="5712595" cy="907415"/>
          </a:xfrm>
          <a:prstGeom prst="rect">
            <a:avLst/>
          </a:prstGeom>
        </p:spPr>
        <p:txBody>
          <a:bodyPr lIns="0" tIns="0" rIns="0" bIns="0" rtlCol="0" anchor="t">
            <a:spAutoFit/>
          </a:bodyPr>
          <a:lstStyle/>
          <a:p>
            <a:pPr algn="l">
              <a:lnSpc>
                <a:spcPts val="3640"/>
              </a:lnSpc>
            </a:pPr>
            <a:r>
              <a:rPr lang="en-US" sz="2800">
                <a:solidFill>
                  <a:srgbClr val="000000"/>
                </a:solidFill>
                <a:latin typeface="Cabin" panose="00000500000000000000"/>
              </a:rPr>
              <a:t>=&gt; Đọc file, tạo dataframe từ dataset có sẵn</a:t>
            </a:r>
            <a:endParaRPr lang="en-US" sz="2800">
              <a:solidFill>
                <a:srgbClr val="000000"/>
              </a:solidFill>
              <a:latin typeface="Cabin" panose="000005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24354" r="-1468" b="-56033"/>
            </a:stretch>
          </a:blipFill>
        </p:spPr>
      </p:sp>
      <p:grpSp>
        <p:nvGrpSpPr>
          <p:cNvPr id="3" name="Group 3"/>
          <p:cNvGrpSpPr/>
          <p:nvPr/>
        </p:nvGrpSpPr>
        <p:grpSpPr>
          <a:xfrm rot="0">
            <a:off x="905495" y="657204"/>
            <a:ext cx="16445245" cy="1906519"/>
            <a:chOff x="0" y="0"/>
            <a:chExt cx="5999270" cy="695503"/>
          </a:xfrm>
        </p:grpSpPr>
        <p:sp>
          <p:nvSpPr>
            <p:cNvPr id="4" name="Freeform 4"/>
            <p:cNvSpPr/>
            <p:nvPr/>
          </p:nvSpPr>
          <p:spPr>
            <a:xfrm>
              <a:off x="0" y="0"/>
              <a:ext cx="5999270" cy="695503"/>
            </a:xfrm>
            <a:custGeom>
              <a:avLst/>
              <a:gdLst/>
              <a:ahLst/>
              <a:cxnLst/>
              <a:rect l="l" t="t" r="r" b="b"/>
              <a:pathLst>
                <a:path w="5999270" h="695503">
                  <a:moveTo>
                    <a:pt x="0" y="0"/>
                  </a:moveTo>
                  <a:lnTo>
                    <a:pt x="5999270" y="0"/>
                  </a:lnTo>
                  <a:lnTo>
                    <a:pt x="5999270" y="695503"/>
                  </a:lnTo>
                  <a:lnTo>
                    <a:pt x="0" y="695503"/>
                  </a:lnTo>
                  <a:close/>
                </a:path>
              </a:pathLst>
            </a:custGeom>
            <a:solidFill>
              <a:srgbClr val="FFFFFF"/>
            </a:solidFill>
          </p:spPr>
        </p:sp>
      </p:grpSp>
      <p:grpSp>
        <p:nvGrpSpPr>
          <p:cNvPr id="5" name="Group 5"/>
          <p:cNvGrpSpPr/>
          <p:nvPr/>
        </p:nvGrpSpPr>
        <p:grpSpPr>
          <a:xfrm rot="0">
            <a:off x="8015806" y="2915205"/>
            <a:ext cx="9334934" cy="6438343"/>
            <a:chOff x="0" y="0"/>
            <a:chExt cx="3405409" cy="2348725"/>
          </a:xfrm>
        </p:grpSpPr>
        <p:sp>
          <p:nvSpPr>
            <p:cNvPr id="6" name="Freeform 6"/>
            <p:cNvSpPr/>
            <p:nvPr/>
          </p:nvSpPr>
          <p:spPr>
            <a:xfrm>
              <a:off x="0" y="0"/>
              <a:ext cx="3405409" cy="2348725"/>
            </a:xfrm>
            <a:custGeom>
              <a:avLst/>
              <a:gdLst/>
              <a:ahLst/>
              <a:cxnLst/>
              <a:rect l="l" t="t" r="r" b="b"/>
              <a:pathLst>
                <a:path w="3405409" h="2348725">
                  <a:moveTo>
                    <a:pt x="0" y="0"/>
                  </a:moveTo>
                  <a:lnTo>
                    <a:pt x="3405409" y="0"/>
                  </a:lnTo>
                  <a:lnTo>
                    <a:pt x="3405409" y="2348725"/>
                  </a:lnTo>
                  <a:lnTo>
                    <a:pt x="0" y="2348725"/>
                  </a:lnTo>
                  <a:close/>
                </a:path>
              </a:pathLst>
            </a:custGeom>
            <a:solidFill>
              <a:srgbClr val="FFFFFF"/>
            </a:solidFill>
          </p:spPr>
        </p:sp>
      </p:grpSp>
      <p:grpSp>
        <p:nvGrpSpPr>
          <p:cNvPr id="7" name="Group 7"/>
          <p:cNvGrpSpPr/>
          <p:nvPr/>
        </p:nvGrpSpPr>
        <p:grpSpPr>
          <a:xfrm rot="0">
            <a:off x="926069" y="2915205"/>
            <a:ext cx="6748114" cy="6438343"/>
            <a:chOff x="0" y="0"/>
            <a:chExt cx="2461730" cy="2348725"/>
          </a:xfrm>
        </p:grpSpPr>
        <p:sp>
          <p:nvSpPr>
            <p:cNvPr id="8" name="Freeform 8"/>
            <p:cNvSpPr/>
            <p:nvPr/>
          </p:nvSpPr>
          <p:spPr>
            <a:xfrm>
              <a:off x="0" y="0"/>
              <a:ext cx="2461730" cy="2348725"/>
            </a:xfrm>
            <a:custGeom>
              <a:avLst/>
              <a:gdLst/>
              <a:ahLst/>
              <a:cxnLst/>
              <a:rect l="l" t="t" r="r" b="b"/>
              <a:pathLst>
                <a:path w="2461730" h="2348725">
                  <a:moveTo>
                    <a:pt x="0" y="0"/>
                  </a:moveTo>
                  <a:lnTo>
                    <a:pt x="2461730" y="0"/>
                  </a:lnTo>
                  <a:lnTo>
                    <a:pt x="2461730" y="2348725"/>
                  </a:lnTo>
                  <a:lnTo>
                    <a:pt x="0" y="2348725"/>
                  </a:lnTo>
                  <a:close/>
                </a:path>
              </a:pathLst>
            </a:custGeom>
            <a:solidFill>
              <a:srgbClr val="FFFFFF"/>
            </a:solidFill>
          </p:spPr>
        </p:sp>
      </p:grpSp>
      <p:sp>
        <p:nvSpPr>
          <p:cNvPr id="9" name="Freeform 9"/>
          <p:cNvSpPr/>
          <p:nvPr/>
        </p:nvSpPr>
        <p:spPr>
          <a:xfrm rot="-203414">
            <a:off x="16137868" y="4585735"/>
            <a:ext cx="417336" cy="598331"/>
          </a:xfrm>
          <a:custGeom>
            <a:avLst/>
            <a:gdLst/>
            <a:ahLst/>
            <a:cxnLst/>
            <a:rect l="l" t="t" r="r" b="b"/>
            <a:pathLst>
              <a:path w="417336" h="598331">
                <a:moveTo>
                  <a:pt x="0" y="0"/>
                </a:moveTo>
                <a:lnTo>
                  <a:pt x="417336" y="0"/>
                </a:lnTo>
                <a:lnTo>
                  <a:pt x="417336" y="598330"/>
                </a:lnTo>
                <a:lnTo>
                  <a:pt x="0" y="5983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0" name="Group 10"/>
          <p:cNvGrpSpPr/>
          <p:nvPr/>
        </p:nvGrpSpPr>
        <p:grpSpPr>
          <a:xfrm rot="0">
            <a:off x="9908900" y="3235000"/>
            <a:ext cx="121908" cy="121908"/>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grpSp>
        <p:nvGrpSpPr>
          <p:cNvPr id="12" name="Group 12"/>
          <p:cNvGrpSpPr/>
          <p:nvPr/>
        </p:nvGrpSpPr>
        <p:grpSpPr>
          <a:xfrm rot="0">
            <a:off x="10055579" y="7995212"/>
            <a:ext cx="121908" cy="121908"/>
            <a:chOff x="0" y="0"/>
            <a:chExt cx="6350000" cy="6350000"/>
          </a:xfrm>
        </p:grpSpPr>
        <p:sp>
          <p:nvSpPr>
            <p:cNvPr id="13" name="Freeform 1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sp>
        <p:nvSpPr>
          <p:cNvPr id="14" name="Freeform 14"/>
          <p:cNvSpPr/>
          <p:nvPr/>
        </p:nvSpPr>
        <p:spPr>
          <a:xfrm>
            <a:off x="-1276562" y="-156776"/>
            <a:ext cx="6732164" cy="1627960"/>
          </a:xfrm>
          <a:custGeom>
            <a:avLst/>
            <a:gdLst/>
            <a:ahLst/>
            <a:cxnLst/>
            <a:rect l="l" t="t" r="r" b="b"/>
            <a:pathLst>
              <a:path w="6732164" h="1627960">
                <a:moveTo>
                  <a:pt x="0" y="0"/>
                </a:moveTo>
                <a:lnTo>
                  <a:pt x="6732164" y="0"/>
                </a:lnTo>
                <a:lnTo>
                  <a:pt x="6732164" y="1627960"/>
                </a:lnTo>
                <a:lnTo>
                  <a:pt x="0" y="16279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Freeform 15"/>
          <p:cNvSpPr/>
          <p:nvPr/>
        </p:nvSpPr>
        <p:spPr>
          <a:xfrm rot="-203414">
            <a:off x="11489227" y="4583034"/>
            <a:ext cx="321948" cy="461574"/>
          </a:xfrm>
          <a:custGeom>
            <a:avLst/>
            <a:gdLst/>
            <a:ahLst/>
            <a:cxnLst/>
            <a:rect l="l" t="t" r="r" b="b"/>
            <a:pathLst>
              <a:path w="321948" h="461574">
                <a:moveTo>
                  <a:pt x="0" y="0"/>
                </a:moveTo>
                <a:lnTo>
                  <a:pt x="321948" y="0"/>
                </a:lnTo>
                <a:lnTo>
                  <a:pt x="321948" y="461575"/>
                </a:lnTo>
                <a:lnTo>
                  <a:pt x="0" y="4615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rot="-278358">
            <a:off x="13186236" y="8430575"/>
            <a:ext cx="5868613" cy="1845945"/>
          </a:xfrm>
          <a:custGeom>
            <a:avLst/>
            <a:gdLst/>
            <a:ahLst/>
            <a:cxnLst/>
            <a:rect l="l" t="t" r="r" b="b"/>
            <a:pathLst>
              <a:path w="5868613" h="1845945">
                <a:moveTo>
                  <a:pt x="0" y="0"/>
                </a:moveTo>
                <a:lnTo>
                  <a:pt x="5868612" y="0"/>
                </a:lnTo>
                <a:lnTo>
                  <a:pt x="5868612" y="1845946"/>
                </a:lnTo>
                <a:lnTo>
                  <a:pt x="0" y="184594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a:off x="8015806" y="4450729"/>
            <a:ext cx="9344712" cy="3438445"/>
          </a:xfrm>
          <a:custGeom>
            <a:avLst/>
            <a:gdLst/>
            <a:ahLst/>
            <a:cxnLst/>
            <a:rect l="l" t="t" r="r" b="b"/>
            <a:pathLst>
              <a:path w="9344712" h="3438445">
                <a:moveTo>
                  <a:pt x="0" y="0"/>
                </a:moveTo>
                <a:lnTo>
                  <a:pt x="9344711" y="0"/>
                </a:lnTo>
                <a:lnTo>
                  <a:pt x="9344711" y="3438445"/>
                </a:lnTo>
                <a:lnTo>
                  <a:pt x="0" y="3438445"/>
                </a:lnTo>
                <a:lnTo>
                  <a:pt x="0" y="0"/>
                </a:lnTo>
                <a:close/>
              </a:path>
            </a:pathLst>
          </a:custGeom>
          <a:blipFill>
            <a:blip r:embed="rId8"/>
            <a:stretch>
              <a:fillRect r="-19147"/>
            </a:stretch>
          </a:blipFill>
        </p:spPr>
      </p:sp>
      <p:sp>
        <p:nvSpPr>
          <p:cNvPr id="18" name="TextBox 18"/>
          <p:cNvSpPr txBox="1"/>
          <p:nvPr/>
        </p:nvSpPr>
        <p:spPr>
          <a:xfrm>
            <a:off x="1671144" y="3332751"/>
            <a:ext cx="6868115" cy="555625"/>
          </a:xfrm>
          <a:prstGeom prst="rect">
            <a:avLst/>
          </a:prstGeom>
        </p:spPr>
        <p:txBody>
          <a:bodyPr lIns="0" tIns="0" rIns="0" bIns="0" rtlCol="0" anchor="t">
            <a:spAutoFit/>
          </a:bodyPr>
          <a:lstStyle/>
          <a:p>
            <a:pPr algn="l">
              <a:lnSpc>
                <a:spcPts val="4550"/>
              </a:lnSpc>
            </a:pPr>
            <a:r>
              <a:rPr lang="en-US" sz="3500">
                <a:solidFill>
                  <a:srgbClr val="003EA8"/>
                </a:solidFill>
                <a:latin typeface="Muli Bold" panose="00000800000000000000"/>
              </a:rPr>
              <a:t>Kiến thức</a:t>
            </a:r>
            <a:endParaRPr lang="en-US" sz="3500">
              <a:solidFill>
                <a:srgbClr val="003EA8"/>
              </a:solidFill>
              <a:latin typeface="Muli Bold" panose="00000800000000000000"/>
            </a:endParaRPr>
          </a:p>
        </p:txBody>
      </p:sp>
      <p:sp>
        <p:nvSpPr>
          <p:cNvPr id="19" name="TextBox 19"/>
          <p:cNvSpPr txBox="1"/>
          <p:nvPr/>
        </p:nvSpPr>
        <p:spPr>
          <a:xfrm>
            <a:off x="1745385" y="4288466"/>
            <a:ext cx="6270421" cy="907415"/>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Cabin" panose="00000500000000000000"/>
              </a:rPr>
              <a:t>Sử dụng enumerate(),  lát cắt (slide), List Comprehension</a:t>
            </a:r>
            <a:endParaRPr lang="en-US" sz="2800">
              <a:solidFill>
                <a:srgbClr val="000000"/>
              </a:solidFill>
              <a:latin typeface="Cabin" panose="00000500000000000000"/>
            </a:endParaRPr>
          </a:p>
        </p:txBody>
      </p:sp>
      <p:sp>
        <p:nvSpPr>
          <p:cNvPr id="20" name="TextBox 20"/>
          <p:cNvSpPr txBox="1"/>
          <p:nvPr/>
        </p:nvSpPr>
        <p:spPr>
          <a:xfrm>
            <a:off x="2024298" y="6180880"/>
            <a:ext cx="5712595" cy="907415"/>
          </a:xfrm>
          <a:prstGeom prst="rect">
            <a:avLst/>
          </a:prstGeom>
        </p:spPr>
        <p:txBody>
          <a:bodyPr lIns="0" tIns="0" rIns="0" bIns="0" rtlCol="0" anchor="t">
            <a:spAutoFit/>
          </a:bodyPr>
          <a:lstStyle/>
          <a:p>
            <a:pPr algn="l">
              <a:lnSpc>
                <a:spcPts val="3640"/>
              </a:lnSpc>
            </a:pPr>
            <a:r>
              <a:rPr lang="en-US" sz="2800">
                <a:solidFill>
                  <a:srgbClr val="000000"/>
                </a:solidFill>
                <a:latin typeface="Cabin" panose="00000500000000000000"/>
              </a:rPr>
              <a:t>=&gt; Giảm việc sử dụng vòng lặp - giảm hardcode</a:t>
            </a:r>
            <a:endParaRPr lang="en-US" sz="2800">
              <a:solidFill>
                <a:srgbClr val="000000"/>
              </a:solidFill>
              <a:latin typeface="Cabin" panose="00000500000000000000"/>
            </a:endParaRPr>
          </a:p>
        </p:txBody>
      </p:sp>
      <p:sp>
        <p:nvSpPr>
          <p:cNvPr id="21" name="TextBox 21"/>
          <p:cNvSpPr txBox="1"/>
          <p:nvPr/>
        </p:nvSpPr>
        <p:spPr>
          <a:xfrm>
            <a:off x="1745385" y="5413661"/>
            <a:ext cx="6868115" cy="450215"/>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Cabin" panose="00000500000000000000"/>
              </a:rPr>
              <a:t>Sử dụng Argumentparse</a:t>
            </a:r>
            <a:endParaRPr lang="en-US" sz="2800">
              <a:solidFill>
                <a:srgbClr val="000000"/>
              </a:solidFill>
              <a:latin typeface="Cabin" panose="00000500000000000000"/>
            </a:endParaRPr>
          </a:p>
        </p:txBody>
      </p:sp>
      <p:sp>
        <p:nvSpPr>
          <p:cNvPr id="22" name="TextBox 22"/>
          <p:cNvSpPr txBox="1"/>
          <p:nvPr/>
        </p:nvSpPr>
        <p:spPr>
          <a:xfrm>
            <a:off x="1745385" y="7402621"/>
            <a:ext cx="5991508" cy="450215"/>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Cabin" panose="00000500000000000000"/>
              </a:rPr>
              <a:t>Sử dụng thư viện pandas và os</a:t>
            </a:r>
            <a:endParaRPr lang="en-US" sz="2800">
              <a:solidFill>
                <a:srgbClr val="000000"/>
              </a:solidFill>
              <a:latin typeface="Cabin" panose="00000500000000000000"/>
            </a:endParaRPr>
          </a:p>
        </p:txBody>
      </p:sp>
      <p:sp>
        <p:nvSpPr>
          <p:cNvPr id="23" name="TextBox 23"/>
          <p:cNvSpPr txBox="1"/>
          <p:nvPr/>
        </p:nvSpPr>
        <p:spPr>
          <a:xfrm>
            <a:off x="2024298" y="8088545"/>
            <a:ext cx="5712595" cy="907415"/>
          </a:xfrm>
          <a:prstGeom prst="rect">
            <a:avLst/>
          </a:prstGeom>
        </p:spPr>
        <p:txBody>
          <a:bodyPr lIns="0" tIns="0" rIns="0" bIns="0" rtlCol="0" anchor="t">
            <a:spAutoFit/>
          </a:bodyPr>
          <a:lstStyle/>
          <a:p>
            <a:pPr algn="l">
              <a:lnSpc>
                <a:spcPts val="3640"/>
              </a:lnSpc>
            </a:pPr>
            <a:r>
              <a:rPr lang="en-US" sz="2800">
                <a:solidFill>
                  <a:srgbClr val="000000"/>
                </a:solidFill>
                <a:latin typeface="Cabin" panose="00000500000000000000"/>
              </a:rPr>
              <a:t>=&gt; Đọc file, tạo dataframe từ dataset có sẵn</a:t>
            </a:r>
            <a:endParaRPr lang="en-US" sz="2800">
              <a:solidFill>
                <a:srgbClr val="000000"/>
              </a:solidFill>
              <a:latin typeface="Cabin" panose="00000500000000000000"/>
            </a:endParaRPr>
          </a:p>
        </p:txBody>
      </p:sp>
      <p:sp>
        <p:nvSpPr>
          <p:cNvPr id="24" name="TextBox 24"/>
          <p:cNvSpPr txBox="1"/>
          <p:nvPr/>
        </p:nvSpPr>
        <p:spPr>
          <a:xfrm>
            <a:off x="0" y="1028700"/>
            <a:ext cx="18336015" cy="1371600"/>
          </a:xfrm>
          <a:prstGeom prst="rect">
            <a:avLst/>
          </a:prstGeom>
        </p:spPr>
        <p:txBody>
          <a:bodyPr lIns="0" tIns="0" rIns="0" bIns="0" rtlCol="0" anchor="t">
            <a:spAutoFit/>
          </a:bodyPr>
          <a:lstStyle/>
          <a:p>
            <a:pPr algn="ctr">
              <a:lnSpc>
                <a:spcPts val="10800"/>
              </a:lnSpc>
            </a:pPr>
            <a:r>
              <a:rPr lang="en-US" sz="9000">
                <a:solidFill>
                  <a:srgbClr val="003EA8"/>
                </a:solidFill>
                <a:latin typeface="Muli Bold" panose="00000800000000000000"/>
              </a:rPr>
              <a:t>2. Tư duy code và phân tích data</a:t>
            </a:r>
            <a:endParaRPr lang="en-US" sz="9000">
              <a:solidFill>
                <a:srgbClr val="003EA8"/>
              </a:solidFill>
              <a:latin typeface="Muli Bold" panose="000008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24354" r="-1468" b="-56033"/>
            </a:stretch>
          </a:blipFill>
        </p:spPr>
      </p:sp>
      <p:grpSp>
        <p:nvGrpSpPr>
          <p:cNvPr id="3" name="Group 3"/>
          <p:cNvGrpSpPr/>
          <p:nvPr/>
        </p:nvGrpSpPr>
        <p:grpSpPr>
          <a:xfrm rot="0">
            <a:off x="905495" y="657204"/>
            <a:ext cx="16445245" cy="1906519"/>
            <a:chOff x="0" y="0"/>
            <a:chExt cx="5999270" cy="695503"/>
          </a:xfrm>
        </p:grpSpPr>
        <p:sp>
          <p:nvSpPr>
            <p:cNvPr id="4" name="Freeform 4"/>
            <p:cNvSpPr/>
            <p:nvPr/>
          </p:nvSpPr>
          <p:spPr>
            <a:xfrm>
              <a:off x="0" y="0"/>
              <a:ext cx="5999270" cy="695503"/>
            </a:xfrm>
            <a:custGeom>
              <a:avLst/>
              <a:gdLst/>
              <a:ahLst/>
              <a:cxnLst/>
              <a:rect l="l" t="t" r="r" b="b"/>
              <a:pathLst>
                <a:path w="5999270" h="695503">
                  <a:moveTo>
                    <a:pt x="0" y="0"/>
                  </a:moveTo>
                  <a:lnTo>
                    <a:pt x="5999270" y="0"/>
                  </a:lnTo>
                  <a:lnTo>
                    <a:pt x="5999270" y="695503"/>
                  </a:lnTo>
                  <a:lnTo>
                    <a:pt x="0" y="695503"/>
                  </a:lnTo>
                  <a:close/>
                </a:path>
              </a:pathLst>
            </a:custGeom>
            <a:solidFill>
              <a:srgbClr val="FFFFFF"/>
            </a:solidFill>
          </p:spPr>
        </p:sp>
      </p:grpSp>
      <p:grpSp>
        <p:nvGrpSpPr>
          <p:cNvPr id="5" name="Group 5"/>
          <p:cNvGrpSpPr/>
          <p:nvPr/>
        </p:nvGrpSpPr>
        <p:grpSpPr>
          <a:xfrm rot="0">
            <a:off x="8015806" y="2915205"/>
            <a:ext cx="9334934" cy="6438343"/>
            <a:chOff x="0" y="0"/>
            <a:chExt cx="3405409" cy="2348725"/>
          </a:xfrm>
        </p:grpSpPr>
        <p:sp>
          <p:nvSpPr>
            <p:cNvPr id="6" name="Freeform 6"/>
            <p:cNvSpPr/>
            <p:nvPr/>
          </p:nvSpPr>
          <p:spPr>
            <a:xfrm>
              <a:off x="0" y="0"/>
              <a:ext cx="3405409" cy="2348725"/>
            </a:xfrm>
            <a:custGeom>
              <a:avLst/>
              <a:gdLst/>
              <a:ahLst/>
              <a:cxnLst/>
              <a:rect l="l" t="t" r="r" b="b"/>
              <a:pathLst>
                <a:path w="3405409" h="2348725">
                  <a:moveTo>
                    <a:pt x="0" y="0"/>
                  </a:moveTo>
                  <a:lnTo>
                    <a:pt x="3405409" y="0"/>
                  </a:lnTo>
                  <a:lnTo>
                    <a:pt x="3405409" y="2348725"/>
                  </a:lnTo>
                  <a:lnTo>
                    <a:pt x="0" y="2348725"/>
                  </a:lnTo>
                  <a:close/>
                </a:path>
              </a:pathLst>
            </a:custGeom>
            <a:solidFill>
              <a:srgbClr val="FFFFFF"/>
            </a:solidFill>
          </p:spPr>
        </p:sp>
      </p:grpSp>
      <p:grpSp>
        <p:nvGrpSpPr>
          <p:cNvPr id="7" name="Group 7"/>
          <p:cNvGrpSpPr/>
          <p:nvPr/>
        </p:nvGrpSpPr>
        <p:grpSpPr>
          <a:xfrm rot="0">
            <a:off x="926069" y="2915205"/>
            <a:ext cx="6748114" cy="6438343"/>
            <a:chOff x="0" y="0"/>
            <a:chExt cx="2461730" cy="2348725"/>
          </a:xfrm>
        </p:grpSpPr>
        <p:sp>
          <p:nvSpPr>
            <p:cNvPr id="8" name="Freeform 8"/>
            <p:cNvSpPr/>
            <p:nvPr/>
          </p:nvSpPr>
          <p:spPr>
            <a:xfrm>
              <a:off x="0" y="0"/>
              <a:ext cx="2461730" cy="2348725"/>
            </a:xfrm>
            <a:custGeom>
              <a:avLst/>
              <a:gdLst/>
              <a:ahLst/>
              <a:cxnLst/>
              <a:rect l="l" t="t" r="r" b="b"/>
              <a:pathLst>
                <a:path w="2461730" h="2348725">
                  <a:moveTo>
                    <a:pt x="0" y="0"/>
                  </a:moveTo>
                  <a:lnTo>
                    <a:pt x="2461730" y="0"/>
                  </a:lnTo>
                  <a:lnTo>
                    <a:pt x="2461730" y="2348725"/>
                  </a:lnTo>
                  <a:lnTo>
                    <a:pt x="0" y="2348725"/>
                  </a:lnTo>
                  <a:close/>
                </a:path>
              </a:pathLst>
            </a:custGeom>
            <a:solidFill>
              <a:srgbClr val="FFFFFF"/>
            </a:solidFill>
          </p:spPr>
        </p:sp>
      </p:grpSp>
      <p:sp>
        <p:nvSpPr>
          <p:cNvPr id="9" name="Freeform 9"/>
          <p:cNvSpPr/>
          <p:nvPr/>
        </p:nvSpPr>
        <p:spPr>
          <a:xfrm rot="-203414">
            <a:off x="16137868" y="4585735"/>
            <a:ext cx="417336" cy="598331"/>
          </a:xfrm>
          <a:custGeom>
            <a:avLst/>
            <a:gdLst/>
            <a:ahLst/>
            <a:cxnLst/>
            <a:rect l="l" t="t" r="r" b="b"/>
            <a:pathLst>
              <a:path w="417336" h="598331">
                <a:moveTo>
                  <a:pt x="0" y="0"/>
                </a:moveTo>
                <a:lnTo>
                  <a:pt x="417336" y="0"/>
                </a:lnTo>
                <a:lnTo>
                  <a:pt x="417336" y="598330"/>
                </a:lnTo>
                <a:lnTo>
                  <a:pt x="0" y="5983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0" name="Group 10"/>
          <p:cNvGrpSpPr/>
          <p:nvPr/>
        </p:nvGrpSpPr>
        <p:grpSpPr>
          <a:xfrm rot="0">
            <a:off x="9908900" y="3235000"/>
            <a:ext cx="121908" cy="121908"/>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grpSp>
        <p:nvGrpSpPr>
          <p:cNvPr id="12" name="Group 12"/>
          <p:cNvGrpSpPr/>
          <p:nvPr/>
        </p:nvGrpSpPr>
        <p:grpSpPr>
          <a:xfrm rot="0">
            <a:off x="10055579" y="7995212"/>
            <a:ext cx="121908" cy="121908"/>
            <a:chOff x="0" y="0"/>
            <a:chExt cx="6350000" cy="6350000"/>
          </a:xfrm>
        </p:grpSpPr>
        <p:sp>
          <p:nvSpPr>
            <p:cNvPr id="13" name="Freeform 1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sp>
        <p:nvSpPr>
          <p:cNvPr id="14" name="Freeform 14"/>
          <p:cNvSpPr/>
          <p:nvPr/>
        </p:nvSpPr>
        <p:spPr>
          <a:xfrm>
            <a:off x="-1276562" y="-156776"/>
            <a:ext cx="6732164" cy="1627960"/>
          </a:xfrm>
          <a:custGeom>
            <a:avLst/>
            <a:gdLst/>
            <a:ahLst/>
            <a:cxnLst/>
            <a:rect l="l" t="t" r="r" b="b"/>
            <a:pathLst>
              <a:path w="6732164" h="1627960">
                <a:moveTo>
                  <a:pt x="0" y="0"/>
                </a:moveTo>
                <a:lnTo>
                  <a:pt x="6732164" y="0"/>
                </a:lnTo>
                <a:lnTo>
                  <a:pt x="6732164" y="1627960"/>
                </a:lnTo>
                <a:lnTo>
                  <a:pt x="0" y="16279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Freeform 15"/>
          <p:cNvSpPr/>
          <p:nvPr/>
        </p:nvSpPr>
        <p:spPr>
          <a:xfrm rot="-203414">
            <a:off x="11489227" y="4583034"/>
            <a:ext cx="321948" cy="461574"/>
          </a:xfrm>
          <a:custGeom>
            <a:avLst/>
            <a:gdLst/>
            <a:ahLst/>
            <a:cxnLst/>
            <a:rect l="l" t="t" r="r" b="b"/>
            <a:pathLst>
              <a:path w="321948" h="461574">
                <a:moveTo>
                  <a:pt x="0" y="0"/>
                </a:moveTo>
                <a:lnTo>
                  <a:pt x="321948" y="0"/>
                </a:lnTo>
                <a:lnTo>
                  <a:pt x="321948" y="461575"/>
                </a:lnTo>
                <a:lnTo>
                  <a:pt x="0" y="4615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rot="-278358">
            <a:off x="13186236" y="8430575"/>
            <a:ext cx="5868613" cy="1845945"/>
          </a:xfrm>
          <a:custGeom>
            <a:avLst/>
            <a:gdLst/>
            <a:ahLst/>
            <a:cxnLst/>
            <a:rect l="l" t="t" r="r" b="b"/>
            <a:pathLst>
              <a:path w="5868613" h="1845945">
                <a:moveTo>
                  <a:pt x="0" y="0"/>
                </a:moveTo>
                <a:lnTo>
                  <a:pt x="5868612" y="0"/>
                </a:lnTo>
                <a:lnTo>
                  <a:pt x="5868612" y="1845946"/>
                </a:lnTo>
                <a:lnTo>
                  <a:pt x="0" y="184594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8" name="TextBox 18"/>
          <p:cNvSpPr txBox="1"/>
          <p:nvPr/>
        </p:nvSpPr>
        <p:spPr>
          <a:xfrm>
            <a:off x="1671144" y="3332751"/>
            <a:ext cx="6868115" cy="555625"/>
          </a:xfrm>
          <a:prstGeom prst="rect">
            <a:avLst/>
          </a:prstGeom>
        </p:spPr>
        <p:txBody>
          <a:bodyPr lIns="0" tIns="0" rIns="0" bIns="0" rtlCol="0" anchor="t">
            <a:spAutoFit/>
          </a:bodyPr>
          <a:lstStyle/>
          <a:p>
            <a:pPr algn="l">
              <a:lnSpc>
                <a:spcPts val="4550"/>
              </a:lnSpc>
            </a:pPr>
            <a:r>
              <a:rPr lang="en-US" sz="3500">
                <a:solidFill>
                  <a:srgbClr val="003EA8"/>
                </a:solidFill>
                <a:latin typeface="Muli Bold" panose="00000800000000000000"/>
              </a:rPr>
              <a:t>Kiến thức</a:t>
            </a:r>
            <a:endParaRPr lang="en-US" sz="3500">
              <a:solidFill>
                <a:srgbClr val="003EA8"/>
              </a:solidFill>
              <a:latin typeface="Muli Bold" panose="00000800000000000000"/>
            </a:endParaRPr>
          </a:p>
        </p:txBody>
      </p:sp>
      <p:sp>
        <p:nvSpPr>
          <p:cNvPr id="19" name="TextBox 19"/>
          <p:cNvSpPr txBox="1"/>
          <p:nvPr/>
        </p:nvSpPr>
        <p:spPr>
          <a:xfrm>
            <a:off x="1745385" y="4288466"/>
            <a:ext cx="6270421" cy="907415"/>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Cabin" panose="00000500000000000000"/>
              </a:rPr>
              <a:t>Sử dụng enumerate(),  lát cắt (slide), List Comprehension</a:t>
            </a:r>
            <a:endParaRPr lang="en-US" sz="2800">
              <a:solidFill>
                <a:srgbClr val="000000"/>
              </a:solidFill>
              <a:latin typeface="Cabin" panose="00000500000000000000"/>
            </a:endParaRPr>
          </a:p>
        </p:txBody>
      </p:sp>
      <p:sp>
        <p:nvSpPr>
          <p:cNvPr id="20" name="TextBox 20"/>
          <p:cNvSpPr txBox="1"/>
          <p:nvPr/>
        </p:nvSpPr>
        <p:spPr>
          <a:xfrm>
            <a:off x="2024298" y="6180880"/>
            <a:ext cx="5712595" cy="907415"/>
          </a:xfrm>
          <a:prstGeom prst="rect">
            <a:avLst/>
          </a:prstGeom>
        </p:spPr>
        <p:txBody>
          <a:bodyPr lIns="0" tIns="0" rIns="0" bIns="0" rtlCol="0" anchor="t">
            <a:spAutoFit/>
          </a:bodyPr>
          <a:lstStyle/>
          <a:p>
            <a:pPr algn="l">
              <a:lnSpc>
                <a:spcPts val="3640"/>
              </a:lnSpc>
            </a:pPr>
            <a:r>
              <a:rPr lang="en-US" sz="2800">
                <a:solidFill>
                  <a:srgbClr val="000000"/>
                </a:solidFill>
                <a:latin typeface="Cabin" panose="00000500000000000000"/>
              </a:rPr>
              <a:t>=&gt; Giảm việc sử dụng vòng lặp - giảm hardcode</a:t>
            </a:r>
            <a:endParaRPr lang="en-US" sz="2800">
              <a:solidFill>
                <a:srgbClr val="000000"/>
              </a:solidFill>
              <a:latin typeface="Cabin" panose="00000500000000000000"/>
            </a:endParaRPr>
          </a:p>
        </p:txBody>
      </p:sp>
      <p:sp>
        <p:nvSpPr>
          <p:cNvPr id="21" name="TextBox 21"/>
          <p:cNvSpPr txBox="1"/>
          <p:nvPr/>
        </p:nvSpPr>
        <p:spPr>
          <a:xfrm>
            <a:off x="1745385" y="5413661"/>
            <a:ext cx="6868115" cy="450215"/>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Cabin" panose="00000500000000000000"/>
              </a:rPr>
              <a:t>Sử dụng Argumentparse</a:t>
            </a:r>
            <a:endParaRPr lang="en-US" sz="2800">
              <a:solidFill>
                <a:srgbClr val="000000"/>
              </a:solidFill>
              <a:latin typeface="Cabin" panose="00000500000000000000"/>
            </a:endParaRPr>
          </a:p>
        </p:txBody>
      </p:sp>
      <p:sp>
        <p:nvSpPr>
          <p:cNvPr id="22" name="TextBox 22"/>
          <p:cNvSpPr txBox="1"/>
          <p:nvPr/>
        </p:nvSpPr>
        <p:spPr>
          <a:xfrm>
            <a:off x="1745385" y="7402621"/>
            <a:ext cx="5991508" cy="450215"/>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Cabin" panose="00000500000000000000"/>
              </a:rPr>
              <a:t>Sử dụng thư viện pandas và os</a:t>
            </a:r>
            <a:endParaRPr lang="en-US" sz="2800">
              <a:solidFill>
                <a:srgbClr val="000000"/>
              </a:solidFill>
              <a:latin typeface="Cabin" panose="00000500000000000000"/>
            </a:endParaRPr>
          </a:p>
        </p:txBody>
      </p:sp>
      <p:sp>
        <p:nvSpPr>
          <p:cNvPr id="23" name="TextBox 23"/>
          <p:cNvSpPr txBox="1"/>
          <p:nvPr/>
        </p:nvSpPr>
        <p:spPr>
          <a:xfrm>
            <a:off x="2024298" y="8088545"/>
            <a:ext cx="5712595" cy="907415"/>
          </a:xfrm>
          <a:prstGeom prst="rect">
            <a:avLst/>
          </a:prstGeom>
        </p:spPr>
        <p:txBody>
          <a:bodyPr lIns="0" tIns="0" rIns="0" bIns="0" rtlCol="0" anchor="t">
            <a:spAutoFit/>
          </a:bodyPr>
          <a:lstStyle/>
          <a:p>
            <a:pPr algn="l">
              <a:lnSpc>
                <a:spcPts val="3640"/>
              </a:lnSpc>
            </a:pPr>
            <a:r>
              <a:rPr lang="en-US" sz="2800">
                <a:solidFill>
                  <a:srgbClr val="000000"/>
                </a:solidFill>
                <a:latin typeface="Cabin" panose="00000500000000000000"/>
              </a:rPr>
              <a:t>=&gt; Đọc file, tạo dataframe từ dataset có sẵn</a:t>
            </a:r>
            <a:endParaRPr lang="en-US" sz="2800">
              <a:solidFill>
                <a:srgbClr val="000000"/>
              </a:solidFill>
              <a:latin typeface="Cabin" panose="00000500000000000000"/>
            </a:endParaRPr>
          </a:p>
        </p:txBody>
      </p:sp>
      <p:sp>
        <p:nvSpPr>
          <p:cNvPr id="24" name="TextBox 24"/>
          <p:cNvSpPr txBox="1"/>
          <p:nvPr/>
        </p:nvSpPr>
        <p:spPr>
          <a:xfrm>
            <a:off x="0" y="1028700"/>
            <a:ext cx="18336015" cy="1371600"/>
          </a:xfrm>
          <a:prstGeom prst="rect">
            <a:avLst/>
          </a:prstGeom>
        </p:spPr>
        <p:txBody>
          <a:bodyPr lIns="0" tIns="0" rIns="0" bIns="0" rtlCol="0" anchor="t">
            <a:spAutoFit/>
          </a:bodyPr>
          <a:lstStyle/>
          <a:p>
            <a:pPr algn="ctr">
              <a:lnSpc>
                <a:spcPts val="10800"/>
              </a:lnSpc>
            </a:pPr>
            <a:r>
              <a:rPr lang="en-US" sz="9000">
                <a:solidFill>
                  <a:srgbClr val="003EA8"/>
                </a:solidFill>
                <a:latin typeface="Muli Bold" panose="00000800000000000000"/>
              </a:rPr>
              <a:t>2. Tư duy code và phân tích data</a:t>
            </a:r>
            <a:endParaRPr lang="en-US" sz="9000">
              <a:solidFill>
                <a:srgbClr val="003EA8"/>
              </a:solidFill>
              <a:latin typeface="Muli Bold" panose="00000800000000000000"/>
            </a:endParaRPr>
          </a:p>
        </p:txBody>
      </p:sp>
      <p:pic>
        <p:nvPicPr>
          <p:cNvPr id="27" name="Picture 26"/>
          <p:cNvPicPr>
            <a:picLocks noChangeAspect="1"/>
          </p:cNvPicPr>
          <p:nvPr/>
        </p:nvPicPr>
        <p:blipFill>
          <a:blip r:embed="rId8"/>
          <a:stretch>
            <a:fillRect/>
          </a:stretch>
        </p:blipFill>
        <p:spPr>
          <a:xfrm>
            <a:off x="13526135" y="4533900"/>
            <a:ext cx="3743325" cy="4614545"/>
          </a:xfrm>
          <a:prstGeom prst="rect">
            <a:avLst/>
          </a:prstGeom>
        </p:spPr>
      </p:pic>
      <p:pic>
        <p:nvPicPr>
          <p:cNvPr id="28" name="Picture 27"/>
          <p:cNvPicPr>
            <a:picLocks noChangeAspect="1"/>
          </p:cNvPicPr>
          <p:nvPr/>
        </p:nvPicPr>
        <p:blipFill>
          <a:blip r:embed="rId9"/>
          <a:stretch>
            <a:fillRect/>
          </a:stretch>
        </p:blipFill>
        <p:spPr>
          <a:xfrm>
            <a:off x="8077200" y="2933700"/>
            <a:ext cx="5387340" cy="3273425"/>
          </a:xfrm>
          <a:prstGeom prst="rect">
            <a:avLst/>
          </a:prstGeom>
        </p:spPr>
      </p:pic>
      <p:sp>
        <p:nvSpPr>
          <p:cNvPr id="29" name="Freeform 19"/>
          <p:cNvSpPr/>
          <p:nvPr/>
        </p:nvSpPr>
        <p:spPr>
          <a:xfrm rot="2185030">
            <a:off x="11795514" y="6042734"/>
            <a:ext cx="1938591" cy="586424"/>
          </a:xfrm>
          <a:custGeom>
            <a:avLst/>
            <a:gdLst/>
            <a:ahLst/>
            <a:cxnLst/>
            <a:rect l="l" t="t" r="r" b="b"/>
            <a:pathLst>
              <a:path w="1938591" h="586424">
                <a:moveTo>
                  <a:pt x="0" y="0"/>
                </a:moveTo>
                <a:lnTo>
                  <a:pt x="1938590" y="0"/>
                </a:lnTo>
                <a:lnTo>
                  <a:pt x="1938590" y="586424"/>
                </a:lnTo>
                <a:lnTo>
                  <a:pt x="0" y="58642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30" name="Flowchart: Terminator 29"/>
          <p:cNvSpPr/>
          <p:nvPr/>
        </p:nvSpPr>
        <p:spPr>
          <a:xfrm>
            <a:off x="8686800" y="3924300"/>
            <a:ext cx="3200400" cy="685800"/>
          </a:xfrm>
          <a:prstGeom prst="flowChartTerminator">
            <a:avLst/>
          </a:prstGeom>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31" name="Flowchart: Terminator 30"/>
          <p:cNvSpPr/>
          <p:nvPr/>
        </p:nvSpPr>
        <p:spPr>
          <a:xfrm>
            <a:off x="8999220" y="5219065"/>
            <a:ext cx="1820545" cy="294005"/>
          </a:xfrm>
          <a:prstGeom prst="flowChartTerminator">
            <a:avLst/>
          </a:prstGeom>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32" name="Flowchart: Terminator 31"/>
          <p:cNvSpPr/>
          <p:nvPr/>
        </p:nvSpPr>
        <p:spPr>
          <a:xfrm>
            <a:off x="8999220" y="5804535"/>
            <a:ext cx="1897380" cy="376555"/>
          </a:xfrm>
          <a:prstGeom prst="flowChartTerminator">
            <a:avLst/>
          </a:prstGeom>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24354" r="-1468" b="-56033"/>
            </a:stretch>
          </a:blipFill>
        </p:spPr>
      </p:sp>
      <p:grpSp>
        <p:nvGrpSpPr>
          <p:cNvPr id="3" name="Group 3"/>
          <p:cNvGrpSpPr/>
          <p:nvPr/>
        </p:nvGrpSpPr>
        <p:grpSpPr>
          <a:xfrm rot="0">
            <a:off x="905495" y="657204"/>
            <a:ext cx="16445245" cy="1906519"/>
            <a:chOff x="0" y="0"/>
            <a:chExt cx="5999270" cy="695503"/>
          </a:xfrm>
        </p:grpSpPr>
        <p:sp>
          <p:nvSpPr>
            <p:cNvPr id="4" name="Freeform 4"/>
            <p:cNvSpPr/>
            <p:nvPr/>
          </p:nvSpPr>
          <p:spPr>
            <a:xfrm>
              <a:off x="0" y="0"/>
              <a:ext cx="5999270" cy="695503"/>
            </a:xfrm>
            <a:custGeom>
              <a:avLst/>
              <a:gdLst/>
              <a:ahLst/>
              <a:cxnLst/>
              <a:rect l="l" t="t" r="r" b="b"/>
              <a:pathLst>
                <a:path w="5999270" h="695503">
                  <a:moveTo>
                    <a:pt x="0" y="0"/>
                  </a:moveTo>
                  <a:lnTo>
                    <a:pt x="5999270" y="0"/>
                  </a:lnTo>
                  <a:lnTo>
                    <a:pt x="5999270" y="695503"/>
                  </a:lnTo>
                  <a:lnTo>
                    <a:pt x="0" y="695503"/>
                  </a:lnTo>
                  <a:close/>
                </a:path>
              </a:pathLst>
            </a:custGeom>
            <a:solidFill>
              <a:srgbClr val="FFFFFF"/>
            </a:solidFill>
          </p:spPr>
        </p:sp>
      </p:grpSp>
      <p:grpSp>
        <p:nvGrpSpPr>
          <p:cNvPr id="5" name="Group 5"/>
          <p:cNvGrpSpPr/>
          <p:nvPr/>
        </p:nvGrpSpPr>
        <p:grpSpPr>
          <a:xfrm rot="0">
            <a:off x="8015806" y="2950780"/>
            <a:ext cx="9334934" cy="6438343"/>
            <a:chOff x="0" y="0"/>
            <a:chExt cx="3405409" cy="2348725"/>
          </a:xfrm>
        </p:grpSpPr>
        <p:sp>
          <p:nvSpPr>
            <p:cNvPr id="6" name="Freeform 6"/>
            <p:cNvSpPr/>
            <p:nvPr/>
          </p:nvSpPr>
          <p:spPr>
            <a:xfrm>
              <a:off x="0" y="0"/>
              <a:ext cx="3405409" cy="2348725"/>
            </a:xfrm>
            <a:custGeom>
              <a:avLst/>
              <a:gdLst/>
              <a:ahLst/>
              <a:cxnLst/>
              <a:rect l="l" t="t" r="r" b="b"/>
              <a:pathLst>
                <a:path w="3405409" h="2348725">
                  <a:moveTo>
                    <a:pt x="0" y="0"/>
                  </a:moveTo>
                  <a:lnTo>
                    <a:pt x="3405409" y="0"/>
                  </a:lnTo>
                  <a:lnTo>
                    <a:pt x="3405409" y="2348725"/>
                  </a:lnTo>
                  <a:lnTo>
                    <a:pt x="0" y="2348725"/>
                  </a:lnTo>
                  <a:close/>
                </a:path>
              </a:pathLst>
            </a:custGeom>
            <a:solidFill>
              <a:srgbClr val="FFFFFF"/>
            </a:solidFill>
          </p:spPr>
        </p:sp>
      </p:grpSp>
      <p:grpSp>
        <p:nvGrpSpPr>
          <p:cNvPr id="7" name="Group 7"/>
          <p:cNvGrpSpPr/>
          <p:nvPr/>
        </p:nvGrpSpPr>
        <p:grpSpPr>
          <a:xfrm rot="0">
            <a:off x="926069" y="2915205"/>
            <a:ext cx="6748114" cy="6438343"/>
            <a:chOff x="0" y="0"/>
            <a:chExt cx="2461730" cy="2348725"/>
          </a:xfrm>
        </p:grpSpPr>
        <p:sp>
          <p:nvSpPr>
            <p:cNvPr id="8" name="Freeform 8"/>
            <p:cNvSpPr/>
            <p:nvPr/>
          </p:nvSpPr>
          <p:spPr>
            <a:xfrm>
              <a:off x="0" y="0"/>
              <a:ext cx="2461730" cy="2348725"/>
            </a:xfrm>
            <a:custGeom>
              <a:avLst/>
              <a:gdLst/>
              <a:ahLst/>
              <a:cxnLst/>
              <a:rect l="l" t="t" r="r" b="b"/>
              <a:pathLst>
                <a:path w="2461730" h="2348725">
                  <a:moveTo>
                    <a:pt x="0" y="0"/>
                  </a:moveTo>
                  <a:lnTo>
                    <a:pt x="2461730" y="0"/>
                  </a:lnTo>
                  <a:lnTo>
                    <a:pt x="2461730" y="2348725"/>
                  </a:lnTo>
                  <a:lnTo>
                    <a:pt x="0" y="2348725"/>
                  </a:lnTo>
                  <a:close/>
                </a:path>
              </a:pathLst>
            </a:custGeom>
            <a:solidFill>
              <a:srgbClr val="FFFFFF"/>
            </a:solidFill>
          </p:spPr>
        </p:sp>
      </p:grpSp>
      <p:grpSp>
        <p:nvGrpSpPr>
          <p:cNvPr id="9" name="Group 9"/>
          <p:cNvGrpSpPr/>
          <p:nvPr/>
        </p:nvGrpSpPr>
        <p:grpSpPr>
          <a:xfrm rot="0">
            <a:off x="9908900" y="3235000"/>
            <a:ext cx="121908" cy="121908"/>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grpSp>
        <p:nvGrpSpPr>
          <p:cNvPr id="11" name="Group 11"/>
          <p:cNvGrpSpPr/>
          <p:nvPr/>
        </p:nvGrpSpPr>
        <p:grpSpPr>
          <a:xfrm rot="0">
            <a:off x="10055579" y="7995212"/>
            <a:ext cx="121908" cy="121908"/>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sp>
        <p:nvSpPr>
          <p:cNvPr id="13" name="Freeform 13"/>
          <p:cNvSpPr/>
          <p:nvPr/>
        </p:nvSpPr>
        <p:spPr>
          <a:xfrm>
            <a:off x="-1276562" y="-156776"/>
            <a:ext cx="6732164" cy="1627960"/>
          </a:xfrm>
          <a:custGeom>
            <a:avLst/>
            <a:gdLst/>
            <a:ahLst/>
            <a:cxnLst/>
            <a:rect l="l" t="t" r="r" b="b"/>
            <a:pathLst>
              <a:path w="6732164" h="1627960">
                <a:moveTo>
                  <a:pt x="0" y="0"/>
                </a:moveTo>
                <a:lnTo>
                  <a:pt x="6732164" y="0"/>
                </a:lnTo>
                <a:lnTo>
                  <a:pt x="6732164" y="1627960"/>
                </a:lnTo>
                <a:lnTo>
                  <a:pt x="0" y="16279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rot="-203414">
            <a:off x="11489227" y="4583034"/>
            <a:ext cx="321948" cy="461574"/>
          </a:xfrm>
          <a:custGeom>
            <a:avLst/>
            <a:gdLst/>
            <a:ahLst/>
            <a:cxnLst/>
            <a:rect l="l" t="t" r="r" b="b"/>
            <a:pathLst>
              <a:path w="321948" h="461574">
                <a:moveTo>
                  <a:pt x="0" y="0"/>
                </a:moveTo>
                <a:lnTo>
                  <a:pt x="321948" y="0"/>
                </a:lnTo>
                <a:lnTo>
                  <a:pt x="321948" y="461575"/>
                </a:lnTo>
                <a:lnTo>
                  <a:pt x="0" y="46157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Freeform 15"/>
          <p:cNvSpPr/>
          <p:nvPr/>
        </p:nvSpPr>
        <p:spPr>
          <a:xfrm rot="-278358">
            <a:off x="13186236" y="8430575"/>
            <a:ext cx="5868613" cy="1845945"/>
          </a:xfrm>
          <a:custGeom>
            <a:avLst/>
            <a:gdLst/>
            <a:ahLst/>
            <a:cxnLst/>
            <a:rect l="l" t="t" r="r" b="b"/>
            <a:pathLst>
              <a:path w="5868613" h="1845945">
                <a:moveTo>
                  <a:pt x="0" y="0"/>
                </a:moveTo>
                <a:lnTo>
                  <a:pt x="5868612" y="0"/>
                </a:lnTo>
                <a:lnTo>
                  <a:pt x="5868612" y="1845946"/>
                </a:lnTo>
                <a:lnTo>
                  <a:pt x="0" y="184594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a:off x="8004436" y="3361326"/>
            <a:ext cx="2247364" cy="2260430"/>
          </a:xfrm>
          <a:custGeom>
            <a:avLst/>
            <a:gdLst/>
            <a:ahLst/>
            <a:cxnLst/>
            <a:rect l="l" t="t" r="r" b="b"/>
            <a:pathLst>
              <a:path w="2247364" h="2260430">
                <a:moveTo>
                  <a:pt x="0" y="0"/>
                </a:moveTo>
                <a:lnTo>
                  <a:pt x="2247364" y="0"/>
                </a:lnTo>
                <a:lnTo>
                  <a:pt x="2247364" y="2260430"/>
                </a:lnTo>
                <a:lnTo>
                  <a:pt x="0" y="2260430"/>
                </a:lnTo>
                <a:lnTo>
                  <a:pt x="0" y="0"/>
                </a:lnTo>
                <a:close/>
              </a:path>
            </a:pathLst>
          </a:custGeom>
          <a:blipFill>
            <a:blip r:embed="rId8"/>
            <a:stretch>
              <a:fillRect/>
            </a:stretch>
          </a:blipFill>
        </p:spPr>
      </p:sp>
      <p:sp>
        <p:nvSpPr>
          <p:cNvPr id="17" name="Freeform 17"/>
          <p:cNvSpPr/>
          <p:nvPr/>
        </p:nvSpPr>
        <p:spPr>
          <a:xfrm>
            <a:off x="10775675" y="3627645"/>
            <a:ext cx="2909179" cy="2041736"/>
          </a:xfrm>
          <a:custGeom>
            <a:avLst/>
            <a:gdLst/>
            <a:ahLst/>
            <a:cxnLst/>
            <a:rect l="l" t="t" r="r" b="b"/>
            <a:pathLst>
              <a:path w="2909179" h="2041736">
                <a:moveTo>
                  <a:pt x="0" y="0"/>
                </a:moveTo>
                <a:lnTo>
                  <a:pt x="2909179" y="0"/>
                </a:lnTo>
                <a:lnTo>
                  <a:pt x="2909179" y="2041736"/>
                </a:lnTo>
                <a:lnTo>
                  <a:pt x="0" y="2041736"/>
                </a:lnTo>
                <a:lnTo>
                  <a:pt x="0" y="0"/>
                </a:lnTo>
                <a:close/>
              </a:path>
            </a:pathLst>
          </a:custGeom>
          <a:blipFill>
            <a:blip r:embed="rId9"/>
            <a:stretch>
              <a:fillRect/>
            </a:stretch>
          </a:blipFill>
        </p:spPr>
      </p:sp>
      <p:sp>
        <p:nvSpPr>
          <p:cNvPr id="18" name="Freeform 18"/>
          <p:cNvSpPr/>
          <p:nvPr/>
        </p:nvSpPr>
        <p:spPr>
          <a:xfrm>
            <a:off x="14319798" y="3627645"/>
            <a:ext cx="2557678" cy="2246205"/>
          </a:xfrm>
          <a:custGeom>
            <a:avLst/>
            <a:gdLst/>
            <a:ahLst/>
            <a:cxnLst/>
            <a:rect l="l" t="t" r="r" b="b"/>
            <a:pathLst>
              <a:path w="2557678" h="2246205">
                <a:moveTo>
                  <a:pt x="0" y="0"/>
                </a:moveTo>
                <a:lnTo>
                  <a:pt x="2557678" y="0"/>
                </a:lnTo>
                <a:lnTo>
                  <a:pt x="2557678" y="2246205"/>
                </a:lnTo>
                <a:lnTo>
                  <a:pt x="0" y="2246205"/>
                </a:lnTo>
                <a:lnTo>
                  <a:pt x="0" y="0"/>
                </a:lnTo>
                <a:close/>
              </a:path>
            </a:pathLst>
          </a:custGeom>
          <a:blipFill>
            <a:blip r:embed="rId10"/>
            <a:stretch>
              <a:fillRect/>
            </a:stretch>
          </a:blipFill>
        </p:spPr>
      </p:sp>
      <p:sp>
        <p:nvSpPr>
          <p:cNvPr id="19" name="Freeform 19"/>
          <p:cNvSpPr/>
          <p:nvPr/>
        </p:nvSpPr>
        <p:spPr>
          <a:xfrm>
            <a:off x="13243176" y="6591591"/>
            <a:ext cx="3276662" cy="2608939"/>
          </a:xfrm>
          <a:custGeom>
            <a:avLst/>
            <a:gdLst/>
            <a:ahLst/>
            <a:cxnLst/>
            <a:rect l="l" t="t" r="r" b="b"/>
            <a:pathLst>
              <a:path w="3276662" h="2608939">
                <a:moveTo>
                  <a:pt x="0" y="0"/>
                </a:moveTo>
                <a:lnTo>
                  <a:pt x="3276662" y="0"/>
                </a:lnTo>
                <a:lnTo>
                  <a:pt x="3276662" y="2608939"/>
                </a:lnTo>
                <a:lnTo>
                  <a:pt x="0" y="2608939"/>
                </a:lnTo>
                <a:lnTo>
                  <a:pt x="0" y="0"/>
                </a:lnTo>
                <a:close/>
              </a:path>
            </a:pathLst>
          </a:custGeom>
          <a:blipFill>
            <a:blip r:embed="rId11"/>
            <a:stretch>
              <a:fillRect/>
            </a:stretch>
          </a:blipFill>
        </p:spPr>
      </p:sp>
      <p:sp>
        <p:nvSpPr>
          <p:cNvPr id="20" name="Freeform 20"/>
          <p:cNvSpPr/>
          <p:nvPr/>
        </p:nvSpPr>
        <p:spPr>
          <a:xfrm>
            <a:off x="8940471" y="6343927"/>
            <a:ext cx="2884071" cy="2856603"/>
          </a:xfrm>
          <a:custGeom>
            <a:avLst/>
            <a:gdLst/>
            <a:ahLst/>
            <a:cxnLst/>
            <a:rect l="l" t="t" r="r" b="b"/>
            <a:pathLst>
              <a:path w="2884071" h="2856603">
                <a:moveTo>
                  <a:pt x="0" y="0"/>
                </a:moveTo>
                <a:lnTo>
                  <a:pt x="2884071" y="0"/>
                </a:lnTo>
                <a:lnTo>
                  <a:pt x="2884071" y="2856603"/>
                </a:lnTo>
                <a:lnTo>
                  <a:pt x="0" y="2856603"/>
                </a:lnTo>
                <a:lnTo>
                  <a:pt x="0" y="0"/>
                </a:lnTo>
                <a:close/>
              </a:path>
            </a:pathLst>
          </a:custGeom>
          <a:blipFill>
            <a:blip r:embed="rId12"/>
            <a:stretch>
              <a:fillRect/>
            </a:stretch>
          </a:blipFill>
        </p:spPr>
      </p:sp>
      <p:sp>
        <p:nvSpPr>
          <p:cNvPr id="21" name="TextBox 21"/>
          <p:cNvSpPr txBox="1"/>
          <p:nvPr/>
        </p:nvSpPr>
        <p:spPr>
          <a:xfrm>
            <a:off x="1671144" y="3332751"/>
            <a:ext cx="6868115" cy="555625"/>
          </a:xfrm>
          <a:prstGeom prst="rect">
            <a:avLst/>
          </a:prstGeom>
        </p:spPr>
        <p:txBody>
          <a:bodyPr lIns="0" tIns="0" rIns="0" bIns="0" rtlCol="0" anchor="t">
            <a:spAutoFit/>
          </a:bodyPr>
          <a:lstStyle/>
          <a:p>
            <a:pPr algn="l">
              <a:lnSpc>
                <a:spcPts val="4550"/>
              </a:lnSpc>
            </a:pPr>
            <a:r>
              <a:rPr lang="en-US" sz="3500">
                <a:solidFill>
                  <a:srgbClr val="003EA8"/>
                </a:solidFill>
                <a:latin typeface="Muli Bold" panose="00000800000000000000"/>
              </a:rPr>
              <a:t>Kiến thức</a:t>
            </a:r>
            <a:endParaRPr lang="en-US" sz="3500">
              <a:solidFill>
                <a:srgbClr val="003EA8"/>
              </a:solidFill>
              <a:latin typeface="Muli Bold" panose="00000800000000000000"/>
            </a:endParaRPr>
          </a:p>
        </p:txBody>
      </p:sp>
      <p:sp>
        <p:nvSpPr>
          <p:cNvPr id="22" name="TextBox 22"/>
          <p:cNvSpPr txBox="1"/>
          <p:nvPr/>
        </p:nvSpPr>
        <p:spPr>
          <a:xfrm>
            <a:off x="1547319" y="4288466"/>
            <a:ext cx="5928798" cy="450215"/>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Cabin" panose="00000500000000000000"/>
              </a:rPr>
              <a:t>Cách sử dụng các loại chart</a:t>
            </a:r>
            <a:endParaRPr lang="en-US" sz="2800">
              <a:solidFill>
                <a:srgbClr val="000000"/>
              </a:solidFill>
              <a:latin typeface="Cabin" panose="00000500000000000000"/>
            </a:endParaRPr>
          </a:p>
        </p:txBody>
      </p:sp>
      <p:sp>
        <p:nvSpPr>
          <p:cNvPr id="23" name="TextBox 23"/>
          <p:cNvSpPr txBox="1"/>
          <p:nvPr/>
        </p:nvSpPr>
        <p:spPr>
          <a:xfrm>
            <a:off x="0" y="1028700"/>
            <a:ext cx="18336015" cy="1371600"/>
          </a:xfrm>
          <a:prstGeom prst="rect">
            <a:avLst/>
          </a:prstGeom>
        </p:spPr>
        <p:txBody>
          <a:bodyPr lIns="0" tIns="0" rIns="0" bIns="0" rtlCol="0" anchor="t">
            <a:spAutoFit/>
          </a:bodyPr>
          <a:lstStyle/>
          <a:p>
            <a:pPr algn="ctr">
              <a:lnSpc>
                <a:spcPts val="10800"/>
              </a:lnSpc>
            </a:pPr>
            <a:r>
              <a:rPr lang="en-US" sz="9000">
                <a:solidFill>
                  <a:srgbClr val="003EA8"/>
                </a:solidFill>
                <a:latin typeface="Muli Bold" panose="00000800000000000000"/>
              </a:rPr>
              <a:t>3. EDA</a:t>
            </a:r>
            <a:endParaRPr lang="en-US" sz="9000">
              <a:solidFill>
                <a:srgbClr val="003EA8"/>
              </a:solidFill>
              <a:latin typeface="Muli Bold" panose="00000800000000000000"/>
            </a:endParaRPr>
          </a:p>
        </p:txBody>
      </p:sp>
      <p:sp>
        <p:nvSpPr>
          <p:cNvPr id="24" name="TextBox 24"/>
          <p:cNvSpPr txBox="1"/>
          <p:nvPr/>
        </p:nvSpPr>
        <p:spPr>
          <a:xfrm>
            <a:off x="1547319" y="4856325"/>
            <a:ext cx="5928798" cy="450215"/>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Cabin" panose="00000500000000000000"/>
              </a:rPr>
              <a:t>Mục đích: </a:t>
            </a:r>
            <a:endParaRPr lang="en-US" sz="2800">
              <a:solidFill>
                <a:srgbClr val="000000"/>
              </a:solidFill>
              <a:latin typeface="Cabin" panose="00000500000000000000"/>
            </a:endParaRPr>
          </a:p>
        </p:txBody>
      </p:sp>
      <p:sp>
        <p:nvSpPr>
          <p:cNvPr id="25" name="TextBox 25"/>
          <p:cNvSpPr txBox="1"/>
          <p:nvPr/>
        </p:nvSpPr>
        <p:spPr>
          <a:xfrm>
            <a:off x="2414776" y="5420840"/>
            <a:ext cx="5393439" cy="450215"/>
          </a:xfrm>
          <a:prstGeom prst="rect">
            <a:avLst/>
          </a:prstGeom>
        </p:spPr>
        <p:txBody>
          <a:bodyPr lIns="0" tIns="0" rIns="0" bIns="0" rtlCol="0" anchor="t">
            <a:spAutoFit/>
          </a:bodyPr>
          <a:lstStyle/>
          <a:p>
            <a:pPr algn="l">
              <a:lnSpc>
                <a:spcPts val="3640"/>
              </a:lnSpc>
            </a:pPr>
            <a:r>
              <a:rPr lang="en-US" sz="2800">
                <a:solidFill>
                  <a:srgbClr val="000000"/>
                </a:solidFill>
                <a:latin typeface="Cabin" panose="00000500000000000000"/>
              </a:rPr>
              <a:t>1.  Khai thác dữ liệu </a:t>
            </a:r>
            <a:endParaRPr lang="en-US" sz="2800">
              <a:solidFill>
                <a:srgbClr val="000000"/>
              </a:solidFill>
              <a:latin typeface="Cabin" panose="00000500000000000000"/>
            </a:endParaRPr>
          </a:p>
        </p:txBody>
      </p:sp>
      <p:sp>
        <p:nvSpPr>
          <p:cNvPr id="26" name="TextBox 26"/>
          <p:cNvSpPr txBox="1"/>
          <p:nvPr/>
        </p:nvSpPr>
        <p:spPr>
          <a:xfrm>
            <a:off x="2414776" y="6141376"/>
            <a:ext cx="5393439" cy="450215"/>
          </a:xfrm>
          <a:prstGeom prst="rect">
            <a:avLst/>
          </a:prstGeom>
        </p:spPr>
        <p:txBody>
          <a:bodyPr lIns="0" tIns="0" rIns="0" bIns="0" rtlCol="0" anchor="t">
            <a:spAutoFit/>
          </a:bodyPr>
          <a:lstStyle/>
          <a:p>
            <a:pPr algn="l">
              <a:lnSpc>
                <a:spcPts val="3640"/>
              </a:lnSpc>
            </a:pPr>
            <a:r>
              <a:rPr lang="en-US" sz="2800">
                <a:solidFill>
                  <a:srgbClr val="000000"/>
                </a:solidFill>
                <a:latin typeface="Cabin" panose="00000500000000000000"/>
              </a:rPr>
              <a:t>2.  Trực quan hoá dữ liệu</a:t>
            </a:r>
            <a:endParaRPr lang="en-US" sz="2800">
              <a:solidFill>
                <a:srgbClr val="000000"/>
              </a:solidFill>
              <a:latin typeface="Cabin" panose="00000500000000000000"/>
            </a:endParaRPr>
          </a:p>
        </p:txBody>
      </p:sp>
      <p:sp>
        <p:nvSpPr>
          <p:cNvPr id="27" name="TextBox 27"/>
          <p:cNvSpPr txBox="1"/>
          <p:nvPr/>
        </p:nvSpPr>
        <p:spPr>
          <a:xfrm>
            <a:off x="2414776" y="6858291"/>
            <a:ext cx="5393439" cy="1364615"/>
          </a:xfrm>
          <a:prstGeom prst="rect">
            <a:avLst/>
          </a:prstGeom>
        </p:spPr>
        <p:txBody>
          <a:bodyPr lIns="0" tIns="0" rIns="0" bIns="0" rtlCol="0" anchor="t">
            <a:spAutoFit/>
          </a:bodyPr>
          <a:lstStyle/>
          <a:p>
            <a:pPr algn="l">
              <a:lnSpc>
                <a:spcPts val="3640"/>
              </a:lnSpc>
            </a:pPr>
            <a:r>
              <a:rPr lang="en-US" sz="2800">
                <a:solidFill>
                  <a:srgbClr val="000000"/>
                </a:solidFill>
                <a:latin typeface="Cabin" panose="00000500000000000000"/>
              </a:rPr>
              <a:t>3. Phân tích dữ liệu và nhận xét, thống kê các dữ liệu</a:t>
            </a:r>
            <a:endParaRPr lang="en-US" sz="2800">
              <a:solidFill>
                <a:srgbClr val="000000"/>
              </a:solidFill>
              <a:latin typeface="Cabin" panose="00000500000000000000"/>
            </a:endParaRPr>
          </a:p>
          <a:p>
            <a:pPr algn="l">
              <a:lnSpc>
                <a:spcPts val="3640"/>
              </a:lnSpc>
            </a:pPr>
          </a:p>
        </p:txBody>
      </p:sp>
      <p:sp>
        <p:nvSpPr>
          <p:cNvPr id="28" name="TextBox 28"/>
          <p:cNvSpPr txBox="1"/>
          <p:nvPr/>
        </p:nvSpPr>
        <p:spPr>
          <a:xfrm>
            <a:off x="8733033" y="3029883"/>
            <a:ext cx="1040434" cy="327025"/>
          </a:xfrm>
          <a:prstGeom prst="rect">
            <a:avLst/>
          </a:prstGeom>
        </p:spPr>
        <p:txBody>
          <a:bodyPr lIns="0" tIns="0" rIns="0" bIns="0" rtlCol="0" anchor="t">
            <a:spAutoFit/>
          </a:bodyPr>
          <a:lstStyle/>
          <a:p>
            <a:pPr algn="l">
              <a:lnSpc>
                <a:spcPts val="2600"/>
              </a:lnSpc>
            </a:pPr>
            <a:r>
              <a:rPr lang="en-US" sz="2000">
                <a:solidFill>
                  <a:srgbClr val="000000"/>
                </a:solidFill>
                <a:latin typeface="Cabin" panose="00000500000000000000"/>
              </a:rPr>
              <a:t>pie chart</a:t>
            </a:r>
            <a:endParaRPr lang="en-US" sz="2000">
              <a:solidFill>
                <a:srgbClr val="000000"/>
              </a:solidFill>
              <a:latin typeface="Cabin" panose="00000500000000000000"/>
            </a:endParaRPr>
          </a:p>
        </p:txBody>
      </p:sp>
      <p:sp>
        <p:nvSpPr>
          <p:cNvPr id="29" name="TextBox 29"/>
          <p:cNvSpPr txBox="1"/>
          <p:nvPr/>
        </p:nvSpPr>
        <p:spPr>
          <a:xfrm>
            <a:off x="11710047" y="3229879"/>
            <a:ext cx="1040434" cy="327025"/>
          </a:xfrm>
          <a:prstGeom prst="rect">
            <a:avLst/>
          </a:prstGeom>
        </p:spPr>
        <p:txBody>
          <a:bodyPr lIns="0" tIns="0" rIns="0" bIns="0" rtlCol="0" anchor="t">
            <a:spAutoFit/>
          </a:bodyPr>
          <a:lstStyle/>
          <a:p>
            <a:pPr algn="l">
              <a:lnSpc>
                <a:spcPts val="2600"/>
              </a:lnSpc>
            </a:pPr>
            <a:r>
              <a:rPr lang="en-US" sz="2000">
                <a:solidFill>
                  <a:srgbClr val="000000"/>
                </a:solidFill>
                <a:latin typeface="Cabin" panose="00000500000000000000"/>
              </a:rPr>
              <a:t>bar chart</a:t>
            </a:r>
            <a:endParaRPr lang="en-US" sz="2000">
              <a:solidFill>
                <a:srgbClr val="000000"/>
              </a:solidFill>
              <a:latin typeface="Cabin" panose="00000500000000000000"/>
            </a:endParaRPr>
          </a:p>
        </p:txBody>
      </p:sp>
      <p:sp>
        <p:nvSpPr>
          <p:cNvPr id="30" name="TextBox 30"/>
          <p:cNvSpPr txBox="1"/>
          <p:nvPr/>
        </p:nvSpPr>
        <p:spPr>
          <a:xfrm>
            <a:off x="14280783" y="6166127"/>
            <a:ext cx="1201448" cy="327025"/>
          </a:xfrm>
          <a:prstGeom prst="rect">
            <a:avLst/>
          </a:prstGeom>
        </p:spPr>
        <p:txBody>
          <a:bodyPr lIns="0" tIns="0" rIns="0" bIns="0" rtlCol="0" anchor="t">
            <a:spAutoFit/>
          </a:bodyPr>
          <a:lstStyle/>
          <a:p>
            <a:pPr algn="l">
              <a:lnSpc>
                <a:spcPts val="2600"/>
              </a:lnSpc>
            </a:pPr>
            <a:r>
              <a:rPr lang="en-US" sz="2000">
                <a:solidFill>
                  <a:srgbClr val="000000"/>
                </a:solidFill>
                <a:latin typeface="Cabin" panose="00000500000000000000"/>
              </a:rPr>
              <a:t>Histogram</a:t>
            </a:r>
            <a:endParaRPr lang="en-US" sz="2000">
              <a:solidFill>
                <a:srgbClr val="000000"/>
              </a:solidFill>
              <a:latin typeface="Cabin" panose="00000500000000000000"/>
            </a:endParaRPr>
          </a:p>
        </p:txBody>
      </p:sp>
      <p:sp>
        <p:nvSpPr>
          <p:cNvPr id="31" name="TextBox 31"/>
          <p:cNvSpPr txBox="1"/>
          <p:nvPr/>
        </p:nvSpPr>
        <p:spPr>
          <a:xfrm>
            <a:off x="14653776" y="3229879"/>
            <a:ext cx="1040434" cy="327025"/>
          </a:xfrm>
          <a:prstGeom prst="rect">
            <a:avLst/>
          </a:prstGeom>
        </p:spPr>
        <p:txBody>
          <a:bodyPr lIns="0" tIns="0" rIns="0" bIns="0" rtlCol="0" anchor="t">
            <a:spAutoFit/>
          </a:bodyPr>
          <a:lstStyle/>
          <a:p>
            <a:pPr algn="l">
              <a:lnSpc>
                <a:spcPts val="2600"/>
              </a:lnSpc>
            </a:pPr>
            <a:r>
              <a:rPr lang="en-US" sz="2000">
                <a:solidFill>
                  <a:srgbClr val="000000"/>
                </a:solidFill>
                <a:latin typeface="Cabin" panose="00000500000000000000"/>
              </a:rPr>
              <a:t>heatmap</a:t>
            </a:r>
            <a:endParaRPr lang="en-US" sz="2000">
              <a:solidFill>
                <a:srgbClr val="000000"/>
              </a:solidFill>
              <a:latin typeface="Cabin" panose="00000500000000000000"/>
            </a:endParaRPr>
          </a:p>
        </p:txBody>
      </p:sp>
      <p:sp>
        <p:nvSpPr>
          <p:cNvPr id="32" name="TextBox 32"/>
          <p:cNvSpPr txBox="1"/>
          <p:nvPr/>
        </p:nvSpPr>
        <p:spPr>
          <a:xfrm>
            <a:off x="9781782" y="5907506"/>
            <a:ext cx="1694079" cy="327025"/>
          </a:xfrm>
          <a:prstGeom prst="rect">
            <a:avLst/>
          </a:prstGeom>
        </p:spPr>
        <p:txBody>
          <a:bodyPr lIns="0" tIns="0" rIns="0" bIns="0" rtlCol="0" anchor="t">
            <a:spAutoFit/>
          </a:bodyPr>
          <a:lstStyle/>
          <a:p>
            <a:pPr algn="l">
              <a:lnSpc>
                <a:spcPts val="2600"/>
              </a:lnSpc>
            </a:pPr>
            <a:r>
              <a:rPr lang="en-US" sz="2000">
                <a:solidFill>
                  <a:srgbClr val="000000"/>
                </a:solidFill>
                <a:latin typeface="Cabin" panose="00000500000000000000"/>
              </a:rPr>
              <a:t>Correlogram</a:t>
            </a:r>
            <a:endParaRPr lang="en-US" sz="2000">
              <a:solidFill>
                <a:srgbClr val="000000"/>
              </a:solidFill>
              <a:latin typeface="Cabin" panose="000005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24354" r="-1468" b="-56033"/>
            </a:stretch>
          </a:blipFill>
        </p:spPr>
      </p:sp>
      <p:grpSp>
        <p:nvGrpSpPr>
          <p:cNvPr id="3" name="Group 3"/>
          <p:cNvGrpSpPr/>
          <p:nvPr/>
        </p:nvGrpSpPr>
        <p:grpSpPr>
          <a:xfrm rot="0">
            <a:off x="905495" y="657204"/>
            <a:ext cx="16445245" cy="1906519"/>
            <a:chOff x="0" y="0"/>
            <a:chExt cx="5999270" cy="695503"/>
          </a:xfrm>
        </p:grpSpPr>
        <p:sp>
          <p:nvSpPr>
            <p:cNvPr id="4" name="Freeform 4"/>
            <p:cNvSpPr/>
            <p:nvPr/>
          </p:nvSpPr>
          <p:spPr>
            <a:xfrm>
              <a:off x="0" y="0"/>
              <a:ext cx="5999270" cy="695503"/>
            </a:xfrm>
            <a:custGeom>
              <a:avLst/>
              <a:gdLst/>
              <a:ahLst/>
              <a:cxnLst/>
              <a:rect l="l" t="t" r="r" b="b"/>
              <a:pathLst>
                <a:path w="5999270" h="695503">
                  <a:moveTo>
                    <a:pt x="0" y="0"/>
                  </a:moveTo>
                  <a:lnTo>
                    <a:pt x="5999270" y="0"/>
                  </a:lnTo>
                  <a:lnTo>
                    <a:pt x="5999270" y="695503"/>
                  </a:lnTo>
                  <a:lnTo>
                    <a:pt x="0" y="695503"/>
                  </a:lnTo>
                  <a:close/>
                </a:path>
              </a:pathLst>
            </a:custGeom>
            <a:solidFill>
              <a:srgbClr val="FFFFFF"/>
            </a:solidFill>
          </p:spPr>
        </p:sp>
      </p:grpSp>
      <p:grpSp>
        <p:nvGrpSpPr>
          <p:cNvPr id="5" name="Group 5"/>
          <p:cNvGrpSpPr/>
          <p:nvPr/>
        </p:nvGrpSpPr>
        <p:grpSpPr>
          <a:xfrm rot="0">
            <a:off x="8015806" y="2915205"/>
            <a:ext cx="9334934" cy="6438343"/>
            <a:chOff x="0" y="0"/>
            <a:chExt cx="3405409" cy="2348725"/>
          </a:xfrm>
        </p:grpSpPr>
        <p:sp>
          <p:nvSpPr>
            <p:cNvPr id="6" name="Freeform 6"/>
            <p:cNvSpPr/>
            <p:nvPr/>
          </p:nvSpPr>
          <p:spPr>
            <a:xfrm>
              <a:off x="0" y="0"/>
              <a:ext cx="3405409" cy="2348725"/>
            </a:xfrm>
            <a:custGeom>
              <a:avLst/>
              <a:gdLst/>
              <a:ahLst/>
              <a:cxnLst/>
              <a:rect l="l" t="t" r="r" b="b"/>
              <a:pathLst>
                <a:path w="3405409" h="2348725">
                  <a:moveTo>
                    <a:pt x="0" y="0"/>
                  </a:moveTo>
                  <a:lnTo>
                    <a:pt x="3405409" y="0"/>
                  </a:lnTo>
                  <a:lnTo>
                    <a:pt x="3405409" y="2348725"/>
                  </a:lnTo>
                  <a:lnTo>
                    <a:pt x="0" y="2348725"/>
                  </a:lnTo>
                  <a:close/>
                </a:path>
              </a:pathLst>
            </a:custGeom>
            <a:solidFill>
              <a:srgbClr val="FFFFFF"/>
            </a:solidFill>
          </p:spPr>
        </p:sp>
      </p:grpSp>
      <p:grpSp>
        <p:nvGrpSpPr>
          <p:cNvPr id="7" name="Group 7"/>
          <p:cNvGrpSpPr/>
          <p:nvPr/>
        </p:nvGrpSpPr>
        <p:grpSpPr>
          <a:xfrm rot="0">
            <a:off x="926069" y="2915205"/>
            <a:ext cx="6748114" cy="6438343"/>
            <a:chOff x="0" y="0"/>
            <a:chExt cx="2461730" cy="2348725"/>
          </a:xfrm>
        </p:grpSpPr>
        <p:sp>
          <p:nvSpPr>
            <p:cNvPr id="8" name="Freeform 8"/>
            <p:cNvSpPr/>
            <p:nvPr/>
          </p:nvSpPr>
          <p:spPr>
            <a:xfrm>
              <a:off x="0" y="0"/>
              <a:ext cx="2461730" cy="2348725"/>
            </a:xfrm>
            <a:custGeom>
              <a:avLst/>
              <a:gdLst/>
              <a:ahLst/>
              <a:cxnLst/>
              <a:rect l="l" t="t" r="r" b="b"/>
              <a:pathLst>
                <a:path w="2461730" h="2348725">
                  <a:moveTo>
                    <a:pt x="0" y="0"/>
                  </a:moveTo>
                  <a:lnTo>
                    <a:pt x="2461730" y="0"/>
                  </a:lnTo>
                  <a:lnTo>
                    <a:pt x="2461730" y="2348725"/>
                  </a:lnTo>
                  <a:lnTo>
                    <a:pt x="0" y="2348725"/>
                  </a:lnTo>
                  <a:close/>
                </a:path>
              </a:pathLst>
            </a:custGeom>
            <a:solidFill>
              <a:srgbClr val="FFFFFF"/>
            </a:solidFill>
          </p:spPr>
        </p:sp>
      </p:grpSp>
      <p:sp>
        <p:nvSpPr>
          <p:cNvPr id="9" name="Freeform 9"/>
          <p:cNvSpPr/>
          <p:nvPr/>
        </p:nvSpPr>
        <p:spPr>
          <a:xfrm rot="-203414">
            <a:off x="16137868" y="4585735"/>
            <a:ext cx="417336" cy="598331"/>
          </a:xfrm>
          <a:custGeom>
            <a:avLst/>
            <a:gdLst/>
            <a:ahLst/>
            <a:cxnLst/>
            <a:rect l="l" t="t" r="r" b="b"/>
            <a:pathLst>
              <a:path w="417336" h="598331">
                <a:moveTo>
                  <a:pt x="0" y="0"/>
                </a:moveTo>
                <a:lnTo>
                  <a:pt x="417336" y="0"/>
                </a:lnTo>
                <a:lnTo>
                  <a:pt x="417336" y="598330"/>
                </a:lnTo>
                <a:lnTo>
                  <a:pt x="0" y="5983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0" name="Group 10"/>
          <p:cNvGrpSpPr/>
          <p:nvPr/>
        </p:nvGrpSpPr>
        <p:grpSpPr>
          <a:xfrm rot="0">
            <a:off x="9908900" y="3235000"/>
            <a:ext cx="121908" cy="121908"/>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grpSp>
        <p:nvGrpSpPr>
          <p:cNvPr id="12" name="Group 12"/>
          <p:cNvGrpSpPr/>
          <p:nvPr/>
        </p:nvGrpSpPr>
        <p:grpSpPr>
          <a:xfrm rot="0">
            <a:off x="10055579" y="7995212"/>
            <a:ext cx="121908" cy="121908"/>
            <a:chOff x="0" y="0"/>
            <a:chExt cx="6350000" cy="6350000"/>
          </a:xfrm>
        </p:grpSpPr>
        <p:sp>
          <p:nvSpPr>
            <p:cNvPr id="13" name="Freeform 1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sp>
        <p:nvSpPr>
          <p:cNvPr id="14" name="Freeform 14"/>
          <p:cNvSpPr/>
          <p:nvPr/>
        </p:nvSpPr>
        <p:spPr>
          <a:xfrm>
            <a:off x="-1276562" y="-156776"/>
            <a:ext cx="6732164" cy="1627960"/>
          </a:xfrm>
          <a:custGeom>
            <a:avLst/>
            <a:gdLst/>
            <a:ahLst/>
            <a:cxnLst/>
            <a:rect l="l" t="t" r="r" b="b"/>
            <a:pathLst>
              <a:path w="6732164" h="1627960">
                <a:moveTo>
                  <a:pt x="0" y="0"/>
                </a:moveTo>
                <a:lnTo>
                  <a:pt x="6732164" y="0"/>
                </a:lnTo>
                <a:lnTo>
                  <a:pt x="6732164" y="1627960"/>
                </a:lnTo>
                <a:lnTo>
                  <a:pt x="0" y="16279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Freeform 15"/>
          <p:cNvSpPr/>
          <p:nvPr/>
        </p:nvSpPr>
        <p:spPr>
          <a:xfrm rot="-203414">
            <a:off x="11489227" y="4583034"/>
            <a:ext cx="321948" cy="461574"/>
          </a:xfrm>
          <a:custGeom>
            <a:avLst/>
            <a:gdLst/>
            <a:ahLst/>
            <a:cxnLst/>
            <a:rect l="l" t="t" r="r" b="b"/>
            <a:pathLst>
              <a:path w="321948" h="461574">
                <a:moveTo>
                  <a:pt x="0" y="0"/>
                </a:moveTo>
                <a:lnTo>
                  <a:pt x="321948" y="0"/>
                </a:lnTo>
                <a:lnTo>
                  <a:pt x="321948" y="461575"/>
                </a:lnTo>
                <a:lnTo>
                  <a:pt x="0" y="4615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rot="-278358">
            <a:off x="13186236" y="8430575"/>
            <a:ext cx="5868613" cy="1845945"/>
          </a:xfrm>
          <a:custGeom>
            <a:avLst/>
            <a:gdLst/>
            <a:ahLst/>
            <a:cxnLst/>
            <a:rect l="l" t="t" r="r" b="b"/>
            <a:pathLst>
              <a:path w="5868613" h="1845945">
                <a:moveTo>
                  <a:pt x="0" y="0"/>
                </a:moveTo>
                <a:lnTo>
                  <a:pt x="5868612" y="0"/>
                </a:lnTo>
                <a:lnTo>
                  <a:pt x="5868612" y="1845946"/>
                </a:lnTo>
                <a:lnTo>
                  <a:pt x="0" y="184594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9" name="TextBox 19"/>
          <p:cNvSpPr txBox="1"/>
          <p:nvPr/>
        </p:nvSpPr>
        <p:spPr>
          <a:xfrm>
            <a:off x="1671144" y="3332751"/>
            <a:ext cx="6868115" cy="555625"/>
          </a:xfrm>
          <a:prstGeom prst="rect">
            <a:avLst/>
          </a:prstGeom>
        </p:spPr>
        <p:txBody>
          <a:bodyPr lIns="0" tIns="0" rIns="0" bIns="0" rtlCol="0" anchor="t">
            <a:spAutoFit/>
          </a:bodyPr>
          <a:lstStyle/>
          <a:p>
            <a:pPr algn="l">
              <a:lnSpc>
                <a:spcPts val="4550"/>
              </a:lnSpc>
            </a:pPr>
            <a:r>
              <a:rPr lang="en-US" sz="3500">
                <a:solidFill>
                  <a:srgbClr val="003EA8"/>
                </a:solidFill>
                <a:latin typeface="Muli Bold" panose="00000800000000000000"/>
              </a:rPr>
              <a:t>Kiến thức</a:t>
            </a:r>
            <a:endParaRPr lang="en-US" sz="3500">
              <a:solidFill>
                <a:srgbClr val="003EA8"/>
              </a:solidFill>
              <a:latin typeface="Muli Bold" panose="00000800000000000000"/>
            </a:endParaRPr>
          </a:p>
        </p:txBody>
      </p:sp>
      <p:sp>
        <p:nvSpPr>
          <p:cNvPr id="20" name="TextBox 20"/>
          <p:cNvSpPr txBox="1"/>
          <p:nvPr/>
        </p:nvSpPr>
        <p:spPr>
          <a:xfrm>
            <a:off x="1745385" y="4288466"/>
            <a:ext cx="5928798" cy="907415"/>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Cabin" panose="00000500000000000000"/>
              </a:rPr>
              <a:t>Sử dụng thư viện opencv để đọc ảnh</a:t>
            </a:r>
            <a:endParaRPr lang="en-US" sz="2800">
              <a:solidFill>
                <a:srgbClr val="000000"/>
              </a:solidFill>
              <a:latin typeface="Cabin" panose="00000500000000000000"/>
            </a:endParaRPr>
          </a:p>
        </p:txBody>
      </p:sp>
      <p:sp>
        <p:nvSpPr>
          <p:cNvPr id="21" name="TextBox 21"/>
          <p:cNvSpPr txBox="1"/>
          <p:nvPr/>
        </p:nvSpPr>
        <p:spPr>
          <a:xfrm>
            <a:off x="2024298" y="5220428"/>
            <a:ext cx="5712595" cy="907415"/>
          </a:xfrm>
          <a:prstGeom prst="rect">
            <a:avLst/>
          </a:prstGeom>
        </p:spPr>
        <p:txBody>
          <a:bodyPr lIns="0" tIns="0" rIns="0" bIns="0" rtlCol="0" anchor="t">
            <a:spAutoFit/>
          </a:bodyPr>
          <a:lstStyle/>
          <a:p>
            <a:pPr algn="l">
              <a:lnSpc>
                <a:spcPts val="3640"/>
              </a:lnSpc>
            </a:pPr>
            <a:r>
              <a:rPr lang="en-US" sz="2800">
                <a:solidFill>
                  <a:srgbClr val="000000"/>
                </a:solidFill>
                <a:latin typeface="Cabin" panose="00000500000000000000"/>
              </a:rPr>
              <a:t>=&gt; Xuất ảnh theo dạng ma trận để phân tích sắc độ</a:t>
            </a:r>
            <a:endParaRPr lang="en-US" sz="2800">
              <a:solidFill>
                <a:srgbClr val="000000"/>
              </a:solidFill>
              <a:latin typeface="Cabin" panose="00000500000000000000"/>
            </a:endParaRPr>
          </a:p>
        </p:txBody>
      </p:sp>
      <p:sp>
        <p:nvSpPr>
          <p:cNvPr id="22" name="TextBox 22"/>
          <p:cNvSpPr txBox="1"/>
          <p:nvPr/>
        </p:nvSpPr>
        <p:spPr>
          <a:xfrm>
            <a:off x="1671144" y="7399915"/>
            <a:ext cx="5991508" cy="450215"/>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Cabin" panose="00000500000000000000"/>
              </a:rPr>
              <a:t>Sử dụng thư viện albumentations </a:t>
            </a:r>
            <a:endParaRPr lang="en-US" sz="2800">
              <a:solidFill>
                <a:srgbClr val="000000"/>
              </a:solidFill>
              <a:latin typeface="Cabin" panose="00000500000000000000"/>
            </a:endParaRPr>
          </a:p>
        </p:txBody>
      </p:sp>
      <p:sp>
        <p:nvSpPr>
          <p:cNvPr id="23" name="TextBox 23"/>
          <p:cNvSpPr txBox="1"/>
          <p:nvPr/>
        </p:nvSpPr>
        <p:spPr>
          <a:xfrm>
            <a:off x="2024298" y="8088545"/>
            <a:ext cx="5712595" cy="907415"/>
          </a:xfrm>
          <a:prstGeom prst="rect">
            <a:avLst/>
          </a:prstGeom>
        </p:spPr>
        <p:txBody>
          <a:bodyPr lIns="0" tIns="0" rIns="0" bIns="0" rtlCol="0" anchor="t">
            <a:spAutoFit/>
          </a:bodyPr>
          <a:lstStyle/>
          <a:p>
            <a:pPr algn="l">
              <a:lnSpc>
                <a:spcPts val="3640"/>
              </a:lnSpc>
            </a:pPr>
            <a:r>
              <a:rPr lang="en-US" sz="2800">
                <a:solidFill>
                  <a:srgbClr val="000000"/>
                </a:solidFill>
                <a:latin typeface="Cabin" panose="00000500000000000000"/>
              </a:rPr>
              <a:t>=&gt; Đa dạng hoá hình ảnh để tăng dữ liệu trainning</a:t>
            </a:r>
            <a:endParaRPr lang="en-US" sz="2800">
              <a:solidFill>
                <a:srgbClr val="000000"/>
              </a:solidFill>
              <a:latin typeface="Cabin" panose="00000500000000000000"/>
            </a:endParaRPr>
          </a:p>
        </p:txBody>
      </p:sp>
      <p:sp>
        <p:nvSpPr>
          <p:cNvPr id="24" name="TextBox 24"/>
          <p:cNvSpPr txBox="1"/>
          <p:nvPr/>
        </p:nvSpPr>
        <p:spPr>
          <a:xfrm>
            <a:off x="0" y="1028700"/>
            <a:ext cx="18336015" cy="1371600"/>
          </a:xfrm>
          <a:prstGeom prst="rect">
            <a:avLst/>
          </a:prstGeom>
        </p:spPr>
        <p:txBody>
          <a:bodyPr lIns="0" tIns="0" rIns="0" bIns="0" rtlCol="0" anchor="t">
            <a:spAutoFit/>
          </a:bodyPr>
          <a:lstStyle/>
          <a:p>
            <a:pPr algn="ctr">
              <a:lnSpc>
                <a:spcPts val="10800"/>
              </a:lnSpc>
            </a:pPr>
            <a:r>
              <a:rPr lang="en-US" sz="9000">
                <a:solidFill>
                  <a:srgbClr val="003EA8"/>
                </a:solidFill>
                <a:latin typeface="Muli Bold" panose="00000800000000000000"/>
              </a:rPr>
              <a:t>4. Đọc và đa dạng hoá hình ảnh</a:t>
            </a:r>
            <a:endParaRPr lang="en-US" sz="9000">
              <a:solidFill>
                <a:srgbClr val="003EA8"/>
              </a:solidFill>
              <a:latin typeface="Muli Bold" panose="00000800000000000000"/>
            </a:endParaRPr>
          </a:p>
        </p:txBody>
      </p:sp>
      <p:sp>
        <p:nvSpPr>
          <p:cNvPr id="25" name="TextBox 25"/>
          <p:cNvSpPr txBox="1"/>
          <p:nvPr/>
        </p:nvSpPr>
        <p:spPr>
          <a:xfrm>
            <a:off x="2024298" y="6311524"/>
            <a:ext cx="5649885" cy="907415"/>
          </a:xfrm>
          <a:prstGeom prst="rect">
            <a:avLst/>
          </a:prstGeom>
        </p:spPr>
        <p:txBody>
          <a:bodyPr lIns="0" tIns="0" rIns="0" bIns="0" rtlCol="0" anchor="t">
            <a:spAutoFit/>
          </a:bodyPr>
          <a:lstStyle/>
          <a:p>
            <a:pPr algn="l">
              <a:lnSpc>
                <a:spcPts val="3640"/>
              </a:lnSpc>
            </a:pPr>
            <a:r>
              <a:rPr lang="en-US" sz="2800">
                <a:solidFill>
                  <a:srgbClr val="000000"/>
                </a:solidFill>
                <a:latin typeface="Cabin" panose="00000500000000000000"/>
              </a:rPr>
              <a:t>=&gt; kết hợp với matplotlib để xuất file ảnh</a:t>
            </a:r>
            <a:endParaRPr lang="en-US" sz="2800">
              <a:solidFill>
                <a:srgbClr val="000000"/>
              </a:solidFill>
              <a:latin typeface="Cabin" panose="00000500000000000000"/>
            </a:endParaRPr>
          </a:p>
        </p:txBody>
      </p:sp>
      <p:pic>
        <p:nvPicPr>
          <p:cNvPr id="27" name="Picture 26"/>
          <p:cNvPicPr>
            <a:picLocks noChangeAspect="1"/>
          </p:cNvPicPr>
          <p:nvPr/>
        </p:nvPicPr>
        <p:blipFill>
          <a:blip r:embed="rId8"/>
          <a:stretch>
            <a:fillRect/>
          </a:stretch>
        </p:blipFill>
        <p:spPr>
          <a:xfrm>
            <a:off x="8001000" y="2933700"/>
            <a:ext cx="7559675" cy="4549140"/>
          </a:xfrm>
          <a:prstGeom prst="rect">
            <a:avLst/>
          </a:prstGeom>
        </p:spPr>
      </p:pic>
      <p:pic>
        <p:nvPicPr>
          <p:cNvPr id="28" name="Picture 27"/>
          <p:cNvPicPr>
            <a:picLocks noChangeAspect="1"/>
          </p:cNvPicPr>
          <p:nvPr/>
        </p:nvPicPr>
        <p:blipFill>
          <a:blip r:embed="rId9"/>
          <a:stretch>
            <a:fillRect/>
          </a:stretch>
        </p:blipFill>
        <p:spPr>
          <a:xfrm>
            <a:off x="12192000" y="5295900"/>
            <a:ext cx="5001895" cy="4006850"/>
          </a:xfrm>
          <a:prstGeom prst="rect">
            <a:avLst/>
          </a:prstGeom>
        </p:spPr>
      </p:pic>
      <p:sp>
        <p:nvSpPr>
          <p:cNvPr id="29" name="Freeform 19"/>
          <p:cNvSpPr/>
          <p:nvPr/>
        </p:nvSpPr>
        <p:spPr>
          <a:xfrm rot="1225029">
            <a:off x="9935210" y="6519545"/>
            <a:ext cx="2266315" cy="586740"/>
          </a:xfrm>
          <a:custGeom>
            <a:avLst/>
            <a:gdLst/>
            <a:ahLst/>
            <a:cxnLst/>
            <a:rect l="l" t="t" r="r" b="b"/>
            <a:pathLst>
              <a:path w="1938591" h="586424">
                <a:moveTo>
                  <a:pt x="0" y="0"/>
                </a:moveTo>
                <a:lnTo>
                  <a:pt x="1938590" y="0"/>
                </a:lnTo>
                <a:lnTo>
                  <a:pt x="1938590" y="586424"/>
                </a:lnTo>
                <a:lnTo>
                  <a:pt x="0" y="58642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3518</Words>
  <Application>WPS Presentation</Application>
  <PresentationFormat>On-screen Show (4:3)</PresentationFormat>
  <Paragraphs>210</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Cabin</vt:lpstr>
      <vt:lpstr>Muli Bold</vt:lpstr>
      <vt:lpstr>Arial</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Xanh hải quân Trắng Đen Vẽ nguệch ngoạc Kế hoạch Kinh doanh Bản thuyết trình Kinh doanh</dc:title>
  <dc:creator/>
  <cp:lastModifiedBy>Ty Ty Trần Bùi</cp:lastModifiedBy>
  <cp:revision>5</cp:revision>
  <dcterms:created xsi:type="dcterms:W3CDTF">2006-08-16T00:00:00Z</dcterms:created>
  <dcterms:modified xsi:type="dcterms:W3CDTF">2024-12-30T07:30:26Z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764EB70301CC4A1AB3BA9EDAA74E1B33_12</vt:lpwstr>
  </property>
  <property fmtid="{D5CDD505-2E9C-101B-9397-08002B2CF9AE}" pid="3" name="KSOProductBuildVer">
    <vt:lpwstr>1033-12.2.0.19307</vt:lpwstr>
  </property>
</Properties>
</file>