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f7d33a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df7d33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df7d33a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df7d33a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df7d33a9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df7d33a9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df7d33a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df7d33a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df7d33a9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df7d33a9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df7d33a9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df7d33a9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Agile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Ty Wheeler</a:t>
            </a:r>
            <a:endParaRPr/>
          </a:p>
          <a:p>
            <a:pPr indent="0" lvl="0" marL="0" rtl="0" algn="ctr">
              <a:spcBef>
                <a:spcPts val="0"/>
              </a:spcBef>
              <a:spcAft>
                <a:spcPts val="0"/>
              </a:spcAft>
              <a:buNone/>
            </a:pPr>
            <a:r>
              <a:rPr lang="en"/>
              <a:t>CS 250</a:t>
            </a:r>
            <a:endParaRPr/>
          </a:p>
          <a:p>
            <a:pPr indent="0" lvl="0" marL="0" rtl="0" algn="ctr">
              <a:spcBef>
                <a:spcPts val="0"/>
              </a:spcBef>
              <a:spcAft>
                <a:spcPts val="0"/>
              </a:spcAft>
              <a:buNone/>
            </a:pPr>
            <a:r>
              <a:rPr lang="en"/>
              <a:t>4/21/24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Facets of the Scrum-Agile Approach</a:t>
            </a:r>
            <a:endParaRPr/>
          </a:p>
        </p:txBody>
      </p:sp>
      <p:sp>
        <p:nvSpPr>
          <p:cNvPr id="61" name="Google Shape;61;p14"/>
          <p:cNvSpPr txBox="1"/>
          <p:nvPr>
            <p:ph idx="1" type="body"/>
          </p:nvPr>
        </p:nvSpPr>
        <p:spPr>
          <a:xfrm>
            <a:off x="311700" y="1152475"/>
            <a:ext cx="8520600" cy="37365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000">
                <a:solidFill>
                  <a:schemeClr val="dk1"/>
                </a:solidFill>
              </a:rPr>
              <a:t>Agile methodology emphasizing iterative and incremental development,</a:t>
            </a:r>
            <a:r>
              <a:rPr lang="en" sz="1000">
                <a:solidFill>
                  <a:schemeClr val="dk1"/>
                </a:solidFill>
              </a:rPr>
              <a:t>“Having a consistent set of values among everyone who participates in a Scrum team plays a critical role in helping to develop a collaborative, cross-functional approach.” (</a:t>
            </a:r>
            <a:r>
              <a:rPr lang="en" sz="1000">
                <a:solidFill>
                  <a:schemeClr val="dk1"/>
                </a:solidFill>
              </a:rPr>
              <a:t>Cobb, C. G.</a:t>
            </a:r>
            <a:r>
              <a:rPr lang="en" sz="1000">
                <a:solidFill>
                  <a:schemeClr val="dk1"/>
                </a:solidFill>
              </a:rPr>
              <a:t>)</a:t>
            </a:r>
            <a:endParaRPr sz="1000">
              <a:solidFill>
                <a:schemeClr val="dk1"/>
              </a:solidFill>
            </a:endParaRPr>
          </a:p>
          <a:p>
            <a:pPr indent="0" lvl="0" marL="0" rtl="0" algn="l">
              <a:lnSpc>
                <a:spcPct val="200000"/>
              </a:lnSpc>
              <a:spcBef>
                <a:spcPts val="1200"/>
              </a:spcBef>
              <a:spcAft>
                <a:spcPts val="0"/>
              </a:spcAft>
              <a:buNone/>
            </a:pPr>
            <a:r>
              <a:t/>
            </a:r>
            <a:endParaRPr sz="1000">
              <a:solidFill>
                <a:schemeClr val="dk1"/>
              </a:solidFill>
            </a:endParaRPr>
          </a:p>
          <a:p>
            <a:pPr indent="0" lvl="0" marL="0" rtl="0" algn="l">
              <a:lnSpc>
                <a:spcPct val="200000"/>
              </a:lnSpc>
              <a:spcBef>
                <a:spcPts val="1200"/>
              </a:spcBef>
              <a:spcAft>
                <a:spcPts val="0"/>
              </a:spcAft>
              <a:buNone/>
            </a:pPr>
            <a:r>
              <a:rPr lang="en" sz="1000">
                <a:solidFill>
                  <a:schemeClr val="dk1"/>
                </a:solidFill>
              </a:rPr>
              <a:t>There are many important aspects of Scrum-agile Approach:</a:t>
            </a:r>
            <a:endParaRPr sz="1000">
              <a:solidFill>
                <a:schemeClr val="dk1"/>
              </a:solidFill>
            </a:endParaRPr>
          </a:p>
          <a:p>
            <a:pPr indent="-292100" lvl="0" marL="457200" rtl="0" algn="l">
              <a:spcBef>
                <a:spcPts val="1200"/>
              </a:spcBef>
              <a:spcAft>
                <a:spcPts val="0"/>
              </a:spcAft>
              <a:buClr>
                <a:schemeClr val="dk1"/>
              </a:buClr>
              <a:buSzPts val="1000"/>
              <a:buChar char="●"/>
            </a:pPr>
            <a:r>
              <a:rPr lang="en" sz="1000">
                <a:solidFill>
                  <a:schemeClr val="dk1"/>
                </a:solidFill>
              </a:rPr>
              <a:t>Enhances adaptability, collaboration, and customer satisfaction.</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Fosters transparency, continuous improvement, and faster time-to-market.</a:t>
            </a:r>
            <a:endParaRPr sz="1000">
              <a:solidFill>
                <a:schemeClr val="dk1"/>
              </a:solidFill>
            </a:endParaRPr>
          </a:p>
          <a:p>
            <a:pPr indent="0" lvl="0" marL="0" rtl="0" algn="l">
              <a:spcBef>
                <a:spcPts val="1200"/>
              </a:spcBef>
              <a:spcAft>
                <a:spcPts val="0"/>
              </a:spcAft>
              <a:buNone/>
            </a:pPr>
            <a:r>
              <a:rPr lang="en" sz="1000">
                <a:solidFill>
                  <a:schemeClr val="dk1"/>
                </a:solidFill>
              </a:rPr>
              <a:t>There are also various roles within the Scrum-agile Team:</a:t>
            </a:r>
            <a:endParaRPr sz="1000">
              <a:solidFill>
                <a:schemeClr val="dk1"/>
              </a:solidFill>
            </a:endParaRPr>
          </a:p>
          <a:p>
            <a:pPr indent="-292100" lvl="0" marL="457200" rtl="0" algn="l">
              <a:spcBef>
                <a:spcPts val="1200"/>
              </a:spcBef>
              <a:spcAft>
                <a:spcPts val="0"/>
              </a:spcAft>
              <a:buClr>
                <a:schemeClr val="dk1"/>
              </a:buClr>
              <a:buSzPts val="1000"/>
              <a:buChar char="●"/>
            </a:pPr>
            <a:r>
              <a:rPr lang="en" sz="1000">
                <a:solidFill>
                  <a:schemeClr val="dk1"/>
                </a:solidFill>
              </a:rPr>
              <a:t>Scrum Master: Facilitates the Scrum process and removes impediments to team progress.</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Product Owner: Represents the customer/stakeholders and prioritizes the product backlog.</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Development Team: Self-organizing and cross-functional team responsible for delivering increments of work.</a:t>
            </a:r>
            <a:endParaRPr sz="1000">
              <a:solidFill>
                <a:schemeClr val="dk1"/>
              </a:solidFill>
            </a:endParaRPr>
          </a:p>
          <a:p>
            <a:pPr indent="-298450" lvl="0" marL="457200" rtl="0" algn="l">
              <a:spcBef>
                <a:spcPts val="0"/>
              </a:spcBef>
              <a:spcAft>
                <a:spcPts val="0"/>
              </a:spcAft>
              <a:buClr>
                <a:schemeClr val="dk1"/>
              </a:buClr>
              <a:buSzPts val="1100"/>
              <a:buChar char="●"/>
            </a:pPr>
            <a:r>
              <a:rPr lang="en" sz="1000">
                <a:solidFill>
                  <a:schemeClr val="dk1"/>
                </a:solidFill>
              </a:rPr>
              <a:t>Product Tester - Validates product functionality through testing and ensures quality standards are met. Identifies defects early, verifies user stories, and ensures the product meets customer expectations for quality and usability.</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Phases of the Software Development Life Cycle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05"/>
              <a:buFont typeface="Arial"/>
              <a:buNone/>
            </a:pPr>
            <a:r>
              <a:rPr lang="en" sz="1100"/>
              <a:t>Sprint Planning</a:t>
            </a:r>
            <a:endParaRPr sz="1100"/>
          </a:p>
          <a:p>
            <a:pPr indent="-298450" lvl="0" marL="457200" rtl="0" algn="l">
              <a:lnSpc>
                <a:spcPct val="95000"/>
              </a:lnSpc>
              <a:spcBef>
                <a:spcPts val="1200"/>
              </a:spcBef>
              <a:spcAft>
                <a:spcPts val="0"/>
              </a:spcAft>
              <a:buClr>
                <a:schemeClr val="dk1"/>
              </a:buClr>
              <a:buSzPts val="1100"/>
              <a:buChar char="●"/>
            </a:pPr>
            <a:r>
              <a:rPr lang="en" sz="1100"/>
              <a:t>This is the collaborative meeting to plan the work to be performed in the upcoming Sprint.</a:t>
            </a:r>
            <a:endParaRPr sz="1100"/>
          </a:p>
          <a:p>
            <a:pPr indent="-298450" lvl="0" marL="457200" rtl="0" algn="l">
              <a:lnSpc>
                <a:spcPct val="95000"/>
              </a:lnSpc>
              <a:spcBef>
                <a:spcPts val="0"/>
              </a:spcBef>
              <a:spcAft>
                <a:spcPts val="0"/>
              </a:spcAft>
              <a:buClr>
                <a:schemeClr val="dk1"/>
              </a:buClr>
              <a:buSzPts val="1100"/>
              <a:buChar char="●"/>
            </a:pPr>
            <a:r>
              <a:rPr lang="en" sz="1100"/>
              <a:t>The goal of this </a:t>
            </a:r>
            <a:r>
              <a:rPr lang="en" sz="1100"/>
              <a:t>plan</a:t>
            </a:r>
            <a:r>
              <a:rPr lang="en" sz="1100"/>
              <a:t> is to set clear goals, priorities, and expectations for the Sprint.</a:t>
            </a:r>
            <a:endParaRPr sz="1100"/>
          </a:p>
          <a:p>
            <a:pPr indent="0" lvl="0" marL="0" rtl="0" algn="l">
              <a:lnSpc>
                <a:spcPct val="95000"/>
              </a:lnSpc>
              <a:spcBef>
                <a:spcPts val="1200"/>
              </a:spcBef>
              <a:spcAft>
                <a:spcPts val="0"/>
              </a:spcAft>
              <a:buClr>
                <a:schemeClr val="dk1"/>
              </a:buClr>
              <a:buSzPts val="605"/>
              <a:buFont typeface="Arial"/>
              <a:buNone/>
            </a:pPr>
            <a:r>
              <a:rPr lang="en" sz="1100"/>
              <a:t>Sprint Execution</a:t>
            </a:r>
            <a:endParaRPr sz="1100"/>
          </a:p>
          <a:p>
            <a:pPr indent="-298450" lvl="0" marL="457200" rtl="0" algn="l">
              <a:lnSpc>
                <a:spcPct val="95000"/>
              </a:lnSpc>
              <a:spcBef>
                <a:spcPts val="1200"/>
              </a:spcBef>
              <a:spcAft>
                <a:spcPts val="0"/>
              </a:spcAft>
              <a:buClr>
                <a:schemeClr val="dk1"/>
              </a:buClr>
              <a:buSzPts val="1100"/>
              <a:buChar char="●"/>
            </a:pPr>
            <a:r>
              <a:rPr lang="en" sz="1100"/>
              <a:t>In this phase development team works on implementing user stories and tasks defined in the Sprint backlog.</a:t>
            </a:r>
            <a:endParaRPr sz="1100"/>
          </a:p>
          <a:p>
            <a:pPr indent="-298450" lvl="0" marL="457200" rtl="0" algn="l">
              <a:lnSpc>
                <a:spcPct val="95000"/>
              </a:lnSpc>
              <a:spcBef>
                <a:spcPts val="0"/>
              </a:spcBef>
              <a:spcAft>
                <a:spcPts val="0"/>
              </a:spcAft>
              <a:buClr>
                <a:schemeClr val="dk1"/>
              </a:buClr>
              <a:buSzPts val="1100"/>
              <a:buChar char="●"/>
            </a:pPr>
            <a:r>
              <a:rPr lang="en" sz="1100"/>
              <a:t>Aims to incrementally progress towards Sprint goals, and adapt where needed.</a:t>
            </a:r>
            <a:endParaRPr sz="1100"/>
          </a:p>
          <a:p>
            <a:pPr indent="0" lvl="0" marL="0" rtl="0" algn="l">
              <a:lnSpc>
                <a:spcPct val="95000"/>
              </a:lnSpc>
              <a:spcBef>
                <a:spcPts val="1200"/>
              </a:spcBef>
              <a:spcAft>
                <a:spcPts val="0"/>
              </a:spcAft>
              <a:buClr>
                <a:schemeClr val="dk1"/>
              </a:buClr>
              <a:buSzPts val="605"/>
              <a:buFont typeface="Arial"/>
              <a:buNone/>
            </a:pPr>
            <a:r>
              <a:rPr lang="en" sz="1100"/>
              <a:t>Sprint Review</a:t>
            </a:r>
            <a:endParaRPr sz="1100"/>
          </a:p>
          <a:p>
            <a:pPr indent="-298450" lvl="0" marL="457200" rtl="0" algn="l">
              <a:lnSpc>
                <a:spcPct val="95000"/>
              </a:lnSpc>
              <a:spcBef>
                <a:spcPts val="1200"/>
              </a:spcBef>
              <a:spcAft>
                <a:spcPts val="0"/>
              </a:spcAft>
              <a:buClr>
                <a:schemeClr val="dk1"/>
              </a:buClr>
              <a:buSzPts val="1100"/>
              <a:buChar char="●"/>
            </a:pPr>
            <a:r>
              <a:rPr lang="en" sz="1100"/>
              <a:t>Meeting to review and demonstrate the completed work to stakeholders.</a:t>
            </a:r>
            <a:endParaRPr sz="1100"/>
          </a:p>
          <a:p>
            <a:pPr indent="-298450" lvl="0" marL="457200" rtl="0" algn="l">
              <a:lnSpc>
                <a:spcPct val="95000"/>
              </a:lnSpc>
              <a:spcBef>
                <a:spcPts val="0"/>
              </a:spcBef>
              <a:spcAft>
                <a:spcPts val="0"/>
              </a:spcAft>
              <a:buClr>
                <a:schemeClr val="dk1"/>
              </a:buClr>
              <a:buSzPts val="1100"/>
              <a:buChar char="●"/>
            </a:pPr>
            <a:r>
              <a:rPr lang="en" sz="1100"/>
              <a:t>This validates work against Sprint goals, gathers feedback, and ensures alignment with customer expectations.</a:t>
            </a:r>
            <a:endParaRPr sz="1100"/>
          </a:p>
          <a:p>
            <a:pPr indent="0" lvl="0" marL="0" rtl="0" algn="l">
              <a:lnSpc>
                <a:spcPct val="95000"/>
              </a:lnSpc>
              <a:spcBef>
                <a:spcPts val="1200"/>
              </a:spcBef>
              <a:spcAft>
                <a:spcPts val="0"/>
              </a:spcAft>
              <a:buClr>
                <a:schemeClr val="dk1"/>
              </a:buClr>
              <a:buSzPts val="605"/>
              <a:buFont typeface="Arial"/>
              <a:buNone/>
            </a:pPr>
            <a:r>
              <a:rPr lang="en" sz="1100"/>
              <a:t>Sprint Retrospective</a:t>
            </a:r>
            <a:endParaRPr sz="1100"/>
          </a:p>
          <a:p>
            <a:pPr indent="-298450" lvl="0" marL="457200" rtl="0" algn="l">
              <a:lnSpc>
                <a:spcPct val="95000"/>
              </a:lnSpc>
              <a:spcBef>
                <a:spcPts val="1200"/>
              </a:spcBef>
              <a:spcAft>
                <a:spcPts val="0"/>
              </a:spcAft>
              <a:buClr>
                <a:schemeClr val="dk1"/>
              </a:buClr>
              <a:buSzPts val="1100"/>
              <a:buChar char="●"/>
            </a:pPr>
            <a:r>
              <a:rPr lang="en" sz="1100"/>
              <a:t>A reflective meeting to inspect the Sprint process and identify areas for improvement.</a:t>
            </a:r>
            <a:endParaRPr sz="1100"/>
          </a:p>
          <a:p>
            <a:pPr indent="-298450" lvl="0" marL="457200" rtl="0" algn="l">
              <a:lnSpc>
                <a:spcPct val="95000"/>
              </a:lnSpc>
              <a:spcBef>
                <a:spcPts val="0"/>
              </a:spcBef>
              <a:spcAft>
                <a:spcPts val="0"/>
              </a:spcAft>
              <a:buClr>
                <a:schemeClr val="dk1"/>
              </a:buClr>
              <a:buSzPts val="1100"/>
              <a:buChar char="●"/>
            </a:pPr>
            <a:r>
              <a:rPr lang="en" sz="1100"/>
              <a:t>Retrospective promotes continuous improvement, fosters team collaboration, and enhances productivity.</a:t>
            </a:r>
            <a:endParaRPr sz="1100"/>
          </a:p>
          <a:p>
            <a:pPr indent="0" lvl="0" marL="0" rtl="0" algn="l">
              <a:lnSpc>
                <a:spcPct val="95000"/>
              </a:lnSpc>
              <a:spcBef>
                <a:spcPts val="1200"/>
              </a:spcBef>
              <a:spcAft>
                <a:spcPts val="1200"/>
              </a:spcAft>
              <a:buSzPts val="605"/>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between Agile and Waterfall 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523"/>
              <a:buFont typeface="Arial"/>
              <a:buNone/>
            </a:pPr>
            <a:r>
              <a:rPr lang="en" sz="1000"/>
              <a:t>Agile Approach:</a:t>
            </a:r>
            <a:endParaRPr sz="1000"/>
          </a:p>
          <a:p>
            <a:pPr indent="-292100" lvl="0" marL="457200" rtl="0" algn="l">
              <a:lnSpc>
                <a:spcPct val="105000"/>
              </a:lnSpc>
              <a:spcBef>
                <a:spcPts val="1200"/>
              </a:spcBef>
              <a:spcAft>
                <a:spcPts val="0"/>
              </a:spcAft>
              <a:buClr>
                <a:schemeClr val="dk1"/>
              </a:buClr>
              <a:buSzPts val="1000"/>
              <a:buChar char="●"/>
            </a:pPr>
            <a:r>
              <a:rPr lang="en" sz="1000"/>
              <a:t>Focus on Iterative and incremental development.</a:t>
            </a:r>
            <a:endParaRPr sz="1000"/>
          </a:p>
          <a:p>
            <a:pPr indent="-292100" lvl="0" marL="457200" rtl="0" algn="l">
              <a:lnSpc>
                <a:spcPct val="105000"/>
              </a:lnSpc>
              <a:spcBef>
                <a:spcPts val="0"/>
              </a:spcBef>
              <a:spcAft>
                <a:spcPts val="0"/>
              </a:spcAft>
              <a:buClr>
                <a:schemeClr val="dk1"/>
              </a:buClr>
              <a:buSzPts val="1000"/>
              <a:buChar char="●"/>
            </a:pPr>
            <a:r>
              <a:rPr lang="en" sz="1000"/>
              <a:t>Emphasizes flexibility, adaptability, and customer collaboration.</a:t>
            </a:r>
            <a:endParaRPr sz="1000"/>
          </a:p>
          <a:p>
            <a:pPr indent="-292100" lvl="0" marL="457200" rtl="0" algn="l">
              <a:lnSpc>
                <a:spcPct val="105000"/>
              </a:lnSpc>
              <a:spcBef>
                <a:spcPts val="0"/>
              </a:spcBef>
              <a:spcAft>
                <a:spcPts val="0"/>
              </a:spcAft>
              <a:buClr>
                <a:schemeClr val="dk1"/>
              </a:buClr>
              <a:buSzPts val="1000"/>
              <a:buChar char="●"/>
            </a:pPr>
            <a:r>
              <a:rPr lang="en" sz="1000"/>
              <a:t>The phases overlap, allowing for continuous feedback and adaptation.</a:t>
            </a:r>
            <a:endParaRPr sz="1000"/>
          </a:p>
          <a:p>
            <a:pPr indent="0" lvl="0" marL="0" rtl="0" algn="l">
              <a:lnSpc>
                <a:spcPct val="105000"/>
              </a:lnSpc>
              <a:spcBef>
                <a:spcPts val="1200"/>
              </a:spcBef>
              <a:spcAft>
                <a:spcPts val="0"/>
              </a:spcAft>
              <a:buClr>
                <a:schemeClr val="dk1"/>
              </a:buClr>
              <a:buSzPts val="523"/>
              <a:buFont typeface="Arial"/>
              <a:buNone/>
            </a:pPr>
            <a:r>
              <a:rPr lang="en" sz="1000"/>
              <a:t>Waterfall Approach: “Waterfall development has distinct goals for each phase of development” </a:t>
            </a:r>
            <a:r>
              <a:rPr lang="en" sz="1000">
                <a:solidFill>
                  <a:schemeClr val="dk1"/>
                </a:solidFill>
              </a:rPr>
              <a:t>(Cobb, C. G.)</a:t>
            </a:r>
            <a:endParaRPr sz="1000"/>
          </a:p>
          <a:p>
            <a:pPr indent="-292100" lvl="0" marL="457200" rtl="0" algn="l">
              <a:lnSpc>
                <a:spcPct val="105000"/>
              </a:lnSpc>
              <a:spcBef>
                <a:spcPts val="1200"/>
              </a:spcBef>
              <a:spcAft>
                <a:spcPts val="0"/>
              </a:spcAft>
              <a:buClr>
                <a:schemeClr val="dk1"/>
              </a:buClr>
              <a:buSzPts val="1000"/>
              <a:buChar char="●"/>
            </a:pPr>
            <a:r>
              <a:rPr lang="en" sz="1000"/>
              <a:t>Sequential and linear development process.</a:t>
            </a:r>
            <a:endParaRPr sz="1000"/>
          </a:p>
          <a:p>
            <a:pPr indent="-292100" lvl="0" marL="457200" rtl="0" algn="l">
              <a:lnSpc>
                <a:spcPct val="105000"/>
              </a:lnSpc>
              <a:spcBef>
                <a:spcPts val="0"/>
              </a:spcBef>
              <a:spcAft>
                <a:spcPts val="0"/>
              </a:spcAft>
              <a:buClr>
                <a:schemeClr val="dk1"/>
              </a:buClr>
              <a:buSzPts val="1000"/>
              <a:buChar char="●"/>
            </a:pPr>
            <a:r>
              <a:rPr lang="en" sz="1000"/>
              <a:t>The different phases follow a predetermined order.</a:t>
            </a:r>
            <a:endParaRPr sz="1000"/>
          </a:p>
          <a:p>
            <a:pPr indent="-292100" lvl="0" marL="457200" rtl="0" algn="l">
              <a:lnSpc>
                <a:spcPct val="105000"/>
              </a:lnSpc>
              <a:spcBef>
                <a:spcPts val="0"/>
              </a:spcBef>
              <a:spcAft>
                <a:spcPts val="0"/>
              </a:spcAft>
              <a:buClr>
                <a:schemeClr val="dk1"/>
              </a:buClr>
              <a:buSzPts val="1000"/>
              <a:buChar char="●"/>
            </a:pPr>
            <a:r>
              <a:rPr lang="en" sz="1000"/>
              <a:t>Limited opportunity for feedback or changes once a phase is completed.</a:t>
            </a:r>
            <a:endParaRPr sz="1000"/>
          </a:p>
          <a:p>
            <a:pPr indent="0" lvl="0" marL="0" rtl="0" algn="l">
              <a:lnSpc>
                <a:spcPct val="105000"/>
              </a:lnSpc>
              <a:spcBef>
                <a:spcPts val="1200"/>
              </a:spcBef>
              <a:spcAft>
                <a:spcPts val="0"/>
              </a:spcAft>
              <a:buClr>
                <a:schemeClr val="dk1"/>
              </a:buClr>
              <a:buSzPts val="523"/>
              <a:buFont typeface="Arial"/>
              <a:buNone/>
            </a:pPr>
            <a:r>
              <a:rPr lang="en" sz="1000"/>
              <a:t>Contrasting Example:</a:t>
            </a:r>
            <a:endParaRPr sz="1000"/>
          </a:p>
          <a:p>
            <a:pPr indent="-292100" lvl="0" marL="457200" rtl="0" algn="l">
              <a:lnSpc>
                <a:spcPct val="105000"/>
              </a:lnSpc>
              <a:spcBef>
                <a:spcPts val="1200"/>
              </a:spcBef>
              <a:spcAft>
                <a:spcPts val="0"/>
              </a:spcAft>
              <a:buClr>
                <a:schemeClr val="dk1"/>
              </a:buClr>
              <a:buSzPts val="1000"/>
              <a:buChar char="●"/>
            </a:pPr>
            <a:r>
              <a:rPr lang="en" sz="1000"/>
              <a:t>Agile Approach:</a:t>
            </a:r>
            <a:endParaRPr sz="1000"/>
          </a:p>
          <a:p>
            <a:pPr indent="-292100" lvl="1" marL="914400" rtl="0" algn="l">
              <a:lnSpc>
                <a:spcPct val="105000"/>
              </a:lnSpc>
              <a:spcBef>
                <a:spcPts val="0"/>
              </a:spcBef>
              <a:spcAft>
                <a:spcPts val="0"/>
              </a:spcAft>
              <a:buClr>
                <a:schemeClr val="dk1"/>
              </a:buClr>
              <a:buSzPts val="1000"/>
              <a:buChar char="○"/>
            </a:pPr>
            <a:r>
              <a:rPr lang="en" sz="1000"/>
              <a:t>A problem is identified during Sprint Execution phase. (Ex: change to detox/wellness vacations in SNHU Travel)</a:t>
            </a:r>
            <a:endParaRPr sz="1000"/>
          </a:p>
          <a:p>
            <a:pPr indent="-292100" lvl="1" marL="914400" rtl="0" algn="l">
              <a:lnSpc>
                <a:spcPct val="105000"/>
              </a:lnSpc>
              <a:spcBef>
                <a:spcPts val="0"/>
              </a:spcBef>
              <a:spcAft>
                <a:spcPts val="0"/>
              </a:spcAft>
              <a:buClr>
                <a:schemeClr val="dk1"/>
              </a:buClr>
              <a:buSzPts val="1000"/>
              <a:buChar char="○"/>
            </a:pPr>
            <a:r>
              <a:rPr lang="en" sz="1000"/>
              <a:t>Team collaboratively adjusts plans based on Product Owner’s </a:t>
            </a:r>
            <a:r>
              <a:rPr lang="en" sz="1000"/>
              <a:t>feedback</a:t>
            </a:r>
            <a:r>
              <a:rPr lang="en" sz="1000"/>
              <a:t> and communication, and priorities within the Sprint.</a:t>
            </a:r>
            <a:endParaRPr sz="1000"/>
          </a:p>
          <a:p>
            <a:pPr indent="-292100" lvl="1" marL="914400" rtl="0" algn="l">
              <a:lnSpc>
                <a:spcPct val="105000"/>
              </a:lnSpc>
              <a:spcBef>
                <a:spcPts val="0"/>
              </a:spcBef>
              <a:spcAft>
                <a:spcPts val="0"/>
              </a:spcAft>
              <a:buClr>
                <a:schemeClr val="dk1"/>
              </a:buClr>
              <a:buSzPts val="1000"/>
              <a:buChar char="○"/>
            </a:pPr>
            <a:r>
              <a:rPr lang="en" sz="1000"/>
              <a:t>Changes are reviewed with client again and Product Owner </a:t>
            </a:r>
            <a:r>
              <a:rPr lang="en" sz="1000"/>
              <a:t>gets</a:t>
            </a:r>
            <a:r>
              <a:rPr lang="en" sz="1000"/>
              <a:t> back to the team to solve any more problems.</a:t>
            </a:r>
            <a:endParaRPr sz="1000"/>
          </a:p>
          <a:p>
            <a:pPr indent="-292100" lvl="0" marL="457200" rtl="0" algn="l">
              <a:lnSpc>
                <a:spcPct val="105000"/>
              </a:lnSpc>
              <a:spcBef>
                <a:spcPts val="0"/>
              </a:spcBef>
              <a:spcAft>
                <a:spcPts val="0"/>
              </a:spcAft>
              <a:buClr>
                <a:schemeClr val="dk1"/>
              </a:buClr>
              <a:buSzPts val="1000"/>
              <a:buChar char="●"/>
            </a:pPr>
            <a:r>
              <a:rPr lang="en" sz="1000"/>
              <a:t>Waterfall Approach:</a:t>
            </a:r>
            <a:endParaRPr sz="1000"/>
          </a:p>
          <a:p>
            <a:pPr indent="-292100" lvl="1" marL="914400" rtl="0" algn="l">
              <a:lnSpc>
                <a:spcPct val="105000"/>
              </a:lnSpc>
              <a:spcBef>
                <a:spcPts val="0"/>
              </a:spcBef>
              <a:spcAft>
                <a:spcPts val="0"/>
              </a:spcAft>
              <a:buClr>
                <a:schemeClr val="dk1"/>
              </a:buClr>
              <a:buSzPts val="1000"/>
              <a:buChar char="○"/>
            </a:pPr>
            <a:r>
              <a:rPr lang="en" sz="1000"/>
              <a:t>Problem discovered late in the development lifecycle.</a:t>
            </a:r>
            <a:endParaRPr sz="1000"/>
          </a:p>
          <a:p>
            <a:pPr indent="-292100" lvl="1" marL="914400" rtl="0" algn="l">
              <a:lnSpc>
                <a:spcPct val="105000"/>
              </a:lnSpc>
              <a:spcBef>
                <a:spcPts val="0"/>
              </a:spcBef>
              <a:spcAft>
                <a:spcPts val="0"/>
              </a:spcAft>
              <a:buClr>
                <a:schemeClr val="dk1"/>
              </a:buClr>
              <a:buSzPts val="1000"/>
              <a:buChar char="○"/>
            </a:pPr>
            <a:r>
              <a:rPr lang="en" sz="1000"/>
              <a:t>This leads to costly and time-consuming work to backtrack to earlier phases in order to address the issue.</a:t>
            </a:r>
            <a:endParaRPr sz="1000"/>
          </a:p>
          <a:p>
            <a:pPr indent="-292100" lvl="1" marL="914400" rtl="0" algn="l">
              <a:lnSpc>
                <a:spcPct val="105000"/>
              </a:lnSpc>
              <a:spcBef>
                <a:spcPts val="0"/>
              </a:spcBef>
              <a:spcAft>
                <a:spcPts val="0"/>
              </a:spcAft>
              <a:buClr>
                <a:schemeClr val="dk1"/>
              </a:buClr>
              <a:buSzPts val="1000"/>
              <a:buChar char="○"/>
            </a:pPr>
            <a:r>
              <a:rPr lang="en" sz="1000"/>
              <a:t>Limited flexibility to accommodate changes, impacting project timeline and budget.</a:t>
            </a:r>
            <a:endParaRPr sz="1000"/>
          </a:p>
          <a:p>
            <a:pPr indent="0" lvl="0" marL="0" rtl="0" algn="l">
              <a:lnSpc>
                <a:spcPct val="105000"/>
              </a:lnSpc>
              <a:spcBef>
                <a:spcPts val="1200"/>
              </a:spcBef>
              <a:spcAft>
                <a:spcPts val="1200"/>
              </a:spcAft>
              <a:buSzPts val="523"/>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to consider when choosing either waterfall or agile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Project Complexity:</a:t>
            </a:r>
            <a:endParaRPr sz="1100"/>
          </a:p>
          <a:p>
            <a:pPr indent="-298450" lvl="0" marL="457200" rtl="0" algn="l">
              <a:spcBef>
                <a:spcPts val="1200"/>
              </a:spcBef>
              <a:spcAft>
                <a:spcPts val="0"/>
              </a:spcAft>
              <a:buClr>
                <a:schemeClr val="dk1"/>
              </a:buClr>
              <a:buSzPts val="1100"/>
              <a:buChar char="●"/>
            </a:pPr>
            <a:r>
              <a:rPr lang="en" sz="1100"/>
              <a:t>Agile Approach: Suitable for complex and dynamic projects with changing requirements.</a:t>
            </a:r>
            <a:endParaRPr sz="1100"/>
          </a:p>
          <a:p>
            <a:pPr indent="-298450" lvl="0" marL="457200" rtl="0" algn="l">
              <a:spcBef>
                <a:spcPts val="0"/>
              </a:spcBef>
              <a:spcAft>
                <a:spcPts val="0"/>
              </a:spcAft>
              <a:buClr>
                <a:schemeClr val="dk1"/>
              </a:buClr>
              <a:buSzPts val="1100"/>
              <a:buChar char="●"/>
            </a:pPr>
            <a:r>
              <a:rPr lang="en" sz="1100"/>
              <a:t>Waterfall Approach: Suitable for well-defined, straightforward projects with minimal changes expected.</a:t>
            </a:r>
            <a:endParaRPr sz="1100"/>
          </a:p>
          <a:p>
            <a:pPr indent="0" lvl="0" marL="0" rtl="0" algn="l">
              <a:spcBef>
                <a:spcPts val="1200"/>
              </a:spcBef>
              <a:spcAft>
                <a:spcPts val="0"/>
              </a:spcAft>
              <a:buClr>
                <a:schemeClr val="dk1"/>
              </a:buClr>
              <a:buSzPts val="1100"/>
              <a:buFont typeface="Arial"/>
              <a:buNone/>
            </a:pPr>
            <a:r>
              <a:rPr lang="en" sz="1100"/>
              <a:t>Customer Collaboration:</a:t>
            </a:r>
            <a:endParaRPr sz="1100"/>
          </a:p>
          <a:p>
            <a:pPr indent="-298450" lvl="0" marL="457200" rtl="0" algn="l">
              <a:spcBef>
                <a:spcPts val="1200"/>
              </a:spcBef>
              <a:spcAft>
                <a:spcPts val="0"/>
              </a:spcAft>
              <a:buClr>
                <a:schemeClr val="dk1"/>
              </a:buClr>
              <a:buSzPts val="1100"/>
              <a:buChar char="●"/>
            </a:pPr>
            <a:r>
              <a:rPr lang="en" sz="1100"/>
              <a:t>Agile Approach: Requires active involvement and collaboration with stakeholders throughout the development process.</a:t>
            </a:r>
            <a:endParaRPr sz="1100"/>
          </a:p>
          <a:p>
            <a:pPr indent="-298450" lvl="0" marL="457200" rtl="0" algn="l">
              <a:spcBef>
                <a:spcPts val="0"/>
              </a:spcBef>
              <a:spcAft>
                <a:spcPts val="0"/>
              </a:spcAft>
              <a:buClr>
                <a:schemeClr val="dk1"/>
              </a:buClr>
              <a:buSzPts val="1100"/>
              <a:buChar char="●"/>
            </a:pPr>
            <a:r>
              <a:rPr lang="en" sz="1100"/>
              <a:t>Waterfall Approach: Stakeholder involvement is only during the initial requirements gathering phase.</a:t>
            </a:r>
            <a:endParaRPr sz="1100"/>
          </a:p>
          <a:p>
            <a:pPr indent="0" lvl="0" marL="0" rtl="0" algn="l">
              <a:spcBef>
                <a:spcPts val="1200"/>
              </a:spcBef>
              <a:spcAft>
                <a:spcPts val="0"/>
              </a:spcAft>
              <a:buClr>
                <a:schemeClr val="dk1"/>
              </a:buClr>
              <a:buSzPts val="1100"/>
              <a:buFont typeface="Arial"/>
              <a:buNone/>
            </a:pPr>
            <a:r>
              <a:rPr lang="en" sz="1100"/>
              <a:t>Predictability and Flexibility:</a:t>
            </a:r>
            <a:endParaRPr sz="1100"/>
          </a:p>
          <a:p>
            <a:pPr indent="-298450" lvl="0" marL="457200" rtl="0" algn="l">
              <a:spcBef>
                <a:spcPts val="1200"/>
              </a:spcBef>
              <a:spcAft>
                <a:spcPts val="0"/>
              </a:spcAft>
              <a:buClr>
                <a:schemeClr val="dk1"/>
              </a:buClr>
              <a:buSzPts val="1100"/>
              <a:buChar char="●"/>
            </a:pPr>
            <a:r>
              <a:rPr lang="en" sz="1100"/>
              <a:t>Agile Approach: Offers flexibility to adapt to changes and priorities throughout the project lifecycle.</a:t>
            </a:r>
            <a:endParaRPr sz="1100"/>
          </a:p>
          <a:p>
            <a:pPr indent="-298450" lvl="0" marL="457200" rtl="0" algn="l">
              <a:spcBef>
                <a:spcPts val="0"/>
              </a:spcBef>
              <a:spcAft>
                <a:spcPts val="0"/>
              </a:spcAft>
              <a:buClr>
                <a:schemeClr val="dk1"/>
              </a:buClr>
              <a:buSzPts val="1100"/>
              <a:buChar char="●"/>
            </a:pPr>
            <a:r>
              <a:rPr lang="en" sz="1100"/>
              <a:t>Waterfall Approach: Provides predictability in terms of project timeline and deliverables, however much less flexibility for changes during development.</a:t>
            </a:r>
            <a:endParaRPr sz="1100"/>
          </a:p>
          <a:p>
            <a:pPr indent="0" lvl="0" marL="0" rtl="0" algn="l">
              <a:spcBef>
                <a:spcPts val="1200"/>
              </a:spcBef>
              <a:spcAft>
                <a:spcPts val="0"/>
              </a:spcAft>
              <a:buClr>
                <a:schemeClr val="dk1"/>
              </a:buClr>
              <a:buSzPts val="1100"/>
              <a:buFont typeface="Arial"/>
              <a:buNone/>
            </a:pPr>
            <a:r>
              <a:rPr lang="en" sz="1100"/>
              <a:t>Experience Insights:</a:t>
            </a:r>
            <a:endParaRPr sz="1100"/>
          </a:p>
          <a:p>
            <a:pPr indent="-298450" lvl="0" marL="457200" rtl="0" algn="l">
              <a:spcBef>
                <a:spcPts val="1200"/>
              </a:spcBef>
              <a:spcAft>
                <a:spcPts val="0"/>
              </a:spcAft>
              <a:buClr>
                <a:schemeClr val="dk1"/>
              </a:buClr>
              <a:buSzPts val="1100"/>
              <a:buChar char="●"/>
            </a:pPr>
            <a:r>
              <a:rPr lang="en" sz="1100"/>
              <a:t>SNHU Travel project: Agile approach allowed for rapid adaptation to shifting project priorities and requirements.</a:t>
            </a:r>
            <a:endParaRPr sz="1100"/>
          </a:p>
          <a:p>
            <a:pPr indent="-298450" lvl="0" marL="457200" rtl="0" algn="l">
              <a:spcBef>
                <a:spcPts val="0"/>
              </a:spcBef>
              <a:spcAft>
                <a:spcPts val="0"/>
              </a:spcAft>
              <a:buClr>
                <a:schemeClr val="dk1"/>
              </a:buClr>
              <a:buSzPts val="1100"/>
              <a:buChar char="●"/>
            </a:pPr>
            <a:r>
              <a:rPr lang="en" sz="1100"/>
              <a:t>Iterative feedback loops facilitated continuous improvement and ensured alignment with stakeholder’s expectations.</a:t>
            </a:r>
            <a:endParaRPr sz="1100"/>
          </a:p>
          <a:p>
            <a:pPr indent="0" lvl="0" marL="0" rtl="0" algn="l">
              <a:spcBef>
                <a:spcPts val="1200"/>
              </a:spcBef>
              <a:spcAft>
                <a:spcPts val="120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t>In conclusion, Agile methodology offers teams a flexible and collaborative approach to software development. Through iterative cycles, roles like the Scrum Master, Product Owner, Development Team, and Product Tester contribute to project success by fostering adaptability and providing </a:t>
            </a:r>
            <a:r>
              <a:rPr lang="en" sz="1100"/>
              <a:t>flexible</a:t>
            </a:r>
            <a:r>
              <a:rPr lang="en" sz="1100"/>
              <a:t> solutions. The many benefits of Agile, include rapid adaptation and enhanced collaboration. It is essential to consider project-specific factors when selecting Agile or Waterfall methodologies, ensuring alignment with project objectives and requirements in specific products.</a:t>
            </a:r>
            <a:endParaRPr sz="1100"/>
          </a:p>
          <a:p>
            <a:pPr indent="0" lvl="0" marL="0" rtl="0" algn="l">
              <a:spcBef>
                <a:spcPts val="1200"/>
              </a:spcBef>
              <a:spcAft>
                <a:spcPts val="12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2700" lvl="0" marL="355600" rtl="0" algn="l">
              <a:spcBef>
                <a:spcPts val="1200"/>
              </a:spcBef>
              <a:spcAft>
                <a:spcPts val="0"/>
              </a:spcAft>
              <a:buClr>
                <a:schemeClr val="dk1"/>
              </a:buClr>
              <a:buSzPts val="1100"/>
              <a:buFont typeface="Arial"/>
              <a:buNone/>
            </a:pPr>
            <a:r>
              <a:rPr lang="en" sz="1100">
                <a:solidFill>
                  <a:schemeClr val="dk1"/>
                </a:solidFill>
              </a:rPr>
              <a:t>Cobb, C. G. (2023). </a:t>
            </a:r>
            <a:r>
              <a:rPr i="1" lang="en" sz="1100">
                <a:solidFill>
                  <a:schemeClr val="dk1"/>
                </a:solidFill>
              </a:rPr>
              <a:t>The Project Manager’s Guide to Mastering Agile: Principles and practices for an adaptive approach</a:t>
            </a:r>
            <a:r>
              <a:rPr lang="en" sz="1100">
                <a:solidFill>
                  <a:schemeClr val="dk1"/>
                </a:solidFill>
              </a:rPr>
              <a:t>. Wiley.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