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5CC0C-BB9D-4607-A6D7-82ED293B5FA5}" v="1797" dt="2022-05-11T15:17:48.103"/>
    <p1510:client id="{8B8D70B6-5C7E-4C66-BF4C-8D19CABE648D}" v="329" dt="2022-05-11T09:57:25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B86A92-6F1F-4759-BD29-A8B9B1A3FA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E312A-A111-4127-AF68-74287C076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5A159-7053-4352-AFBD-48FB71B0991F}" type="datetime1">
              <a:rPr lang="en-GB" smtClean="0"/>
              <a:t>11/05/2022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FA70-1A26-4A0D-8A73-62AEB577CA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0885-1344-4225-8CC0-2CA3D5FAEC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4937-FCAA-4E7E-BD8E-ABB4B8EA2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5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5849-35D5-497D-A874-357F92504059}" type="datetime1">
              <a:rPr lang="en-GB" smtClean="0"/>
              <a:pPr/>
              <a:t>11/05/2022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E2C8-D9ED-4B41-8DA3-B4731259EC4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13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DA23E-0B20-4760-A563-89B37E7AC46A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B7CFB-32E5-4A6A-8DCB-59467935145B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292CC-925B-4EF0-BAED-F3F5F0075004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1549C-71F8-466A-9A33-24A126FF532D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5B7BF-4490-4740-8E47-ED2B3A3A9606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B1B0-CD72-49A5-8933-B03809F9ECCA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2E4D4-ED6B-42B4-A9A7-9E8B98256456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1B94A-4C7D-4E4F-A240-E2BC29D065C1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077E5-0CE2-419A-8388-09B5E2EDAEA5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2B39E-8747-47FE-9F62-678AB3B08FB0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0821D-0C50-4564-B868-7A52AD0697D7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C6CFFAC8-2CBF-45FE-AA6D-E17D9764F755}" type="datetime1">
              <a:rPr lang="en-GB" noProof="0" smtClean="0"/>
              <a:t>11/05/2022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690" y="1298448"/>
            <a:ext cx="9190891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/>
              <a:t>Case Study – Lending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GB" b="1" dirty="0"/>
              <a:t>Authors:</a:t>
            </a:r>
            <a:endParaRPr lang="en-US" b="1" dirty="0"/>
          </a:p>
          <a:p>
            <a:r>
              <a:rPr lang="en-GB" dirty="0"/>
              <a:t>1. Abhishek Tyagi</a:t>
            </a:r>
          </a:p>
          <a:p>
            <a:r>
              <a:rPr lang="en-GB" dirty="0"/>
              <a:t>2. Praveen Padmanabhuni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CFBC3A7-08F6-389E-4922-0D9BF058CE34}"/>
              </a:ext>
            </a:extLst>
          </p:cNvPr>
          <p:cNvSpPr txBox="1">
            <a:spLocks/>
          </p:cNvSpPr>
          <p:nvPr/>
        </p:nvSpPr>
        <p:spPr>
          <a:xfrm>
            <a:off x="9272953" y="1540184"/>
            <a:ext cx="3004670" cy="3776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 Presentation on-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1. Informing the EDA analysis made as part of case study and 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2. Stating a set of Driving Factors for possibility of Loan Defaulting.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Thus minimise the risk of losing money while lending to customers.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7F01-C06F-7918-8161-E71E90F6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B126-1E12-91A3-8498-71FB6B73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5955"/>
            <a:ext cx="7315200" cy="5198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Columns:</a:t>
            </a:r>
          </a:p>
          <a:p>
            <a:pPr marL="0" indent="0">
              <a:buNone/>
            </a:pPr>
            <a:r>
              <a:rPr lang="en-GB" dirty="0"/>
              <a:t>1. </a:t>
            </a:r>
            <a:r>
              <a:rPr lang="en-GB" b="1" dirty="0"/>
              <a:t>Remove all the columns after 50(AX)</a:t>
            </a:r>
            <a:endParaRPr lang="en-US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All columns after column 50 are empty or have single value. So, we decided to remove all these columns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Remove few of the Customer Behaviour Variables </a:t>
            </a:r>
          </a:p>
          <a:p>
            <a:pPr marL="0" indent="0">
              <a:buNone/>
            </a:pPr>
            <a:r>
              <a:rPr lang="en-GB" dirty="0"/>
              <a:t>Few of these variables cannot be available at time of loan application.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Rows:</a:t>
            </a:r>
          </a:p>
          <a:p>
            <a:pPr marL="0" indent="0">
              <a:buNone/>
            </a:pPr>
            <a:r>
              <a:rPr lang="en-GB" dirty="0"/>
              <a:t>1.  </a:t>
            </a:r>
            <a:r>
              <a:rPr lang="en-GB" b="1" dirty="0"/>
              <a:t>Remove rows that are empty</a:t>
            </a:r>
          </a:p>
          <a:p>
            <a:pPr marL="0" indent="0">
              <a:buNone/>
            </a:pPr>
            <a:r>
              <a:rPr lang="en-GB" dirty="0"/>
              <a:t>Removed rows that are empty across multiple columns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Remove rows of applicants not useful for analysis</a:t>
            </a:r>
          </a:p>
          <a:p>
            <a:pPr marL="0" indent="0">
              <a:buNone/>
            </a:pPr>
            <a:r>
              <a:rPr lang="en-GB" dirty="0"/>
              <a:t>Removed rows of applicants whose loan status is Current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7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BCD9-4CAC-338B-8C39-B8BFC60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" y="957760"/>
            <a:ext cx="3094020" cy="543156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2000" b="1" dirty="0"/>
              <a:t>Driving Factor : </a:t>
            </a:r>
            <a:br>
              <a:rPr lang="en-GB" sz="2000" dirty="0"/>
            </a:br>
            <a:r>
              <a:rPr lang="en-GB" sz="2000" dirty="0"/>
              <a:t> Interest Rate (</a:t>
            </a:r>
            <a:r>
              <a:rPr lang="en-GB" sz="2000" dirty="0" err="1">
                <a:ea typeface="+mj-lt"/>
                <a:cs typeface="+mj-lt"/>
              </a:rPr>
              <a:t>int_rate</a:t>
            </a:r>
            <a:r>
              <a:rPr lang="en-GB" sz="2000" dirty="0"/>
              <a:t>)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EDA Type:</a:t>
            </a:r>
            <a:br>
              <a:rPr lang="en-GB" sz="2000" dirty="0"/>
            </a:br>
            <a:r>
              <a:rPr lang="en-GB" sz="2000" dirty="0"/>
              <a:t>Univariate Analysis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Graph Type:</a:t>
            </a:r>
            <a:br>
              <a:rPr lang="en-GB" sz="2000" dirty="0"/>
            </a:br>
            <a:r>
              <a:rPr lang="en-GB" sz="2000" dirty="0"/>
              <a:t>Density Plot,  Box Plot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Analysis:</a:t>
            </a:r>
            <a:br>
              <a:rPr lang="en-GB" sz="2400" dirty="0"/>
            </a:br>
            <a:r>
              <a:rPr lang="en-GB" sz="2000" dirty="0"/>
              <a:t>As the graphs inform,</a:t>
            </a:r>
            <a:br>
              <a:rPr lang="en-GB" sz="2000" dirty="0"/>
            </a:br>
            <a:r>
              <a:rPr lang="en-GB" sz="2000" dirty="0"/>
              <a:t>1. In Density plot, beyond a certain interest rate there is a clear shift for Charged Off 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2. In Box plot, the 25%,Median and 75% are clearly at high interest rates for Charged Off.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62E70C3-00B4-5264-1130-752243EFB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747002"/>
            <a:ext cx="7315200" cy="4738529"/>
          </a:xfrm>
        </p:spPr>
      </p:pic>
    </p:spTree>
    <p:extLst>
      <p:ext uri="{BB962C8B-B14F-4D97-AF65-F5344CB8AC3E}">
        <p14:creationId xmlns:p14="http://schemas.microsoft.com/office/powerpoint/2010/main" val="51673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5A10-7F04-8288-3DB3-D63D874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" y="772145"/>
            <a:ext cx="3506338" cy="51123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2000" b="1" dirty="0">
                <a:ea typeface="+mj-lt"/>
                <a:cs typeface="+mj-lt"/>
              </a:rPr>
              <a:t>Driving Factor : </a:t>
            </a:r>
            <a:br>
              <a:rPr lang="en-GB" sz="2000" b="1" dirty="0">
                <a:ea typeface="+mj-lt"/>
                <a:cs typeface="+mj-lt"/>
              </a:rPr>
            </a:br>
            <a:r>
              <a:rPr lang="en-GB" sz="2000" b="1" dirty="0">
                <a:ea typeface="+mj-lt"/>
                <a:cs typeface="+mj-lt"/>
              </a:rPr>
              <a:t> </a:t>
            </a:r>
            <a:r>
              <a:rPr lang="en-GB" sz="2000" dirty="0">
                <a:ea typeface="+mj-lt"/>
                <a:cs typeface="+mj-lt"/>
              </a:rPr>
              <a:t>Purpose</a:t>
            </a:r>
            <a:br>
              <a:rPr lang="en-GB" sz="2000" dirty="0">
                <a:ea typeface="+mj-lt"/>
                <a:cs typeface="+mj-lt"/>
              </a:rPr>
            </a:br>
            <a:br>
              <a:rPr lang="en-GB" sz="2000" dirty="0">
                <a:ea typeface="+mj-lt"/>
                <a:cs typeface="+mj-lt"/>
              </a:rPr>
            </a:br>
            <a:r>
              <a:rPr lang="en-GB" sz="2000" b="1" dirty="0">
                <a:ea typeface="+mj-lt"/>
                <a:cs typeface="+mj-lt"/>
              </a:rPr>
              <a:t>EDA Type</a:t>
            </a:r>
            <a:r>
              <a:rPr lang="en-GB" sz="2000" dirty="0">
                <a:ea typeface="+mj-lt"/>
                <a:cs typeface="+mj-lt"/>
              </a:rPr>
              <a:t>:</a:t>
            </a:r>
            <a:br>
              <a:rPr lang="en-GB" sz="2000" dirty="0">
                <a:ea typeface="+mj-lt"/>
                <a:cs typeface="+mj-lt"/>
              </a:rPr>
            </a:br>
            <a:r>
              <a:rPr lang="en-GB" sz="2000" dirty="0">
                <a:ea typeface="+mj-lt"/>
                <a:cs typeface="+mj-lt"/>
              </a:rPr>
              <a:t>Multivariate Analysis</a:t>
            </a:r>
            <a:br>
              <a:rPr lang="en-GB" sz="2000" dirty="0">
                <a:ea typeface="+mj-lt"/>
                <a:cs typeface="+mj-lt"/>
              </a:rPr>
            </a:br>
            <a:br>
              <a:rPr lang="en-GB" sz="2000" dirty="0">
                <a:ea typeface="+mj-lt"/>
                <a:cs typeface="+mj-lt"/>
              </a:rPr>
            </a:br>
            <a:r>
              <a:rPr lang="en-GB" sz="2000" b="1" dirty="0">
                <a:ea typeface="+mj-lt"/>
                <a:cs typeface="+mj-lt"/>
              </a:rPr>
              <a:t>Graph Type:</a:t>
            </a:r>
            <a:br>
              <a:rPr lang="en-GB" sz="2000" dirty="0">
                <a:ea typeface="+mj-lt"/>
                <a:cs typeface="+mj-lt"/>
              </a:rPr>
            </a:br>
            <a:r>
              <a:rPr lang="en-GB" sz="2000" dirty="0">
                <a:ea typeface="+mj-lt"/>
                <a:cs typeface="+mj-lt"/>
              </a:rPr>
              <a:t>Pivot Table, Bar chart</a:t>
            </a:r>
            <a:br>
              <a:rPr lang="en-GB" sz="2000" dirty="0">
                <a:ea typeface="+mj-lt"/>
                <a:cs typeface="+mj-lt"/>
              </a:rPr>
            </a:br>
            <a:br>
              <a:rPr lang="en-GB" sz="2000" dirty="0">
                <a:ea typeface="+mj-lt"/>
                <a:cs typeface="+mj-lt"/>
              </a:rPr>
            </a:br>
            <a:r>
              <a:rPr lang="en-GB" sz="2000" b="1" dirty="0">
                <a:ea typeface="+mj-lt"/>
                <a:cs typeface="+mj-lt"/>
              </a:rPr>
              <a:t>Analysis:</a:t>
            </a:r>
            <a:br>
              <a:rPr lang="en-GB" sz="2000" dirty="0">
                <a:ea typeface="+mj-lt"/>
                <a:cs typeface="+mj-lt"/>
              </a:rPr>
            </a:br>
            <a:r>
              <a:rPr lang="en-GB" sz="2000" dirty="0"/>
              <a:t>1. From Pivot table, </a:t>
            </a:r>
            <a:br>
              <a:rPr lang="en-GB" sz="2000" dirty="0"/>
            </a:br>
            <a:r>
              <a:rPr lang="en-GB" sz="2000" dirty="0">
                <a:ea typeface="+mj-lt"/>
                <a:cs typeface="+mj-lt"/>
              </a:rPr>
              <a:t>Applicants for purpose of Small Business has high chance for Loan defaulting.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>
                <a:ea typeface="+mj-lt"/>
                <a:cs typeface="+mj-lt"/>
              </a:rPr>
              <a:t>For purpose as "small business" default percentage:  is 27.08% and is high amongst other factors </a:t>
            </a:r>
            <a:endParaRPr lang="en-GB" sz="2000" dirty="0"/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77EB505-7DF2-95F4-450D-023967CE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51" y="46863"/>
            <a:ext cx="8607324" cy="3337047"/>
          </a:xfr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1CA51F9-6664-EC21-8AC4-4517E709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29" y="3391324"/>
            <a:ext cx="6205817" cy="33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5BE-EB57-2350-8423-FEF740A0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58" y="879606"/>
            <a:ext cx="3406635" cy="46011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2000" b="1" dirty="0"/>
              <a:t>Driving Factor : </a:t>
            </a:r>
            <a:br>
              <a:rPr lang="en-GB" sz="2000" b="1" dirty="0"/>
            </a:br>
            <a:r>
              <a:rPr lang="en-GB" sz="2000" b="1" dirty="0"/>
              <a:t> </a:t>
            </a:r>
            <a:r>
              <a:rPr lang="en-GB" sz="2000" dirty="0"/>
              <a:t>Grade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EDA Type:</a:t>
            </a:r>
            <a:br>
              <a:rPr lang="en-GB" sz="2000" b="1" dirty="0"/>
            </a:br>
            <a:r>
              <a:rPr lang="en-GB" sz="2000" dirty="0"/>
              <a:t>Multivariate Analysis</a:t>
            </a:r>
            <a:br>
              <a:rPr lang="en-GB" sz="2000" dirty="0"/>
            </a:br>
            <a:r>
              <a:rPr lang="en-GB" sz="2000" dirty="0"/>
              <a:t>(Grade-Term-Loan status)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Graph Type:</a:t>
            </a:r>
            <a:br>
              <a:rPr lang="en-GB" sz="2000" b="1" dirty="0"/>
            </a:br>
            <a:r>
              <a:rPr lang="en-GB" sz="2000" dirty="0"/>
              <a:t>Pivot Table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Analysis:</a:t>
            </a:r>
            <a:br>
              <a:rPr lang="en-GB" sz="2000" b="1" dirty="0"/>
            </a:br>
            <a:r>
              <a:rPr lang="en-GB" sz="2000" dirty="0"/>
              <a:t>From the pivot table</a:t>
            </a:r>
            <a:br>
              <a:rPr lang="en-GB" sz="2000" dirty="0"/>
            </a:br>
            <a:r>
              <a:rPr lang="en-GB" sz="2000" dirty="0"/>
              <a:t>as the grade going forward i.e.</a:t>
            </a:r>
            <a:br>
              <a:rPr lang="en-GB" sz="2000" dirty="0"/>
            </a:br>
            <a:r>
              <a:rPr lang="en-GB" sz="2000" dirty="0"/>
              <a:t>A-&gt; G,  the percentage of charged off applicants  across both 36, 60 months terms is high.</a:t>
            </a: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4E38A83B-6289-7911-EBF8-0DC549B7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041" y="385416"/>
            <a:ext cx="6039732" cy="5824024"/>
          </a:xfrm>
        </p:spPr>
      </p:pic>
    </p:spTree>
    <p:extLst>
      <p:ext uri="{BB962C8B-B14F-4D97-AF65-F5344CB8AC3E}">
        <p14:creationId xmlns:p14="http://schemas.microsoft.com/office/powerpoint/2010/main" val="108122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5BE-EB57-2350-8423-FEF740A0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58" y="879606"/>
            <a:ext cx="3406635" cy="46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Driving Factor : </a:t>
            </a:r>
            <a:br>
              <a:rPr lang="en-GB" sz="2000" b="1" dirty="0"/>
            </a:br>
            <a:r>
              <a:rPr lang="en-GB" sz="2000" b="1" dirty="0"/>
              <a:t> </a:t>
            </a:r>
            <a:r>
              <a:rPr lang="en-GB" sz="2000" dirty="0"/>
              <a:t>Term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EDA Type:</a:t>
            </a:r>
            <a:br>
              <a:rPr lang="en-GB" sz="2000" b="1" dirty="0"/>
            </a:br>
            <a:r>
              <a:rPr lang="en-GB" sz="2000" dirty="0"/>
              <a:t>Bivariate Analysis</a:t>
            </a:r>
            <a:br>
              <a:rPr lang="en-GB" sz="2000" dirty="0"/>
            </a:br>
            <a:r>
              <a:rPr lang="en-GB" sz="2000" dirty="0"/>
              <a:t>(Applicant Count-Loan status)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Graph Type:</a:t>
            </a:r>
            <a:br>
              <a:rPr lang="en-GB" sz="2000" b="1" dirty="0"/>
            </a:br>
            <a:r>
              <a:rPr lang="en-GB" sz="2000" dirty="0"/>
              <a:t>Bar Chart -Count Plot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Analysis:</a:t>
            </a:r>
            <a:br>
              <a:rPr lang="en-GB" sz="2000" b="1" dirty="0"/>
            </a:br>
            <a:r>
              <a:rPr lang="en-GB" sz="2000" dirty="0"/>
              <a:t>From the Count plot, it can be clearly observed that applicants with higher term has high percentage of getting charged off.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6FDCD5E-80CC-AFEB-7CDF-E048A176F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022726"/>
            <a:ext cx="7315200" cy="4803403"/>
          </a:xfrm>
        </p:spPr>
      </p:pic>
    </p:spTree>
    <p:extLst>
      <p:ext uri="{BB962C8B-B14F-4D97-AF65-F5344CB8AC3E}">
        <p14:creationId xmlns:p14="http://schemas.microsoft.com/office/powerpoint/2010/main" val="39560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5BE-EB57-2350-8423-FEF740A0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27" y="869837"/>
            <a:ext cx="3621557" cy="56367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2000" b="1" dirty="0"/>
              <a:t>Additional Driving Factor :  </a:t>
            </a:r>
            <a:r>
              <a:rPr lang="en-GB" sz="2000" b="1" dirty="0" err="1"/>
              <a:t>revol_util</a:t>
            </a:r>
            <a:br>
              <a:rPr lang="en-GB" sz="2000" dirty="0"/>
            </a:br>
            <a:r>
              <a:rPr lang="en-GB" sz="2000" dirty="0"/>
              <a:t>(In the case – If Institutions have possibility of having this customer behaviour variable at time of  loan application)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EDA Type:</a:t>
            </a:r>
            <a:br>
              <a:rPr lang="en-GB" sz="2000" b="1" dirty="0"/>
            </a:br>
            <a:r>
              <a:rPr lang="en-GB" sz="2000" dirty="0"/>
              <a:t>Univariate Analysis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Graph Type:</a:t>
            </a:r>
            <a:br>
              <a:rPr lang="en-GB" sz="2000" b="1" dirty="0"/>
            </a:br>
            <a:r>
              <a:rPr lang="en-GB" sz="2000" dirty="0"/>
              <a:t>Density Plot, Box Plot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Analysis:</a:t>
            </a:r>
            <a:br>
              <a:rPr lang="en-GB" sz="2000" b="1" dirty="0"/>
            </a:br>
            <a:r>
              <a:rPr lang="en-GB" sz="2000" dirty="0"/>
              <a:t>1. As </a:t>
            </a:r>
            <a:r>
              <a:rPr lang="en-GB" sz="2000" dirty="0" err="1"/>
              <a:t>revol_util</a:t>
            </a:r>
            <a:r>
              <a:rPr lang="en-GB" sz="2000" dirty="0"/>
              <a:t> increases the charged off graph is more flat and linearly moves forward. </a:t>
            </a:r>
            <a:br>
              <a:rPr lang="en-GB" sz="2000" dirty="0"/>
            </a:br>
            <a:r>
              <a:rPr lang="en-GB" sz="2000" dirty="0"/>
              <a:t>2. In Box plot the 25%,median and 75% are relatively high for charged off applicants. For high </a:t>
            </a:r>
            <a:r>
              <a:rPr lang="en-GB" sz="2000" dirty="0" err="1"/>
              <a:t>revol_util</a:t>
            </a:r>
            <a:r>
              <a:rPr lang="en-GB" sz="2000" dirty="0"/>
              <a:t> the chance of defaulting is high.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711A638-BF68-C2F4-7FE8-4E0BD54A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375552"/>
            <a:ext cx="7315200" cy="4097752"/>
          </a:xfrm>
        </p:spPr>
      </p:pic>
    </p:spTree>
    <p:extLst>
      <p:ext uri="{BB962C8B-B14F-4D97-AF65-F5344CB8AC3E}">
        <p14:creationId xmlns:p14="http://schemas.microsoft.com/office/powerpoint/2010/main" val="41798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C98C-CE35-189D-C0EF-909AB67D4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/>
              <a:t>Thank 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C8E0-E9D6-2C09-3FAC-603D7D493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11-05-2022</a:t>
            </a:r>
          </a:p>
          <a:p>
            <a:r>
              <a:rPr lang="en-GB" dirty="0"/>
              <a:t>IIIT-B - </a:t>
            </a:r>
            <a:r>
              <a:rPr lang="en-GB" dirty="0" err="1"/>
              <a:t>UpGrad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D0F6F6-7F7D-2D75-CC08-5ED382828210}"/>
              </a:ext>
            </a:extLst>
          </p:cNvPr>
          <p:cNvSpPr txBox="1">
            <a:spLocks/>
          </p:cNvSpPr>
          <p:nvPr/>
        </p:nvSpPr>
        <p:spPr>
          <a:xfrm>
            <a:off x="9390183" y="1071262"/>
            <a:ext cx="2733432" cy="448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Driving Factors: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1. Interest rate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int_rate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2. Purpose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3. 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Grade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4. Term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Additional Driving Factor: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revol_util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335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Case Study – Lending Club</vt:lpstr>
      <vt:lpstr>Data Cleaning</vt:lpstr>
      <vt:lpstr>Driving Factor :   Interest Rate (int_rate)  EDA Type: Univariate Analysis  Graph Type: Density Plot,  Box Plot  Analysis: As the graphs inform, 1. In Density plot, beyond a certain interest rate there is a clear shift for Charged Off   2. In Box plot, the 25%,Median and 75% are clearly at high interest rates for Charged Off. </vt:lpstr>
      <vt:lpstr>Driving Factor :   Purpose  EDA Type: Multivariate Analysis  Graph Type: Pivot Table, Bar chart  Analysis: 1. From Pivot table,  Applicants for purpose of Small Business has high chance for Loan defaulting.  For purpose as "small business" default percentage:  is 27.08% and is high amongst other factors </vt:lpstr>
      <vt:lpstr>Driving Factor :   Grade  EDA Type: Multivariate Analysis (Grade-Term-Loan status)  Graph Type: Pivot Table  Analysis: From the pivot table as the grade going forward i.e. A-&gt; G,  the percentage of charged off applicants  across both 36, 60 months terms is high.</vt:lpstr>
      <vt:lpstr>Driving Factor :   Term  EDA Type: Bivariate Analysis (Applicant Count-Loan status)  Graph Type: Bar Chart -Count Plot  Analysis: From the Count plot, it can be clearly observed that applicants with higher term has high percentage of getting charged off.</vt:lpstr>
      <vt:lpstr>Additional Driving Factor :  revol_util (In the case – If Institutions have possibility of having this customer behaviour variable at time of  loan application)  EDA Type: Univariate Analysis  Graph Type: Density Plot, Box Plot  Analysis: 1. As revol_util increases the charged off graph is more flat and linearly moves forward.  2. In Box plot the 25%,median and 75% are relatively high for charged off applicants. For high revol_util the chance of defaulting is high.  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476</cp:revision>
  <dcterms:created xsi:type="dcterms:W3CDTF">2022-05-11T09:41:44Z</dcterms:created>
  <dcterms:modified xsi:type="dcterms:W3CDTF">2022-05-11T15:17:59Z</dcterms:modified>
</cp:coreProperties>
</file>