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i3OhU0u/lT3N4y2/A1LIqeTY9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regular.fntdata"/><Relationship Id="rId14" Type="http://schemas.openxmlformats.org/officeDocument/2006/relationships/slide" Target="slides/slide10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be9420c9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1be9420c9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e9420c9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1be9420c9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be9420c9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1be9420c9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0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9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-92690" y="1298448"/>
            <a:ext cx="9190891" cy="3255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GB"/>
              <a:t>Case Study – Lending Club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GB"/>
              <a:t>Authors: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/>
              <a:t>1. Abhishek Tyagi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/>
              <a:t>2. Praveen Padmanabhuni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9272953" y="1540184"/>
            <a:ext cx="3004670" cy="3776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1" i="0" lang="en-GB" sz="22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Objective:</a:t>
            </a:r>
            <a:endParaRPr b="1" i="0" sz="2200" u="none" cap="none" strike="noStrike">
              <a:solidFill>
                <a:srgbClr val="2791A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A Presentation on-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1. Informing the EDA analysis made as part of case study and </a:t>
            </a:r>
            <a:endParaRPr b="0" i="0" sz="2200" u="none" cap="none" strike="noStrike">
              <a:solidFill>
                <a:srgbClr val="2791A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2. Stating a set of Driving Factors for possibility of Loan Defaulting.</a:t>
            </a:r>
            <a:endParaRPr b="0" i="0" sz="2200" u="none" cap="none" strike="noStrike">
              <a:solidFill>
                <a:srgbClr val="2791A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2791A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Thus minimise the risk of losing money while lending to customers.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GB"/>
              <a:t>Thank  You</a:t>
            </a:r>
            <a:endParaRPr/>
          </a:p>
        </p:txBody>
      </p:sp>
      <p:sp>
        <p:nvSpPr>
          <p:cNvPr id="150" name="Google Shape;150;p8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11-05-2022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en-GB"/>
              <a:t>IIIT-B - UpGrad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9390183" y="1071262"/>
            <a:ext cx="2733432" cy="4480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GB" sz="22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Driving Factors: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GB" sz="22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1. Interest rate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GB" sz="22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2. Purpose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GB" sz="22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3. Grade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GB" sz="22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4. Term</a:t>
            </a:r>
            <a:endParaRPr b="0" i="0" sz="2200" u="none" cap="none" strike="noStrike">
              <a:solidFill>
                <a:srgbClr val="2791A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lang="en-GB" sz="2200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5. DTI (Debt to income ratio)</a:t>
            </a:r>
            <a:endParaRPr sz="2200">
              <a:solidFill>
                <a:srgbClr val="2791A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3869268" y="785955"/>
            <a:ext cx="7315200" cy="519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GB"/>
              <a:t>Columns: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1. </a:t>
            </a:r>
            <a:r>
              <a:rPr b="1" lang="en-GB"/>
              <a:t>Remove all the columns after 50(AX)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All columns after column 50 are empty or have single value. So, we decided to remove all these columns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2. </a:t>
            </a:r>
            <a:r>
              <a:rPr b="1" lang="en-GB"/>
              <a:t>Remove few of the Customer Behaviour Variables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Few of these variables cannot be available at time of loan application.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b="1" lang="en-GB"/>
              <a:t>Rows: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1.  </a:t>
            </a:r>
            <a:r>
              <a:rPr b="1" lang="en-GB"/>
              <a:t>Remove rows that are empty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Removed rows that are empty across multiple columns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2. </a:t>
            </a:r>
            <a:r>
              <a:rPr b="1" lang="en-GB"/>
              <a:t>Remove rows of applicants not useful for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Removed rows of applicants whose loan status is Current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77073" y="957760"/>
            <a:ext cx="3094020" cy="5431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r>
              <a:rPr b="1" lang="en-GB" sz="2000"/>
              <a:t>Driving Factor : </a:t>
            </a:r>
            <a:br>
              <a:rPr lang="en-GB" sz="2000"/>
            </a:br>
            <a:r>
              <a:rPr lang="en-GB" sz="2000"/>
              <a:t> Interest Rate (int_rate)</a:t>
            </a:r>
            <a:br>
              <a:rPr lang="en-GB" sz="2000"/>
            </a:br>
            <a:br>
              <a:rPr lang="en-GB" sz="2000"/>
            </a:br>
            <a:r>
              <a:rPr b="1" lang="en-GB" sz="2000"/>
              <a:t>EDA Type:</a:t>
            </a:r>
            <a:br>
              <a:rPr lang="en-GB" sz="2000"/>
            </a:br>
            <a:r>
              <a:rPr lang="en-GB" sz="2000"/>
              <a:t>Univariate Analysis</a:t>
            </a:r>
            <a:br>
              <a:rPr lang="en-GB" sz="2000"/>
            </a:br>
            <a:br>
              <a:rPr lang="en-GB" sz="2000"/>
            </a:br>
            <a:r>
              <a:rPr b="1" lang="en-GB" sz="2000"/>
              <a:t>Graph Type:</a:t>
            </a:r>
            <a:br>
              <a:rPr lang="en-GB" sz="2000"/>
            </a:br>
            <a:r>
              <a:rPr lang="en-GB" sz="2000"/>
              <a:t>Density Plot,  Box Plot</a:t>
            </a:r>
            <a:br>
              <a:rPr lang="en-GB" sz="2000"/>
            </a:br>
            <a:br>
              <a:rPr lang="en-GB" sz="2000"/>
            </a:br>
            <a:r>
              <a:rPr b="1" lang="en-GB" sz="2000"/>
              <a:t>Analysis:</a:t>
            </a:r>
            <a:br>
              <a:rPr lang="en-GB" sz="2400"/>
            </a:br>
            <a:r>
              <a:rPr lang="en-GB" sz="2000"/>
              <a:t>As the graphs inform,</a:t>
            </a:r>
            <a:br>
              <a:rPr lang="en-GB" sz="2000"/>
            </a:br>
            <a:r>
              <a:rPr lang="en-GB" sz="2000"/>
              <a:t>1. In Density plot, beyond a certain interest rate there is a clear shift for Charged Off </a:t>
            </a:r>
            <a:br>
              <a:rPr lang="en-GB" sz="2000"/>
            </a:br>
            <a:br>
              <a:rPr lang="en-GB" sz="2000"/>
            </a:br>
            <a:r>
              <a:rPr lang="en-GB" sz="2000"/>
              <a:t>2. In Box plot, the 25%,Median and 75% are clearly at high interest rates for Charged Off.</a:t>
            </a:r>
            <a:br>
              <a:rPr lang="en-GB" sz="2400"/>
            </a:br>
            <a:endParaRPr sz="2400"/>
          </a:p>
        </p:txBody>
      </p:sp>
      <p:pic>
        <p:nvPicPr>
          <p:cNvPr descr="Chart&#10;&#10;Description automatically generated" id="107" name="Google Shape;10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268" y="747002"/>
            <a:ext cx="7315200" cy="473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5816" y="772145"/>
            <a:ext cx="3506338" cy="5112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r>
              <a:rPr b="1" lang="en-GB" sz="2000"/>
              <a:t>Driving Factor : </a:t>
            </a:r>
            <a:br>
              <a:rPr b="1" lang="en-GB" sz="2000"/>
            </a:br>
            <a:r>
              <a:rPr b="1" lang="en-GB" sz="2000"/>
              <a:t> </a:t>
            </a:r>
            <a:r>
              <a:rPr lang="en-GB" sz="2000"/>
              <a:t>Purpose</a:t>
            </a:r>
            <a:br>
              <a:rPr lang="en-GB" sz="2000"/>
            </a:br>
            <a:br>
              <a:rPr lang="en-GB" sz="2000"/>
            </a:br>
            <a:r>
              <a:rPr b="1" lang="en-GB" sz="2000"/>
              <a:t>EDA Type</a:t>
            </a:r>
            <a:r>
              <a:rPr lang="en-GB" sz="2000"/>
              <a:t>:</a:t>
            </a:r>
            <a:br>
              <a:rPr lang="en-GB" sz="2000"/>
            </a:br>
            <a:r>
              <a:rPr lang="en-GB" sz="2000"/>
              <a:t>Multivariate Analysis</a:t>
            </a:r>
            <a:br>
              <a:rPr lang="en-GB" sz="2000"/>
            </a:br>
            <a:br>
              <a:rPr lang="en-GB" sz="2000"/>
            </a:br>
            <a:r>
              <a:rPr b="1" lang="en-GB" sz="2000"/>
              <a:t>Graph Type:</a:t>
            </a:r>
            <a:br>
              <a:rPr lang="en-GB" sz="2000"/>
            </a:br>
            <a:r>
              <a:rPr lang="en-GB" sz="2000"/>
              <a:t>Pivot Table, Bar chart</a:t>
            </a:r>
            <a:br>
              <a:rPr lang="en-GB" sz="2000"/>
            </a:br>
            <a:br>
              <a:rPr lang="en-GB" sz="2000"/>
            </a:br>
            <a:r>
              <a:rPr b="1" lang="en-GB" sz="2000"/>
              <a:t>Analysis:</a:t>
            </a:r>
            <a:br>
              <a:rPr lang="en-GB" sz="2000"/>
            </a:br>
            <a:r>
              <a:rPr lang="en-GB" sz="2000"/>
              <a:t>1. From Pivot table, </a:t>
            </a:r>
            <a:br>
              <a:rPr lang="en-GB" sz="2000"/>
            </a:br>
            <a:r>
              <a:rPr lang="en-GB" sz="2000"/>
              <a:t>Applicants for purpose of Small Business has high chance for Loan defaulting.</a:t>
            </a:r>
            <a:br>
              <a:rPr lang="en-GB" sz="2000"/>
            </a:br>
            <a:br>
              <a:rPr lang="en-GB" sz="2000"/>
            </a:br>
            <a:r>
              <a:rPr lang="en-GB" sz="2000"/>
              <a:t>For purpose as "small business" default percentage:  is 27.08% and is highest amongst other factors </a:t>
            </a:r>
            <a:endParaRPr sz="2000"/>
          </a:p>
        </p:txBody>
      </p:sp>
      <p:pic>
        <p:nvPicPr>
          <p:cNvPr descr="A picture containing table&#10;&#10;Description automatically generated" id="113" name="Google Shape;11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351" y="46863"/>
            <a:ext cx="8607324" cy="3337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9429" y="3391324"/>
            <a:ext cx="6205817" cy="3336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-40158" y="879606"/>
            <a:ext cx="3406635" cy="4601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r>
              <a:rPr b="1" lang="en-GB" sz="2000"/>
              <a:t>Driving Factor : </a:t>
            </a:r>
            <a:br>
              <a:rPr b="1" lang="en-GB" sz="2000"/>
            </a:br>
            <a:r>
              <a:rPr b="1" lang="en-GB" sz="2000"/>
              <a:t> </a:t>
            </a:r>
            <a:r>
              <a:rPr lang="en-GB" sz="2000"/>
              <a:t>Grade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EDA Type:</a:t>
            </a:r>
            <a:br>
              <a:rPr b="1" lang="en-GB" sz="2000"/>
            </a:br>
            <a:r>
              <a:rPr lang="en-GB" sz="2000"/>
              <a:t>Multivariate Analysis</a:t>
            </a:r>
            <a:br>
              <a:rPr lang="en-GB" sz="2000"/>
            </a:br>
            <a:r>
              <a:rPr lang="en-GB" sz="2000"/>
              <a:t>(Grade-Term-Loan status)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Graph Type:</a:t>
            </a:r>
            <a:br>
              <a:rPr b="1" lang="en-GB" sz="2000"/>
            </a:br>
            <a:r>
              <a:rPr lang="en-GB" sz="2000"/>
              <a:t>Pivot Table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Analysis:</a:t>
            </a:r>
            <a:br>
              <a:rPr b="1" lang="en-GB" sz="2000"/>
            </a:br>
            <a:r>
              <a:rPr lang="en-GB" sz="2000"/>
              <a:t>From the pivot table</a:t>
            </a:r>
            <a:br>
              <a:rPr lang="en-GB" sz="2000"/>
            </a:br>
            <a:r>
              <a:rPr lang="en-GB" sz="2000"/>
              <a:t>as the grade going forward i.e.</a:t>
            </a:r>
            <a:br>
              <a:rPr lang="en-GB" sz="2000"/>
            </a:br>
            <a:r>
              <a:rPr lang="en-GB" sz="2000"/>
              <a:t>A-&gt; G,  the percentage of charged off applicants  across both 36, 60 months terms is high.</a:t>
            </a:r>
            <a:endParaRPr/>
          </a:p>
        </p:txBody>
      </p:sp>
      <p:pic>
        <p:nvPicPr>
          <p:cNvPr descr="Table&#10;&#10;Description automatically generated" id="120" name="Google Shape;12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041" y="385416"/>
            <a:ext cx="6039732" cy="582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-40158" y="879606"/>
            <a:ext cx="3406635" cy="4601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r>
              <a:rPr b="1" lang="en-GB" sz="2000"/>
              <a:t>Driving Factor : </a:t>
            </a:r>
            <a:br>
              <a:rPr b="1" lang="en-GB" sz="2000"/>
            </a:br>
            <a:r>
              <a:rPr b="1" lang="en-GB" sz="2000"/>
              <a:t> </a:t>
            </a:r>
            <a:r>
              <a:rPr lang="en-GB" sz="2000"/>
              <a:t>Term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EDA Type:</a:t>
            </a:r>
            <a:br>
              <a:rPr b="1" lang="en-GB" sz="2000"/>
            </a:br>
            <a:r>
              <a:rPr lang="en-GB" sz="2000"/>
              <a:t>Bivariate Analysis</a:t>
            </a:r>
            <a:br>
              <a:rPr lang="en-GB" sz="2000"/>
            </a:br>
            <a:r>
              <a:rPr lang="en-GB" sz="2000"/>
              <a:t>(Applicant Count-Loan status)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Graph Type:</a:t>
            </a:r>
            <a:br>
              <a:rPr b="1" lang="en-GB" sz="2000"/>
            </a:br>
            <a:r>
              <a:rPr lang="en-GB" sz="2000"/>
              <a:t>Bar Chart - Count Plot of sampled data with samples equal to the number of total defaults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Analysis:</a:t>
            </a:r>
            <a:br>
              <a:rPr b="1" lang="en-GB" sz="2000"/>
            </a:br>
            <a:r>
              <a:rPr lang="en-GB" sz="2000"/>
              <a:t>From the Count plot, it can be clearly observed that applicants with higher chance of defaulting when term is 60 months.</a:t>
            </a:r>
            <a:endParaRPr/>
          </a:p>
        </p:txBody>
      </p:sp>
      <p:pic>
        <p:nvPicPr>
          <p:cNvPr descr="Chart, bar chart&#10;&#10;Description automatically generated" id="126" name="Google Shape;12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268" y="1022726"/>
            <a:ext cx="7315200" cy="480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e9420c9f_0_14"/>
          <p:cNvSpPr txBox="1"/>
          <p:nvPr>
            <p:ph type="title"/>
          </p:nvPr>
        </p:nvSpPr>
        <p:spPr>
          <a:xfrm>
            <a:off x="-40150" y="879599"/>
            <a:ext cx="3406500" cy="5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rbel"/>
              <a:buNone/>
            </a:pPr>
            <a:r>
              <a:rPr b="1" lang="en-GB" sz="2000"/>
              <a:t>Driving Factor : </a:t>
            </a:r>
            <a:br>
              <a:rPr b="1" lang="en-GB" sz="2000"/>
            </a:br>
            <a:r>
              <a:rPr lang="en-GB" sz="2000"/>
              <a:t>DTI (Debt to income ratio)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EDA Type:</a:t>
            </a:r>
            <a:br>
              <a:rPr b="1" lang="en-GB" sz="2000"/>
            </a:br>
            <a:r>
              <a:rPr lang="en-GB" sz="2000"/>
              <a:t>Bivariate Analysis</a:t>
            </a:r>
            <a:br>
              <a:rPr lang="en-GB" sz="2000"/>
            </a:br>
            <a:r>
              <a:rPr lang="en-GB" sz="2000"/>
              <a:t>(DTI-Loan status)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Graph Type:</a:t>
            </a:r>
            <a:br>
              <a:rPr b="1" lang="en-GB" sz="2000"/>
            </a:br>
            <a:r>
              <a:rPr lang="en-GB" sz="2000"/>
              <a:t>Bar Chart - </a:t>
            </a:r>
            <a:r>
              <a:rPr lang="en-GB" sz="2000">
                <a:solidFill>
                  <a:schemeClr val="lt1"/>
                </a:solidFill>
              </a:rPr>
              <a:t>Density Plot,  Box Plot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Analysis:</a:t>
            </a:r>
            <a:br>
              <a:rPr b="1" lang="en-GB" sz="2000"/>
            </a:br>
            <a:r>
              <a:rPr lang="en-GB" sz="2000"/>
              <a:t>In both the plots we can see a shift in charged off data towards higher dti value. Which indicates a higher risk of default as dti increases</a:t>
            </a:r>
            <a:endParaRPr/>
          </a:p>
        </p:txBody>
      </p:sp>
      <p:pic>
        <p:nvPicPr>
          <p:cNvPr id="132" name="Google Shape;132;g11be9420c9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242" y="1085563"/>
            <a:ext cx="8520857" cy="4189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e9420c9f_0_20"/>
          <p:cNvSpPr txBox="1"/>
          <p:nvPr>
            <p:ph type="title"/>
          </p:nvPr>
        </p:nvSpPr>
        <p:spPr>
          <a:xfrm>
            <a:off x="-40150" y="879600"/>
            <a:ext cx="3406500" cy="5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r>
              <a:rPr b="1" lang="en-GB" sz="2000"/>
              <a:t>Driving Factor: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r>
              <a:rPr lang="en-GB" sz="2000"/>
              <a:t>Annual Income and Loan amount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EDA Type:</a:t>
            </a:r>
            <a:br>
              <a:rPr b="1" lang="en-GB" sz="2000"/>
            </a:br>
            <a:r>
              <a:rPr lang="en-GB" sz="2000"/>
              <a:t>Multivariate</a:t>
            </a:r>
            <a:r>
              <a:rPr lang="en-GB" sz="2000"/>
              <a:t> Analysis</a:t>
            </a:r>
            <a:br>
              <a:rPr lang="en-GB" sz="2000"/>
            </a:br>
            <a:r>
              <a:rPr lang="en-GB" sz="2000"/>
              <a:t>(DTI-Loan status)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Graph Type:</a:t>
            </a:r>
            <a:br>
              <a:rPr b="1" lang="en-GB" sz="2000"/>
            </a:br>
            <a:r>
              <a:rPr lang="en-GB" sz="2000"/>
              <a:t>Contour Plot: Loan Amount, Annual Income in thousands and Loan Status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Analysis:</a:t>
            </a:r>
            <a:br>
              <a:rPr b="1" lang="en-GB" sz="2000"/>
            </a:br>
            <a:r>
              <a:rPr lang="en-GB" sz="2000"/>
              <a:t>1. Tendency to default is vary low above 90,000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r>
              <a:rPr lang="en-GB" sz="2000"/>
              <a:t>2. Tendency to default is low when loan amount is larger than 28,000</a:t>
            </a:r>
            <a:endParaRPr sz="2000"/>
          </a:p>
        </p:txBody>
      </p:sp>
      <p:pic>
        <p:nvPicPr>
          <p:cNvPr id="138" name="Google Shape;138;g11be9420c9f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725" y="1432374"/>
            <a:ext cx="8063925" cy="403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e9420c9f_0_0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44" name="Google Shape;144;g11be9420c9f_0_0"/>
          <p:cNvSpPr txBox="1"/>
          <p:nvPr>
            <p:ph idx="1" type="body"/>
          </p:nvPr>
        </p:nvSpPr>
        <p:spPr>
          <a:xfrm>
            <a:off x="3869268" y="785955"/>
            <a:ext cx="7315200" cy="5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>
                <a:solidFill>
                  <a:schemeClr val="dk1"/>
                </a:solidFill>
              </a:rPr>
              <a:t> A lower annual income suggests higher chance of default.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>
                <a:solidFill>
                  <a:schemeClr val="dk1"/>
                </a:solidFill>
              </a:rPr>
              <a:t> Higher DTI (debt to income ratio) suggests higher chance of default.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>
                <a:solidFill>
                  <a:schemeClr val="dk1"/>
                </a:solidFill>
              </a:rPr>
              <a:t> There is an increased chance of default when purpose is small_business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>
                <a:solidFill>
                  <a:schemeClr val="dk1"/>
                </a:solidFill>
              </a:rPr>
              <a:t> Higher loan amount results in higher chance of default, except when purpose is moving, house or renewable energy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>
                <a:solidFill>
                  <a:schemeClr val="dk1"/>
                </a:solidFill>
              </a:rPr>
              <a:t>Above annual income of about 90,000 there is a high chance that the loan will be paid off.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>
                <a:solidFill>
                  <a:schemeClr val="dk1"/>
                </a:solidFill>
              </a:rPr>
              <a:t> There is a good chance of loan repayment when the loan amount is higher than 28000.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>
                <a:solidFill>
                  <a:schemeClr val="dk1"/>
                </a:solidFill>
              </a:rPr>
              <a:t> When purpose of loan is 'moving', sost number of defaults happen when loan is disbursed between May and September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2022-05-11T09:41:44Z</dcterms:created>
</cp:coreProperties>
</file>