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5" r:id="rId3"/>
    <p:sldId id="277" r:id="rId4"/>
    <p:sldId id="259" r:id="rId5"/>
    <p:sldId id="279" r:id="rId6"/>
    <p:sldId id="264" r:id="rId7"/>
    <p:sldId id="265" r:id="rId8"/>
    <p:sldId id="2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4176-F395-47F1-8570-831056D69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23D05A-94D6-4D0F-8A5F-54371CB0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24C06B-D744-4BBB-BAA6-834D14F37859}"/>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31217642-2D90-4D79-9C73-7C229AD2F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7E78A-CFBD-4663-ABEE-04B12C49D17B}"/>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388439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67C0-F687-4412-9C0D-5507FBF0D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192C0-A6C5-4F94-B289-44C022E6F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EDE74-F667-4CEA-9200-9636C872D9B7}"/>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7D4DD074-02BC-4F84-AB5A-10E67FC4E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7FE5E-E8B1-4034-94FE-D3C74491486A}"/>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55239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AA17B-9985-42F0-97C3-4D928B0CB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BAC4CE-3185-4E9F-973B-1D4B3AE15F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CD088-8D5D-4CF8-8E74-D5C5BE9576E7}"/>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750BB8B3-18FB-49AD-B18A-24B1CF9D0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2EA8D-1D8B-486F-9461-8DEA366C7A1C}"/>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8093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DC2-C0C9-4F8E-A728-8E90B20F52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28E1A5-42D0-47C1-BFBA-044CE4F10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1053D-B282-4D75-8FE5-C97F082B99B0}"/>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BB054D28-4EC7-4193-8D3B-039504023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85CE25-9C4F-4A1C-8D4B-D72596B02EEF}"/>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07927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B40B-687A-4C74-A1F7-03E0E57DC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97F328-A4D4-433A-9371-FCBC55ADC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6FDD2-45D6-4BC6-AC2C-3B88EBFE01A5}"/>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4A4D9E3C-E1D5-4054-9E55-94BBD92CE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DCFF7-4E04-46B0-9989-2B4A1E095DFD}"/>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478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2671-6FAC-49DC-AC66-21ECB5F31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DBA22-BD22-4FB6-8F54-DB7CA62AE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50CA2B-4781-4E76-9948-FB34576755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6015E3-70A5-4688-893A-086F955103A4}"/>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6" name="Footer Placeholder 5">
            <a:extLst>
              <a:ext uri="{FF2B5EF4-FFF2-40B4-BE49-F238E27FC236}">
                <a16:creationId xmlns:a16="http://schemas.microsoft.com/office/drawing/2014/main" id="{434D569F-9850-4A9F-BF8C-105FCDE8AB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932A5-AFB4-4961-9E12-00623EBD3769}"/>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6702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7CFF-D65B-4DF3-B1FB-60CC3AB0F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DDE15-64D1-45E2-B02E-B43BDCEA8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E033A1-1E58-4D6A-970D-0C39BCC6C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EA02DB-A993-44D6-B12B-DD2406519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C7D72F-4DBE-470B-B7EB-877E0F645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FCFA35-587F-4408-BF0B-C1C9078D31EB}"/>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8" name="Footer Placeholder 7">
            <a:extLst>
              <a:ext uri="{FF2B5EF4-FFF2-40B4-BE49-F238E27FC236}">
                <a16:creationId xmlns:a16="http://schemas.microsoft.com/office/drawing/2014/main" id="{CD439B00-D1D8-4A57-99E3-35BC0A90DE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59AF52-2957-4F1D-8E46-8DD4AC634590}"/>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53132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FB1D-80BD-437D-BCD7-F94D3838A9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455BB-A3DA-4BD2-9E0C-486FCF3D6FFA}"/>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4" name="Footer Placeholder 3">
            <a:extLst>
              <a:ext uri="{FF2B5EF4-FFF2-40B4-BE49-F238E27FC236}">
                <a16:creationId xmlns:a16="http://schemas.microsoft.com/office/drawing/2014/main" id="{FFE1F9AE-C240-445F-AB1F-9CA8898853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92AB86-7FDC-4A7C-A4DE-D039D5661B44}"/>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388350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36444-F046-4B4F-B2D9-47BD531D744E}"/>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3" name="Footer Placeholder 2">
            <a:extLst>
              <a:ext uri="{FF2B5EF4-FFF2-40B4-BE49-F238E27FC236}">
                <a16:creationId xmlns:a16="http://schemas.microsoft.com/office/drawing/2014/main" id="{F43ED745-EFC6-42E1-9B23-B04685AEE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93F760-032D-42C9-B38A-BEB2F0331E18}"/>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114541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CC60-2B31-441D-AB13-36F0D9571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1014AC-DB98-4C44-85D1-B2FC1058C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939742-7309-46D3-A225-20B6DF7F4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D4366-7B9D-45AD-A745-9683AC68AAFE}"/>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6" name="Footer Placeholder 5">
            <a:extLst>
              <a:ext uri="{FF2B5EF4-FFF2-40B4-BE49-F238E27FC236}">
                <a16:creationId xmlns:a16="http://schemas.microsoft.com/office/drawing/2014/main" id="{E74961CC-5166-4B64-AF04-99FB6BBD27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8BFEE-5DF7-4B2C-8478-960336F4AA5B}"/>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17913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AFC0-2A42-49A3-BF03-69008C887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7C4BC3-0756-4058-9FE1-F2200A5D8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C9EB40-5737-4650-B448-0C7DEBD1B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15D9F-03DC-4072-8117-A18B3041CB2F}"/>
              </a:ext>
            </a:extLst>
          </p:cNvPr>
          <p:cNvSpPr>
            <a:spLocks noGrp="1"/>
          </p:cNvSpPr>
          <p:nvPr>
            <p:ph type="dt" sz="half" idx="10"/>
          </p:nvPr>
        </p:nvSpPr>
        <p:spPr/>
        <p:txBody>
          <a:bodyPr/>
          <a:lstStyle/>
          <a:p>
            <a:fld id="{76D0F005-21A2-4026-BD52-97C6BDA88D80}" type="datetimeFigureOut">
              <a:rPr lang="en-IN" smtClean="0"/>
              <a:t>23-03-2022</a:t>
            </a:fld>
            <a:endParaRPr lang="en-IN"/>
          </a:p>
        </p:txBody>
      </p:sp>
      <p:sp>
        <p:nvSpPr>
          <p:cNvPr id="6" name="Footer Placeholder 5">
            <a:extLst>
              <a:ext uri="{FF2B5EF4-FFF2-40B4-BE49-F238E27FC236}">
                <a16:creationId xmlns:a16="http://schemas.microsoft.com/office/drawing/2014/main" id="{64B872C7-2D21-4A1D-AFE2-8DBF775A21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3F31EF-F41F-4014-AF56-E5BFD86459EC}"/>
              </a:ext>
            </a:extLst>
          </p:cNvPr>
          <p:cNvSpPr>
            <a:spLocks noGrp="1"/>
          </p:cNvSpPr>
          <p:nvPr>
            <p:ph type="sldNum" sz="quarter" idx="12"/>
          </p:nvPr>
        </p:nvSpPr>
        <p:spPr/>
        <p:txBody>
          <a:bodyPr/>
          <a:lstStyle/>
          <a:p>
            <a:fld id="{B5385807-92D6-4D2C-B4E7-7893FA8B0DF5}" type="slidenum">
              <a:rPr lang="en-IN" smtClean="0"/>
              <a:t>‹#›</a:t>
            </a:fld>
            <a:endParaRPr lang="en-IN"/>
          </a:p>
        </p:txBody>
      </p:sp>
    </p:spTree>
    <p:extLst>
      <p:ext uri="{BB962C8B-B14F-4D97-AF65-F5344CB8AC3E}">
        <p14:creationId xmlns:p14="http://schemas.microsoft.com/office/powerpoint/2010/main" val="254999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39A7F-C86F-4092-A71A-F0F1F4D52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0E7B9A-C84B-4E0C-BBC7-BF5936504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F35CB-3A6C-4C72-8A65-8CD8F1CDE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D0F005-21A2-4026-BD52-97C6BDA88D80}" type="datetimeFigureOut">
              <a:rPr lang="en-IN" smtClean="0"/>
              <a:t>23-03-2022</a:t>
            </a:fld>
            <a:endParaRPr lang="en-IN"/>
          </a:p>
        </p:txBody>
      </p:sp>
      <p:sp>
        <p:nvSpPr>
          <p:cNvPr id="5" name="Footer Placeholder 4">
            <a:extLst>
              <a:ext uri="{FF2B5EF4-FFF2-40B4-BE49-F238E27FC236}">
                <a16:creationId xmlns:a16="http://schemas.microsoft.com/office/drawing/2014/main" id="{D456697D-F09D-4E3E-8412-6082643E7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566C0B-DF73-4938-B2B1-49188EC4B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85807-92D6-4D2C-B4E7-7893FA8B0DF5}" type="slidenum">
              <a:rPr lang="en-IN" smtClean="0"/>
              <a:t>‹#›</a:t>
            </a:fld>
            <a:endParaRPr lang="en-IN"/>
          </a:p>
        </p:txBody>
      </p:sp>
    </p:spTree>
    <p:extLst>
      <p:ext uri="{BB962C8B-B14F-4D97-AF65-F5344CB8AC3E}">
        <p14:creationId xmlns:p14="http://schemas.microsoft.com/office/powerpoint/2010/main" val="33746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5644-0919-4FC5-8600-E726DAB6F9EB}"/>
              </a:ext>
            </a:extLst>
          </p:cNvPr>
          <p:cNvSpPr>
            <a:spLocks noGrp="1"/>
          </p:cNvSpPr>
          <p:nvPr>
            <p:ph type="ctrTitle"/>
          </p:nvPr>
        </p:nvSpPr>
        <p:spPr/>
        <p:txBody>
          <a:bodyPr>
            <a:noAutofit/>
          </a:bodyPr>
          <a:lstStyle/>
          <a:p>
            <a:r>
              <a:rPr lang="en-IN" sz="4800" dirty="0">
                <a:latin typeface="Times New Roman" panose="02020603050405020304" pitchFamily="18" charset="0"/>
                <a:cs typeface="Times New Roman" panose="02020603050405020304" pitchFamily="18" charset="0"/>
              </a:rPr>
              <a:t>Project Report </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On</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E-Library</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Management</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E7F349CC-334B-4062-BF1E-D02B8EC5E160}"/>
              </a:ext>
            </a:extLst>
          </p:cNvPr>
          <p:cNvSpPr>
            <a:spLocks noGrp="1"/>
          </p:cNvSpPr>
          <p:nvPr>
            <p:ph type="subTitle" idx="1"/>
          </p:nvPr>
        </p:nvSpPr>
        <p:spPr>
          <a:xfrm>
            <a:off x="1180729" y="4708652"/>
            <a:ext cx="10875147" cy="2053970"/>
          </a:xfrm>
        </p:spPr>
        <p:txBody>
          <a:bodyPr>
            <a:normAutofit fontScale="25000" lnSpcReduction="20000"/>
          </a:bodyPr>
          <a:lstStyle/>
          <a:p>
            <a:pPr algn="l"/>
            <a:r>
              <a:rPr lang="en-IN" sz="6400" dirty="0">
                <a:latin typeface="Times New Roman" panose="02020603050405020304" pitchFamily="18" charset="0"/>
                <a:cs typeface="Times New Roman" panose="02020603050405020304" pitchFamily="18" charset="0"/>
              </a:rPr>
              <a:t>Submitted to:                                                                                                                                                              Submitted by:</a:t>
            </a:r>
          </a:p>
          <a:p>
            <a:pPr algn="l"/>
            <a:r>
              <a:rPr lang="en-IN" sz="6400" dirty="0">
                <a:latin typeface="Times New Roman" panose="02020603050405020304" pitchFamily="18" charset="0"/>
                <a:cs typeface="Times New Roman" panose="02020603050405020304" pitchFamily="18" charset="0"/>
              </a:rPr>
              <a:t>Mr. Suryanarayana </a:t>
            </a:r>
            <a:r>
              <a:rPr lang="en-IN" sz="6400" i="1" dirty="0">
                <a:latin typeface="Times New Roman" panose="02020603050405020304" pitchFamily="18" charset="0"/>
                <a:cs typeface="Times New Roman" panose="02020603050405020304" pitchFamily="18" charset="0"/>
              </a:rPr>
              <a:t>Suttapalli                                                                                                                                    Vishakha Bansal</a:t>
            </a:r>
          </a:p>
          <a:p>
            <a:pPr algn="l"/>
            <a:r>
              <a:rPr lang="en-IN" sz="6400" i="1" dirty="0">
                <a:latin typeface="Times New Roman" panose="02020603050405020304" pitchFamily="18" charset="0"/>
                <a:cs typeface="Times New Roman" panose="02020603050405020304" pitchFamily="18" charset="0"/>
              </a:rPr>
              <a:t> Project Guide                                                                                                                                                            Niketa Solanki</a:t>
            </a:r>
          </a:p>
          <a:p>
            <a:pPr algn="l"/>
            <a:r>
              <a:rPr lang="en-IN" sz="6400" i="1" dirty="0">
                <a:latin typeface="Times New Roman" panose="02020603050405020304" pitchFamily="18" charset="0"/>
                <a:cs typeface="Times New Roman" panose="02020603050405020304" pitchFamily="18" charset="0"/>
              </a:rPr>
              <a:t>                                                                                                                                                                                   Mythili Nallavelli</a:t>
            </a:r>
          </a:p>
          <a:p>
            <a:pPr algn="l"/>
            <a:r>
              <a:rPr lang="en-IN" sz="6400" i="1" dirty="0">
                <a:latin typeface="Times New Roman" panose="02020603050405020304" pitchFamily="18" charset="0"/>
                <a:cs typeface="Times New Roman" panose="02020603050405020304" pitchFamily="18" charset="0"/>
              </a:rPr>
              <a:t>                                                                                                                                                                                   Maseera Firdouse </a:t>
            </a:r>
          </a:p>
          <a:p>
            <a:pPr algn="l"/>
            <a:r>
              <a:rPr lang="en-IN" sz="5600" i="1" dirty="0">
                <a:latin typeface="Times New Roman" panose="02020603050405020304" pitchFamily="18" charset="0"/>
                <a:cs typeface="Times New Roman" panose="02020603050405020304" pitchFamily="18" charset="0"/>
              </a:rPr>
              <a:t>                                                                                         </a:t>
            </a:r>
          </a:p>
          <a:p>
            <a:pPr algn="r"/>
            <a:endParaRPr lang="en-IN" sz="8000" dirty="0">
              <a:latin typeface="Times New Roman" panose="02020603050405020304" pitchFamily="18" charset="0"/>
              <a:cs typeface="Times New Roman" panose="02020603050405020304" pitchFamily="18" charset="0"/>
            </a:endParaRPr>
          </a:p>
          <a:p>
            <a:pPr algn="r"/>
            <a:endParaRPr lang="en-IN" sz="8000" dirty="0"/>
          </a:p>
          <a:p>
            <a:endParaRPr lang="en-IN" dirty="0"/>
          </a:p>
        </p:txBody>
      </p:sp>
    </p:spTree>
    <p:extLst>
      <p:ext uri="{BB962C8B-B14F-4D97-AF65-F5344CB8AC3E}">
        <p14:creationId xmlns:p14="http://schemas.microsoft.com/office/powerpoint/2010/main" val="348391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C05A7-FB6B-4695-BBE7-4548C74D446C}"/>
              </a:ext>
            </a:extLst>
          </p:cNvPr>
          <p:cNvSpPr txBox="1"/>
          <p:nvPr/>
        </p:nvSpPr>
        <p:spPr>
          <a:xfrm>
            <a:off x="1757779" y="527962"/>
            <a:ext cx="8984202" cy="3447098"/>
          </a:xfrm>
          <a:prstGeom prst="rect">
            <a:avLst/>
          </a:prstGeom>
          <a:noFill/>
        </p:spPr>
        <p:txBody>
          <a:bodyPr wrap="square">
            <a:spAutoFit/>
          </a:bodyPr>
          <a:lstStyle/>
          <a:p>
            <a:pPr algn="ctr"/>
            <a:r>
              <a:rPr lang="en-IN" sz="2000" dirty="0"/>
              <a:t>   </a:t>
            </a:r>
            <a:r>
              <a:rPr lang="en-IN" sz="3600" dirty="0"/>
              <a:t>TABLE OF CONTENTS</a:t>
            </a:r>
          </a:p>
          <a:p>
            <a:endParaRPr lang="en-IN" sz="2000" dirty="0"/>
          </a:p>
          <a:p>
            <a:endParaRPr lang="en-IN" sz="2400" dirty="0"/>
          </a:p>
          <a:p>
            <a:r>
              <a:rPr lang="en-IN" sz="2400" dirty="0"/>
              <a:t>ABSTRACT                                                                                                        3                                                                      </a:t>
            </a:r>
          </a:p>
          <a:p>
            <a:r>
              <a:rPr lang="en-IN" sz="2400" dirty="0"/>
              <a:t>1.  INTRODUCTION                                                                                         4                                                                                                           </a:t>
            </a:r>
          </a:p>
          <a:p>
            <a:r>
              <a:rPr lang="en-IN" sz="2400" dirty="0"/>
              <a:t>2.  SOFTWARE REQUIREMENT SPECIFICATIONS                                       5                    </a:t>
            </a:r>
          </a:p>
          <a:p>
            <a:r>
              <a:rPr lang="en-IN" sz="2400" dirty="0"/>
              <a:t>3.  DATA FLOWCHART                                                                                    7                                                                                                                </a:t>
            </a:r>
          </a:p>
          <a:p>
            <a:r>
              <a:rPr lang="en-IN" sz="2400" dirty="0"/>
              <a:t>4.  PROJECT DESCRIPTION                                                                            8                     </a:t>
            </a:r>
          </a:p>
          <a:p>
            <a:endParaRPr lang="en-IN" dirty="0"/>
          </a:p>
        </p:txBody>
      </p:sp>
    </p:spTree>
    <p:extLst>
      <p:ext uri="{BB962C8B-B14F-4D97-AF65-F5344CB8AC3E}">
        <p14:creationId xmlns:p14="http://schemas.microsoft.com/office/powerpoint/2010/main" val="16833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3C4F-0EB9-4213-95AE-AB450368EED5}"/>
              </a:ext>
            </a:extLst>
          </p:cNvPr>
          <p:cNvSpPr>
            <a:spLocks noGrp="1"/>
          </p:cNvSpPr>
          <p:nvPr>
            <p:ph type="title"/>
          </p:nvPr>
        </p:nvSpPr>
        <p:spPr/>
        <p:txBody>
          <a:bodyPr>
            <a:normAutofit/>
          </a:bodyPr>
          <a:lstStyle/>
          <a:p>
            <a:r>
              <a:rPr lang="en-IN" sz="3200" dirty="0"/>
              <a:t>ABSTRACT:                                                                                               </a:t>
            </a:r>
          </a:p>
        </p:txBody>
      </p:sp>
      <p:sp>
        <p:nvSpPr>
          <p:cNvPr id="3" name="Content Placeholder 2">
            <a:extLst>
              <a:ext uri="{FF2B5EF4-FFF2-40B4-BE49-F238E27FC236}">
                <a16:creationId xmlns:a16="http://schemas.microsoft.com/office/drawing/2014/main" id="{48B6E9AC-5A7F-4BB8-B7A4-E2D572B028B8}"/>
              </a:ext>
            </a:extLst>
          </p:cNvPr>
          <p:cNvSpPr>
            <a:spLocks noGrp="1"/>
          </p:cNvSpPr>
          <p:nvPr>
            <p:ph idx="1"/>
          </p:nvPr>
        </p:nvSpPr>
        <p:spPr>
          <a:xfrm>
            <a:off x="766619" y="1807151"/>
            <a:ext cx="10446326" cy="4778375"/>
          </a:xfrm>
        </p:spPr>
        <p:txBody>
          <a:bodyPr>
            <a:normAutofit/>
          </a:bodyPr>
          <a:lstStyle/>
          <a:p>
            <a:pPr marL="0" indent="0" algn="dist">
              <a:buNone/>
            </a:pPr>
            <a:r>
              <a:rPr lang="en-US" sz="2000" b="0" i="0" u="none" strike="noStrike" baseline="0" dirty="0">
                <a:latin typeface="Times-Roman"/>
              </a:rPr>
              <a:t>Online Library Management System is a system which maintains the information</a:t>
            </a:r>
          </a:p>
          <a:p>
            <a:pPr marL="0" indent="0" algn="dist">
              <a:buNone/>
            </a:pPr>
            <a:r>
              <a:rPr lang="en-US" sz="2000" b="0" i="0" u="none" strike="noStrike" baseline="0" dirty="0">
                <a:latin typeface="Times-Roman"/>
              </a:rPr>
              <a:t>about the books present in the library, their names, type, quantity, the members of library to</a:t>
            </a:r>
          </a:p>
          <a:p>
            <a:pPr marL="0" indent="0" algn="dist">
              <a:buNone/>
            </a:pPr>
            <a:r>
              <a:rPr lang="en-US" sz="2000" b="0" i="0" u="none" strike="noStrike" baseline="0" dirty="0">
                <a:latin typeface="Times-Roman"/>
              </a:rPr>
              <a:t>whom books are issued</a:t>
            </a:r>
            <a:r>
              <a:rPr lang="en-US" sz="2000" dirty="0">
                <a:latin typeface="Times-Roman"/>
              </a:rPr>
              <a:t>,</a:t>
            </a:r>
            <a:r>
              <a:rPr lang="en-US" sz="2000" b="0" i="0" u="none" strike="noStrike" baseline="0" dirty="0">
                <a:latin typeface="Times-Roman"/>
              </a:rPr>
              <a:t>and all. This is very difficult to organize</a:t>
            </a:r>
          </a:p>
          <a:p>
            <a:pPr marL="0" indent="0" algn="dist">
              <a:buNone/>
            </a:pPr>
            <a:r>
              <a:rPr lang="en-US" sz="2000" b="0" i="0" u="none" strike="noStrike" baseline="0" dirty="0">
                <a:latin typeface="Times-Roman"/>
              </a:rPr>
              <a:t>manually. Maintenance of all this information manually is a very complex task.</a:t>
            </a:r>
          </a:p>
          <a:p>
            <a:pPr marL="0" indent="0" algn="dist">
              <a:buNone/>
            </a:pPr>
            <a:r>
              <a:rPr lang="en-US" sz="2000" b="0" i="0" u="none" strike="noStrike" baseline="0" dirty="0">
                <a:latin typeface="Times-Roman"/>
              </a:rPr>
              <a:t>Owing to the advancement of technology, organization of an Online Library</a:t>
            </a:r>
          </a:p>
          <a:p>
            <a:pPr marL="0" indent="0" algn="dist">
              <a:buNone/>
            </a:pPr>
            <a:r>
              <a:rPr lang="en-US" sz="2000" b="0" i="0" u="none" strike="noStrike" baseline="0" dirty="0">
                <a:latin typeface="Times-Roman"/>
              </a:rPr>
              <a:t>becomes much simple. The Online Library Management has been designed to</a:t>
            </a:r>
          </a:p>
          <a:p>
            <a:pPr marL="0" indent="0" algn="dist">
              <a:buNone/>
            </a:pPr>
            <a:r>
              <a:rPr lang="en-US" sz="2000" b="0" i="0" u="none" strike="noStrike" baseline="0" dirty="0">
                <a:latin typeface="Times-Roman"/>
              </a:rPr>
              <a:t>computerize and automate the operations performed over the information about the</a:t>
            </a:r>
          </a:p>
          <a:p>
            <a:pPr marL="0" indent="0" algn="dist">
              <a:buNone/>
            </a:pPr>
            <a:r>
              <a:rPr lang="en-US" sz="2000" b="0" i="0" u="none" strike="noStrike" baseline="0" dirty="0">
                <a:latin typeface="Times-Roman"/>
              </a:rPr>
              <a:t>members, book issues and returns and all other operations. This computerization of</a:t>
            </a:r>
          </a:p>
          <a:p>
            <a:pPr marL="0" indent="0" algn="dist">
              <a:buNone/>
            </a:pPr>
            <a:r>
              <a:rPr lang="en-US" sz="2000" b="0" i="0" u="none" strike="noStrike" baseline="0" dirty="0">
                <a:latin typeface="Times-Roman"/>
              </a:rPr>
              <a:t>library helps in many instances of its maintenances. It reduces the workload of</a:t>
            </a:r>
          </a:p>
          <a:p>
            <a:pPr marL="0" indent="0" algn="dist">
              <a:buNone/>
            </a:pPr>
            <a:r>
              <a:rPr lang="en-US" sz="2000" b="0" i="0" u="none" strike="noStrike" baseline="0" dirty="0">
                <a:latin typeface="Times-Roman"/>
              </a:rPr>
              <a:t>management as most of the manual work done is reduced</a:t>
            </a:r>
            <a:endParaRPr lang="en-IN" sz="2000" dirty="0"/>
          </a:p>
        </p:txBody>
      </p:sp>
      <p:sp>
        <p:nvSpPr>
          <p:cNvPr id="4" name="TextBox 3">
            <a:extLst>
              <a:ext uri="{FF2B5EF4-FFF2-40B4-BE49-F238E27FC236}">
                <a16:creationId xmlns:a16="http://schemas.microsoft.com/office/drawing/2014/main" id="{25975654-7DDB-4C75-940C-5F20454E40C4}"/>
              </a:ext>
            </a:extLst>
          </p:cNvPr>
          <p:cNvSpPr txBox="1"/>
          <p:nvPr/>
        </p:nvSpPr>
        <p:spPr>
          <a:xfrm>
            <a:off x="11496583" y="186431"/>
            <a:ext cx="443883"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0182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994B-A9D2-49F2-AD5F-1EB7C43D319B}"/>
              </a:ext>
            </a:extLst>
          </p:cNvPr>
          <p:cNvSpPr>
            <a:spLocks noGrp="1"/>
          </p:cNvSpPr>
          <p:nvPr>
            <p:ph type="title"/>
          </p:nvPr>
        </p:nvSpPr>
        <p:spPr>
          <a:xfrm>
            <a:off x="971365" y="196450"/>
            <a:ext cx="10515600" cy="1325563"/>
          </a:xfrm>
        </p:spPr>
        <p:txBody>
          <a:bodyPr>
            <a:normAutofit/>
          </a:bodyPr>
          <a:lstStyle/>
          <a:p>
            <a:r>
              <a:rPr lang="en-IN" dirty="0"/>
              <a:t>1. INTRODUCTION</a:t>
            </a:r>
          </a:p>
        </p:txBody>
      </p:sp>
      <p:sp>
        <p:nvSpPr>
          <p:cNvPr id="3" name="Content Placeholder 2">
            <a:extLst>
              <a:ext uri="{FF2B5EF4-FFF2-40B4-BE49-F238E27FC236}">
                <a16:creationId xmlns:a16="http://schemas.microsoft.com/office/drawing/2014/main" id="{CD8B3DCC-7A4F-4AB4-91CA-8C99F7B4151A}"/>
              </a:ext>
            </a:extLst>
          </p:cNvPr>
          <p:cNvSpPr>
            <a:spLocks noGrp="1"/>
          </p:cNvSpPr>
          <p:nvPr>
            <p:ph idx="1"/>
          </p:nvPr>
        </p:nvSpPr>
        <p:spPr>
          <a:xfrm>
            <a:off x="838200" y="1816747"/>
            <a:ext cx="10515600" cy="4672829"/>
          </a:xfrm>
        </p:spPr>
        <p:txBody>
          <a:bodyPr>
            <a:normAutofit/>
          </a:bodyPr>
          <a:lstStyle/>
          <a:p>
            <a:pPr marL="0" indent="0" algn="l">
              <a:buNone/>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This chapter gives an overview about the aim , objectives ,background and operation environment of the system.</a:t>
            </a:r>
          </a:p>
          <a:p>
            <a:pPr marL="0" indent="0" algn="l">
              <a:buNone/>
            </a:pPr>
            <a:r>
              <a:rPr lang="en-US" sz="2400" b="1" i="0" u="none" strike="noStrike" baseline="0" dirty="0">
                <a:solidFill>
                  <a:srgbClr val="231F20"/>
                </a:solidFill>
                <a:latin typeface="Times New Roman" panose="02020603050405020304" pitchFamily="18" charset="0"/>
                <a:cs typeface="Times New Roman" panose="02020603050405020304" pitchFamily="18" charset="0"/>
              </a:rPr>
              <a:t> PROJECT AIMS AND OBJECTIVES</a:t>
            </a:r>
          </a:p>
          <a:p>
            <a:pPr marL="0" indent="0" algn="l">
              <a:buNone/>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The project aims and objectives that will be achieved after completion of this project are discussed in this subchapter. The aims and objectives are as follows:</a:t>
            </a:r>
          </a:p>
          <a:p>
            <a:pPr marL="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 admin login page where admin can login using admin id and admin password.</a:t>
            </a:r>
          </a:p>
          <a:p>
            <a:pPr algn="l">
              <a:buFont typeface="Symbol" panose="05050102010706020507" pitchFamily="18" charset="2"/>
              <a:buChar char="·"/>
            </a:pPr>
            <a:r>
              <a:rPr lang="en-US" sz="2400" dirty="0">
                <a:solidFill>
                  <a:srgbClr val="000000"/>
                </a:solidFill>
                <a:latin typeface="Times New Roman" panose="02020603050405020304" pitchFamily="18" charset="0"/>
                <a:cs typeface="Times New Roman" panose="02020603050405020304" pitchFamily="18" charset="0"/>
              </a:rPr>
              <a:t>A student page where students can register themselves.</a:t>
            </a:r>
          </a:p>
          <a:p>
            <a:pPr algn="l">
              <a:buFont typeface="Symbol" panose="05050102010706020507" pitchFamily="18"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 student login page where student can login using student id and student password.</a:t>
            </a:r>
          </a:p>
          <a:p>
            <a:pPr algn="l">
              <a:buFont typeface="Symbol" panose="05050102010706020507" pitchFamily="18" charset="2"/>
              <a:buChar char="·"/>
            </a:pPr>
            <a:r>
              <a:rPr lang="en-US" sz="2400" dirty="0">
                <a:solidFill>
                  <a:srgbClr val="000000"/>
                </a:solidFill>
                <a:latin typeface="Times New Roman" panose="02020603050405020304" pitchFamily="18" charset="0"/>
                <a:cs typeface="Times New Roman" panose="02020603050405020304" pitchFamily="18" charset="0"/>
              </a:rPr>
              <a:t>A student page where student can issue books.</a:t>
            </a:r>
          </a:p>
          <a:p>
            <a:pPr algn="l">
              <a:buFont typeface="Symbol" panose="05050102010706020507" pitchFamily="18" charset="2"/>
              <a:buChar char="·"/>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 student page where student where student can return books.</a:t>
            </a:r>
          </a:p>
        </p:txBody>
      </p:sp>
      <p:sp>
        <p:nvSpPr>
          <p:cNvPr id="4" name="TextBox 3">
            <a:extLst>
              <a:ext uri="{FF2B5EF4-FFF2-40B4-BE49-F238E27FC236}">
                <a16:creationId xmlns:a16="http://schemas.microsoft.com/office/drawing/2014/main" id="{93A1A753-8985-4411-B203-4A9E6C1C9EF8}"/>
              </a:ext>
            </a:extLst>
          </p:cNvPr>
          <p:cNvSpPr txBox="1"/>
          <p:nvPr/>
        </p:nvSpPr>
        <p:spPr>
          <a:xfrm>
            <a:off x="11496583" y="186431"/>
            <a:ext cx="443883"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281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FE0085-3495-47F9-87A8-BC6504FFA1CA}"/>
              </a:ext>
            </a:extLst>
          </p:cNvPr>
          <p:cNvSpPr txBox="1"/>
          <p:nvPr/>
        </p:nvSpPr>
        <p:spPr>
          <a:xfrm>
            <a:off x="1091952" y="1124673"/>
            <a:ext cx="9880847" cy="4801314"/>
          </a:xfrm>
          <a:prstGeom prst="rect">
            <a:avLst/>
          </a:prstGeom>
          <a:noFill/>
        </p:spPr>
        <p:txBody>
          <a:bodyPr wrap="square">
            <a:spAutoFit/>
          </a:bodyPr>
          <a:lstStyle/>
          <a:p>
            <a:r>
              <a:rPr lang="en-US" sz="3200" dirty="0"/>
              <a:t>2. SOFTWARE REQUIREMENT SPECIFICATIONS</a:t>
            </a:r>
          </a:p>
          <a:p>
            <a:endParaRPr lang="en-US" sz="2800" dirty="0"/>
          </a:p>
          <a:p>
            <a:r>
              <a:rPr lang="en-US" sz="2800" dirty="0"/>
              <a:t>2.1 SOFTWARE REQUIREMENTS</a:t>
            </a:r>
          </a:p>
          <a:p>
            <a:r>
              <a:rPr lang="en-US" dirty="0"/>
              <a:t> </a:t>
            </a:r>
          </a:p>
          <a:p>
            <a:pPr marL="342900" indent="-342900">
              <a:buFont typeface="Arial" panose="020B0604020202020204" pitchFamily="34" charset="0"/>
              <a:buChar char="•"/>
            </a:pPr>
            <a:r>
              <a:rPr lang="en-US" sz="2000" dirty="0"/>
              <a:t>Operating system- Windows 10 is used as the operating system as it is stable and supports more features and is more user friendly.</a:t>
            </a:r>
          </a:p>
          <a:p>
            <a:pPr marL="342900" indent="-342900">
              <a:buFont typeface="Arial" panose="020B0604020202020204" pitchFamily="34" charset="0"/>
              <a:buChar char="•"/>
            </a:pPr>
            <a:r>
              <a:rPr lang="en-US" sz="2000" dirty="0"/>
              <a:t>MySQL-MYSQL is used as database as it easy to maintain and retrieve records by simple queries which are easy to understand and easy to write. It is world's second most widely used open-source relational database management system (RDBMS). MySQL is a popular choice of database for use in web applications, and is a central component of the widely used LAMP open source web application software stack (and other 'AMP' stacks). LAMP is an acronym for "Linux, Apache, MySQL, Perl/PHP/Python." Free-software-open source projects that require a full-featured database management system often use MySQL. For commercial use, several paid editions are available, and offer additional functionality</a:t>
            </a:r>
            <a:endParaRPr lang="en-IN" sz="2000" dirty="0"/>
          </a:p>
        </p:txBody>
      </p:sp>
      <p:sp>
        <p:nvSpPr>
          <p:cNvPr id="4" name="TextBox 3">
            <a:extLst>
              <a:ext uri="{FF2B5EF4-FFF2-40B4-BE49-F238E27FC236}">
                <a16:creationId xmlns:a16="http://schemas.microsoft.com/office/drawing/2014/main" id="{59C65581-1846-46FA-AEE5-980C60E4FF3F}"/>
              </a:ext>
            </a:extLst>
          </p:cNvPr>
          <p:cNvSpPr txBox="1"/>
          <p:nvPr/>
        </p:nvSpPr>
        <p:spPr>
          <a:xfrm>
            <a:off x="10750858" y="355107"/>
            <a:ext cx="310719" cy="400110"/>
          </a:xfrm>
          <a:prstGeom prst="rect">
            <a:avLst/>
          </a:prstGeom>
          <a:noFill/>
        </p:spPr>
        <p:txBody>
          <a:bodyPr wrap="square" rtlCol="0">
            <a:spAutoFit/>
          </a:bodyPr>
          <a:lstStyle/>
          <a:p>
            <a:r>
              <a:rPr lang="en-IN" sz="2000" dirty="0"/>
              <a:t>5</a:t>
            </a:r>
          </a:p>
        </p:txBody>
      </p:sp>
    </p:spTree>
    <p:extLst>
      <p:ext uri="{BB962C8B-B14F-4D97-AF65-F5344CB8AC3E}">
        <p14:creationId xmlns:p14="http://schemas.microsoft.com/office/powerpoint/2010/main" val="10898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3598-DF0C-45F9-97D2-C8A441BC6867}"/>
              </a:ext>
            </a:extLst>
          </p:cNvPr>
          <p:cNvSpPr>
            <a:spLocks noGrp="1"/>
          </p:cNvSpPr>
          <p:nvPr>
            <p:ph type="title"/>
          </p:nvPr>
        </p:nvSpPr>
        <p:spPr>
          <a:xfrm>
            <a:off x="772357" y="230820"/>
            <a:ext cx="10581443" cy="3684232"/>
          </a:xfrm>
        </p:spPr>
        <p:txBody>
          <a:bodyPr>
            <a:normAutofit fontScale="90000"/>
          </a:bodyPr>
          <a:lstStyle/>
          <a:p>
            <a:r>
              <a:rPr lang="en-US" sz="2200" b="0" i="0" u="none" strike="noStrike" baseline="0" dirty="0">
                <a:latin typeface="Times-Roman"/>
              </a:rPr>
              <a:t> </a:t>
            </a:r>
            <a:br>
              <a:rPr lang="en-US" sz="2200" b="0" i="0" u="none" strike="noStrike" baseline="0" dirty="0">
                <a:latin typeface="Times-Roman"/>
              </a:rPr>
            </a:b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br>
              <a:rPr lang="en-US" sz="2200" b="0" i="0" u="none" strike="noStrike" baseline="0" dirty="0">
                <a:latin typeface="Times-Roman"/>
              </a:rPr>
            </a:br>
            <a:br>
              <a:rPr lang="en-US" sz="2200" b="0" i="0" u="none" strike="noStrike" baseline="0" dirty="0">
                <a:latin typeface="Times-Roman"/>
              </a:rPr>
            </a:br>
            <a:r>
              <a:rPr lang="en-US" sz="2200" b="0" i="0" u="none" strike="noStrike" baseline="0" dirty="0">
                <a:latin typeface="Times-Roman"/>
              </a:rPr>
              <a:t> </a:t>
            </a:r>
            <a:br>
              <a:rPr lang="en-US" sz="2200" b="0" i="0" u="none" strike="noStrike" baseline="0" dirty="0">
                <a:latin typeface="Times-Roman"/>
              </a:rPr>
            </a:br>
            <a:r>
              <a:rPr lang="en-US" sz="2700" b="0" i="0" u="none" strike="noStrike" baseline="0" dirty="0">
                <a:latin typeface="Times New Roman" panose="02020603050405020304" pitchFamily="18" charset="0"/>
                <a:cs typeface="Times New Roman" panose="02020603050405020304" pitchFamily="18" charset="0"/>
              </a:rPr>
              <a:t>Spring Tool Suite(Development tool) – </a:t>
            </a:r>
            <a:br>
              <a:rPr lang="en-US" sz="2700" b="0" i="0" u="none" strike="noStrike" baseline="0" dirty="0">
                <a:latin typeface="Times New Roman" panose="02020603050405020304" pitchFamily="18" charset="0"/>
                <a:cs typeface="Times New Roman" panose="02020603050405020304" pitchFamily="18" charset="0"/>
              </a:rPr>
            </a:br>
            <a:r>
              <a:rPr lang="en-US" sz="2700" b="0" i="0" u="none" strike="noStrike" baseline="0" dirty="0">
                <a:latin typeface="Times New Roman" panose="02020603050405020304" pitchFamily="18" charset="0"/>
                <a:cs typeface="Times New Roman" panose="02020603050405020304" pitchFamily="18" charset="0"/>
              </a:rPr>
              <a:t>- </a:t>
            </a:r>
            <a:r>
              <a:rPr lang="en-US" sz="2000" b="0" i="0" dirty="0">
                <a:solidFill>
                  <a:srgbClr val="333333"/>
                </a:solidFill>
                <a:effectLst/>
                <a:latin typeface="inter-regular"/>
              </a:rPr>
              <a:t>Spring Tool Suite is an IDE to develop Spring applications.</a:t>
            </a:r>
            <a:br>
              <a:rPr lang="en-US" sz="2000" b="0" i="0" dirty="0">
                <a:solidFill>
                  <a:srgbClr val="333333"/>
                </a:solidFill>
                <a:effectLst/>
                <a:latin typeface="inter-regular"/>
              </a:rPr>
            </a:br>
            <a:r>
              <a:rPr lang="en-US" sz="2000" b="0" i="0" dirty="0">
                <a:solidFill>
                  <a:srgbClr val="333333"/>
                </a:solidFill>
                <a:effectLst/>
                <a:latin typeface="inter-regular"/>
              </a:rPr>
              <a:t>-  It is an Eclipse-based development environment.</a:t>
            </a:r>
            <a:br>
              <a:rPr lang="en-US" sz="2000" b="0" i="0" dirty="0">
                <a:solidFill>
                  <a:srgbClr val="333333"/>
                </a:solidFill>
                <a:effectLst/>
                <a:latin typeface="inter-regular"/>
              </a:rPr>
            </a:br>
            <a:r>
              <a:rPr lang="en-US" sz="2000" b="0" i="0" dirty="0">
                <a:solidFill>
                  <a:srgbClr val="333333"/>
                </a:solidFill>
                <a:effectLst/>
                <a:latin typeface="inter-regular"/>
              </a:rPr>
              <a:t>-  It provides a ready-to-use environment to implement, run, deploy, and debug the application.</a:t>
            </a:r>
            <a:br>
              <a:rPr lang="en-US" sz="2000" b="0" i="0" dirty="0">
                <a:solidFill>
                  <a:srgbClr val="333333"/>
                </a:solidFill>
                <a:effectLst/>
                <a:latin typeface="inter-regular"/>
              </a:rPr>
            </a:br>
            <a:r>
              <a:rPr lang="en-US" sz="2000" dirty="0">
                <a:solidFill>
                  <a:srgbClr val="333333"/>
                </a:solidFill>
                <a:latin typeface="inter-regular"/>
              </a:rPr>
              <a:t>-  </a:t>
            </a:r>
            <a:r>
              <a:rPr lang="en-US" sz="2000" b="0" i="0" dirty="0">
                <a:solidFill>
                  <a:srgbClr val="333333"/>
                </a:solidFill>
                <a:effectLst/>
                <a:latin typeface="inter-regular"/>
              </a:rPr>
              <a:t>It validates our application and provides quick fixes for the applications.</a:t>
            </a:r>
            <a:r>
              <a:rPr lang="en-US" sz="2000" b="0" i="0" dirty="0">
                <a:solidFill>
                  <a:srgbClr val="202124"/>
                </a:solidFill>
                <a:effectLst/>
                <a:latin typeface="arial" panose="020B0604020202020204" pitchFamily="34" charset="0"/>
              </a:rPr>
              <a:t> </a:t>
            </a:r>
            <a:br>
              <a:rPr lang="en-US" sz="2000" b="0" i="0" dirty="0">
                <a:solidFill>
                  <a:srgbClr val="202124"/>
                </a:solidFill>
                <a:effectLst/>
                <a:latin typeface="arial" panose="020B0604020202020204" pitchFamily="34" charset="0"/>
              </a:rPr>
            </a:br>
            <a:r>
              <a:rPr lang="en-US" sz="2000" dirty="0">
                <a:solidFill>
                  <a:srgbClr val="202124"/>
                </a:solidFill>
                <a:latin typeface="arial" panose="020B0604020202020204" pitchFamily="34" charset="0"/>
              </a:rPr>
              <a:t>-  </a:t>
            </a:r>
            <a:r>
              <a:rPr lang="en-US" sz="2000" b="0" i="0" dirty="0">
                <a:solidFill>
                  <a:srgbClr val="202124"/>
                </a:solidFill>
                <a:effectLst/>
                <a:latin typeface="arial" panose="020B0604020202020204" pitchFamily="34" charset="0"/>
              </a:rPr>
              <a:t>It also includes integration for Pivotal tc Server, Pivotal Cloud Foundry, Git, Maven and AspectJ. </a:t>
            </a:r>
            <a:br>
              <a:rPr lang="en-US" sz="2000" b="0" i="0" dirty="0">
                <a:solidFill>
                  <a:srgbClr val="202124"/>
                </a:solidFill>
                <a:effectLst/>
                <a:latin typeface="arial" panose="020B0604020202020204" pitchFamily="34" charset="0"/>
              </a:rPr>
            </a:br>
            <a:r>
              <a:rPr lang="en-US" sz="2000" b="0" i="0" dirty="0">
                <a:solidFill>
                  <a:srgbClr val="202124"/>
                </a:solidFill>
                <a:effectLst/>
                <a:latin typeface="arial" panose="020B0604020202020204" pitchFamily="34" charset="0"/>
              </a:rPr>
              <a:t>STS is built as an addition on top of the latest Eclipse releases.</a:t>
            </a:r>
            <a:br>
              <a:rPr lang="en-IN" sz="2000" b="1" i="0" u="none" strike="noStrike" baseline="0" dirty="0">
                <a:latin typeface="Times-Bold"/>
              </a:rPr>
            </a:br>
            <a:br>
              <a:rPr lang="en-IN" sz="2000" b="1" i="0" u="none" strike="noStrike" baseline="0" dirty="0">
                <a:latin typeface="Times-Bold"/>
              </a:rPr>
            </a:br>
            <a:br>
              <a:rPr lang="en-IN" sz="2200" b="1" i="0" u="none" strike="noStrike" baseline="0" dirty="0">
                <a:latin typeface="Times-Bold"/>
              </a:rPr>
            </a:br>
            <a:r>
              <a:rPr lang="en-IN" sz="2700" b="1" i="0" u="none" strike="noStrike" baseline="0" dirty="0">
                <a:latin typeface="Times-Bold"/>
              </a:rPr>
              <a:t>2.3 HARDWARE REQUIREMENTS</a:t>
            </a:r>
            <a:br>
              <a:rPr lang="en-IN" sz="2200" b="1" i="0" u="none" strike="noStrike" baseline="0" dirty="0">
                <a:latin typeface="Times-Bold"/>
              </a:rPr>
            </a:br>
            <a:br>
              <a:rPr lang="en-IN" sz="2200" b="1" i="0" u="none" strike="noStrike" baseline="0" dirty="0">
                <a:latin typeface="Times-Bold"/>
              </a:rPr>
            </a:br>
            <a:br>
              <a:rPr lang="en-IN" sz="2200" b="1" i="0" u="none" strike="noStrike" baseline="0" dirty="0">
                <a:latin typeface="Times-Bold"/>
              </a:rPr>
            </a:br>
            <a:br>
              <a:rPr lang="en-IN" sz="3100" dirty="0"/>
            </a:br>
            <a:br>
              <a:rPr lang="en-IN" sz="3100" dirty="0"/>
            </a:br>
            <a:br>
              <a:rPr lang="en-IN" dirty="0"/>
            </a:br>
            <a:r>
              <a:rPr lang="en-IN" dirty="0"/>
              <a:t> </a:t>
            </a:r>
            <a:br>
              <a:rPr lang="en-IN" dirty="0"/>
            </a:br>
            <a:endParaRPr lang="en-IN" sz="2000" dirty="0"/>
          </a:p>
        </p:txBody>
      </p:sp>
      <p:sp>
        <p:nvSpPr>
          <p:cNvPr id="3" name="Content Placeholder 2">
            <a:extLst>
              <a:ext uri="{FF2B5EF4-FFF2-40B4-BE49-F238E27FC236}">
                <a16:creationId xmlns:a16="http://schemas.microsoft.com/office/drawing/2014/main" id="{7C2216CD-B366-4960-9217-B282E829EB91}"/>
              </a:ext>
            </a:extLst>
          </p:cNvPr>
          <p:cNvSpPr>
            <a:spLocks noGrp="1"/>
          </p:cNvSpPr>
          <p:nvPr>
            <p:ph idx="1"/>
          </p:nvPr>
        </p:nvSpPr>
        <p:spPr>
          <a:xfrm>
            <a:off x="772357" y="4154749"/>
            <a:ext cx="10430522" cy="2534575"/>
          </a:xfrm>
        </p:spPr>
        <p:txBody>
          <a:bodyPr>
            <a:normAutofit fontScale="92500" lnSpcReduction="10000"/>
          </a:bodyPr>
          <a:lstStyle/>
          <a:p>
            <a:r>
              <a:rPr lang="en-IN" sz="2400" b="0" i="0" u="none" strike="noStrike" baseline="0" dirty="0">
                <a:latin typeface="Times-Roman"/>
              </a:rPr>
              <a:t>Processor:</a:t>
            </a:r>
          </a:p>
          <a:p>
            <a:pPr marL="0" indent="0">
              <a:buNone/>
            </a:pPr>
            <a:r>
              <a:rPr lang="en-IN" sz="1800" b="0" i="0" u="none" strike="noStrike" baseline="0" dirty="0">
                <a:latin typeface="Times-Roman"/>
              </a:rPr>
              <a:t>     Intel core i3</a:t>
            </a:r>
            <a:r>
              <a:rPr lang="en-US" sz="1800" b="0" i="0" u="none" strike="noStrike" baseline="0" dirty="0">
                <a:latin typeface="Times-Roman"/>
              </a:rPr>
              <a:t> is used as a processor because it is fast than other processors an provide reliable and stable and we can run our pc for longtime. By using this processor we can keep on developing our project without any </a:t>
            </a:r>
            <a:r>
              <a:rPr lang="en-IN" sz="1800" b="0" i="0" u="none" strike="noStrike" baseline="0" dirty="0">
                <a:latin typeface="Times-Roman"/>
              </a:rPr>
              <a:t>worries.</a:t>
            </a:r>
          </a:p>
          <a:p>
            <a:r>
              <a:rPr lang="en-IN" sz="2400" dirty="0">
                <a:latin typeface="Times-Roman"/>
              </a:rPr>
              <a:t>Memory:</a:t>
            </a:r>
          </a:p>
          <a:p>
            <a:pPr marL="0" indent="0">
              <a:buNone/>
            </a:pPr>
            <a:r>
              <a:rPr lang="en-US" sz="1800" b="0" i="0" u="none" strike="noStrike" baseline="0" dirty="0">
                <a:latin typeface="Times-Roman"/>
              </a:rPr>
              <a:t>    RAM 1 GB is used as it will provide fast reading and writing capabilities and will in turn support in processing.</a:t>
            </a:r>
          </a:p>
          <a:p>
            <a:r>
              <a:rPr lang="en-US" sz="2400" dirty="0">
                <a:latin typeface="Times-Roman"/>
              </a:rPr>
              <a:t>Harddisk:</a:t>
            </a:r>
          </a:p>
          <a:p>
            <a:pPr marL="0" indent="0">
              <a:buNone/>
            </a:pPr>
            <a:r>
              <a:rPr lang="en-US" sz="1800" dirty="0">
                <a:latin typeface="Times-Roman"/>
              </a:rPr>
              <a:t>    50 GB or above.</a:t>
            </a:r>
            <a:endParaRPr lang="en-IN" dirty="0"/>
          </a:p>
        </p:txBody>
      </p:sp>
      <p:sp>
        <p:nvSpPr>
          <p:cNvPr id="4" name="TextBox 3">
            <a:extLst>
              <a:ext uri="{FF2B5EF4-FFF2-40B4-BE49-F238E27FC236}">
                <a16:creationId xmlns:a16="http://schemas.microsoft.com/office/drawing/2014/main" id="{CECC6932-94EA-49F6-A815-9DB0A7D71F9B}"/>
              </a:ext>
            </a:extLst>
          </p:cNvPr>
          <p:cNvSpPr txBox="1"/>
          <p:nvPr/>
        </p:nvSpPr>
        <p:spPr>
          <a:xfrm>
            <a:off x="11496583" y="186431"/>
            <a:ext cx="443883" cy="400110"/>
          </a:xfrm>
          <a:prstGeom prst="rect">
            <a:avLst/>
          </a:prstGeom>
          <a:noFill/>
        </p:spPr>
        <p:txBody>
          <a:bodyPr wrap="square" rtlCol="0">
            <a:spAutoFit/>
          </a:bodyPr>
          <a:lstStyle/>
          <a:p>
            <a:r>
              <a:rPr lang="en-IN" sz="2000" dirty="0"/>
              <a:t>6</a:t>
            </a:r>
          </a:p>
        </p:txBody>
      </p:sp>
    </p:spTree>
    <p:extLst>
      <p:ext uri="{BB962C8B-B14F-4D97-AF65-F5344CB8AC3E}">
        <p14:creationId xmlns:p14="http://schemas.microsoft.com/office/powerpoint/2010/main" val="34274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E8D8-898B-46DF-B4C1-1519BF55EE90}"/>
              </a:ext>
            </a:extLst>
          </p:cNvPr>
          <p:cNvSpPr>
            <a:spLocks noGrp="1"/>
          </p:cNvSpPr>
          <p:nvPr>
            <p:ph type="title"/>
          </p:nvPr>
        </p:nvSpPr>
        <p:spPr>
          <a:xfrm>
            <a:off x="838200" y="114301"/>
            <a:ext cx="10315575" cy="969149"/>
          </a:xfrm>
        </p:spPr>
        <p:txBody>
          <a:bodyPr>
            <a:normAutofit fontScale="90000"/>
          </a:bodyPr>
          <a:lstStyle/>
          <a:p>
            <a:r>
              <a:rPr lang="en-IN" dirty="0"/>
              <a:t>3. DATA FLOWCHART</a:t>
            </a:r>
            <a:br>
              <a:rPr lang="en-IN" dirty="0"/>
            </a:br>
            <a:endParaRPr lang="en-IN" sz="2800" dirty="0"/>
          </a:p>
        </p:txBody>
      </p:sp>
      <p:sp>
        <p:nvSpPr>
          <p:cNvPr id="3" name="Content Placeholder 2">
            <a:extLst>
              <a:ext uri="{FF2B5EF4-FFF2-40B4-BE49-F238E27FC236}">
                <a16:creationId xmlns:a16="http://schemas.microsoft.com/office/drawing/2014/main" id="{4C285C4E-E4B7-44E5-82AC-F2F0BB11ECC5}"/>
              </a:ext>
            </a:extLst>
          </p:cNvPr>
          <p:cNvSpPr>
            <a:spLocks noGrp="1"/>
          </p:cNvSpPr>
          <p:nvPr>
            <p:ph idx="1"/>
          </p:nvPr>
        </p:nvSpPr>
        <p:spPr>
          <a:xfrm>
            <a:off x="171451" y="1181100"/>
            <a:ext cx="11477625" cy="6048375"/>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600" dirty="0"/>
              <a:t>               </a:t>
            </a:r>
          </a:p>
          <a:p>
            <a:pPr marL="0" indent="0">
              <a:buNone/>
            </a:pPr>
            <a:r>
              <a:rPr lang="en-IN" sz="1600" dirty="0"/>
              <a:t>true               false                                                                                                                                                                                                                   </a:t>
            </a:r>
          </a:p>
          <a:p>
            <a:pPr marL="0" indent="0">
              <a:buNone/>
            </a:pPr>
            <a:r>
              <a:rPr lang="en-IN" dirty="0"/>
              <a:t>                                                                                                                                                </a:t>
            </a:r>
          </a:p>
          <a:p>
            <a:pPr marL="0" indent="0">
              <a:buNone/>
            </a:pPr>
            <a:r>
              <a:rPr lang="en-IN" dirty="0"/>
              <a:t>                                   </a:t>
            </a:r>
            <a:r>
              <a:rPr lang="en-IN" sz="1600" dirty="0"/>
              <a:t>true                                                                                                                                                                                  </a:t>
            </a:r>
          </a:p>
          <a:p>
            <a:pPr marL="0" indent="0">
              <a:buNone/>
            </a:pPr>
            <a:r>
              <a:rPr lang="en-IN" sz="1600" dirty="0"/>
              <a:t>                                                                                                                                                                                                         true</a:t>
            </a:r>
          </a:p>
          <a:p>
            <a:pPr marL="0" indent="0">
              <a:buNone/>
            </a:pPr>
            <a:r>
              <a:rPr lang="en-IN" sz="1600" dirty="0"/>
              <a:t>                                                                                  </a:t>
            </a:r>
          </a:p>
          <a:p>
            <a:pPr marL="0" indent="0">
              <a:buNone/>
            </a:pPr>
            <a:r>
              <a:rPr lang="en-IN" sz="1600" dirty="0"/>
              <a:t>                                                                                 false</a:t>
            </a:r>
            <a:endParaRPr lang="en-IN" dirty="0"/>
          </a:p>
        </p:txBody>
      </p:sp>
      <p:sp>
        <p:nvSpPr>
          <p:cNvPr id="4" name="Rectangle: Rounded Corners 3">
            <a:extLst>
              <a:ext uri="{FF2B5EF4-FFF2-40B4-BE49-F238E27FC236}">
                <a16:creationId xmlns:a16="http://schemas.microsoft.com/office/drawing/2014/main" id="{ADB87257-B08B-4B51-AB5D-AEBF6B4B733D}"/>
              </a:ext>
            </a:extLst>
          </p:cNvPr>
          <p:cNvSpPr/>
          <p:nvPr/>
        </p:nvSpPr>
        <p:spPr>
          <a:xfrm>
            <a:off x="5334000" y="1676400"/>
            <a:ext cx="1524000" cy="485775"/>
          </a:xfrm>
          <a:prstGeom prst="round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LIBRARY SYSTEM</a:t>
            </a:r>
          </a:p>
        </p:txBody>
      </p:sp>
      <p:cxnSp>
        <p:nvCxnSpPr>
          <p:cNvPr id="27" name="Straight Connector 26">
            <a:extLst>
              <a:ext uri="{FF2B5EF4-FFF2-40B4-BE49-F238E27FC236}">
                <a16:creationId xmlns:a16="http://schemas.microsoft.com/office/drawing/2014/main" id="{E5D5FFC5-25F5-46B5-85A1-E928CD6A4768}"/>
              </a:ext>
            </a:extLst>
          </p:cNvPr>
          <p:cNvCxnSpPr>
            <a:stCxn id="4" idx="2"/>
          </p:cNvCxnSpPr>
          <p:nvPr/>
        </p:nvCxnSpPr>
        <p:spPr>
          <a:xfrm flipH="1">
            <a:off x="6086475" y="2162175"/>
            <a:ext cx="9525" cy="476250"/>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1F73FD5C-7C93-4BFE-A41B-EF5F3B81EFEE}"/>
              </a:ext>
            </a:extLst>
          </p:cNvPr>
          <p:cNvCxnSpPr>
            <a:cxnSpLocks/>
          </p:cNvCxnSpPr>
          <p:nvPr/>
        </p:nvCxnSpPr>
        <p:spPr>
          <a:xfrm>
            <a:off x="3028943" y="2638425"/>
            <a:ext cx="6357944"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1CA7488-2AD0-498F-8E90-AF4CD0C87282}"/>
              </a:ext>
            </a:extLst>
          </p:cNvPr>
          <p:cNvCxnSpPr/>
          <p:nvPr/>
        </p:nvCxnSpPr>
        <p:spPr>
          <a:xfrm>
            <a:off x="3028943" y="2638425"/>
            <a:ext cx="0" cy="276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DFD11FB1-FF1F-4E52-8EE0-B930CDFAE51D}"/>
              </a:ext>
            </a:extLst>
          </p:cNvPr>
          <p:cNvCxnSpPr/>
          <p:nvPr/>
        </p:nvCxnSpPr>
        <p:spPr>
          <a:xfrm>
            <a:off x="9372600" y="2638425"/>
            <a:ext cx="0" cy="27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20671A23-002B-4B2E-BB16-8FBD22E6A170}"/>
              </a:ext>
            </a:extLst>
          </p:cNvPr>
          <p:cNvSpPr/>
          <p:nvPr/>
        </p:nvSpPr>
        <p:spPr>
          <a:xfrm>
            <a:off x="2305050" y="2914650"/>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37" name="Rectangle 36">
            <a:extLst>
              <a:ext uri="{FF2B5EF4-FFF2-40B4-BE49-F238E27FC236}">
                <a16:creationId xmlns:a16="http://schemas.microsoft.com/office/drawing/2014/main" id="{B48475E0-39BD-4916-9CB3-8D59E2966A1D}"/>
              </a:ext>
            </a:extLst>
          </p:cNvPr>
          <p:cNvSpPr/>
          <p:nvPr/>
        </p:nvSpPr>
        <p:spPr>
          <a:xfrm>
            <a:off x="8662987" y="2952753"/>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39" name="Rectangle 38">
            <a:extLst>
              <a:ext uri="{FF2B5EF4-FFF2-40B4-BE49-F238E27FC236}">
                <a16:creationId xmlns:a16="http://schemas.microsoft.com/office/drawing/2014/main" id="{DD4B46AB-DE5A-4429-8FD3-7C046E449311}"/>
              </a:ext>
            </a:extLst>
          </p:cNvPr>
          <p:cNvSpPr/>
          <p:nvPr/>
        </p:nvSpPr>
        <p:spPr>
          <a:xfrm>
            <a:off x="2305045" y="3776680"/>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40" name="Rectangle 39">
            <a:extLst>
              <a:ext uri="{FF2B5EF4-FFF2-40B4-BE49-F238E27FC236}">
                <a16:creationId xmlns:a16="http://schemas.microsoft.com/office/drawing/2014/main" id="{6E7A8418-DD28-448A-B0A7-C4261F74EE8B}"/>
              </a:ext>
            </a:extLst>
          </p:cNvPr>
          <p:cNvSpPr/>
          <p:nvPr/>
        </p:nvSpPr>
        <p:spPr>
          <a:xfrm>
            <a:off x="2238369" y="4800609"/>
            <a:ext cx="1581153" cy="51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a:t>
            </a:r>
          </a:p>
          <a:p>
            <a:pPr algn="ctr"/>
            <a:r>
              <a:rPr lang="en-IN" dirty="0"/>
              <a:t>REGISTRATION</a:t>
            </a:r>
          </a:p>
        </p:txBody>
      </p:sp>
      <p:sp>
        <p:nvSpPr>
          <p:cNvPr id="41" name="Rectangle 40">
            <a:extLst>
              <a:ext uri="{FF2B5EF4-FFF2-40B4-BE49-F238E27FC236}">
                <a16:creationId xmlns:a16="http://schemas.microsoft.com/office/drawing/2014/main" id="{5CD66347-36AE-4169-9711-E2BC1345FB6B}"/>
              </a:ext>
            </a:extLst>
          </p:cNvPr>
          <p:cNvSpPr/>
          <p:nvPr/>
        </p:nvSpPr>
        <p:spPr>
          <a:xfrm>
            <a:off x="8729663" y="4669624"/>
            <a:ext cx="1447799" cy="29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42" name="Rectangle 41">
            <a:extLst>
              <a:ext uri="{FF2B5EF4-FFF2-40B4-BE49-F238E27FC236}">
                <a16:creationId xmlns:a16="http://schemas.microsoft.com/office/drawing/2014/main" id="{8BB4F364-522C-4EE4-862D-0BB308E7FE63}"/>
              </a:ext>
            </a:extLst>
          </p:cNvPr>
          <p:cNvSpPr/>
          <p:nvPr/>
        </p:nvSpPr>
        <p:spPr>
          <a:xfrm>
            <a:off x="8596309" y="3840951"/>
            <a:ext cx="1581153" cy="535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 REGISTRATION</a:t>
            </a:r>
          </a:p>
        </p:txBody>
      </p:sp>
      <p:sp>
        <p:nvSpPr>
          <p:cNvPr id="43" name="Rectangle 42">
            <a:extLst>
              <a:ext uri="{FF2B5EF4-FFF2-40B4-BE49-F238E27FC236}">
                <a16:creationId xmlns:a16="http://schemas.microsoft.com/office/drawing/2014/main" id="{CC0C5712-FDD8-4F72-9DAA-0C67C8012CB3}"/>
              </a:ext>
            </a:extLst>
          </p:cNvPr>
          <p:cNvSpPr/>
          <p:nvPr/>
        </p:nvSpPr>
        <p:spPr>
          <a:xfrm>
            <a:off x="9886953" y="5540676"/>
            <a:ext cx="1438272" cy="50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RETURN BOOK</a:t>
            </a:r>
          </a:p>
        </p:txBody>
      </p:sp>
      <p:sp>
        <p:nvSpPr>
          <p:cNvPr id="44" name="Rectangle: Rounded Corners 43">
            <a:extLst>
              <a:ext uri="{FF2B5EF4-FFF2-40B4-BE49-F238E27FC236}">
                <a16:creationId xmlns:a16="http://schemas.microsoft.com/office/drawing/2014/main" id="{CCEA2D55-005C-4E94-8896-B848EE5550B0}"/>
              </a:ext>
            </a:extLst>
          </p:cNvPr>
          <p:cNvSpPr/>
          <p:nvPr/>
        </p:nvSpPr>
        <p:spPr>
          <a:xfrm>
            <a:off x="2305048" y="5819785"/>
            <a:ext cx="1447796" cy="590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sp>
        <p:nvSpPr>
          <p:cNvPr id="47" name="Rectangle 46">
            <a:extLst>
              <a:ext uri="{FF2B5EF4-FFF2-40B4-BE49-F238E27FC236}">
                <a16:creationId xmlns:a16="http://schemas.microsoft.com/office/drawing/2014/main" id="{0D2C4A5E-3C15-42CC-9D8A-C237489D10CA}"/>
              </a:ext>
            </a:extLst>
          </p:cNvPr>
          <p:cNvSpPr/>
          <p:nvPr/>
        </p:nvSpPr>
        <p:spPr>
          <a:xfrm>
            <a:off x="7365246" y="5550685"/>
            <a:ext cx="1447799" cy="51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ISSUE BOOK</a:t>
            </a:r>
          </a:p>
        </p:txBody>
      </p:sp>
      <p:sp>
        <p:nvSpPr>
          <p:cNvPr id="48" name="Rectangle: Rounded Corners 47">
            <a:extLst>
              <a:ext uri="{FF2B5EF4-FFF2-40B4-BE49-F238E27FC236}">
                <a16:creationId xmlns:a16="http://schemas.microsoft.com/office/drawing/2014/main" id="{5F04CEE7-AFD3-477F-A937-D5204782D12E}"/>
              </a:ext>
            </a:extLst>
          </p:cNvPr>
          <p:cNvSpPr/>
          <p:nvPr/>
        </p:nvSpPr>
        <p:spPr>
          <a:xfrm>
            <a:off x="8810624" y="6271728"/>
            <a:ext cx="1366838" cy="515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cxnSp>
        <p:nvCxnSpPr>
          <p:cNvPr id="50" name="Straight Arrow Connector 49">
            <a:extLst>
              <a:ext uri="{FF2B5EF4-FFF2-40B4-BE49-F238E27FC236}">
                <a16:creationId xmlns:a16="http://schemas.microsoft.com/office/drawing/2014/main" id="{1AD9C969-3FE4-4D0E-A0C4-92171130228F}"/>
              </a:ext>
            </a:extLst>
          </p:cNvPr>
          <p:cNvCxnSpPr>
            <a:endCxn id="39" idx="0"/>
          </p:cNvCxnSpPr>
          <p:nvPr/>
        </p:nvCxnSpPr>
        <p:spPr>
          <a:xfrm>
            <a:off x="3028943" y="3409963"/>
            <a:ext cx="0" cy="366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CD8300A3-816A-4D92-BE75-D013E23E201D}"/>
              </a:ext>
            </a:extLst>
          </p:cNvPr>
          <p:cNvCxnSpPr>
            <a:cxnSpLocks/>
          </p:cNvCxnSpPr>
          <p:nvPr/>
        </p:nvCxnSpPr>
        <p:spPr>
          <a:xfrm>
            <a:off x="3028943" y="4291025"/>
            <a:ext cx="0" cy="5095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9F6AD59-EC5E-401B-A21B-A4B8B11FCD24}"/>
              </a:ext>
            </a:extLst>
          </p:cNvPr>
          <p:cNvCxnSpPr>
            <a:cxnSpLocks/>
          </p:cNvCxnSpPr>
          <p:nvPr/>
        </p:nvCxnSpPr>
        <p:spPr>
          <a:xfrm>
            <a:off x="3028943" y="5314955"/>
            <a:ext cx="0" cy="504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22D53453-E486-44B5-9518-3DF9B8BA8D21}"/>
              </a:ext>
            </a:extLst>
          </p:cNvPr>
          <p:cNvCxnSpPr/>
          <p:nvPr/>
        </p:nvCxnSpPr>
        <p:spPr>
          <a:xfrm>
            <a:off x="9382118" y="3467098"/>
            <a:ext cx="0" cy="366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A16A2E7F-5C5A-4518-9679-7441D493CC0E}"/>
              </a:ext>
            </a:extLst>
          </p:cNvPr>
          <p:cNvCxnSpPr>
            <a:cxnSpLocks/>
          </p:cNvCxnSpPr>
          <p:nvPr/>
        </p:nvCxnSpPr>
        <p:spPr>
          <a:xfrm flipH="1">
            <a:off x="9372600" y="4376737"/>
            <a:ext cx="9518" cy="292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BFDF33E0-EF41-4147-A03D-914735AC3F14}"/>
              </a:ext>
            </a:extLst>
          </p:cNvPr>
          <p:cNvCxnSpPr>
            <a:cxnSpLocks/>
          </p:cNvCxnSpPr>
          <p:nvPr/>
        </p:nvCxnSpPr>
        <p:spPr>
          <a:xfrm>
            <a:off x="8248650" y="6581775"/>
            <a:ext cx="5619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A8C8610-DB25-4062-8D9C-E02B0A2D0620}"/>
              </a:ext>
            </a:extLst>
          </p:cNvPr>
          <p:cNvCxnSpPr>
            <a:cxnSpLocks/>
          </p:cNvCxnSpPr>
          <p:nvPr/>
        </p:nvCxnSpPr>
        <p:spPr>
          <a:xfrm flipH="1">
            <a:off x="10177462" y="6581775"/>
            <a:ext cx="4429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0D4E70EA-249E-453F-A7EF-7A0D32FBB890}"/>
              </a:ext>
            </a:extLst>
          </p:cNvPr>
          <p:cNvCxnSpPr>
            <a:cxnSpLocks/>
          </p:cNvCxnSpPr>
          <p:nvPr/>
        </p:nvCxnSpPr>
        <p:spPr>
          <a:xfrm flipH="1">
            <a:off x="10620375" y="6067425"/>
            <a:ext cx="19050" cy="51435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867E9C36-07C7-4CDE-AD19-DE1412AB3CE3}"/>
              </a:ext>
            </a:extLst>
          </p:cNvPr>
          <p:cNvCxnSpPr>
            <a:cxnSpLocks/>
          </p:cNvCxnSpPr>
          <p:nvPr/>
        </p:nvCxnSpPr>
        <p:spPr>
          <a:xfrm>
            <a:off x="8248650" y="6045992"/>
            <a:ext cx="0" cy="535783"/>
          </a:xfrm>
          <a:prstGeom prst="line">
            <a:avLst/>
          </a:prstGeom>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B509B224-4658-46BC-8DCB-CFD21726E4BD}"/>
              </a:ext>
            </a:extLst>
          </p:cNvPr>
          <p:cNvCxnSpPr>
            <a:cxnSpLocks/>
            <a:stCxn id="41" idx="2"/>
          </p:cNvCxnSpPr>
          <p:nvPr/>
        </p:nvCxnSpPr>
        <p:spPr>
          <a:xfrm flipH="1">
            <a:off x="9448800" y="4962510"/>
            <a:ext cx="4763" cy="352445"/>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81F85054-B436-4877-A214-99F4EEDFB17C}"/>
              </a:ext>
            </a:extLst>
          </p:cNvPr>
          <p:cNvCxnSpPr/>
          <p:nvPr/>
        </p:nvCxnSpPr>
        <p:spPr>
          <a:xfrm>
            <a:off x="8248650" y="5314955"/>
            <a:ext cx="2295525" cy="0"/>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92F6D18E-2E9D-4079-82EF-E2A3C0B54B34}"/>
              </a:ext>
            </a:extLst>
          </p:cNvPr>
          <p:cNvCxnSpPr>
            <a:cxnSpLocks/>
          </p:cNvCxnSpPr>
          <p:nvPr/>
        </p:nvCxnSpPr>
        <p:spPr>
          <a:xfrm>
            <a:off x="10544175" y="5314955"/>
            <a:ext cx="0" cy="2357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Cylinder 86">
            <a:extLst>
              <a:ext uri="{FF2B5EF4-FFF2-40B4-BE49-F238E27FC236}">
                <a16:creationId xmlns:a16="http://schemas.microsoft.com/office/drawing/2014/main" id="{B627D8E6-70C1-43C4-8515-083E7BD74DD1}"/>
              </a:ext>
            </a:extLst>
          </p:cNvPr>
          <p:cNvSpPr/>
          <p:nvPr/>
        </p:nvSpPr>
        <p:spPr>
          <a:xfrm>
            <a:off x="4169553" y="4810124"/>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1" name="Cylinder 90">
            <a:extLst>
              <a:ext uri="{FF2B5EF4-FFF2-40B4-BE49-F238E27FC236}">
                <a16:creationId xmlns:a16="http://schemas.microsoft.com/office/drawing/2014/main" id="{31568D49-AECD-4E2E-9BD4-98A77E27F24B}"/>
              </a:ext>
            </a:extLst>
          </p:cNvPr>
          <p:cNvSpPr/>
          <p:nvPr/>
        </p:nvSpPr>
        <p:spPr>
          <a:xfrm>
            <a:off x="11518092" y="5541160"/>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2" name="Cylinder 91">
            <a:extLst>
              <a:ext uri="{FF2B5EF4-FFF2-40B4-BE49-F238E27FC236}">
                <a16:creationId xmlns:a16="http://schemas.microsoft.com/office/drawing/2014/main" id="{2EE9E7ED-2D98-4F67-BF83-0013F7F41ADA}"/>
              </a:ext>
            </a:extLst>
          </p:cNvPr>
          <p:cNvSpPr/>
          <p:nvPr/>
        </p:nvSpPr>
        <p:spPr>
          <a:xfrm>
            <a:off x="9222603" y="5522110"/>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93" name="Cylinder 92">
            <a:extLst>
              <a:ext uri="{FF2B5EF4-FFF2-40B4-BE49-F238E27FC236}">
                <a16:creationId xmlns:a16="http://schemas.microsoft.com/office/drawing/2014/main" id="{7A83EDDD-FD67-48D8-B259-04B759624BAE}"/>
              </a:ext>
            </a:extLst>
          </p:cNvPr>
          <p:cNvSpPr/>
          <p:nvPr/>
        </p:nvSpPr>
        <p:spPr>
          <a:xfrm>
            <a:off x="10398918" y="3870699"/>
            <a:ext cx="502457" cy="504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cxnSp>
        <p:nvCxnSpPr>
          <p:cNvPr id="95" name="Straight Arrow Connector 94">
            <a:extLst>
              <a:ext uri="{FF2B5EF4-FFF2-40B4-BE49-F238E27FC236}">
                <a16:creationId xmlns:a16="http://schemas.microsoft.com/office/drawing/2014/main" id="{F0119B1B-19C3-4100-83F7-A02B18866190}"/>
              </a:ext>
            </a:extLst>
          </p:cNvPr>
          <p:cNvCxnSpPr>
            <a:cxnSpLocks/>
          </p:cNvCxnSpPr>
          <p:nvPr/>
        </p:nvCxnSpPr>
        <p:spPr>
          <a:xfrm>
            <a:off x="3826653" y="5057782"/>
            <a:ext cx="3429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9E5CFACD-E43A-4F4E-9CAD-AAC0E481003E}"/>
              </a:ext>
            </a:extLst>
          </p:cNvPr>
          <p:cNvCxnSpPr>
            <a:cxnSpLocks/>
          </p:cNvCxnSpPr>
          <p:nvPr/>
        </p:nvCxnSpPr>
        <p:spPr>
          <a:xfrm>
            <a:off x="8810624" y="5774525"/>
            <a:ext cx="4119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56087C8F-7B23-47FD-A34A-A0405A99EEBA}"/>
              </a:ext>
            </a:extLst>
          </p:cNvPr>
          <p:cNvCxnSpPr>
            <a:cxnSpLocks/>
            <a:endCxn id="91" idx="2"/>
          </p:cNvCxnSpPr>
          <p:nvPr/>
        </p:nvCxnSpPr>
        <p:spPr>
          <a:xfrm flipV="1">
            <a:off x="11325225" y="5793576"/>
            <a:ext cx="192867" cy="95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2204CC53-E090-40DA-8C87-1F8019ED4DE7}"/>
              </a:ext>
            </a:extLst>
          </p:cNvPr>
          <p:cNvCxnSpPr>
            <a:cxnSpLocks/>
            <a:stCxn id="42" idx="3"/>
          </p:cNvCxnSpPr>
          <p:nvPr/>
        </p:nvCxnSpPr>
        <p:spPr>
          <a:xfrm>
            <a:off x="10177462" y="4108844"/>
            <a:ext cx="221456" cy="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93318BE8-C1FF-456B-8D95-39850F229C53}"/>
              </a:ext>
            </a:extLst>
          </p:cNvPr>
          <p:cNvCxnSpPr/>
          <p:nvPr/>
        </p:nvCxnSpPr>
        <p:spPr>
          <a:xfrm>
            <a:off x="8248650" y="5314955"/>
            <a:ext cx="0" cy="216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4D16D773-73F4-473A-ACAB-CC7764A02646}"/>
              </a:ext>
            </a:extLst>
          </p:cNvPr>
          <p:cNvCxnSpPr>
            <a:cxnSpLocks/>
          </p:cNvCxnSpPr>
          <p:nvPr/>
        </p:nvCxnSpPr>
        <p:spPr>
          <a:xfrm>
            <a:off x="1685925" y="4040993"/>
            <a:ext cx="619120" cy="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76879038-486C-43E4-9820-F2B597402232}"/>
              </a:ext>
            </a:extLst>
          </p:cNvPr>
          <p:cNvCxnSpPr/>
          <p:nvPr/>
        </p:nvCxnSpPr>
        <p:spPr>
          <a:xfrm>
            <a:off x="1685925" y="3209925"/>
            <a:ext cx="619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Connector 114">
            <a:extLst>
              <a:ext uri="{FF2B5EF4-FFF2-40B4-BE49-F238E27FC236}">
                <a16:creationId xmlns:a16="http://schemas.microsoft.com/office/drawing/2014/main" id="{06B84B65-878D-4280-B442-ABB9C16C01DA}"/>
              </a:ext>
            </a:extLst>
          </p:cNvPr>
          <p:cNvCxnSpPr/>
          <p:nvPr/>
        </p:nvCxnSpPr>
        <p:spPr>
          <a:xfrm>
            <a:off x="1685925" y="3209925"/>
            <a:ext cx="0" cy="823927"/>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a:extLst>
              <a:ext uri="{FF2B5EF4-FFF2-40B4-BE49-F238E27FC236}">
                <a16:creationId xmlns:a16="http://schemas.microsoft.com/office/drawing/2014/main" id="{60727B13-086A-4D88-90C6-12B56C26A395}"/>
              </a:ext>
            </a:extLst>
          </p:cNvPr>
          <p:cNvCxnSpPr>
            <a:cxnSpLocks/>
            <a:stCxn id="44" idx="1"/>
          </p:cNvCxnSpPr>
          <p:nvPr/>
        </p:nvCxnSpPr>
        <p:spPr>
          <a:xfrm flipH="1">
            <a:off x="619125" y="6115054"/>
            <a:ext cx="1685923" cy="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a:extLst>
              <a:ext uri="{FF2B5EF4-FFF2-40B4-BE49-F238E27FC236}">
                <a16:creationId xmlns:a16="http://schemas.microsoft.com/office/drawing/2014/main" id="{62197906-13AF-46CE-A891-1FCBA7242F34}"/>
              </a:ext>
            </a:extLst>
          </p:cNvPr>
          <p:cNvCxnSpPr>
            <a:cxnSpLocks/>
          </p:cNvCxnSpPr>
          <p:nvPr/>
        </p:nvCxnSpPr>
        <p:spPr>
          <a:xfrm flipV="1">
            <a:off x="619123" y="1919287"/>
            <a:ext cx="17248" cy="4195767"/>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9A5E74F8-AB0E-47E9-BA8D-BEF27AF070E0}"/>
              </a:ext>
            </a:extLst>
          </p:cNvPr>
          <p:cNvCxnSpPr>
            <a:cxnSpLocks/>
          </p:cNvCxnSpPr>
          <p:nvPr/>
        </p:nvCxnSpPr>
        <p:spPr>
          <a:xfrm>
            <a:off x="636371" y="1919287"/>
            <a:ext cx="46976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6790A153-4E2B-4CC9-996B-54CF9768A2D9}"/>
              </a:ext>
            </a:extLst>
          </p:cNvPr>
          <p:cNvCxnSpPr>
            <a:stCxn id="44" idx="3"/>
          </p:cNvCxnSpPr>
          <p:nvPr/>
        </p:nvCxnSpPr>
        <p:spPr>
          <a:xfrm>
            <a:off x="3752844" y="6115054"/>
            <a:ext cx="200031" cy="0"/>
          </a:xfrm>
          <a:prstGeom prst="line">
            <a:avLst/>
          </a:prstGeom>
        </p:spPr>
        <p:style>
          <a:lnRef idx="3">
            <a:schemeClr val="dk1"/>
          </a:lnRef>
          <a:fillRef idx="0">
            <a:schemeClr val="dk1"/>
          </a:fillRef>
          <a:effectRef idx="2">
            <a:schemeClr val="dk1"/>
          </a:effectRef>
          <a:fontRef idx="minor">
            <a:schemeClr val="tx1"/>
          </a:fontRef>
        </p:style>
      </p:cxnSp>
      <p:cxnSp>
        <p:nvCxnSpPr>
          <p:cNvPr id="135" name="Straight Connector 134">
            <a:extLst>
              <a:ext uri="{FF2B5EF4-FFF2-40B4-BE49-F238E27FC236}">
                <a16:creationId xmlns:a16="http://schemas.microsoft.com/office/drawing/2014/main" id="{3E8B6D69-B704-4028-B26D-7F4B26395528}"/>
              </a:ext>
            </a:extLst>
          </p:cNvPr>
          <p:cNvCxnSpPr>
            <a:cxnSpLocks/>
          </p:cNvCxnSpPr>
          <p:nvPr/>
        </p:nvCxnSpPr>
        <p:spPr>
          <a:xfrm flipV="1">
            <a:off x="3952865" y="5183968"/>
            <a:ext cx="0" cy="948351"/>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Arrow Connector 139">
            <a:extLst>
              <a:ext uri="{FF2B5EF4-FFF2-40B4-BE49-F238E27FC236}">
                <a16:creationId xmlns:a16="http://schemas.microsoft.com/office/drawing/2014/main" id="{B78A9A96-4770-4878-ABD5-97CC7E96D5E8}"/>
              </a:ext>
            </a:extLst>
          </p:cNvPr>
          <p:cNvCxnSpPr/>
          <p:nvPr/>
        </p:nvCxnSpPr>
        <p:spPr>
          <a:xfrm flipH="1">
            <a:off x="3826653" y="5183968"/>
            <a:ext cx="1262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Straight Connector 144">
            <a:extLst>
              <a:ext uri="{FF2B5EF4-FFF2-40B4-BE49-F238E27FC236}">
                <a16:creationId xmlns:a16="http://schemas.microsoft.com/office/drawing/2014/main" id="{BBDA61A8-ED7E-4F4A-BCFC-9DA8D16C53AF}"/>
              </a:ext>
            </a:extLst>
          </p:cNvPr>
          <p:cNvCxnSpPr/>
          <p:nvPr/>
        </p:nvCxnSpPr>
        <p:spPr>
          <a:xfrm>
            <a:off x="10177462" y="6715119"/>
            <a:ext cx="1919288" cy="0"/>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a:extLst>
              <a:ext uri="{FF2B5EF4-FFF2-40B4-BE49-F238E27FC236}">
                <a16:creationId xmlns:a16="http://schemas.microsoft.com/office/drawing/2014/main" id="{E197F98C-4E56-4B85-B198-5A341FD0ED24}"/>
              </a:ext>
            </a:extLst>
          </p:cNvPr>
          <p:cNvCxnSpPr>
            <a:cxnSpLocks/>
          </p:cNvCxnSpPr>
          <p:nvPr/>
        </p:nvCxnSpPr>
        <p:spPr>
          <a:xfrm flipV="1">
            <a:off x="12096750" y="1919287"/>
            <a:ext cx="0" cy="4819881"/>
          </a:xfrm>
          <a:prstGeom prst="line">
            <a:avLst/>
          </a:prstGeom>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76624AD7-4E8D-44E8-BDCB-43FC05250AA0}"/>
              </a:ext>
            </a:extLst>
          </p:cNvPr>
          <p:cNvCxnSpPr/>
          <p:nvPr/>
        </p:nvCxnSpPr>
        <p:spPr>
          <a:xfrm flipH="1">
            <a:off x="6858000" y="1919287"/>
            <a:ext cx="52387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3" name="TextBox 152">
            <a:extLst>
              <a:ext uri="{FF2B5EF4-FFF2-40B4-BE49-F238E27FC236}">
                <a16:creationId xmlns:a16="http://schemas.microsoft.com/office/drawing/2014/main" id="{72042C75-0248-4CFD-B72B-E0D92BED9C5E}"/>
              </a:ext>
            </a:extLst>
          </p:cNvPr>
          <p:cNvSpPr txBox="1"/>
          <p:nvPr/>
        </p:nvSpPr>
        <p:spPr>
          <a:xfrm>
            <a:off x="11594847" y="3592014"/>
            <a:ext cx="579005" cy="369332"/>
          </a:xfrm>
          <a:prstGeom prst="rect">
            <a:avLst/>
          </a:prstGeom>
          <a:noFill/>
        </p:spPr>
        <p:txBody>
          <a:bodyPr wrap="none" rtlCol="0">
            <a:spAutoFit/>
          </a:bodyPr>
          <a:lstStyle/>
          <a:p>
            <a:r>
              <a:rPr lang="en-IN" dirty="0"/>
              <a:t>true</a:t>
            </a:r>
          </a:p>
        </p:txBody>
      </p:sp>
      <p:sp>
        <p:nvSpPr>
          <p:cNvPr id="55" name="TextBox 54">
            <a:extLst>
              <a:ext uri="{FF2B5EF4-FFF2-40B4-BE49-F238E27FC236}">
                <a16:creationId xmlns:a16="http://schemas.microsoft.com/office/drawing/2014/main" id="{3B7D42C3-65B6-43DE-BCDA-2BEEC9238DED}"/>
              </a:ext>
            </a:extLst>
          </p:cNvPr>
          <p:cNvSpPr txBox="1"/>
          <p:nvPr/>
        </p:nvSpPr>
        <p:spPr>
          <a:xfrm>
            <a:off x="11496583" y="186431"/>
            <a:ext cx="443883"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336029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B16B-D4D3-4475-9B7A-3E2FFD9E63F4}"/>
              </a:ext>
            </a:extLst>
          </p:cNvPr>
          <p:cNvSpPr>
            <a:spLocks noGrp="1"/>
          </p:cNvSpPr>
          <p:nvPr>
            <p:ph type="title"/>
          </p:nvPr>
        </p:nvSpPr>
        <p:spPr/>
        <p:txBody>
          <a:bodyPr/>
          <a:lstStyle/>
          <a:p>
            <a:r>
              <a:rPr lang="en-IN" dirty="0"/>
              <a:t>4. PROJECT DESCRIPTION</a:t>
            </a:r>
          </a:p>
        </p:txBody>
      </p:sp>
      <p:sp>
        <p:nvSpPr>
          <p:cNvPr id="3" name="Content Placeholder 2">
            <a:extLst>
              <a:ext uri="{FF2B5EF4-FFF2-40B4-BE49-F238E27FC236}">
                <a16:creationId xmlns:a16="http://schemas.microsoft.com/office/drawing/2014/main" id="{3F4FE213-6143-46AF-90CD-09CCC184FFA4}"/>
              </a:ext>
            </a:extLst>
          </p:cNvPr>
          <p:cNvSpPr>
            <a:spLocks noGrp="1"/>
          </p:cNvSpPr>
          <p:nvPr>
            <p:ph idx="1"/>
          </p:nvPr>
        </p:nvSpPr>
        <p:spPr/>
        <p:txBody>
          <a:bodyPr>
            <a:normAutofit fontScale="92500" lnSpcReduction="20000"/>
          </a:bodyPr>
          <a:lstStyle/>
          <a:p>
            <a:r>
              <a:rPr lang="en-IN" dirty="0"/>
              <a:t>Inside the project we have implemented corejava language, spring rest methods, database connectivity, crud operations,  3 user-defined exceptions so that flow of execution of project does not stop at any point of time. This spring boot jpa project will act as a bridge between relational database i.e.; and object-oriented domain model i.e. business logic written in java. We have used Data Access Object(DAO) design pattern and Model View Controller(MVC) design pattern in our project.</a:t>
            </a:r>
          </a:p>
          <a:p>
            <a:r>
              <a:rPr lang="en-IN" dirty="0"/>
              <a:t>We have different packages such as config, entity , repository, service, controller etc. so that we can bring clarity to our code.</a:t>
            </a:r>
          </a:p>
          <a:p>
            <a:r>
              <a:rPr lang="en-IN" dirty="0"/>
              <a:t>We have request mapping at class level as well as on method level also. We are using Advanced Rest Client software to run the code on web.</a:t>
            </a:r>
          </a:p>
          <a:p>
            <a:r>
              <a:rPr lang="en-IN" dirty="0"/>
              <a:t>It is mainly a console based application as of now but for future enhancement I will make it as a web application using Spring MVC .</a:t>
            </a:r>
          </a:p>
        </p:txBody>
      </p:sp>
      <p:sp>
        <p:nvSpPr>
          <p:cNvPr id="4" name="TextBox 3">
            <a:extLst>
              <a:ext uri="{FF2B5EF4-FFF2-40B4-BE49-F238E27FC236}">
                <a16:creationId xmlns:a16="http://schemas.microsoft.com/office/drawing/2014/main" id="{AC41C1E4-EEE5-4AAB-B0CD-8E2CB46E73C9}"/>
              </a:ext>
            </a:extLst>
          </p:cNvPr>
          <p:cNvSpPr txBox="1"/>
          <p:nvPr/>
        </p:nvSpPr>
        <p:spPr>
          <a:xfrm>
            <a:off x="10946167" y="292963"/>
            <a:ext cx="337351" cy="400110"/>
          </a:xfrm>
          <a:prstGeom prst="rect">
            <a:avLst/>
          </a:prstGeom>
          <a:noFill/>
        </p:spPr>
        <p:txBody>
          <a:bodyPr wrap="square" rtlCol="0">
            <a:spAutoFit/>
          </a:bodyPr>
          <a:lstStyle/>
          <a:p>
            <a:r>
              <a:rPr lang="en-IN" sz="2000" dirty="0"/>
              <a:t>8</a:t>
            </a:r>
          </a:p>
        </p:txBody>
      </p:sp>
    </p:spTree>
    <p:extLst>
      <p:ext uri="{BB962C8B-B14F-4D97-AF65-F5344CB8AC3E}">
        <p14:creationId xmlns:p14="http://schemas.microsoft.com/office/powerpoint/2010/main" val="24052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891</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vt:lpstr>
      <vt:lpstr>Calibri</vt:lpstr>
      <vt:lpstr>Calibri Light</vt:lpstr>
      <vt:lpstr>inter-regular</vt:lpstr>
      <vt:lpstr>Symbol</vt:lpstr>
      <vt:lpstr>Times New Roman</vt:lpstr>
      <vt:lpstr>Times-Bold</vt:lpstr>
      <vt:lpstr>Times-Roman</vt:lpstr>
      <vt:lpstr>Office Theme</vt:lpstr>
      <vt:lpstr>Project Report  On E-Library Management System</vt:lpstr>
      <vt:lpstr>PowerPoint Presentation</vt:lpstr>
      <vt:lpstr>ABSTRACT:                                                                                               </vt:lpstr>
      <vt:lpstr>1. INTRODUCTION</vt:lpstr>
      <vt:lpstr>PowerPoint Presentation</vt:lpstr>
      <vt:lpstr>           Spring Tool Suite(Development tool) –  - Spring Tool Suite is an IDE to develop Spring applications. -  It is an Eclipse-based development environment. -  It provides a ready-to-use environment to implement, run, deploy, and debug the application. -  It validates our application and provides quick fixes for the applications.  -  It also includes integration for Pivotal tc Server, Pivotal Cloud Foundry, Git, Maven and AspectJ.  STS is built as an addition on top of the latest Eclipse releases.   2.3 HARDWARE REQUIREMENTS        </vt:lpstr>
      <vt:lpstr>3. DATA FLOWCHART </vt:lpstr>
      <vt:lpstr>4. PROJECT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E-Library Management System</dc:title>
  <dc:creator>vishakhabansal16@gmail.com</dc:creator>
  <cp:lastModifiedBy>vishakhabansal16@gmail.com</cp:lastModifiedBy>
  <cp:revision>2</cp:revision>
  <dcterms:created xsi:type="dcterms:W3CDTF">2022-03-23T06:51:29Z</dcterms:created>
  <dcterms:modified xsi:type="dcterms:W3CDTF">2022-03-23T14:03:00Z</dcterms:modified>
</cp:coreProperties>
</file>