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DM Sans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83577" autoAdjust="0"/>
  </p:normalViewPr>
  <p:slideViewPr>
    <p:cSldViewPr>
      <p:cViewPr varScale="1">
        <p:scale>
          <a:sx n="41" d="100"/>
          <a:sy n="41" d="100"/>
        </p:scale>
        <p:origin x="2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b="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518002" y="3305349"/>
            <a:ext cx="5482998" cy="322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-105" dirty="0">
                <a:solidFill>
                  <a:srgbClr val="FFFFFF"/>
                </a:solidFill>
                <a:latin typeface="Graphik Regular" panose="020B0503030202060203"/>
                <a:cs typeface="Times New Roman" panose="02020603050405020304" pitchFamily="18" charset="0"/>
              </a:rPr>
              <a:t>Client-Social Buzz</a:t>
            </a:r>
          </a:p>
          <a:p>
            <a:pPr algn="ctr">
              <a:lnSpc>
                <a:spcPct val="150000"/>
              </a:lnSpc>
            </a:pPr>
            <a:r>
              <a:rPr lang="en-US" sz="3600" spc="-105" dirty="0">
                <a:solidFill>
                  <a:srgbClr val="FFFFFF"/>
                </a:solidFill>
                <a:latin typeface="Graphik Regular" panose="020B0503030202060203"/>
                <a:cs typeface="Times New Roman" panose="02020603050405020304" pitchFamily="18" charset="0"/>
              </a:rPr>
              <a:t>Analysis and Insight - </a:t>
            </a:r>
          </a:p>
          <a:p>
            <a:pPr algn="ctr">
              <a:lnSpc>
                <a:spcPct val="150000"/>
              </a:lnSpc>
            </a:pPr>
            <a:r>
              <a:rPr lang="en-US" sz="3600" spc="-105" dirty="0">
                <a:solidFill>
                  <a:srgbClr val="FFFFFF"/>
                </a:solidFill>
                <a:latin typeface="Graphik Regular" panose="020B0503030202060203"/>
                <a:cs typeface="Times New Roman" panose="02020603050405020304" pitchFamily="18" charset="0"/>
              </a:rPr>
              <a:t>Finding the most popular content category.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/>
                <a:cs typeface="Times New Roman" panose="02020603050405020304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3325206"/>
            <a:chOff x="0" y="-47625"/>
            <a:chExt cx="7569956" cy="4433609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433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Data team has completed the analysis of data being provided by company and answered the problem being stated by client Social Buzz.</a:t>
              </a:r>
            </a:p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940"/>
                </a:lnSpc>
              </a:pPr>
              <a:r>
                <a:rPr lang="en-US" sz="21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Animal Category is the top scorer in content receiving maximum reactions. </a:t>
              </a:r>
            </a:p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940"/>
                </a:lnSpc>
              </a:pPr>
              <a:r>
                <a:rPr lang="en-US" sz="21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Other categories followed by Animals is Science, healthy eating, technology and food.</a:t>
              </a: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24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09324"/>
            <a:chOff x="0" y="0"/>
            <a:chExt cx="11564591" cy="507909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/>
                  <a:cs typeface="Times New Roman" panose="02020603050405020304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80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/>
                  <a:cs typeface="Times New Roman" panose="02020603050405020304" pitchFamily="18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/>
                  <a:cs typeface="Times New Roman" panose="02020603050405020304" pitchFamily="18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/>
                  <a:cs typeface="Times New Roman" panose="02020603050405020304" pitchFamily="18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/>
                  <a:cs typeface="Times New Roman" panose="02020603050405020304" pitchFamily="18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/>
                  <a:cs typeface="Times New Roman" panose="02020603050405020304" pitchFamily="18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                                 </a:t>
            </a:r>
            <a:r>
              <a:rPr lang="en-US" sz="2000" dirty="0"/>
              <a:t>The focus of our client is on tracking the reactions of users on each piece of content</a:t>
            </a:r>
          </a:p>
          <a:p>
            <a:r>
              <a:rPr lang="en-US" sz="2000" dirty="0"/>
              <a:t>                                           to find out what content is becoming popular.</a:t>
            </a:r>
          </a:p>
          <a:p>
            <a:r>
              <a:rPr lang="en-US" sz="2000" dirty="0"/>
              <a:t>                                       </a:t>
            </a:r>
          </a:p>
          <a:p>
            <a:r>
              <a:rPr lang="en-US" sz="2000" dirty="0"/>
              <a:t>                                    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                                             </a:t>
            </a:r>
          </a:p>
          <a:p>
            <a:r>
              <a:rPr lang="en-US" sz="2000" dirty="0"/>
              <a:t>          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179758" y="2005585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 flipH="1">
            <a:off x="1295399" y="4022663"/>
            <a:ext cx="61722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/>
                <a:cs typeface="Times New Roman" panose="02020603050405020304" pitchFamily="18" charset="0"/>
              </a:rPr>
              <a:t>Project </a:t>
            </a:r>
          </a:p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/>
                <a:cs typeface="Times New Roman" panose="02020603050405020304" pitchFamily="18" charset="0"/>
              </a:rPr>
              <a:t>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C93E0C-FAF7-CBE1-DE37-643B49998830}"/>
              </a:ext>
            </a:extLst>
          </p:cNvPr>
          <p:cNvSpPr txBox="1"/>
          <p:nvPr/>
        </p:nvSpPr>
        <p:spPr>
          <a:xfrm>
            <a:off x="7633662" y="2951509"/>
            <a:ext cx="865551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 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Content Emphasis: Trending content is at forefront of </a:t>
            </a:r>
            <a:r>
              <a:rPr lang="en-US" sz="2000"/>
              <a:t>user feeds.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Anonymous Users: Anonymity for users to find and enjoy the results of the quest for high-quality articles.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Reaction Tracking: Over 100 possible reaction types to find the hot content and see how readers feel about it.</a:t>
            </a:r>
          </a:p>
          <a:p>
            <a:endParaRPr lang="en-GB" sz="2000" dirty="0"/>
          </a:p>
          <a:p>
            <a:r>
              <a:rPr lang="en-US" sz="2000" dirty="0"/>
              <a:t>They have huge amount of unstructured data to maintain, and it is getting difficult for them to maintain that data. They need help of third party to help them in –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An audit of their big data practice.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Recommendations for a successful IPO.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An analysis of their content categories that highlights the top 5 categories with the </a:t>
            </a:r>
            <a:r>
              <a:rPr lang="en-GB" sz="2000" dirty="0"/>
              <a:t>largest aggregate popularity.</a:t>
            </a:r>
          </a:p>
          <a:p>
            <a:r>
              <a:rPr lang="en-GB" sz="2000" dirty="0"/>
              <a:t>                                                                   </a:t>
            </a:r>
          </a:p>
          <a:p>
            <a:r>
              <a:rPr lang="en-US" sz="2000" dirty="0"/>
              <a:t> Our team dealt with the last point, in identifying and analyzing  the top 5 categories.</a:t>
            </a:r>
          </a:p>
          <a:p>
            <a:r>
              <a:rPr lang="en-US" sz="2000" dirty="0"/>
              <a:t>                                                                  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2800" dirty="0"/>
              <a:t>                       What is trending !!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                   Analyze and find out the top 5 most popular categories.</a:t>
            </a:r>
            <a:r>
              <a:rPr lang="en-GB" sz="2800" dirty="0"/>
              <a:t>                                                                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/>
                <a:cs typeface="Times New Roman" panose="02020603050405020304" pitchFamily="18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6" y="6850440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8161" y="6667282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541867" y="1459617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256717" y="1236886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996196" y="3417325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/>
                <a:cs typeface="Times New Roman" panose="02020603050405020304" pitchFamily="18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CB88B2-D54A-8E04-B549-DF1C5E09F582}"/>
              </a:ext>
            </a:extLst>
          </p:cNvPr>
          <p:cNvSpPr txBox="1"/>
          <p:nvPr/>
        </p:nvSpPr>
        <p:spPr>
          <a:xfrm>
            <a:off x="14097000" y="21717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Andrew Fleming (Chief Technical Architect)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F6EDA0-3170-79FC-F6A9-242AF8D5ABE8}"/>
              </a:ext>
            </a:extLst>
          </p:cNvPr>
          <p:cNvSpPr txBox="1"/>
          <p:nvPr/>
        </p:nvSpPr>
        <p:spPr>
          <a:xfrm>
            <a:off x="13921004" y="4769334"/>
            <a:ext cx="41383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Marcus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Rompton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(Senior Principle</a:t>
            </a:r>
            <a:r>
              <a:rPr lang="en-US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)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33A71F-79AE-CD5D-BD7C-1A38A1E34B62}"/>
              </a:ext>
            </a:extLst>
          </p:cNvPr>
          <p:cNvSpPr txBox="1"/>
          <p:nvPr/>
        </p:nvSpPr>
        <p:spPr>
          <a:xfrm>
            <a:off x="13981006" y="7566314"/>
            <a:ext cx="4306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M Sans" panose="020F0502020204030204" pitchFamily="2" charset="0"/>
              </a:rPr>
              <a:t>Prachi Tyagi (Data Analyst)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FEC2CF-D2B0-DFBE-E65A-CC59A0BB0B67}"/>
              </a:ext>
            </a:extLst>
          </p:cNvPr>
          <p:cNvSpPr txBox="1"/>
          <p:nvPr/>
        </p:nvSpPr>
        <p:spPr>
          <a:xfrm>
            <a:off x="4534646" y="1485899"/>
            <a:ext cx="6133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Understanding the data.</a:t>
            </a:r>
            <a:endParaRPr lang="en-GB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DD5718-2984-4805-2DAF-BACB1A9DA592}"/>
              </a:ext>
            </a:extLst>
          </p:cNvPr>
          <p:cNvSpPr txBox="1"/>
          <p:nvPr/>
        </p:nvSpPr>
        <p:spPr>
          <a:xfrm>
            <a:off x="6277624" y="3028410"/>
            <a:ext cx="5380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Cleaning the data.</a:t>
            </a:r>
            <a:endParaRPr lang="en-GB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1D4BFA-324D-B436-1C69-8EFA840B3BB3}"/>
              </a:ext>
            </a:extLst>
          </p:cNvPr>
          <p:cNvSpPr txBox="1"/>
          <p:nvPr/>
        </p:nvSpPr>
        <p:spPr>
          <a:xfrm>
            <a:off x="7994450" y="4421228"/>
            <a:ext cx="457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Modelling the data.</a:t>
            </a:r>
            <a:endParaRPr lang="en-GB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07BFAD-4C61-7004-D427-FF8604FFA001}"/>
              </a:ext>
            </a:extLst>
          </p:cNvPr>
          <p:cNvSpPr txBox="1"/>
          <p:nvPr/>
        </p:nvSpPr>
        <p:spPr>
          <a:xfrm>
            <a:off x="9531436" y="6033316"/>
            <a:ext cx="746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Analyzing the data</a:t>
            </a:r>
            <a:endParaRPr lang="en-GB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A7C171-AB4F-B8EE-70F6-D37BFCBED472}"/>
              </a:ext>
            </a:extLst>
          </p:cNvPr>
          <p:cNvSpPr txBox="1"/>
          <p:nvPr/>
        </p:nvSpPr>
        <p:spPr>
          <a:xfrm>
            <a:off x="11756592" y="7962900"/>
            <a:ext cx="424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Diving into insights</a:t>
            </a:r>
            <a:endParaRPr lang="en-GB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/>
                <a:cs typeface="Times New Roman" panose="02020603050405020304" pitchFamily="18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567AA9-9651-B2A5-9540-8E584E506E31}"/>
              </a:ext>
            </a:extLst>
          </p:cNvPr>
          <p:cNvSpPr txBox="1"/>
          <p:nvPr/>
        </p:nvSpPr>
        <p:spPr>
          <a:xfrm>
            <a:off x="1371600" y="2324100"/>
            <a:ext cx="8534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 5 Categories as assessed by Data team are:</a:t>
            </a:r>
            <a:endParaRPr lang="en-GB" sz="2800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A48A488-CEF2-61C3-E08D-74ED9B8A2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654445"/>
              </p:ext>
            </p:extLst>
          </p:nvPr>
        </p:nvGraphicFramePr>
        <p:xfrm>
          <a:off x="1662112" y="3062764"/>
          <a:ext cx="6186488" cy="2613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244">
                  <a:extLst>
                    <a:ext uri="{9D8B030D-6E8A-4147-A177-3AD203B41FA5}">
                      <a16:colId xmlns:a16="http://schemas.microsoft.com/office/drawing/2014/main" val="3354830856"/>
                    </a:ext>
                  </a:extLst>
                </a:gridCol>
                <a:gridCol w="3093244">
                  <a:extLst>
                    <a:ext uri="{9D8B030D-6E8A-4147-A177-3AD203B41FA5}">
                      <a16:colId xmlns:a16="http://schemas.microsoft.com/office/drawing/2014/main" val="1590687327"/>
                    </a:ext>
                  </a:extLst>
                </a:gridCol>
              </a:tblGrid>
              <a:tr h="435649"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 Score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242357"/>
                  </a:ext>
                </a:extLst>
              </a:tr>
              <a:tr h="435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Animals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74965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21671162"/>
                  </a:ext>
                </a:extLst>
              </a:tr>
              <a:tr h="435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71168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3946873"/>
                  </a:ext>
                </a:extLst>
              </a:tr>
              <a:tr h="435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 eating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69339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5640973"/>
                  </a:ext>
                </a:extLst>
              </a:tr>
              <a:tr h="435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68738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4450301"/>
                  </a:ext>
                </a:extLst>
              </a:tr>
              <a:tr h="435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66676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5786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3A86A6D-58B9-BB2D-D34A-8A6219AB6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55363"/>
              </p:ext>
            </p:extLst>
          </p:nvPr>
        </p:nvGraphicFramePr>
        <p:xfrm>
          <a:off x="8164943" y="3082783"/>
          <a:ext cx="6008258" cy="2645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4129">
                  <a:extLst>
                    <a:ext uri="{9D8B030D-6E8A-4147-A177-3AD203B41FA5}">
                      <a16:colId xmlns:a16="http://schemas.microsoft.com/office/drawing/2014/main" val="4037771257"/>
                    </a:ext>
                  </a:extLst>
                </a:gridCol>
                <a:gridCol w="3004129">
                  <a:extLst>
                    <a:ext uri="{9D8B030D-6E8A-4147-A177-3AD203B41FA5}">
                      <a16:colId xmlns:a16="http://schemas.microsoft.com/office/drawing/2014/main" val="4109412736"/>
                    </a:ext>
                  </a:extLst>
                </a:gridCol>
              </a:tblGrid>
              <a:tr h="440938"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Reaction Count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89693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Animals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5177304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692002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 eating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0496649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14652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25842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A2532968-1F0E-C2A3-F103-1250EEB77F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9317" y="114300"/>
            <a:ext cx="14519184" cy="97856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9CAA284-32B6-132E-51CC-43554A635E86}"/>
              </a:ext>
            </a:extLst>
          </p:cNvPr>
          <p:cNvSpPr txBox="1"/>
          <p:nvPr/>
        </p:nvSpPr>
        <p:spPr>
          <a:xfrm>
            <a:off x="3352800" y="1562100"/>
            <a:ext cx="134112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raphik Regular"/>
                <a:cs typeface="Times New Roman" panose="02020603050405020304" pitchFamily="18" charset="0"/>
              </a:rPr>
              <a:t>What Next?</a:t>
            </a:r>
          </a:p>
          <a:p>
            <a:endParaRPr lang="en-US" sz="3200" dirty="0">
              <a:latin typeface="Graphik Regula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Graphik Regular"/>
              </a:rPr>
              <a:t>Science is a close competitor that means these kind of categories attract curious and learned user base interested in learning and stay up to date with latest innovations and development.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Graphik Regular"/>
              </a:rPr>
              <a:t>Healthy eating and food are also emerging categories showing that users are looking for content with healthy choices and better lifestyle options and choices.</a:t>
            </a:r>
            <a:endParaRPr lang="en-GB" sz="3200" dirty="0">
              <a:latin typeface="Graphik Regular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3200" dirty="0">
                <a:latin typeface="Graphik Regular"/>
              </a:rPr>
              <a:t>User can be shown these top categories on main feed or highlight the content of trending categories.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Custom</PresentationFormat>
  <Paragraphs>141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Clear Sans Regular Bold</vt:lpstr>
      <vt:lpstr>Arial</vt:lpstr>
      <vt:lpstr>DM Sans</vt:lpstr>
      <vt:lpstr>Calibri</vt:lpstr>
      <vt:lpstr>Times New Roman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Kushagra Kumar</cp:lastModifiedBy>
  <cp:revision>19</cp:revision>
  <dcterms:created xsi:type="dcterms:W3CDTF">2006-08-16T00:00:00Z</dcterms:created>
  <dcterms:modified xsi:type="dcterms:W3CDTF">2024-05-20T10:57:48Z</dcterms:modified>
  <dc:identifier>DAEhDyfaYKE</dc:identifier>
</cp:coreProperties>
</file>