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indent="0" marL="0">
              <a:lnSpc>
                <a:spcPts val="7545"/>
              </a:lnSpc>
              <a:buNone/>
            </a:pPr>
            <a:r>
              <a:rPr lang="en-US" sz="6036" dirty="0">
                <a:solidFill>
                  <a:srgbClr val="EBCCBB"/>
                </a:solidFill>
                <a:latin typeface="Gelasio" pitchFamily="34" charset="0"/>
                <a:ea typeface="Gelasio" pitchFamily="34" charset="-122"/>
                <a:cs typeface="Gelasio" pitchFamily="34" charset="-120"/>
              </a:rPr>
              <a:t>Introduction to COVID-19 Data Analysis</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Analyzing COVID-19 data is crucial to understanding the pandemic's impact and informing public health decisions. This presentation will guide you through the key steps of the data analysis process, from gathering reliable sources to uncovering valuable insights and recommendations.</a:t>
            </a:r>
            <a:endParaRPr lang="en-US" sz="1750" dirty="0"/>
          </a:p>
        </p:txBody>
      </p:sp>
      <p:sp>
        <p:nvSpPr>
          <p:cNvPr id="7" name="Shape 4"/>
          <p:cNvSpPr/>
          <p:nvPr/>
        </p:nvSpPr>
        <p:spPr>
          <a:xfrm>
            <a:off x="833199" y="6376749"/>
            <a:ext cx="355402" cy="355402"/>
          </a:xfrm>
          <a:prstGeom prst="roundRect">
            <a:avLst>
              <a:gd name="adj" fmla="val 25726039"/>
            </a:avLst>
          </a:prstGeom>
          <a:solidFill>
            <a:srgbClr val="5B8FDF"/>
          </a:solidFill>
          <a:ln w="7620">
            <a:solidFill>
              <a:srgbClr val="FFFFFF"/>
            </a:solidFill>
            <a:prstDash val="solid"/>
          </a:ln>
        </p:spPr>
      </p:sp>
      <p:sp>
        <p:nvSpPr>
          <p:cNvPr id="8" name="Text 5"/>
          <p:cNvSpPr/>
          <p:nvPr/>
        </p:nvSpPr>
        <p:spPr>
          <a:xfrm>
            <a:off x="904161" y="6481286"/>
            <a:ext cx="213360"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Gelasio" pitchFamily="34" charset="0"/>
                <a:ea typeface="Gelasio" pitchFamily="34" charset="-122"/>
                <a:cs typeface="Gelasio" pitchFamily="34" charset="-120"/>
              </a:rPr>
              <a:t>Ua</a:t>
            </a:r>
            <a:endParaRPr lang="en-US" sz="1152" dirty="0"/>
          </a:p>
        </p:txBody>
      </p:sp>
      <p:sp>
        <p:nvSpPr>
          <p:cNvPr id="9" name="Text 6"/>
          <p:cNvSpPr/>
          <p:nvPr/>
        </p:nvSpPr>
        <p:spPr>
          <a:xfrm>
            <a:off x="1299686" y="6360081"/>
            <a:ext cx="2204561" cy="388858"/>
          </a:xfrm>
          <a:prstGeom prst="rect">
            <a:avLst/>
          </a:prstGeom>
          <a:noFill/>
          <a:ln/>
        </p:spPr>
        <p:txBody>
          <a:bodyPr wrap="none" rtlCol="0" anchor="t"/>
          <a:lstStyle/>
          <a:p>
            <a:pPr algn="l" indent="0" marL="0">
              <a:lnSpc>
                <a:spcPts val="3062"/>
              </a:lnSpc>
              <a:buNone/>
            </a:pPr>
            <a:r>
              <a:rPr lang="en-US" sz="2187" b="1" dirty="0">
                <a:solidFill>
                  <a:srgbClr val="C9C2C0"/>
                </a:solidFill>
                <a:latin typeface="Gelasio" pitchFamily="34" charset="0"/>
                <a:ea typeface="Gelasio" pitchFamily="34" charset="-122"/>
                <a:cs typeface="Gelasio" pitchFamily="34" charset="-120"/>
              </a:rPr>
              <a:t>by UDIT TYAGI</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2114074"/>
            <a:ext cx="6882646"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Data Sources and Gathering</a:t>
            </a:r>
            <a:endParaRPr lang="en-US" sz="4374" dirty="0"/>
          </a:p>
        </p:txBody>
      </p:sp>
      <p:sp>
        <p:nvSpPr>
          <p:cNvPr id="5" name="Shape 3"/>
          <p:cNvSpPr/>
          <p:nvPr/>
        </p:nvSpPr>
        <p:spPr>
          <a:xfrm>
            <a:off x="2037993" y="3426381"/>
            <a:ext cx="499943" cy="499943"/>
          </a:xfrm>
          <a:prstGeom prst="roundRect">
            <a:avLst>
              <a:gd name="adj" fmla="val 26667"/>
            </a:avLst>
          </a:prstGeom>
          <a:solidFill>
            <a:srgbClr val="343131"/>
          </a:solidFill>
          <a:ln/>
        </p:spPr>
      </p:sp>
      <p:sp>
        <p:nvSpPr>
          <p:cNvPr id="6" name="Text 4"/>
          <p:cNvSpPr/>
          <p:nvPr/>
        </p:nvSpPr>
        <p:spPr>
          <a:xfrm>
            <a:off x="2216348" y="3468052"/>
            <a:ext cx="143232"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3502700"/>
            <a:ext cx="264795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Reputable Databases</a:t>
            </a:r>
            <a:endParaRPr lang="en-US" sz="2187" dirty="0"/>
          </a:p>
        </p:txBody>
      </p:sp>
      <p:sp>
        <p:nvSpPr>
          <p:cNvPr id="8" name="Text 6"/>
          <p:cNvSpPr/>
          <p:nvPr/>
        </p:nvSpPr>
        <p:spPr>
          <a:xfrm>
            <a:off x="2760107" y="3983117"/>
            <a:ext cx="2647950" cy="2132409"/>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Collect data from trusted sources like the World Health Organization, Johns Hopkins University, and national health agencies.</a:t>
            </a:r>
            <a:endParaRPr lang="en-US" sz="1750" dirty="0"/>
          </a:p>
        </p:txBody>
      </p:sp>
      <p:sp>
        <p:nvSpPr>
          <p:cNvPr id="9" name="Shape 7"/>
          <p:cNvSpPr/>
          <p:nvPr/>
        </p:nvSpPr>
        <p:spPr>
          <a:xfrm>
            <a:off x="5630228" y="3426381"/>
            <a:ext cx="499943" cy="499943"/>
          </a:xfrm>
          <a:prstGeom prst="roundRect">
            <a:avLst>
              <a:gd name="adj" fmla="val 26667"/>
            </a:avLst>
          </a:prstGeom>
          <a:solidFill>
            <a:srgbClr val="343131"/>
          </a:solidFill>
          <a:ln/>
        </p:spPr>
      </p:sp>
      <p:sp>
        <p:nvSpPr>
          <p:cNvPr id="10" name="Text 8"/>
          <p:cNvSpPr/>
          <p:nvPr/>
        </p:nvSpPr>
        <p:spPr>
          <a:xfrm>
            <a:off x="5787033" y="3468052"/>
            <a:ext cx="186214"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6352342" y="3502700"/>
            <a:ext cx="264795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Real-Time Tracking</a:t>
            </a:r>
            <a:endParaRPr lang="en-US" sz="2187" dirty="0"/>
          </a:p>
        </p:txBody>
      </p:sp>
      <p:sp>
        <p:nvSpPr>
          <p:cNvPr id="12" name="Text 10"/>
          <p:cNvSpPr/>
          <p:nvPr/>
        </p:nvSpPr>
        <p:spPr>
          <a:xfrm>
            <a:off x="6352342" y="3983117"/>
            <a:ext cx="2647950" cy="1777008"/>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Leverage online dashboards and APIs to access the latest COVID-19 case, hospitalization, and mortality data.</a:t>
            </a:r>
            <a:endParaRPr lang="en-US" sz="1750" dirty="0"/>
          </a:p>
        </p:txBody>
      </p:sp>
      <p:sp>
        <p:nvSpPr>
          <p:cNvPr id="13" name="Shape 11"/>
          <p:cNvSpPr/>
          <p:nvPr/>
        </p:nvSpPr>
        <p:spPr>
          <a:xfrm>
            <a:off x="9222462" y="3426381"/>
            <a:ext cx="499943" cy="499943"/>
          </a:xfrm>
          <a:prstGeom prst="roundRect">
            <a:avLst>
              <a:gd name="adj" fmla="val 26667"/>
            </a:avLst>
          </a:prstGeom>
          <a:solidFill>
            <a:srgbClr val="343131"/>
          </a:solidFill>
          <a:ln/>
        </p:spPr>
      </p:sp>
      <p:sp>
        <p:nvSpPr>
          <p:cNvPr id="14" name="Text 12"/>
          <p:cNvSpPr/>
          <p:nvPr/>
        </p:nvSpPr>
        <p:spPr>
          <a:xfrm>
            <a:off x="9380458" y="3468052"/>
            <a:ext cx="183952"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9944576" y="3502700"/>
            <a:ext cx="264795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Supplementary Data</a:t>
            </a:r>
            <a:endParaRPr lang="en-US" sz="2187" dirty="0"/>
          </a:p>
        </p:txBody>
      </p:sp>
      <p:sp>
        <p:nvSpPr>
          <p:cNvPr id="16" name="Text 14"/>
          <p:cNvSpPr/>
          <p:nvPr/>
        </p:nvSpPr>
        <p:spPr>
          <a:xfrm>
            <a:off x="9944576" y="3983117"/>
            <a:ext cx="2647950" cy="2132409"/>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Gather additional information on factors like demographics, testing rates, and public health measures to enable a comprehensive analysis.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464342">
              <a:alpha val="80000"/>
            </a:srgbClr>
          </a:solidFill>
          <a:ln/>
        </p:spPr>
      </p:sp>
      <p:sp>
        <p:nvSpPr>
          <p:cNvPr id="6" name="Text 3"/>
          <p:cNvSpPr/>
          <p:nvPr/>
        </p:nvSpPr>
        <p:spPr>
          <a:xfrm>
            <a:off x="2037993" y="1054418"/>
            <a:ext cx="8115895"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Data Cleaning and Preprocessing</a:t>
            </a:r>
            <a:endParaRPr lang="en-US" sz="4374" dirty="0"/>
          </a:p>
        </p:txBody>
      </p:sp>
      <p:sp>
        <p:nvSpPr>
          <p:cNvPr id="7" name="Shape 4"/>
          <p:cNvSpPr/>
          <p:nvPr/>
        </p:nvSpPr>
        <p:spPr>
          <a:xfrm>
            <a:off x="2037993" y="4628555"/>
            <a:ext cx="10554414" cy="44410"/>
          </a:xfrm>
          <a:prstGeom prst="rect">
            <a:avLst/>
          </a:prstGeom>
          <a:solidFill>
            <a:srgbClr val="6D5244"/>
          </a:solidFill>
          <a:ln/>
        </p:spPr>
      </p:sp>
      <p:sp>
        <p:nvSpPr>
          <p:cNvPr id="8" name="Shape 5"/>
          <p:cNvSpPr/>
          <p:nvPr/>
        </p:nvSpPr>
        <p:spPr>
          <a:xfrm>
            <a:off x="4598849" y="3850958"/>
            <a:ext cx="44410" cy="777597"/>
          </a:xfrm>
          <a:prstGeom prst="rect">
            <a:avLst/>
          </a:prstGeom>
          <a:solidFill>
            <a:srgbClr val="6D5244"/>
          </a:solidFill>
          <a:ln/>
        </p:spPr>
      </p:sp>
      <p:sp>
        <p:nvSpPr>
          <p:cNvPr id="9" name="Shape 6"/>
          <p:cNvSpPr/>
          <p:nvPr/>
        </p:nvSpPr>
        <p:spPr>
          <a:xfrm>
            <a:off x="4371142" y="4378643"/>
            <a:ext cx="499943" cy="499943"/>
          </a:xfrm>
          <a:prstGeom prst="roundRect">
            <a:avLst>
              <a:gd name="adj" fmla="val 26667"/>
            </a:avLst>
          </a:prstGeom>
          <a:solidFill>
            <a:srgbClr val="343131"/>
          </a:solidFill>
          <a:ln/>
        </p:spPr>
      </p:sp>
      <p:sp>
        <p:nvSpPr>
          <p:cNvPr id="10" name="Text 7"/>
          <p:cNvSpPr/>
          <p:nvPr/>
        </p:nvSpPr>
        <p:spPr>
          <a:xfrm>
            <a:off x="4549497" y="4420314"/>
            <a:ext cx="143232"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11" name="Text 8"/>
          <p:cNvSpPr/>
          <p:nvPr/>
        </p:nvSpPr>
        <p:spPr>
          <a:xfrm>
            <a:off x="3232309" y="2082046"/>
            <a:ext cx="2777490" cy="347186"/>
          </a:xfrm>
          <a:prstGeom prst="rect">
            <a:avLst/>
          </a:prstGeom>
          <a:noFill/>
          <a:ln/>
        </p:spPr>
        <p:txBody>
          <a:bodyPr wrap="none" rtlCol="0" anchor="t"/>
          <a:lstStyle/>
          <a:p>
            <a:pPr algn="ctr" indent="0" marL="0">
              <a:lnSpc>
                <a:spcPts val="2734"/>
              </a:lnSpc>
              <a:buNone/>
            </a:pPr>
            <a:r>
              <a:rPr lang="en-US" sz="2187" dirty="0">
                <a:solidFill>
                  <a:srgbClr val="EBCCBB"/>
                </a:solidFill>
                <a:latin typeface="Gelasio" pitchFamily="34" charset="0"/>
                <a:ea typeface="Gelasio" pitchFamily="34" charset="-122"/>
                <a:cs typeface="Gelasio" pitchFamily="34" charset="-120"/>
              </a:rPr>
              <a:t>Data Inspection</a:t>
            </a:r>
            <a:endParaRPr lang="en-US" sz="2187" dirty="0"/>
          </a:p>
        </p:txBody>
      </p:sp>
      <p:sp>
        <p:nvSpPr>
          <p:cNvPr id="12" name="Text 9"/>
          <p:cNvSpPr/>
          <p:nvPr/>
        </p:nvSpPr>
        <p:spPr>
          <a:xfrm>
            <a:off x="2260163" y="2562463"/>
            <a:ext cx="4721781" cy="1066205"/>
          </a:xfrm>
          <a:prstGeom prst="rect">
            <a:avLst/>
          </a:prstGeom>
          <a:noFill/>
          <a:ln/>
        </p:spPr>
        <p:txBody>
          <a:bodyPr wrap="square" rtlCol="0" anchor="t"/>
          <a:lstStyle/>
          <a:p>
            <a:pPr algn="ctr" indent="0" marL="0">
              <a:lnSpc>
                <a:spcPts val="2799"/>
              </a:lnSpc>
              <a:buNone/>
            </a:pPr>
            <a:r>
              <a:rPr lang="en-US" sz="1750" dirty="0">
                <a:solidFill>
                  <a:srgbClr val="C9C2C0"/>
                </a:solidFill>
                <a:latin typeface="Gelasio" pitchFamily="34" charset="0"/>
                <a:ea typeface="Gelasio" pitchFamily="34" charset="-122"/>
                <a:cs typeface="Gelasio" pitchFamily="34" charset="-120"/>
              </a:rPr>
              <a:t>Carefully review the data for inconsistencies, missing values, and outliers to ensure data integrity.</a:t>
            </a:r>
            <a:endParaRPr lang="en-US" sz="1750" dirty="0"/>
          </a:p>
        </p:txBody>
      </p:sp>
      <p:sp>
        <p:nvSpPr>
          <p:cNvPr id="13" name="Shape 10"/>
          <p:cNvSpPr/>
          <p:nvPr/>
        </p:nvSpPr>
        <p:spPr>
          <a:xfrm>
            <a:off x="7292995" y="4628555"/>
            <a:ext cx="44410" cy="777597"/>
          </a:xfrm>
          <a:prstGeom prst="rect">
            <a:avLst/>
          </a:prstGeom>
          <a:solidFill>
            <a:srgbClr val="6D5244"/>
          </a:solidFill>
          <a:ln/>
        </p:spPr>
      </p:sp>
      <p:sp>
        <p:nvSpPr>
          <p:cNvPr id="14" name="Shape 11"/>
          <p:cNvSpPr/>
          <p:nvPr/>
        </p:nvSpPr>
        <p:spPr>
          <a:xfrm>
            <a:off x="7065288" y="4378643"/>
            <a:ext cx="499943" cy="499943"/>
          </a:xfrm>
          <a:prstGeom prst="roundRect">
            <a:avLst>
              <a:gd name="adj" fmla="val 26667"/>
            </a:avLst>
          </a:prstGeom>
          <a:solidFill>
            <a:srgbClr val="343131"/>
          </a:solidFill>
          <a:ln/>
        </p:spPr>
      </p:sp>
      <p:sp>
        <p:nvSpPr>
          <p:cNvPr id="15" name="Text 12"/>
          <p:cNvSpPr/>
          <p:nvPr/>
        </p:nvSpPr>
        <p:spPr>
          <a:xfrm>
            <a:off x="7222093" y="4420314"/>
            <a:ext cx="186214"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6" name="Text 13"/>
          <p:cNvSpPr/>
          <p:nvPr/>
        </p:nvSpPr>
        <p:spPr>
          <a:xfrm>
            <a:off x="5926455" y="5628442"/>
            <a:ext cx="2777490" cy="347186"/>
          </a:xfrm>
          <a:prstGeom prst="rect">
            <a:avLst/>
          </a:prstGeom>
          <a:noFill/>
          <a:ln/>
        </p:spPr>
        <p:txBody>
          <a:bodyPr wrap="none" rtlCol="0" anchor="t"/>
          <a:lstStyle/>
          <a:p>
            <a:pPr algn="ctr" indent="0" marL="0">
              <a:lnSpc>
                <a:spcPts val="2734"/>
              </a:lnSpc>
              <a:buNone/>
            </a:pPr>
            <a:r>
              <a:rPr lang="en-US" sz="2187" dirty="0">
                <a:solidFill>
                  <a:srgbClr val="EBCCBB"/>
                </a:solidFill>
                <a:latin typeface="Gelasio" pitchFamily="34" charset="0"/>
                <a:ea typeface="Gelasio" pitchFamily="34" charset="-122"/>
                <a:cs typeface="Gelasio" pitchFamily="34" charset="-120"/>
              </a:rPr>
              <a:t>Data Transformation</a:t>
            </a:r>
            <a:endParaRPr lang="en-US" sz="2187" dirty="0"/>
          </a:p>
        </p:txBody>
      </p:sp>
      <p:sp>
        <p:nvSpPr>
          <p:cNvPr id="17" name="Text 14"/>
          <p:cNvSpPr/>
          <p:nvPr/>
        </p:nvSpPr>
        <p:spPr>
          <a:xfrm>
            <a:off x="4954310" y="6108859"/>
            <a:ext cx="4721781" cy="1066205"/>
          </a:xfrm>
          <a:prstGeom prst="rect">
            <a:avLst/>
          </a:prstGeom>
          <a:noFill/>
          <a:ln/>
        </p:spPr>
        <p:txBody>
          <a:bodyPr wrap="square" rtlCol="0" anchor="t"/>
          <a:lstStyle/>
          <a:p>
            <a:pPr algn="ctr" indent="0" marL="0">
              <a:lnSpc>
                <a:spcPts val="2799"/>
              </a:lnSpc>
              <a:buNone/>
            </a:pPr>
            <a:r>
              <a:rPr lang="en-US" sz="1750" dirty="0">
                <a:solidFill>
                  <a:srgbClr val="C9C2C0"/>
                </a:solidFill>
                <a:latin typeface="Gelasio" pitchFamily="34" charset="0"/>
                <a:ea typeface="Gelasio" pitchFamily="34" charset="-122"/>
                <a:cs typeface="Gelasio" pitchFamily="34" charset="-120"/>
              </a:rPr>
              <a:t>Convert data into a standardized format, handle date and time formats, and create derived metrics as needed.</a:t>
            </a:r>
            <a:endParaRPr lang="en-US" sz="1750" dirty="0"/>
          </a:p>
        </p:txBody>
      </p:sp>
      <p:sp>
        <p:nvSpPr>
          <p:cNvPr id="18" name="Shape 15"/>
          <p:cNvSpPr/>
          <p:nvPr/>
        </p:nvSpPr>
        <p:spPr>
          <a:xfrm>
            <a:off x="9987141" y="3850958"/>
            <a:ext cx="44410" cy="777597"/>
          </a:xfrm>
          <a:prstGeom prst="rect">
            <a:avLst/>
          </a:prstGeom>
          <a:solidFill>
            <a:srgbClr val="6D5244"/>
          </a:solidFill>
          <a:ln/>
        </p:spPr>
      </p:sp>
      <p:sp>
        <p:nvSpPr>
          <p:cNvPr id="19" name="Shape 16"/>
          <p:cNvSpPr/>
          <p:nvPr/>
        </p:nvSpPr>
        <p:spPr>
          <a:xfrm>
            <a:off x="9759434" y="4378643"/>
            <a:ext cx="499943" cy="499943"/>
          </a:xfrm>
          <a:prstGeom prst="roundRect">
            <a:avLst>
              <a:gd name="adj" fmla="val 26667"/>
            </a:avLst>
          </a:prstGeom>
          <a:solidFill>
            <a:srgbClr val="343131"/>
          </a:solidFill>
          <a:ln/>
        </p:spPr>
      </p:sp>
      <p:sp>
        <p:nvSpPr>
          <p:cNvPr id="20" name="Text 17"/>
          <p:cNvSpPr/>
          <p:nvPr/>
        </p:nvSpPr>
        <p:spPr>
          <a:xfrm>
            <a:off x="9917430" y="4420314"/>
            <a:ext cx="183952" cy="416481"/>
          </a:xfrm>
          <a:prstGeom prst="rect">
            <a:avLst/>
          </a:prstGeom>
          <a:noFill/>
          <a:ln/>
        </p:spPr>
        <p:txBody>
          <a:bodyPr wrap="none" rtlCol="0" anchor="t"/>
          <a:lstStyle/>
          <a:p>
            <a:pPr algn="ctr" indent="0" marL="0">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21" name="Text 18"/>
          <p:cNvSpPr/>
          <p:nvPr/>
        </p:nvSpPr>
        <p:spPr>
          <a:xfrm>
            <a:off x="8620601" y="2437448"/>
            <a:ext cx="2777490" cy="347186"/>
          </a:xfrm>
          <a:prstGeom prst="rect">
            <a:avLst/>
          </a:prstGeom>
          <a:noFill/>
          <a:ln/>
        </p:spPr>
        <p:txBody>
          <a:bodyPr wrap="none" rtlCol="0" anchor="t"/>
          <a:lstStyle/>
          <a:p>
            <a:pPr algn="ctr" indent="0" marL="0">
              <a:lnSpc>
                <a:spcPts val="2734"/>
              </a:lnSpc>
              <a:buNone/>
            </a:pPr>
            <a:r>
              <a:rPr lang="en-US" sz="2187" dirty="0">
                <a:solidFill>
                  <a:srgbClr val="EBCCBB"/>
                </a:solidFill>
                <a:latin typeface="Gelasio" pitchFamily="34" charset="0"/>
                <a:ea typeface="Gelasio" pitchFamily="34" charset="-122"/>
                <a:cs typeface="Gelasio" pitchFamily="34" charset="-120"/>
              </a:rPr>
              <a:t>Data Validation</a:t>
            </a:r>
            <a:endParaRPr lang="en-US" sz="2187" dirty="0"/>
          </a:p>
        </p:txBody>
      </p:sp>
      <p:sp>
        <p:nvSpPr>
          <p:cNvPr id="22" name="Text 19"/>
          <p:cNvSpPr/>
          <p:nvPr/>
        </p:nvSpPr>
        <p:spPr>
          <a:xfrm>
            <a:off x="7648456" y="2917865"/>
            <a:ext cx="4721781" cy="710803"/>
          </a:xfrm>
          <a:prstGeom prst="rect">
            <a:avLst/>
          </a:prstGeom>
          <a:noFill/>
          <a:ln/>
        </p:spPr>
        <p:txBody>
          <a:bodyPr wrap="square" rtlCol="0" anchor="t"/>
          <a:lstStyle/>
          <a:p>
            <a:pPr algn="ctr" indent="0" marL="0">
              <a:lnSpc>
                <a:spcPts val="2799"/>
              </a:lnSpc>
              <a:buNone/>
            </a:pPr>
            <a:r>
              <a:rPr lang="en-US" sz="1750" dirty="0">
                <a:solidFill>
                  <a:srgbClr val="C9C2C0"/>
                </a:solidFill>
                <a:latin typeface="Gelasio" pitchFamily="34" charset="0"/>
                <a:ea typeface="Gelasio" pitchFamily="34" charset="-122"/>
                <a:cs typeface="Gelasio" pitchFamily="34" charset="-120"/>
              </a:rPr>
              <a:t>Implement quality checks to verify the accuracy and completeness of the cleaned data set.</a:t>
            </a:r>
            <a:endParaRPr lang="en-US" sz="1750"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2039064"/>
            <a:ext cx="6409730"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Exploratory Data Analysis</a:t>
            </a:r>
            <a:endParaRPr lang="en-US" sz="4374" dirty="0"/>
          </a:p>
        </p:txBody>
      </p:sp>
      <p:sp>
        <p:nvSpPr>
          <p:cNvPr id="5" name="Text 3"/>
          <p:cNvSpPr/>
          <p:nvPr/>
        </p:nvSpPr>
        <p:spPr>
          <a:xfrm>
            <a:off x="2037993" y="3288863"/>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Visualizations</a:t>
            </a:r>
            <a:endParaRPr lang="en-US" sz="2187" dirty="0"/>
          </a:p>
        </p:txBody>
      </p:sp>
      <p:sp>
        <p:nvSpPr>
          <p:cNvPr id="6" name="Text 4"/>
          <p:cNvSpPr/>
          <p:nvPr/>
        </p:nvSpPr>
        <p:spPr>
          <a:xfrm>
            <a:off x="2037993" y="3858220"/>
            <a:ext cx="3156347"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Create visual representations such as line charts, bar graphs, and scatter plots to identify trends and patterns in the data.</a:t>
            </a:r>
            <a:endParaRPr lang="en-US" sz="1750" dirty="0"/>
          </a:p>
        </p:txBody>
      </p:sp>
      <p:sp>
        <p:nvSpPr>
          <p:cNvPr id="7" name="Text 5"/>
          <p:cNvSpPr/>
          <p:nvPr/>
        </p:nvSpPr>
        <p:spPr>
          <a:xfrm>
            <a:off x="5743932" y="3288863"/>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Statistical Summaries</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Calculate descriptive statistics like means, medians, and standard deviations to understand the data's distribution and central tendencies.</a:t>
            </a:r>
            <a:endParaRPr lang="en-US" sz="1750" dirty="0"/>
          </a:p>
        </p:txBody>
      </p:sp>
      <p:sp>
        <p:nvSpPr>
          <p:cNvPr id="9" name="Text 7"/>
          <p:cNvSpPr/>
          <p:nvPr/>
        </p:nvSpPr>
        <p:spPr>
          <a:xfrm>
            <a:off x="9449872" y="3288863"/>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Correlations</a:t>
            </a:r>
            <a:endParaRPr lang="en-US" sz="2187" dirty="0"/>
          </a:p>
        </p:txBody>
      </p:sp>
      <p:sp>
        <p:nvSpPr>
          <p:cNvPr id="10" name="Text 8"/>
          <p:cNvSpPr/>
          <p:nvPr/>
        </p:nvSpPr>
        <p:spPr>
          <a:xfrm>
            <a:off x="9449872" y="3858220"/>
            <a:ext cx="3156347"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Analyze the relationships between different variables to uncover potential associations and causal links.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934760"/>
            <a:ext cx="7985998"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Trend and Pattern Identification</a:t>
            </a:r>
            <a:endParaRPr lang="en-US" sz="4374" dirty="0"/>
          </a:p>
        </p:txBody>
      </p:sp>
      <p:pic>
        <p:nvPicPr>
          <p:cNvPr id="6" name="Image 1" descr="preencoded.png">    </p:cNvPr>
          <p:cNvPicPr>
            <a:picLocks noChangeAspect="1"/>
          </p:cNvPicPr>
          <p:nvPr/>
        </p:nvPicPr>
        <p:blipFill>
          <a:blip r:embed="rId2"/>
          <a:stretch>
            <a:fillRect/>
          </a:stretch>
        </p:blipFill>
        <p:spPr>
          <a:xfrm>
            <a:off x="4490799" y="1962388"/>
            <a:ext cx="1110972" cy="1777484"/>
          </a:xfrm>
          <a:prstGeom prst="rect">
            <a:avLst/>
          </a:prstGeom>
        </p:spPr>
      </p:pic>
      <p:sp>
        <p:nvSpPr>
          <p:cNvPr id="7" name="Text 3"/>
          <p:cNvSpPr/>
          <p:nvPr/>
        </p:nvSpPr>
        <p:spPr>
          <a:xfrm>
            <a:off x="5935028" y="2184559"/>
            <a:ext cx="277749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Case Trajectory</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Analyze the evolution of COVID-19 cases over time, identifying peaks, declines, and patterns in the data.</a:t>
            </a:r>
            <a:endParaRPr lang="en-US" sz="1750" dirty="0"/>
          </a:p>
        </p:txBody>
      </p:sp>
      <p:pic>
        <p:nvPicPr>
          <p:cNvPr id="9" name="Image 2" descr="preencoded.png">    </p:cNvPr>
          <p:cNvPicPr>
            <a:picLocks noChangeAspect="1"/>
          </p:cNvPicPr>
          <p:nvPr/>
        </p:nvPicPr>
        <p:blipFill>
          <a:blip r:embed="rId3"/>
          <a:stretch>
            <a:fillRect/>
          </a:stretch>
        </p:blipFill>
        <p:spPr>
          <a:xfrm>
            <a:off x="4490799" y="3739872"/>
            <a:ext cx="1110972" cy="1777484"/>
          </a:xfrm>
          <a:prstGeom prst="rect">
            <a:avLst/>
          </a:prstGeom>
        </p:spPr>
      </p:pic>
      <p:sp>
        <p:nvSpPr>
          <p:cNvPr id="10" name="Text 5"/>
          <p:cNvSpPr/>
          <p:nvPr/>
        </p:nvSpPr>
        <p:spPr>
          <a:xfrm>
            <a:off x="5935028" y="3962043"/>
            <a:ext cx="277749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Mortality Rates</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Examine the trends in COVID-19 mortality rates and how they change across different regions and demographics.</a:t>
            </a:r>
            <a:endParaRPr lang="en-US" sz="1750" dirty="0"/>
          </a:p>
        </p:txBody>
      </p:sp>
      <p:pic>
        <p:nvPicPr>
          <p:cNvPr id="12" name="Image 3" descr="preencoded.png">    </p:cNvPr>
          <p:cNvPicPr>
            <a:picLocks noChangeAspect="1"/>
          </p:cNvPicPr>
          <p:nvPr/>
        </p:nvPicPr>
        <p:blipFill>
          <a:blip r:embed="rId4"/>
          <a:stretch>
            <a:fillRect/>
          </a:stretch>
        </p:blipFill>
        <p:spPr>
          <a:xfrm>
            <a:off x="4490799" y="5517356"/>
            <a:ext cx="1110972" cy="1777484"/>
          </a:xfrm>
          <a:prstGeom prst="rect">
            <a:avLst/>
          </a:prstGeom>
        </p:spPr>
      </p:pic>
      <p:sp>
        <p:nvSpPr>
          <p:cNvPr id="13" name="Text 7"/>
          <p:cNvSpPr/>
          <p:nvPr/>
        </p:nvSpPr>
        <p:spPr>
          <a:xfrm>
            <a:off x="5935028" y="5739527"/>
            <a:ext cx="3174087"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Hospitalization Dynamics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Understand the fluctuations in COVID-19 hospitalizations and the strain on healthcare systems over time.</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876300"/>
            <a:ext cx="5554980"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Geographical Analysis</a:t>
            </a:r>
            <a:endParaRPr lang="en-US" sz="4374" dirty="0"/>
          </a:p>
        </p:txBody>
      </p:sp>
      <p:pic>
        <p:nvPicPr>
          <p:cNvPr id="5" name="Image 0" descr="preencoded.png">    </p:cNvPr>
          <p:cNvPicPr>
            <a:picLocks noChangeAspect="1"/>
          </p:cNvPicPr>
          <p:nvPr/>
        </p:nvPicPr>
        <p:blipFill>
          <a:blip r:embed="rId1"/>
          <a:stretch>
            <a:fillRect/>
          </a:stretch>
        </p:blipFill>
        <p:spPr>
          <a:xfrm>
            <a:off x="2037993" y="2015014"/>
            <a:ext cx="5110520" cy="3158490"/>
          </a:xfrm>
          <a:prstGeom prst="rect">
            <a:avLst/>
          </a:prstGeom>
        </p:spPr>
      </p:pic>
      <p:sp>
        <p:nvSpPr>
          <p:cNvPr id="6" name="Text 3"/>
          <p:cNvSpPr/>
          <p:nvPr/>
        </p:nvSpPr>
        <p:spPr>
          <a:xfrm>
            <a:off x="2037993" y="5451158"/>
            <a:ext cx="277749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Spatial Patterns</a:t>
            </a:r>
            <a:endParaRPr lang="en-US" sz="2187" dirty="0"/>
          </a:p>
        </p:txBody>
      </p:sp>
      <p:sp>
        <p:nvSpPr>
          <p:cNvPr id="7" name="Text 4"/>
          <p:cNvSpPr/>
          <p:nvPr/>
        </p:nvSpPr>
        <p:spPr>
          <a:xfrm>
            <a:off x="2037993" y="5931575"/>
            <a:ext cx="5110520" cy="1066205"/>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Visualize the geographic distribution of COVID-19 cases, hospitalizations, and deaths to identify hotspots and regional disparities.</a:t>
            </a:r>
            <a:endParaRPr lang="en-US" sz="1750" dirty="0"/>
          </a:p>
        </p:txBody>
      </p:sp>
      <p:pic>
        <p:nvPicPr>
          <p:cNvPr id="8" name="Image 1" descr="preencoded.png">    </p:cNvPr>
          <p:cNvPicPr>
            <a:picLocks noChangeAspect="1"/>
          </p:cNvPicPr>
          <p:nvPr/>
        </p:nvPicPr>
        <p:blipFill>
          <a:blip r:embed="rId2"/>
          <a:stretch>
            <a:fillRect/>
          </a:stretch>
        </p:blipFill>
        <p:spPr>
          <a:xfrm>
            <a:off x="7481768" y="2015014"/>
            <a:ext cx="5110639" cy="3158609"/>
          </a:xfrm>
          <a:prstGeom prst="rect">
            <a:avLst/>
          </a:prstGeom>
        </p:spPr>
      </p:pic>
      <p:sp>
        <p:nvSpPr>
          <p:cNvPr id="9" name="Text 5"/>
          <p:cNvSpPr/>
          <p:nvPr/>
        </p:nvSpPr>
        <p:spPr>
          <a:xfrm>
            <a:off x="7481768" y="5451277"/>
            <a:ext cx="355723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Cross-Regional Comparisons</a:t>
            </a:r>
            <a:endParaRPr lang="en-US" sz="2187" dirty="0"/>
          </a:p>
        </p:txBody>
      </p:sp>
      <p:sp>
        <p:nvSpPr>
          <p:cNvPr id="10" name="Text 6"/>
          <p:cNvSpPr/>
          <p:nvPr/>
        </p:nvSpPr>
        <p:spPr>
          <a:xfrm>
            <a:off x="7481768" y="5931694"/>
            <a:ext cx="5110639" cy="1421606"/>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Analyze how COVID-19 metrics vary across different countries, states, or provinces to understand the impact of local policies and interventions.</a:t>
            </a:r>
            <a:endParaRPr lang="en-US" sz="1750"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2027872"/>
            <a:ext cx="6285548"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Risk Factor Identification</a:t>
            </a:r>
            <a:endParaRPr lang="en-US" sz="4374" dirty="0"/>
          </a:p>
        </p:txBody>
      </p:sp>
      <p:pic>
        <p:nvPicPr>
          <p:cNvPr id="5" name="Image 0" descr="preencoded.png">    </p:cNvPr>
          <p:cNvPicPr>
            <a:picLocks noChangeAspect="1"/>
          </p:cNvPicPr>
          <p:nvPr/>
        </p:nvPicPr>
        <p:blipFill>
          <a:blip r:embed="rId1"/>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Age</a:t>
            </a:r>
            <a:endParaRPr lang="en-US" sz="2187" dirty="0"/>
          </a:p>
        </p:txBody>
      </p:sp>
      <p:sp>
        <p:nvSpPr>
          <p:cNvPr id="7" name="Text 4"/>
          <p:cNvSpPr/>
          <p:nvPr/>
        </p:nvSpPr>
        <p:spPr>
          <a:xfrm>
            <a:off x="2037993" y="4424601"/>
            <a:ext cx="3295888" cy="1777008"/>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Investigate the relationship between age and COVID-19 severity, including hospitalization and mortality rates.</a:t>
            </a:r>
            <a:endParaRPr lang="en-US" sz="1750" dirty="0"/>
          </a:p>
        </p:txBody>
      </p:sp>
      <p:pic>
        <p:nvPicPr>
          <p:cNvPr id="8" name="Image 1" descr="preencoded.png">    </p:cNvPr>
          <p:cNvPicPr>
            <a:picLocks noChangeAspect="1"/>
          </p:cNvPicPr>
          <p:nvPr/>
        </p:nvPicPr>
        <p:blipFill>
          <a:blip r:embed="rId2"/>
          <a:stretch>
            <a:fillRect/>
          </a:stretch>
        </p:blipFill>
        <p:spPr>
          <a:xfrm>
            <a:off x="5667137" y="3166586"/>
            <a:ext cx="555427" cy="555427"/>
          </a:xfrm>
          <a:prstGeom prst="rect">
            <a:avLst/>
          </a:prstGeom>
        </p:spPr>
      </p:pic>
      <p:sp>
        <p:nvSpPr>
          <p:cNvPr id="9" name="Text 5"/>
          <p:cNvSpPr/>
          <p:nvPr/>
        </p:nvSpPr>
        <p:spPr>
          <a:xfrm>
            <a:off x="5667137" y="3944183"/>
            <a:ext cx="2794992"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Underlying Conditions</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Determine the impact of pre-existing medical conditions on COVID-19 outcomes, such as comorbidities like obesity and diabetes.</a:t>
            </a:r>
            <a:endParaRPr lang="en-US" sz="1750" dirty="0"/>
          </a:p>
        </p:txBody>
      </p:sp>
      <p:pic>
        <p:nvPicPr>
          <p:cNvPr id="11" name="Image 2" descr="preencoded.png">    </p:cNvPr>
          <p:cNvPicPr>
            <a:picLocks noChangeAspect="1"/>
          </p:cNvPicPr>
          <p:nvPr/>
        </p:nvPicPr>
        <p:blipFill>
          <a:blip r:embed="rId3"/>
          <a:stretch>
            <a:fillRect/>
          </a:stretch>
        </p:blipFill>
        <p:spPr>
          <a:xfrm>
            <a:off x="9296400" y="3166586"/>
            <a:ext cx="555427" cy="555427"/>
          </a:xfrm>
          <a:prstGeom prst="rect">
            <a:avLst/>
          </a:prstGeom>
        </p:spPr>
      </p:pic>
      <p:sp>
        <p:nvSpPr>
          <p:cNvPr id="12" name="Text 7"/>
          <p:cNvSpPr/>
          <p:nvPr/>
        </p:nvSpPr>
        <p:spPr>
          <a:xfrm>
            <a:off x="9296400" y="3944183"/>
            <a:ext cx="2816900" cy="347186"/>
          </a:xfrm>
          <a:prstGeom prst="rect">
            <a:avLst/>
          </a:prstGeom>
          <a:noFill/>
          <a:ln/>
        </p:spPr>
        <p:txBody>
          <a:bodyPr wrap="none" rtlCol="0" anchor="t"/>
          <a:lstStyle/>
          <a:p>
            <a:pPr algn="l" indent="0" marL="0">
              <a:lnSpc>
                <a:spcPts val="2734"/>
              </a:lnSpc>
              <a:buNone/>
            </a:pPr>
            <a:r>
              <a:rPr lang="en-US" sz="2187" dirty="0">
                <a:solidFill>
                  <a:srgbClr val="EBCCBB"/>
                </a:solidFill>
                <a:latin typeface="Gelasio" pitchFamily="34" charset="0"/>
                <a:ea typeface="Gelasio" pitchFamily="34" charset="-122"/>
                <a:cs typeface="Gelasio" pitchFamily="34" charset="-120"/>
              </a:rPr>
              <a:t>Socioeconomic Factors</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algn="l" indent="0" marL="0">
              <a:lnSpc>
                <a:spcPts val="2799"/>
              </a:lnSpc>
              <a:buNone/>
            </a:pPr>
            <a:r>
              <a:rPr lang="en-US" sz="1750" dirty="0">
                <a:solidFill>
                  <a:srgbClr val="C9C2C0"/>
                </a:solidFill>
                <a:latin typeface="Gelasio" pitchFamily="34" charset="0"/>
                <a:ea typeface="Gelasio" pitchFamily="34" charset="-122"/>
                <a:cs typeface="Gelasio" pitchFamily="34" charset="-120"/>
              </a:rPr>
              <a:t>Analyze how social determinants of health, such as income, education, and access to healthcare, influence COVID-19 risk and outcomes.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833199" y="1498878"/>
            <a:ext cx="8545949" cy="694373"/>
          </a:xfrm>
          <a:prstGeom prst="rect">
            <a:avLst/>
          </a:prstGeom>
          <a:noFill/>
          <a:ln/>
        </p:spPr>
        <p:txBody>
          <a:bodyPr wrap="none" rtlCol="0" anchor="t"/>
          <a:lstStyle/>
          <a:p>
            <a:pPr indent="0" marL="0">
              <a:lnSpc>
                <a:spcPts val="5468"/>
              </a:lnSpc>
              <a:buNone/>
            </a:pPr>
            <a:r>
              <a:rPr lang="en-US" sz="4374" dirty="0">
                <a:solidFill>
                  <a:srgbClr val="EBCCBB"/>
                </a:solidFill>
                <a:latin typeface="Gelasio" pitchFamily="34" charset="0"/>
                <a:ea typeface="Gelasio" pitchFamily="34" charset="-122"/>
                <a:cs typeface="Gelasio" pitchFamily="34" charset="-120"/>
              </a:rPr>
              <a:t>Conclusion and Recommendations</a:t>
            </a:r>
            <a:endParaRPr lang="en-US" sz="4374" dirty="0"/>
          </a:p>
        </p:txBody>
      </p:sp>
      <p:sp>
        <p:nvSpPr>
          <p:cNvPr id="6" name="Shape 3"/>
          <p:cNvSpPr/>
          <p:nvPr/>
        </p:nvSpPr>
        <p:spPr>
          <a:xfrm>
            <a:off x="833199" y="2526506"/>
            <a:ext cx="4542115" cy="2346365"/>
          </a:xfrm>
          <a:prstGeom prst="roundRect">
            <a:avLst>
              <a:gd name="adj" fmla="val 5682"/>
            </a:avLst>
          </a:prstGeom>
          <a:solidFill>
            <a:srgbClr val="343131"/>
          </a:solidFill>
          <a:ln/>
        </p:spPr>
      </p:sp>
      <p:sp>
        <p:nvSpPr>
          <p:cNvPr id="7" name="Text 4"/>
          <p:cNvSpPr/>
          <p:nvPr/>
        </p:nvSpPr>
        <p:spPr>
          <a:xfrm>
            <a:off x="1055370" y="2748677"/>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Key Insights</a:t>
            </a:r>
            <a:endParaRPr lang="en-US" sz="2187" dirty="0"/>
          </a:p>
        </p:txBody>
      </p:sp>
      <p:sp>
        <p:nvSpPr>
          <p:cNvPr id="8" name="Text 5"/>
          <p:cNvSpPr/>
          <p:nvPr/>
        </p:nvSpPr>
        <p:spPr>
          <a:xfrm>
            <a:off x="1055370" y="3229094"/>
            <a:ext cx="4097774"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Summarize the critical findings from the data analysis, highlighting the most significant trends, patterns, and risk factors.</a:t>
            </a:r>
            <a:endParaRPr lang="en-US" sz="1750" dirty="0"/>
          </a:p>
        </p:txBody>
      </p:sp>
      <p:sp>
        <p:nvSpPr>
          <p:cNvPr id="9" name="Shape 6"/>
          <p:cNvSpPr/>
          <p:nvPr/>
        </p:nvSpPr>
        <p:spPr>
          <a:xfrm>
            <a:off x="5597485" y="2526506"/>
            <a:ext cx="4542115" cy="2346365"/>
          </a:xfrm>
          <a:prstGeom prst="roundRect">
            <a:avLst>
              <a:gd name="adj" fmla="val 5682"/>
            </a:avLst>
          </a:prstGeom>
          <a:solidFill>
            <a:srgbClr val="343131"/>
          </a:solidFill>
          <a:ln/>
        </p:spPr>
      </p:sp>
      <p:sp>
        <p:nvSpPr>
          <p:cNvPr id="10" name="Text 7"/>
          <p:cNvSpPr/>
          <p:nvPr/>
        </p:nvSpPr>
        <p:spPr>
          <a:xfrm>
            <a:off x="5819656" y="2748677"/>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Policy Implications</a:t>
            </a:r>
            <a:endParaRPr lang="en-US" sz="2187" dirty="0"/>
          </a:p>
        </p:txBody>
      </p:sp>
      <p:sp>
        <p:nvSpPr>
          <p:cNvPr id="11" name="Text 8"/>
          <p:cNvSpPr/>
          <p:nvPr/>
        </p:nvSpPr>
        <p:spPr>
          <a:xfrm>
            <a:off x="5819656" y="3229094"/>
            <a:ext cx="4097774" cy="1421606"/>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Provide recommendations for data-driven public health interventions, resource allocation, and policy decisions to mitigate the impact of COVID-19.</a:t>
            </a:r>
            <a:endParaRPr lang="en-US" sz="1750" dirty="0"/>
          </a:p>
        </p:txBody>
      </p:sp>
      <p:sp>
        <p:nvSpPr>
          <p:cNvPr id="12" name="Shape 9"/>
          <p:cNvSpPr/>
          <p:nvPr/>
        </p:nvSpPr>
        <p:spPr>
          <a:xfrm>
            <a:off x="833199" y="5095042"/>
            <a:ext cx="9306401" cy="1635562"/>
          </a:xfrm>
          <a:prstGeom prst="roundRect">
            <a:avLst>
              <a:gd name="adj" fmla="val 8151"/>
            </a:avLst>
          </a:prstGeom>
          <a:solidFill>
            <a:srgbClr val="343131"/>
          </a:solidFill>
          <a:ln/>
        </p:spPr>
      </p:sp>
      <p:sp>
        <p:nvSpPr>
          <p:cNvPr id="13" name="Text 10"/>
          <p:cNvSpPr/>
          <p:nvPr/>
        </p:nvSpPr>
        <p:spPr>
          <a:xfrm>
            <a:off x="1055370" y="5317212"/>
            <a:ext cx="2777490" cy="347186"/>
          </a:xfrm>
          <a:prstGeom prst="rect">
            <a:avLst/>
          </a:prstGeom>
          <a:noFill/>
          <a:ln/>
        </p:spPr>
        <p:txBody>
          <a:bodyPr wrap="none" rtlCol="0" anchor="t"/>
          <a:lstStyle/>
          <a:p>
            <a:pPr indent="0" marL="0">
              <a:lnSpc>
                <a:spcPts val="2734"/>
              </a:lnSpc>
              <a:buNone/>
            </a:pPr>
            <a:r>
              <a:rPr lang="en-US" sz="2187" dirty="0">
                <a:solidFill>
                  <a:srgbClr val="EBCCBB"/>
                </a:solidFill>
                <a:latin typeface="Gelasio" pitchFamily="34" charset="0"/>
                <a:ea typeface="Gelasio" pitchFamily="34" charset="-122"/>
                <a:cs typeface="Gelasio" pitchFamily="34" charset="-120"/>
              </a:rPr>
              <a:t>Future Research</a:t>
            </a:r>
            <a:endParaRPr lang="en-US" sz="2187" dirty="0"/>
          </a:p>
        </p:txBody>
      </p:sp>
      <p:sp>
        <p:nvSpPr>
          <p:cNvPr id="14" name="Text 11"/>
          <p:cNvSpPr/>
          <p:nvPr/>
        </p:nvSpPr>
        <p:spPr>
          <a:xfrm>
            <a:off x="1055370" y="5797629"/>
            <a:ext cx="8862060" cy="710803"/>
          </a:xfrm>
          <a:prstGeom prst="rect">
            <a:avLst/>
          </a:prstGeom>
          <a:noFill/>
          <a:ln/>
        </p:spPr>
        <p:txBody>
          <a:bodyPr wrap="square" rtlCol="0" anchor="t"/>
          <a:lstStyle/>
          <a:p>
            <a:pPr indent="0" marL="0">
              <a:lnSpc>
                <a:spcPts val="2799"/>
              </a:lnSpc>
              <a:buNone/>
            </a:pPr>
            <a:r>
              <a:rPr lang="en-US" sz="1750" dirty="0">
                <a:solidFill>
                  <a:srgbClr val="C9C2C0"/>
                </a:solidFill>
                <a:latin typeface="Gelasio" pitchFamily="34" charset="0"/>
                <a:ea typeface="Gelasio" pitchFamily="34" charset="-122"/>
                <a:cs typeface="Gelasio" pitchFamily="34" charset="-120"/>
              </a:rPr>
              <a:t>Identify areas for further investigation and data collection to continuously improve our understanding of the COVID-19 pandemic.</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2024-05-10T14:27:30Z</dcterms:created>
  <dcterms:modified xsi:type="dcterms:W3CDTF">2024-05-10T14:27:30Z</dcterms:modified>
</cp:coreProperties>
</file>