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1480661"/>
            <a:ext cx="7477601" cy="2874645"/>
          </a:xfrm>
          <a:prstGeom prst="rect">
            <a:avLst/>
          </a:prstGeom>
          <a:noFill/>
          <a:ln/>
        </p:spPr>
        <p:txBody>
          <a:bodyPr wrap="square" rtlCol="0" anchor="t"/>
          <a:lstStyle/>
          <a:p>
            <a:pPr indent="0" marL="0">
              <a:lnSpc>
                <a:spcPts val="7545"/>
              </a:lnSpc>
              <a:buNone/>
            </a:pPr>
            <a:r>
              <a:rPr lang="en-US" sz="6036" dirty="0">
                <a:solidFill>
                  <a:srgbClr val="6EB9FC"/>
                </a:solidFill>
                <a:latin typeface="Lora" pitchFamily="34" charset="0"/>
                <a:ea typeface="Lora" pitchFamily="34" charset="-122"/>
                <a:cs typeface="Lora" pitchFamily="34" charset="-120"/>
              </a:rPr>
              <a:t>Hotel Aggregator Analysis using Power BI</a:t>
            </a:r>
            <a:endParaRPr lang="en-US" sz="6036" dirty="0"/>
          </a:p>
        </p:txBody>
      </p:sp>
      <p:sp>
        <p:nvSpPr>
          <p:cNvPr id="6" name="Text 3"/>
          <p:cNvSpPr/>
          <p:nvPr/>
        </p:nvSpPr>
        <p:spPr>
          <a:xfrm>
            <a:off x="6319599" y="4688562"/>
            <a:ext cx="7477601"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presentation provides a comprehensive analysis of a hotel aggregator's data using the powerful data visualization tool, Power BI. It covers key aspects of the analysis, from data sources and preparation to exploration, performance indicators, and final insights and recommendations.</a:t>
            </a:r>
            <a:endParaRPr lang="en-US" sz="1750" dirty="0"/>
          </a:p>
        </p:txBody>
      </p:sp>
      <p:sp>
        <p:nvSpPr>
          <p:cNvPr id="7" name="Shape 4"/>
          <p:cNvSpPr/>
          <p:nvPr/>
        </p:nvSpPr>
        <p:spPr>
          <a:xfrm>
            <a:off x="6319599" y="6376749"/>
            <a:ext cx="355402" cy="355402"/>
          </a:xfrm>
          <a:prstGeom prst="roundRect">
            <a:avLst>
              <a:gd name="adj" fmla="val 25726039"/>
            </a:avLst>
          </a:prstGeom>
          <a:solidFill>
            <a:srgbClr val="C3CBD6"/>
          </a:solidFill>
          <a:ln w="7620">
            <a:solidFill>
              <a:srgbClr val="FFFFFF"/>
            </a:solidFill>
            <a:prstDash val="solid"/>
          </a:ln>
        </p:spPr>
      </p:sp>
      <p:sp>
        <p:nvSpPr>
          <p:cNvPr id="8" name="Text 5"/>
          <p:cNvSpPr/>
          <p:nvPr/>
        </p:nvSpPr>
        <p:spPr>
          <a:xfrm>
            <a:off x="6411516" y="6481286"/>
            <a:ext cx="171569" cy="146328"/>
          </a:xfrm>
          <a:prstGeom prst="rect">
            <a:avLst/>
          </a:prstGeom>
          <a:noFill/>
          <a:ln/>
        </p:spPr>
        <p:txBody>
          <a:bodyPr wrap="none" rtlCol="0" anchor="t"/>
          <a:lstStyle/>
          <a:p>
            <a:pPr algn="ctr" indent="0" marL="0">
              <a:lnSpc>
                <a:spcPts val="1152"/>
              </a:lnSpc>
              <a:buNone/>
            </a:pPr>
            <a:r>
              <a:rPr lang="en-US" sz="1152" dirty="0">
                <a:solidFill>
                  <a:srgbClr val="3C3838"/>
                </a:solidFill>
                <a:latin typeface="Source Sans Pro" pitchFamily="34" charset="0"/>
                <a:ea typeface="Source Sans Pro" pitchFamily="34" charset="-122"/>
                <a:cs typeface="Source Sans Pro" pitchFamily="34" charset="-120"/>
              </a:rPr>
              <a:t>Ua</a:t>
            </a:r>
            <a:endParaRPr lang="en-US" sz="1152" dirty="0"/>
          </a:p>
        </p:txBody>
      </p:sp>
      <p:sp>
        <p:nvSpPr>
          <p:cNvPr id="9" name="Text 6"/>
          <p:cNvSpPr/>
          <p:nvPr/>
        </p:nvSpPr>
        <p:spPr>
          <a:xfrm>
            <a:off x="6786086" y="6360081"/>
            <a:ext cx="1718786" cy="388858"/>
          </a:xfrm>
          <a:prstGeom prst="rect">
            <a:avLst/>
          </a:prstGeom>
          <a:noFill/>
          <a:ln/>
        </p:spPr>
        <p:txBody>
          <a:bodyPr wrap="none" rtlCol="0" anchor="t"/>
          <a:lstStyle/>
          <a:p>
            <a:pPr algn="l" indent="0" marL="0">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UDIT TYAGI</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758672"/>
            <a:ext cx="555498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Introduction</a:t>
            </a:r>
            <a:endParaRPr lang="en-US" sz="4374" dirty="0"/>
          </a:p>
        </p:txBody>
      </p:sp>
      <p:sp>
        <p:nvSpPr>
          <p:cNvPr id="5" name="Shape 3"/>
          <p:cNvSpPr/>
          <p:nvPr/>
        </p:nvSpPr>
        <p:spPr>
          <a:xfrm>
            <a:off x="2348389" y="3070979"/>
            <a:ext cx="499943" cy="499943"/>
          </a:xfrm>
          <a:prstGeom prst="roundRect">
            <a:avLst>
              <a:gd name="adj" fmla="val 13333"/>
            </a:avLst>
          </a:prstGeom>
          <a:solidFill>
            <a:srgbClr val="363A4A"/>
          </a:solidFill>
          <a:ln/>
        </p:spPr>
      </p:sp>
      <p:sp>
        <p:nvSpPr>
          <p:cNvPr id="6" name="Text 4"/>
          <p:cNvSpPr/>
          <p:nvPr/>
        </p:nvSpPr>
        <p:spPr>
          <a:xfrm>
            <a:off x="2537698" y="3112651"/>
            <a:ext cx="121325"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7" name="Text 5"/>
          <p:cNvSpPr/>
          <p:nvPr/>
        </p:nvSpPr>
        <p:spPr>
          <a:xfrm>
            <a:off x="3070503" y="3147298"/>
            <a:ext cx="244090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Overview</a:t>
            </a:r>
            <a:endParaRPr lang="en-US" sz="2187" dirty="0"/>
          </a:p>
        </p:txBody>
      </p:sp>
      <p:sp>
        <p:nvSpPr>
          <p:cNvPr id="8" name="Text 6"/>
          <p:cNvSpPr/>
          <p:nvPr/>
        </p:nvSpPr>
        <p:spPr>
          <a:xfrm>
            <a:off x="3070503" y="3627715"/>
            <a:ext cx="2440900" cy="2487811"/>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analysis aims to uncover valuable insights from the hotel aggregator's data to support strategic decision-making and drive business growth.</a:t>
            </a:r>
            <a:endParaRPr lang="en-US" sz="1750" dirty="0"/>
          </a:p>
        </p:txBody>
      </p:sp>
      <p:sp>
        <p:nvSpPr>
          <p:cNvPr id="9" name="Shape 7"/>
          <p:cNvSpPr/>
          <p:nvPr/>
        </p:nvSpPr>
        <p:spPr>
          <a:xfrm>
            <a:off x="5733574" y="3070979"/>
            <a:ext cx="499943" cy="499943"/>
          </a:xfrm>
          <a:prstGeom prst="roundRect">
            <a:avLst>
              <a:gd name="adj" fmla="val 13333"/>
            </a:avLst>
          </a:prstGeom>
          <a:solidFill>
            <a:srgbClr val="363A4A"/>
          </a:solidFill>
          <a:ln/>
        </p:spPr>
      </p:sp>
      <p:sp>
        <p:nvSpPr>
          <p:cNvPr id="10" name="Text 8"/>
          <p:cNvSpPr/>
          <p:nvPr/>
        </p:nvSpPr>
        <p:spPr>
          <a:xfrm>
            <a:off x="5893951" y="3112651"/>
            <a:ext cx="17907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1" name="Text 9"/>
          <p:cNvSpPr/>
          <p:nvPr/>
        </p:nvSpPr>
        <p:spPr>
          <a:xfrm>
            <a:off x="6455688" y="3147298"/>
            <a:ext cx="244090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Objectives</a:t>
            </a:r>
            <a:endParaRPr lang="en-US" sz="2187" dirty="0"/>
          </a:p>
        </p:txBody>
      </p:sp>
      <p:sp>
        <p:nvSpPr>
          <p:cNvPr id="12" name="Text 10"/>
          <p:cNvSpPr/>
          <p:nvPr/>
        </p:nvSpPr>
        <p:spPr>
          <a:xfrm>
            <a:off x="6455688" y="3627715"/>
            <a:ext cx="2440900" cy="284321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key objectives include identifying performance trends, understanding customer preferences, and providing actionable recommendations to enhance the aggregator's service offerings.</a:t>
            </a:r>
            <a:endParaRPr lang="en-US" sz="1750" dirty="0"/>
          </a:p>
        </p:txBody>
      </p:sp>
      <p:sp>
        <p:nvSpPr>
          <p:cNvPr id="13" name="Shape 11"/>
          <p:cNvSpPr/>
          <p:nvPr/>
        </p:nvSpPr>
        <p:spPr>
          <a:xfrm>
            <a:off x="9118759" y="3070979"/>
            <a:ext cx="499943" cy="499943"/>
          </a:xfrm>
          <a:prstGeom prst="roundRect">
            <a:avLst>
              <a:gd name="adj" fmla="val 13333"/>
            </a:avLst>
          </a:prstGeom>
          <a:solidFill>
            <a:srgbClr val="363A4A"/>
          </a:solidFill>
          <a:ln/>
        </p:spPr>
      </p:sp>
      <p:sp>
        <p:nvSpPr>
          <p:cNvPr id="14" name="Text 12"/>
          <p:cNvSpPr/>
          <p:nvPr/>
        </p:nvSpPr>
        <p:spPr>
          <a:xfrm>
            <a:off x="9275802" y="3112651"/>
            <a:ext cx="185738"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9840873" y="3147298"/>
            <a:ext cx="244090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Scope</a:t>
            </a:r>
            <a:endParaRPr lang="en-US" sz="2187" dirty="0"/>
          </a:p>
        </p:txBody>
      </p:sp>
      <p:sp>
        <p:nvSpPr>
          <p:cNvPr id="16" name="Text 14"/>
          <p:cNvSpPr/>
          <p:nvPr/>
        </p:nvSpPr>
        <p:spPr>
          <a:xfrm>
            <a:off x="9840873" y="3627715"/>
            <a:ext cx="2440900"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analysis covers data from the past two years, focusing on hotel booking patterns, revenue streams, and customer demographics.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039064"/>
            <a:ext cx="7693223"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Data Sources and Preparation</a:t>
            </a:r>
            <a:endParaRPr lang="en-US" sz="4374" dirty="0"/>
          </a:p>
        </p:txBody>
      </p:sp>
      <p:sp>
        <p:nvSpPr>
          <p:cNvPr id="5" name="Text 3"/>
          <p:cNvSpPr/>
          <p:nvPr/>
        </p:nvSpPr>
        <p:spPr>
          <a:xfrm>
            <a:off x="2348389" y="3288863"/>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Data Sources</a:t>
            </a:r>
            <a:endParaRPr lang="en-US" sz="2187" dirty="0"/>
          </a:p>
        </p:txBody>
      </p:sp>
      <p:sp>
        <p:nvSpPr>
          <p:cNvPr id="6" name="Text 4"/>
          <p:cNvSpPr/>
          <p:nvPr/>
        </p:nvSpPr>
        <p:spPr>
          <a:xfrm>
            <a:off x="2348389" y="3858220"/>
            <a:ext cx="2949416"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analysis utilizes data from the hotel aggregator's booking platform, customer relationship management system, and third-party market research reports.</a:t>
            </a:r>
            <a:endParaRPr lang="en-US" sz="1750" dirty="0"/>
          </a:p>
        </p:txBody>
      </p:sp>
      <p:sp>
        <p:nvSpPr>
          <p:cNvPr id="7" name="Text 5"/>
          <p:cNvSpPr/>
          <p:nvPr/>
        </p:nvSpPr>
        <p:spPr>
          <a:xfrm>
            <a:off x="5847398" y="3288863"/>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Data Cleaning</a:t>
            </a:r>
            <a:endParaRPr lang="en-US" sz="2187" dirty="0"/>
          </a:p>
        </p:txBody>
      </p:sp>
      <p:sp>
        <p:nvSpPr>
          <p:cNvPr id="8" name="Text 6"/>
          <p:cNvSpPr/>
          <p:nvPr/>
        </p:nvSpPr>
        <p:spPr>
          <a:xfrm>
            <a:off x="5847398" y="3858220"/>
            <a:ext cx="2949416"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raw data was cleaned, transformed, and consolidated to ensure consistency and accuracy for the analysis.</a:t>
            </a:r>
            <a:endParaRPr lang="en-US" sz="1750" dirty="0"/>
          </a:p>
        </p:txBody>
      </p:sp>
      <p:sp>
        <p:nvSpPr>
          <p:cNvPr id="9" name="Text 7"/>
          <p:cNvSpPr/>
          <p:nvPr/>
        </p:nvSpPr>
        <p:spPr>
          <a:xfrm>
            <a:off x="9346406" y="3288863"/>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Enrichment</a:t>
            </a:r>
            <a:endParaRPr lang="en-US" sz="2187" dirty="0"/>
          </a:p>
        </p:txBody>
      </p:sp>
      <p:sp>
        <p:nvSpPr>
          <p:cNvPr id="10" name="Text 8"/>
          <p:cNvSpPr/>
          <p:nvPr/>
        </p:nvSpPr>
        <p:spPr>
          <a:xfrm>
            <a:off x="9346406" y="3858220"/>
            <a:ext cx="2949416" cy="1777008"/>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Additional data points, such as customer demographics and location information, were incorporated to enhance the depth of the analysis.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833199" y="925473"/>
            <a:ext cx="6620708"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Exploratory Data Analysis</a:t>
            </a:r>
            <a:endParaRPr lang="en-US" sz="4374" dirty="0"/>
          </a:p>
        </p:txBody>
      </p:sp>
      <p:sp>
        <p:nvSpPr>
          <p:cNvPr id="6" name="Shape 3"/>
          <p:cNvSpPr/>
          <p:nvPr/>
        </p:nvSpPr>
        <p:spPr>
          <a:xfrm>
            <a:off x="1152644" y="1953101"/>
            <a:ext cx="27742" cy="5351026"/>
          </a:xfrm>
          <a:prstGeom prst="rect">
            <a:avLst/>
          </a:prstGeom>
          <a:solidFill>
            <a:srgbClr val="6EB9FC"/>
          </a:solidFill>
          <a:ln/>
        </p:spPr>
      </p:sp>
      <p:sp>
        <p:nvSpPr>
          <p:cNvPr id="7" name="Shape 4"/>
          <p:cNvSpPr/>
          <p:nvPr/>
        </p:nvSpPr>
        <p:spPr>
          <a:xfrm>
            <a:off x="1416427" y="2362736"/>
            <a:ext cx="777597" cy="27742"/>
          </a:xfrm>
          <a:prstGeom prst="rect">
            <a:avLst/>
          </a:prstGeom>
          <a:solidFill>
            <a:srgbClr val="6EB9FC"/>
          </a:solidFill>
          <a:ln/>
        </p:spPr>
      </p:sp>
      <p:sp>
        <p:nvSpPr>
          <p:cNvPr id="8" name="Shape 5"/>
          <p:cNvSpPr/>
          <p:nvPr/>
        </p:nvSpPr>
        <p:spPr>
          <a:xfrm>
            <a:off x="916484" y="2126694"/>
            <a:ext cx="499943" cy="499943"/>
          </a:xfrm>
          <a:prstGeom prst="roundRect">
            <a:avLst>
              <a:gd name="adj" fmla="val 13333"/>
            </a:avLst>
          </a:prstGeom>
          <a:solidFill>
            <a:srgbClr val="363A4A"/>
          </a:solidFill>
          <a:ln/>
        </p:spPr>
      </p:sp>
      <p:sp>
        <p:nvSpPr>
          <p:cNvPr id="9" name="Text 6"/>
          <p:cNvSpPr/>
          <p:nvPr/>
        </p:nvSpPr>
        <p:spPr>
          <a:xfrm>
            <a:off x="1105793" y="2168366"/>
            <a:ext cx="121325"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10" name="Text 7"/>
          <p:cNvSpPr/>
          <p:nvPr/>
        </p:nvSpPr>
        <p:spPr>
          <a:xfrm>
            <a:off x="2388513" y="2175272"/>
            <a:ext cx="277749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Booking Trends</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Analyzed patterns in hotel bookings, including seasonal variations, peak periods, and changes in booking volume over time.</a:t>
            </a:r>
            <a:endParaRPr lang="en-US" sz="1750" dirty="0"/>
          </a:p>
        </p:txBody>
      </p:sp>
      <p:sp>
        <p:nvSpPr>
          <p:cNvPr id="12" name="Shape 9"/>
          <p:cNvSpPr/>
          <p:nvPr/>
        </p:nvSpPr>
        <p:spPr>
          <a:xfrm>
            <a:off x="1416427" y="4220468"/>
            <a:ext cx="777597" cy="27742"/>
          </a:xfrm>
          <a:prstGeom prst="rect">
            <a:avLst/>
          </a:prstGeom>
          <a:solidFill>
            <a:srgbClr val="6EB9FC"/>
          </a:solidFill>
          <a:ln/>
        </p:spPr>
      </p:sp>
      <p:sp>
        <p:nvSpPr>
          <p:cNvPr id="13" name="Shape 10"/>
          <p:cNvSpPr/>
          <p:nvPr/>
        </p:nvSpPr>
        <p:spPr>
          <a:xfrm>
            <a:off x="916484" y="3984427"/>
            <a:ext cx="499943" cy="499943"/>
          </a:xfrm>
          <a:prstGeom prst="roundRect">
            <a:avLst>
              <a:gd name="adj" fmla="val 13333"/>
            </a:avLst>
          </a:prstGeom>
          <a:solidFill>
            <a:srgbClr val="363A4A"/>
          </a:solidFill>
          <a:ln/>
        </p:spPr>
      </p:sp>
      <p:sp>
        <p:nvSpPr>
          <p:cNvPr id="14" name="Text 11"/>
          <p:cNvSpPr/>
          <p:nvPr/>
        </p:nvSpPr>
        <p:spPr>
          <a:xfrm>
            <a:off x="1076861" y="4026098"/>
            <a:ext cx="17907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5" name="Text 12"/>
          <p:cNvSpPr/>
          <p:nvPr/>
        </p:nvSpPr>
        <p:spPr>
          <a:xfrm>
            <a:off x="2388513" y="4033004"/>
            <a:ext cx="277749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Customer Segments</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Identified key customer segments based on factors such as travel purpose, budget, and preferred hotel amenities.</a:t>
            </a:r>
            <a:endParaRPr lang="en-US" sz="1750" dirty="0"/>
          </a:p>
        </p:txBody>
      </p:sp>
      <p:sp>
        <p:nvSpPr>
          <p:cNvPr id="17" name="Shape 14"/>
          <p:cNvSpPr/>
          <p:nvPr/>
        </p:nvSpPr>
        <p:spPr>
          <a:xfrm>
            <a:off x="1416427" y="6078200"/>
            <a:ext cx="777597" cy="27742"/>
          </a:xfrm>
          <a:prstGeom prst="rect">
            <a:avLst/>
          </a:prstGeom>
          <a:solidFill>
            <a:srgbClr val="6EB9FC"/>
          </a:solidFill>
          <a:ln/>
        </p:spPr>
      </p:sp>
      <p:sp>
        <p:nvSpPr>
          <p:cNvPr id="18" name="Shape 15"/>
          <p:cNvSpPr/>
          <p:nvPr/>
        </p:nvSpPr>
        <p:spPr>
          <a:xfrm>
            <a:off x="916484" y="5842159"/>
            <a:ext cx="499943" cy="499943"/>
          </a:xfrm>
          <a:prstGeom prst="roundRect">
            <a:avLst>
              <a:gd name="adj" fmla="val 13333"/>
            </a:avLst>
          </a:prstGeom>
          <a:solidFill>
            <a:srgbClr val="363A4A"/>
          </a:solidFill>
          <a:ln/>
        </p:spPr>
      </p:sp>
      <p:sp>
        <p:nvSpPr>
          <p:cNvPr id="19" name="Text 16"/>
          <p:cNvSpPr/>
          <p:nvPr/>
        </p:nvSpPr>
        <p:spPr>
          <a:xfrm>
            <a:off x="1073527" y="5883831"/>
            <a:ext cx="185738"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20" name="Text 17"/>
          <p:cNvSpPr/>
          <p:nvPr/>
        </p:nvSpPr>
        <p:spPr>
          <a:xfrm>
            <a:off x="2388513" y="5890736"/>
            <a:ext cx="277749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Market Insights</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Benchmarked the hotel aggregator's performance against industry trends and competitors to gain a comprehensive understanding of the market landscape.</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269802"/>
            <a:ext cx="7213402"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Key Performance Indicators</a:t>
            </a:r>
            <a:endParaRPr lang="en-US" sz="4374" dirty="0"/>
          </a:p>
        </p:txBody>
      </p:sp>
      <p:sp>
        <p:nvSpPr>
          <p:cNvPr id="5" name="Shape 3"/>
          <p:cNvSpPr/>
          <p:nvPr/>
        </p:nvSpPr>
        <p:spPr>
          <a:xfrm>
            <a:off x="2348389" y="2408515"/>
            <a:ext cx="4855726" cy="1990963"/>
          </a:xfrm>
          <a:prstGeom prst="roundRect">
            <a:avLst>
              <a:gd name="adj" fmla="val 3348"/>
            </a:avLst>
          </a:prstGeom>
          <a:solidFill>
            <a:srgbClr val="363A4A"/>
          </a:solidFill>
          <a:ln/>
        </p:spPr>
      </p:sp>
      <p:sp>
        <p:nvSpPr>
          <p:cNvPr id="6" name="Text 4"/>
          <p:cNvSpPr/>
          <p:nvPr/>
        </p:nvSpPr>
        <p:spPr>
          <a:xfrm>
            <a:off x="2570559" y="2630686"/>
            <a:ext cx="3234452"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Booking Conversion Rate</a:t>
            </a:r>
            <a:endParaRPr lang="en-US" sz="2187" dirty="0"/>
          </a:p>
        </p:txBody>
      </p:sp>
      <p:sp>
        <p:nvSpPr>
          <p:cNvPr id="7" name="Text 5"/>
          <p:cNvSpPr/>
          <p:nvPr/>
        </p:nvSpPr>
        <p:spPr>
          <a:xfrm>
            <a:off x="2570559" y="3111103"/>
            <a:ext cx="4411385"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Measured the percentage of website visitors who successfully completed a hotel booking transaction.</a:t>
            </a:r>
            <a:endParaRPr lang="en-US" sz="1750" dirty="0"/>
          </a:p>
        </p:txBody>
      </p:sp>
      <p:sp>
        <p:nvSpPr>
          <p:cNvPr id="8" name="Shape 6"/>
          <p:cNvSpPr/>
          <p:nvPr/>
        </p:nvSpPr>
        <p:spPr>
          <a:xfrm>
            <a:off x="7426285" y="2408515"/>
            <a:ext cx="4855726" cy="1990963"/>
          </a:xfrm>
          <a:prstGeom prst="roundRect">
            <a:avLst>
              <a:gd name="adj" fmla="val 3348"/>
            </a:avLst>
          </a:prstGeom>
          <a:solidFill>
            <a:srgbClr val="363A4A"/>
          </a:solidFill>
          <a:ln/>
        </p:spPr>
      </p:sp>
      <p:sp>
        <p:nvSpPr>
          <p:cNvPr id="9" name="Text 7"/>
          <p:cNvSpPr/>
          <p:nvPr/>
        </p:nvSpPr>
        <p:spPr>
          <a:xfrm>
            <a:off x="7648456" y="2630686"/>
            <a:ext cx="3180874"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Average Daily Rate (ADR)</a:t>
            </a:r>
            <a:endParaRPr lang="en-US" sz="2187" dirty="0"/>
          </a:p>
        </p:txBody>
      </p:sp>
      <p:sp>
        <p:nvSpPr>
          <p:cNvPr id="10" name="Text 8"/>
          <p:cNvSpPr/>
          <p:nvPr/>
        </p:nvSpPr>
        <p:spPr>
          <a:xfrm>
            <a:off x="7648456" y="3111103"/>
            <a:ext cx="4411385"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Tracked the average price per room, a crucial metric for optimizing revenue management strategies.</a:t>
            </a:r>
            <a:endParaRPr lang="en-US" sz="1750" dirty="0"/>
          </a:p>
        </p:txBody>
      </p:sp>
      <p:sp>
        <p:nvSpPr>
          <p:cNvPr id="11" name="Shape 9"/>
          <p:cNvSpPr/>
          <p:nvPr/>
        </p:nvSpPr>
        <p:spPr>
          <a:xfrm>
            <a:off x="2348389" y="4621649"/>
            <a:ext cx="4855726" cy="2338149"/>
          </a:xfrm>
          <a:prstGeom prst="roundRect">
            <a:avLst>
              <a:gd name="adj" fmla="val 2851"/>
            </a:avLst>
          </a:prstGeom>
          <a:solidFill>
            <a:srgbClr val="363A4A"/>
          </a:solidFill>
          <a:ln/>
        </p:spPr>
      </p:sp>
      <p:sp>
        <p:nvSpPr>
          <p:cNvPr id="12" name="Text 10"/>
          <p:cNvSpPr/>
          <p:nvPr/>
        </p:nvSpPr>
        <p:spPr>
          <a:xfrm>
            <a:off x="2570559" y="4843820"/>
            <a:ext cx="2862977"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Customer Satisfaction</a:t>
            </a:r>
            <a:endParaRPr lang="en-US" sz="2187" dirty="0"/>
          </a:p>
        </p:txBody>
      </p:sp>
      <p:sp>
        <p:nvSpPr>
          <p:cNvPr id="13" name="Text 11"/>
          <p:cNvSpPr/>
          <p:nvPr/>
        </p:nvSpPr>
        <p:spPr>
          <a:xfrm>
            <a:off x="2570559" y="5324237"/>
            <a:ext cx="4411385"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Analyzed customer ratings and reviews to gauge satisfaction levels and identify areas for improvement.</a:t>
            </a:r>
            <a:endParaRPr lang="en-US" sz="1750" dirty="0"/>
          </a:p>
        </p:txBody>
      </p:sp>
      <p:sp>
        <p:nvSpPr>
          <p:cNvPr id="14" name="Shape 12"/>
          <p:cNvSpPr/>
          <p:nvPr/>
        </p:nvSpPr>
        <p:spPr>
          <a:xfrm>
            <a:off x="7426285" y="4621649"/>
            <a:ext cx="4855726" cy="2338149"/>
          </a:xfrm>
          <a:prstGeom prst="roundRect">
            <a:avLst>
              <a:gd name="adj" fmla="val 2851"/>
            </a:avLst>
          </a:prstGeom>
          <a:solidFill>
            <a:srgbClr val="363A4A"/>
          </a:solidFill>
          <a:ln/>
        </p:spPr>
      </p:sp>
      <p:sp>
        <p:nvSpPr>
          <p:cNvPr id="15" name="Text 13"/>
          <p:cNvSpPr/>
          <p:nvPr/>
        </p:nvSpPr>
        <p:spPr>
          <a:xfrm>
            <a:off x="7648456" y="4843820"/>
            <a:ext cx="4411385"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Revenue per Available Room (RevPAR)</a:t>
            </a:r>
            <a:endParaRPr lang="en-US" sz="2187" dirty="0"/>
          </a:p>
        </p:txBody>
      </p:sp>
      <p:sp>
        <p:nvSpPr>
          <p:cNvPr id="16" name="Text 14"/>
          <p:cNvSpPr/>
          <p:nvPr/>
        </p:nvSpPr>
        <p:spPr>
          <a:xfrm>
            <a:off x="7648456" y="5671423"/>
            <a:ext cx="4411385"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Calculated the revenue generated per available room, providing insight into the aggregator's overall financial performance.</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676638"/>
            <a:ext cx="7845981"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Visualizations and Dashboards</a:t>
            </a:r>
            <a:endParaRPr lang="en-US" sz="4374" dirty="0"/>
          </a:p>
        </p:txBody>
      </p:sp>
      <p:pic>
        <p:nvPicPr>
          <p:cNvPr id="5" name="Image 0" descr="preencoded.png">    </p:cNvPr>
          <p:cNvPicPr>
            <a:picLocks noChangeAspect="1"/>
          </p:cNvPicPr>
          <p:nvPr/>
        </p:nvPicPr>
        <p:blipFill>
          <a:blip r:embed="rId1"/>
          <a:stretch>
            <a:fillRect/>
          </a:stretch>
        </p:blipFill>
        <p:spPr>
          <a:xfrm>
            <a:off x="2348389" y="2815352"/>
            <a:ext cx="555427" cy="555427"/>
          </a:xfrm>
          <a:prstGeom prst="rect">
            <a:avLst/>
          </a:prstGeom>
        </p:spPr>
      </p:pic>
      <p:sp>
        <p:nvSpPr>
          <p:cNvPr id="6" name="Text 3"/>
          <p:cNvSpPr/>
          <p:nvPr/>
        </p:nvSpPr>
        <p:spPr>
          <a:xfrm>
            <a:off x="2348389" y="3592949"/>
            <a:ext cx="2233374"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Trend Analysis</a:t>
            </a:r>
            <a:endParaRPr lang="en-US" sz="2187" dirty="0"/>
          </a:p>
        </p:txBody>
      </p:sp>
      <p:sp>
        <p:nvSpPr>
          <p:cNvPr id="7" name="Text 4"/>
          <p:cNvSpPr/>
          <p:nvPr/>
        </p:nvSpPr>
        <p:spPr>
          <a:xfrm>
            <a:off x="2348389" y="4073366"/>
            <a:ext cx="2233374" cy="1777008"/>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Visualized booking trends, seasonality, and growth patterns using interactive line charts and area graphs.</a:t>
            </a:r>
            <a:endParaRPr lang="en-US" sz="1750" dirty="0"/>
          </a:p>
        </p:txBody>
      </p:sp>
      <p:pic>
        <p:nvPicPr>
          <p:cNvPr id="8" name="Image 1" descr="preencoded.png">    </p:cNvPr>
          <p:cNvPicPr>
            <a:picLocks noChangeAspect="1"/>
          </p:cNvPicPr>
          <p:nvPr/>
        </p:nvPicPr>
        <p:blipFill>
          <a:blip r:embed="rId2"/>
          <a:stretch>
            <a:fillRect/>
          </a:stretch>
        </p:blipFill>
        <p:spPr>
          <a:xfrm>
            <a:off x="4915019" y="2815352"/>
            <a:ext cx="555427" cy="555427"/>
          </a:xfrm>
          <a:prstGeom prst="rect">
            <a:avLst/>
          </a:prstGeom>
        </p:spPr>
      </p:pic>
      <p:sp>
        <p:nvSpPr>
          <p:cNvPr id="9" name="Text 5"/>
          <p:cNvSpPr/>
          <p:nvPr/>
        </p:nvSpPr>
        <p:spPr>
          <a:xfrm>
            <a:off x="4915019" y="3592949"/>
            <a:ext cx="2233493" cy="694373"/>
          </a:xfrm>
          <a:prstGeom prst="rect">
            <a:avLst/>
          </a:prstGeom>
          <a:noFill/>
          <a:ln/>
        </p:spPr>
        <p:txBody>
          <a:bodyPr wrap="squar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Customer Segmentation</a:t>
            </a:r>
            <a:endParaRPr lang="en-US" sz="2187" dirty="0"/>
          </a:p>
        </p:txBody>
      </p:sp>
      <p:sp>
        <p:nvSpPr>
          <p:cNvPr id="10" name="Text 6"/>
          <p:cNvSpPr/>
          <p:nvPr/>
        </p:nvSpPr>
        <p:spPr>
          <a:xfrm>
            <a:off x="4915019" y="4420553"/>
            <a:ext cx="2233493" cy="1777008"/>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Depicted customer segments and their booking preferences through dynamic bar charts and scatter plots.</a:t>
            </a:r>
            <a:endParaRPr lang="en-US" sz="1750" dirty="0"/>
          </a:p>
        </p:txBody>
      </p:sp>
      <p:pic>
        <p:nvPicPr>
          <p:cNvPr id="11" name="Image 2" descr="preencoded.png">    </p:cNvPr>
          <p:cNvPicPr>
            <a:picLocks noChangeAspect="1"/>
          </p:cNvPicPr>
          <p:nvPr/>
        </p:nvPicPr>
        <p:blipFill>
          <a:blip r:embed="rId3"/>
          <a:stretch>
            <a:fillRect/>
          </a:stretch>
        </p:blipFill>
        <p:spPr>
          <a:xfrm>
            <a:off x="7481768" y="2815352"/>
            <a:ext cx="555427" cy="555427"/>
          </a:xfrm>
          <a:prstGeom prst="rect">
            <a:avLst/>
          </a:prstGeom>
        </p:spPr>
      </p:pic>
      <p:sp>
        <p:nvSpPr>
          <p:cNvPr id="12" name="Text 7"/>
          <p:cNvSpPr/>
          <p:nvPr/>
        </p:nvSpPr>
        <p:spPr>
          <a:xfrm>
            <a:off x="7481768" y="3592949"/>
            <a:ext cx="2233374" cy="694373"/>
          </a:xfrm>
          <a:prstGeom prst="rect">
            <a:avLst/>
          </a:prstGeom>
          <a:noFill/>
          <a:ln/>
        </p:spPr>
        <p:txBody>
          <a:bodyPr wrap="squar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Geographical Insights</a:t>
            </a:r>
            <a:endParaRPr lang="en-US" sz="2187" dirty="0"/>
          </a:p>
        </p:txBody>
      </p:sp>
      <p:sp>
        <p:nvSpPr>
          <p:cNvPr id="13" name="Text 8"/>
          <p:cNvSpPr/>
          <p:nvPr/>
        </p:nvSpPr>
        <p:spPr>
          <a:xfrm>
            <a:off x="7481768" y="4420553"/>
            <a:ext cx="2233374" cy="1777008"/>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Leveraged geographic visualizations, such as heat maps and bubble charts, to analyze hotel demand by location.</a:t>
            </a:r>
            <a:endParaRPr lang="en-US" sz="1750" dirty="0"/>
          </a:p>
        </p:txBody>
      </p:sp>
      <p:pic>
        <p:nvPicPr>
          <p:cNvPr id="14" name="Image 3" descr="preencoded.png">    </p:cNvPr>
          <p:cNvPicPr>
            <a:picLocks noChangeAspect="1"/>
          </p:cNvPicPr>
          <p:nvPr/>
        </p:nvPicPr>
        <p:blipFill>
          <a:blip r:embed="rId4"/>
          <a:stretch>
            <a:fillRect/>
          </a:stretch>
        </p:blipFill>
        <p:spPr>
          <a:xfrm>
            <a:off x="10048399" y="2815352"/>
            <a:ext cx="555427" cy="555427"/>
          </a:xfrm>
          <a:prstGeom prst="rect">
            <a:avLst/>
          </a:prstGeom>
        </p:spPr>
      </p:pic>
      <p:sp>
        <p:nvSpPr>
          <p:cNvPr id="15" name="Text 9"/>
          <p:cNvSpPr/>
          <p:nvPr/>
        </p:nvSpPr>
        <p:spPr>
          <a:xfrm>
            <a:off x="10048399" y="3592949"/>
            <a:ext cx="2233493" cy="694373"/>
          </a:xfrm>
          <a:prstGeom prst="rect">
            <a:avLst/>
          </a:prstGeom>
          <a:noFill/>
          <a:ln/>
        </p:spPr>
        <p:txBody>
          <a:bodyPr wrap="squar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Performance Monitoring</a:t>
            </a:r>
            <a:endParaRPr lang="en-US" sz="2187" dirty="0"/>
          </a:p>
        </p:txBody>
      </p:sp>
      <p:sp>
        <p:nvSpPr>
          <p:cNvPr id="16" name="Text 10"/>
          <p:cNvSpPr/>
          <p:nvPr/>
        </p:nvSpPr>
        <p:spPr>
          <a:xfrm>
            <a:off x="10048399" y="4420553"/>
            <a:ext cx="2233493" cy="2132409"/>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Developed a comprehensive dashboard to track and monitor the key performance indicators in real-time.</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934760"/>
            <a:ext cx="809756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Insights and Recommendations</a:t>
            </a:r>
            <a:endParaRPr lang="en-US" sz="4374" dirty="0"/>
          </a:p>
        </p:txBody>
      </p:sp>
      <p:pic>
        <p:nvPicPr>
          <p:cNvPr id="6" name="Image 1" descr="preencoded.png">    </p:cNvPr>
          <p:cNvPicPr>
            <a:picLocks noChangeAspect="1"/>
          </p:cNvPicPr>
          <p:nvPr/>
        </p:nvPicPr>
        <p:blipFill>
          <a:blip r:embed="rId2"/>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Optimize Pricing</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Adjust pricing strategies based on demand patterns and competitor analysis to maximize revenue and occupancy rates.</a:t>
            </a:r>
            <a:endParaRPr lang="en-US" sz="1750" dirty="0"/>
          </a:p>
        </p:txBody>
      </p:sp>
      <p:pic>
        <p:nvPicPr>
          <p:cNvPr id="9" name="Image 2" descr="preencoded.png">    </p:cNvPr>
          <p:cNvPicPr>
            <a:picLocks noChangeAspect="1"/>
          </p:cNvPicPr>
          <p:nvPr/>
        </p:nvPicPr>
        <p:blipFill>
          <a:blip r:embed="rId3"/>
          <a:stretch>
            <a:fillRect/>
          </a:stretch>
        </p:blipFill>
        <p:spPr>
          <a:xfrm>
            <a:off x="4490799" y="3739872"/>
            <a:ext cx="1110972" cy="1777484"/>
          </a:xfrm>
          <a:prstGeom prst="rect">
            <a:avLst/>
          </a:prstGeom>
        </p:spPr>
      </p:pic>
      <p:sp>
        <p:nvSpPr>
          <p:cNvPr id="10" name="Text 5"/>
          <p:cNvSpPr/>
          <p:nvPr/>
        </p:nvSpPr>
        <p:spPr>
          <a:xfrm>
            <a:off x="5935028" y="3962043"/>
            <a:ext cx="3989665"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Enhance Customer Experience</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Identify and address pain points in the booking process to improve customer satisfaction and loyalty.</a:t>
            </a:r>
            <a:endParaRPr lang="en-US" sz="1750" dirty="0"/>
          </a:p>
        </p:txBody>
      </p:sp>
      <p:pic>
        <p:nvPicPr>
          <p:cNvPr id="12" name="Image 3" descr="preencoded.png">    </p:cNvPr>
          <p:cNvPicPr>
            <a:picLocks noChangeAspect="1"/>
          </p:cNvPicPr>
          <p:nvPr/>
        </p:nvPicPr>
        <p:blipFill>
          <a:blip r:embed="rId4"/>
          <a:stretch>
            <a:fillRect/>
          </a:stretch>
        </p:blipFill>
        <p:spPr>
          <a:xfrm>
            <a:off x="4490799" y="5517356"/>
            <a:ext cx="1110972" cy="1777484"/>
          </a:xfrm>
          <a:prstGeom prst="rect">
            <a:avLst/>
          </a:prstGeom>
        </p:spPr>
      </p:pic>
      <p:sp>
        <p:nvSpPr>
          <p:cNvPr id="13" name="Text 7"/>
          <p:cNvSpPr/>
          <p:nvPr/>
        </p:nvSpPr>
        <p:spPr>
          <a:xfrm>
            <a:off x="5935028" y="5739527"/>
            <a:ext cx="332613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Expand into New Markets</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Leverage insights on emerging travel trends and customer preferences to explore opportunities for geographic expansion.</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940481"/>
            <a:ext cx="9784437"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Limitations and Future Improvements</a:t>
            </a:r>
            <a:endParaRPr lang="en-US" sz="4374" dirty="0"/>
          </a:p>
        </p:txBody>
      </p:sp>
      <p:sp>
        <p:nvSpPr>
          <p:cNvPr id="5" name="Shape 3"/>
          <p:cNvSpPr/>
          <p:nvPr/>
        </p:nvSpPr>
        <p:spPr>
          <a:xfrm>
            <a:off x="2348389" y="3252787"/>
            <a:ext cx="499943" cy="499943"/>
          </a:xfrm>
          <a:prstGeom prst="roundRect">
            <a:avLst>
              <a:gd name="adj" fmla="val 13333"/>
            </a:avLst>
          </a:prstGeom>
          <a:solidFill>
            <a:srgbClr val="363A4A"/>
          </a:solidFill>
          <a:ln/>
        </p:spPr>
      </p:sp>
      <p:sp>
        <p:nvSpPr>
          <p:cNvPr id="6" name="Text 4"/>
          <p:cNvSpPr/>
          <p:nvPr/>
        </p:nvSpPr>
        <p:spPr>
          <a:xfrm>
            <a:off x="2537698" y="3294459"/>
            <a:ext cx="121325"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7" name="Text 5"/>
          <p:cNvSpPr/>
          <p:nvPr/>
        </p:nvSpPr>
        <p:spPr>
          <a:xfrm>
            <a:off x="3070503" y="3329107"/>
            <a:ext cx="244090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Data Constraints</a:t>
            </a:r>
            <a:endParaRPr lang="en-US" sz="2187" dirty="0"/>
          </a:p>
        </p:txBody>
      </p:sp>
      <p:sp>
        <p:nvSpPr>
          <p:cNvPr id="8" name="Text 6"/>
          <p:cNvSpPr/>
          <p:nvPr/>
        </p:nvSpPr>
        <p:spPr>
          <a:xfrm>
            <a:off x="3070503" y="3809524"/>
            <a:ext cx="2440900" cy="1777008"/>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Limitations in data availability and quality may have impacted the depth of the analysis in certain areas.</a:t>
            </a:r>
            <a:endParaRPr lang="en-US" sz="1750" dirty="0"/>
          </a:p>
        </p:txBody>
      </p:sp>
      <p:sp>
        <p:nvSpPr>
          <p:cNvPr id="9" name="Shape 7"/>
          <p:cNvSpPr/>
          <p:nvPr/>
        </p:nvSpPr>
        <p:spPr>
          <a:xfrm>
            <a:off x="5733574" y="3252787"/>
            <a:ext cx="499943" cy="499943"/>
          </a:xfrm>
          <a:prstGeom prst="roundRect">
            <a:avLst>
              <a:gd name="adj" fmla="val 13333"/>
            </a:avLst>
          </a:prstGeom>
          <a:solidFill>
            <a:srgbClr val="363A4A"/>
          </a:solidFill>
          <a:ln/>
        </p:spPr>
      </p:sp>
      <p:sp>
        <p:nvSpPr>
          <p:cNvPr id="10" name="Text 8"/>
          <p:cNvSpPr/>
          <p:nvPr/>
        </p:nvSpPr>
        <p:spPr>
          <a:xfrm>
            <a:off x="5893951" y="3294459"/>
            <a:ext cx="17907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1" name="Text 9"/>
          <p:cNvSpPr/>
          <p:nvPr/>
        </p:nvSpPr>
        <p:spPr>
          <a:xfrm>
            <a:off x="6455688" y="3329107"/>
            <a:ext cx="244090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Evolving Trends</a:t>
            </a:r>
            <a:endParaRPr lang="en-US" sz="2187" dirty="0"/>
          </a:p>
        </p:txBody>
      </p:sp>
      <p:sp>
        <p:nvSpPr>
          <p:cNvPr id="12" name="Text 10"/>
          <p:cNvSpPr/>
          <p:nvPr/>
        </p:nvSpPr>
        <p:spPr>
          <a:xfrm>
            <a:off x="6455688" y="3809524"/>
            <a:ext cx="2440900" cy="1777008"/>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hotel industry is subject to constant change, requiring regular updates to the analysis to stay relevant.</a:t>
            </a:r>
            <a:endParaRPr lang="en-US" sz="1750" dirty="0"/>
          </a:p>
        </p:txBody>
      </p:sp>
      <p:sp>
        <p:nvSpPr>
          <p:cNvPr id="13" name="Shape 11"/>
          <p:cNvSpPr/>
          <p:nvPr/>
        </p:nvSpPr>
        <p:spPr>
          <a:xfrm>
            <a:off x="9118759" y="3252787"/>
            <a:ext cx="499943" cy="499943"/>
          </a:xfrm>
          <a:prstGeom prst="roundRect">
            <a:avLst>
              <a:gd name="adj" fmla="val 13333"/>
            </a:avLst>
          </a:prstGeom>
          <a:solidFill>
            <a:srgbClr val="363A4A"/>
          </a:solidFill>
          <a:ln/>
        </p:spPr>
      </p:sp>
      <p:sp>
        <p:nvSpPr>
          <p:cNvPr id="14" name="Text 12"/>
          <p:cNvSpPr/>
          <p:nvPr/>
        </p:nvSpPr>
        <p:spPr>
          <a:xfrm>
            <a:off x="9275802" y="3294459"/>
            <a:ext cx="185738"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9840873" y="3329107"/>
            <a:ext cx="2440900"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Integration Challenges</a:t>
            </a:r>
            <a:endParaRPr lang="en-US" sz="2187" dirty="0"/>
          </a:p>
        </p:txBody>
      </p:sp>
      <p:sp>
        <p:nvSpPr>
          <p:cNvPr id="16" name="Text 14"/>
          <p:cNvSpPr/>
          <p:nvPr/>
        </p:nvSpPr>
        <p:spPr>
          <a:xfrm>
            <a:off x="9840873" y="4156710"/>
            <a:ext cx="2440900"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Integrating data from multiple sources posed some technical challenges that could be addressed through system enhancements.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3067883"/>
            <a:ext cx="555498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Conclusion</a:t>
            </a:r>
            <a:endParaRPr lang="en-US" sz="4374" dirty="0"/>
          </a:p>
        </p:txBody>
      </p:sp>
      <p:sp>
        <p:nvSpPr>
          <p:cNvPr id="7" name="Text 4"/>
          <p:cNvSpPr/>
          <p:nvPr/>
        </p:nvSpPr>
        <p:spPr>
          <a:xfrm>
            <a:off x="2348389" y="4095512"/>
            <a:ext cx="9933503"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comprehensive Power BI analysis has provided valuable insights to help the hotel aggregator make data-driven decisions, optimize operations, and enhance its service offerings to drive continued growth and success.</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2024-05-16T13:31:14Z</dcterms:created>
  <dcterms:modified xsi:type="dcterms:W3CDTF">2024-05-16T13:31:14Z</dcterms:modified>
</cp:coreProperties>
</file>