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702" r:id="rId2"/>
    <p:sldId id="372"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B414"/>
    <a:srgbClr val="282F39"/>
    <a:srgbClr val="007A7D"/>
    <a:srgbClr val="CB1B4A"/>
    <a:srgbClr val="074D67"/>
    <a:srgbClr val="42AFB6"/>
    <a:srgbClr val="C2C9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146" autoAdjust="0"/>
    <p:restoredTop sz="94669" autoAdjust="0"/>
  </p:normalViewPr>
  <p:slideViewPr>
    <p:cSldViewPr snapToGrid="0">
      <p:cViewPr>
        <p:scale>
          <a:sx n="75" d="100"/>
          <a:sy n="75" d="100"/>
        </p:scale>
        <p:origin x="-90" y="-96"/>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1A0BF8-6686-4F02-AB36-9614142B36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93B406FE-1165-421C-8D35-96F0CFEA6D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DA7B22AA-13F6-430C-B5C3-3ED6A1325F28}"/>
              </a:ext>
            </a:extLst>
          </p:cNvPr>
          <p:cNvSpPr>
            <a:spLocks noGrp="1"/>
          </p:cNvSpPr>
          <p:nvPr>
            <p:ph type="dt" sz="half" idx="10"/>
          </p:nvPr>
        </p:nvSpPr>
        <p:spPr/>
        <p:txBody>
          <a:bodyPr/>
          <a:lstStyle/>
          <a:p>
            <a:fld id="{1661375A-C223-44C8-917C-F7C3A1BCD50F}" type="datetimeFigureOut">
              <a:rPr lang="en-GB" smtClean="0"/>
              <a:t>28/04/2020</a:t>
            </a:fld>
            <a:endParaRPr lang="en-GB"/>
          </a:p>
        </p:txBody>
      </p:sp>
      <p:sp>
        <p:nvSpPr>
          <p:cNvPr id="5" name="Footer Placeholder 4">
            <a:extLst>
              <a:ext uri="{FF2B5EF4-FFF2-40B4-BE49-F238E27FC236}">
                <a16:creationId xmlns:a16="http://schemas.microsoft.com/office/drawing/2014/main" xmlns="" id="{12FB799C-1B8A-42C0-AD53-6DBEF2EC7E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8D8C035E-958A-44D5-9920-E77375E90336}"/>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237274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BE3A36-A7B5-4AED-90CE-DAABE341C72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626DD818-2AC6-4AD8-ADB0-757AE6DE1F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1AB561BE-2670-413D-B85D-350DC6A08AAC}"/>
              </a:ext>
            </a:extLst>
          </p:cNvPr>
          <p:cNvSpPr>
            <a:spLocks noGrp="1"/>
          </p:cNvSpPr>
          <p:nvPr>
            <p:ph type="dt" sz="half" idx="10"/>
          </p:nvPr>
        </p:nvSpPr>
        <p:spPr/>
        <p:txBody>
          <a:bodyPr/>
          <a:lstStyle/>
          <a:p>
            <a:fld id="{1661375A-C223-44C8-917C-F7C3A1BCD50F}" type="datetimeFigureOut">
              <a:rPr lang="en-GB" smtClean="0"/>
              <a:t>28/04/2020</a:t>
            </a:fld>
            <a:endParaRPr lang="en-GB"/>
          </a:p>
        </p:txBody>
      </p:sp>
      <p:sp>
        <p:nvSpPr>
          <p:cNvPr id="5" name="Footer Placeholder 4">
            <a:extLst>
              <a:ext uri="{FF2B5EF4-FFF2-40B4-BE49-F238E27FC236}">
                <a16:creationId xmlns:a16="http://schemas.microsoft.com/office/drawing/2014/main" xmlns="" id="{8A7469BC-9B02-4F1D-9332-C52CAA6CD6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B8F37A4D-841D-4B35-BD23-CCB82FC1C5BF}"/>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3463148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24028CB-78B2-414A-9948-C32EA4A46C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852AA2E1-9030-407F-A8FB-98BCFFFDF7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80722082-BED4-46DC-B1C0-9696140EF480}"/>
              </a:ext>
            </a:extLst>
          </p:cNvPr>
          <p:cNvSpPr>
            <a:spLocks noGrp="1"/>
          </p:cNvSpPr>
          <p:nvPr>
            <p:ph type="dt" sz="half" idx="10"/>
          </p:nvPr>
        </p:nvSpPr>
        <p:spPr/>
        <p:txBody>
          <a:bodyPr/>
          <a:lstStyle/>
          <a:p>
            <a:fld id="{1661375A-C223-44C8-917C-F7C3A1BCD50F}" type="datetimeFigureOut">
              <a:rPr lang="en-GB" smtClean="0"/>
              <a:t>28/04/2020</a:t>
            </a:fld>
            <a:endParaRPr lang="en-GB"/>
          </a:p>
        </p:txBody>
      </p:sp>
      <p:sp>
        <p:nvSpPr>
          <p:cNvPr id="5" name="Footer Placeholder 4">
            <a:extLst>
              <a:ext uri="{FF2B5EF4-FFF2-40B4-BE49-F238E27FC236}">
                <a16:creationId xmlns:a16="http://schemas.microsoft.com/office/drawing/2014/main" xmlns="" id="{F9485038-E165-45A4-8C75-C8A3CA8177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C79D7943-C606-446E-B743-3AB1AE587BA9}"/>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3769305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628C7A-67F3-4CAD-9852-569FF656AD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1D1E717F-25DD-4AF6-8E4C-C3F0B725876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5EB9BF79-C6C8-4A28-B317-36AB52011BBD}"/>
              </a:ext>
            </a:extLst>
          </p:cNvPr>
          <p:cNvSpPr>
            <a:spLocks noGrp="1"/>
          </p:cNvSpPr>
          <p:nvPr>
            <p:ph type="dt" sz="half" idx="10"/>
          </p:nvPr>
        </p:nvSpPr>
        <p:spPr/>
        <p:txBody>
          <a:bodyPr/>
          <a:lstStyle/>
          <a:p>
            <a:fld id="{1661375A-C223-44C8-917C-F7C3A1BCD50F}" type="datetimeFigureOut">
              <a:rPr lang="en-GB" smtClean="0"/>
              <a:t>28/04/2020</a:t>
            </a:fld>
            <a:endParaRPr lang="en-GB"/>
          </a:p>
        </p:txBody>
      </p:sp>
      <p:sp>
        <p:nvSpPr>
          <p:cNvPr id="5" name="Footer Placeholder 4">
            <a:extLst>
              <a:ext uri="{FF2B5EF4-FFF2-40B4-BE49-F238E27FC236}">
                <a16:creationId xmlns:a16="http://schemas.microsoft.com/office/drawing/2014/main" xmlns="" id="{A052C1D1-F1BF-42DD-A7C6-2ED272DF8A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B05916BF-016F-4056-985B-466516E68445}"/>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2605158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9FAECB-6827-4D91-8EB5-800DD8EA2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73CEBD6D-8344-4937-9A0D-E2DBE531B3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40598055-7F4B-4E57-92A1-C43CE07ED7D1}"/>
              </a:ext>
            </a:extLst>
          </p:cNvPr>
          <p:cNvSpPr>
            <a:spLocks noGrp="1"/>
          </p:cNvSpPr>
          <p:nvPr>
            <p:ph type="dt" sz="half" idx="10"/>
          </p:nvPr>
        </p:nvSpPr>
        <p:spPr/>
        <p:txBody>
          <a:bodyPr/>
          <a:lstStyle/>
          <a:p>
            <a:fld id="{1661375A-C223-44C8-917C-F7C3A1BCD50F}" type="datetimeFigureOut">
              <a:rPr lang="en-GB" smtClean="0"/>
              <a:t>28/04/2020</a:t>
            </a:fld>
            <a:endParaRPr lang="en-GB"/>
          </a:p>
        </p:txBody>
      </p:sp>
      <p:sp>
        <p:nvSpPr>
          <p:cNvPr id="5" name="Footer Placeholder 4">
            <a:extLst>
              <a:ext uri="{FF2B5EF4-FFF2-40B4-BE49-F238E27FC236}">
                <a16:creationId xmlns:a16="http://schemas.microsoft.com/office/drawing/2014/main" xmlns="" id="{0BC8293C-337A-46B9-801C-405BA28F91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77FE3A87-6EF6-4E32-958D-D3BDE968EC61}"/>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726121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9C1E4F-8411-4152-A040-45E4E38D465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0C93C882-D441-40BC-AAB7-FB3EF79F6F5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880FF742-A50B-4EB6-86AE-E67F120A5B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5ACB9172-F4DE-4657-A074-EF8778EE7E7D}"/>
              </a:ext>
            </a:extLst>
          </p:cNvPr>
          <p:cNvSpPr>
            <a:spLocks noGrp="1"/>
          </p:cNvSpPr>
          <p:nvPr>
            <p:ph type="dt" sz="half" idx="10"/>
          </p:nvPr>
        </p:nvSpPr>
        <p:spPr/>
        <p:txBody>
          <a:bodyPr/>
          <a:lstStyle/>
          <a:p>
            <a:fld id="{1661375A-C223-44C8-917C-F7C3A1BCD50F}" type="datetimeFigureOut">
              <a:rPr lang="en-GB" smtClean="0"/>
              <a:t>28/04/2020</a:t>
            </a:fld>
            <a:endParaRPr lang="en-GB"/>
          </a:p>
        </p:txBody>
      </p:sp>
      <p:sp>
        <p:nvSpPr>
          <p:cNvPr id="6" name="Footer Placeholder 5">
            <a:extLst>
              <a:ext uri="{FF2B5EF4-FFF2-40B4-BE49-F238E27FC236}">
                <a16:creationId xmlns:a16="http://schemas.microsoft.com/office/drawing/2014/main" xmlns="" id="{77507DBE-C8F7-423C-9124-EE7B3D22E3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D881AC0B-71D5-43A5-AD86-9668B4D92263}"/>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391300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C204D3-549C-4770-B620-7E3D4678A94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54306D22-9474-474E-A4DD-36D304E57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AD9ED9F3-E75B-4CB6-9C20-44656AF0159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82AB8604-4E78-4EF6-AF81-B832751C75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14C7266C-4F95-4B63-B8A4-5D430A6FCB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8DA605C0-AC58-49C3-BFDA-E7ADCFC7B8CA}"/>
              </a:ext>
            </a:extLst>
          </p:cNvPr>
          <p:cNvSpPr>
            <a:spLocks noGrp="1"/>
          </p:cNvSpPr>
          <p:nvPr>
            <p:ph type="dt" sz="half" idx="10"/>
          </p:nvPr>
        </p:nvSpPr>
        <p:spPr/>
        <p:txBody>
          <a:bodyPr/>
          <a:lstStyle/>
          <a:p>
            <a:fld id="{1661375A-C223-44C8-917C-F7C3A1BCD50F}" type="datetimeFigureOut">
              <a:rPr lang="en-GB" smtClean="0"/>
              <a:t>28/04/2020</a:t>
            </a:fld>
            <a:endParaRPr lang="en-GB"/>
          </a:p>
        </p:txBody>
      </p:sp>
      <p:sp>
        <p:nvSpPr>
          <p:cNvPr id="8" name="Footer Placeholder 7">
            <a:extLst>
              <a:ext uri="{FF2B5EF4-FFF2-40B4-BE49-F238E27FC236}">
                <a16:creationId xmlns:a16="http://schemas.microsoft.com/office/drawing/2014/main" xmlns="" id="{A8CDB99B-8E2F-47DA-B6C3-50842D8C3DD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xmlns="" id="{900ACA83-753D-4AEE-B568-755DCF5ED7F7}"/>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482662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738EDC-8D44-427B-90E0-FBD0FBAC969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A8AE544B-A36F-473A-86AF-50F02429182D}"/>
              </a:ext>
            </a:extLst>
          </p:cNvPr>
          <p:cNvSpPr>
            <a:spLocks noGrp="1"/>
          </p:cNvSpPr>
          <p:nvPr>
            <p:ph type="dt" sz="half" idx="10"/>
          </p:nvPr>
        </p:nvSpPr>
        <p:spPr/>
        <p:txBody>
          <a:bodyPr/>
          <a:lstStyle/>
          <a:p>
            <a:fld id="{1661375A-C223-44C8-917C-F7C3A1BCD50F}" type="datetimeFigureOut">
              <a:rPr lang="en-GB" smtClean="0"/>
              <a:t>28/04/2020</a:t>
            </a:fld>
            <a:endParaRPr lang="en-GB"/>
          </a:p>
        </p:txBody>
      </p:sp>
      <p:sp>
        <p:nvSpPr>
          <p:cNvPr id="4" name="Footer Placeholder 3">
            <a:extLst>
              <a:ext uri="{FF2B5EF4-FFF2-40B4-BE49-F238E27FC236}">
                <a16:creationId xmlns:a16="http://schemas.microsoft.com/office/drawing/2014/main" xmlns="" id="{3E6F2748-531A-4318-A370-27EDE490E8C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A5AD6E57-F20B-43D2-A268-2449E7D4ADF8}"/>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58875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CEC2F6E-BB8D-4A07-B873-A379FEAE4F53}"/>
              </a:ext>
            </a:extLst>
          </p:cNvPr>
          <p:cNvSpPr>
            <a:spLocks noGrp="1"/>
          </p:cNvSpPr>
          <p:nvPr>
            <p:ph type="dt" sz="half" idx="10"/>
          </p:nvPr>
        </p:nvSpPr>
        <p:spPr/>
        <p:txBody>
          <a:bodyPr/>
          <a:lstStyle/>
          <a:p>
            <a:fld id="{1661375A-C223-44C8-917C-F7C3A1BCD50F}" type="datetimeFigureOut">
              <a:rPr lang="en-GB" smtClean="0"/>
              <a:t>28/04/2020</a:t>
            </a:fld>
            <a:endParaRPr lang="en-GB"/>
          </a:p>
        </p:txBody>
      </p:sp>
      <p:sp>
        <p:nvSpPr>
          <p:cNvPr id="3" name="Footer Placeholder 2">
            <a:extLst>
              <a:ext uri="{FF2B5EF4-FFF2-40B4-BE49-F238E27FC236}">
                <a16:creationId xmlns:a16="http://schemas.microsoft.com/office/drawing/2014/main" xmlns="" id="{29C64672-2E28-45BB-AB1E-9CA10E90883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xmlns="" id="{433CCF35-5028-4E4D-8F6E-2E2DF0FB4299}"/>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1736410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60471D-7A64-4A50-B9A6-0F3A78088A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C16427B1-871E-4C56-AF97-3F78ADBFA9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6CF52702-EC0A-4FBA-9939-DCF10E412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1EDDBB8-93FE-4585-A97D-0E391EE246F7}"/>
              </a:ext>
            </a:extLst>
          </p:cNvPr>
          <p:cNvSpPr>
            <a:spLocks noGrp="1"/>
          </p:cNvSpPr>
          <p:nvPr>
            <p:ph type="dt" sz="half" idx="10"/>
          </p:nvPr>
        </p:nvSpPr>
        <p:spPr/>
        <p:txBody>
          <a:bodyPr/>
          <a:lstStyle/>
          <a:p>
            <a:fld id="{1661375A-C223-44C8-917C-F7C3A1BCD50F}" type="datetimeFigureOut">
              <a:rPr lang="en-GB" smtClean="0"/>
              <a:t>28/04/2020</a:t>
            </a:fld>
            <a:endParaRPr lang="en-GB"/>
          </a:p>
        </p:txBody>
      </p:sp>
      <p:sp>
        <p:nvSpPr>
          <p:cNvPr id="6" name="Footer Placeholder 5">
            <a:extLst>
              <a:ext uri="{FF2B5EF4-FFF2-40B4-BE49-F238E27FC236}">
                <a16:creationId xmlns:a16="http://schemas.microsoft.com/office/drawing/2014/main" xmlns="" id="{2CB77A2A-D97D-4B06-A029-77A3A88DA3E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9BF4E011-48A8-486A-BF53-E7C085173F29}"/>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139089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EA2B76-0D50-4AE7-8E70-B69B2F112A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6E700288-1A1C-45A8-B99A-68E661D708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xmlns="" id="{C8D19D42-4449-4938-BE9F-F8A026382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715CB693-3AD5-4FB5-9BD7-DDA6EA895AA0}"/>
              </a:ext>
            </a:extLst>
          </p:cNvPr>
          <p:cNvSpPr>
            <a:spLocks noGrp="1"/>
          </p:cNvSpPr>
          <p:nvPr>
            <p:ph type="dt" sz="half" idx="10"/>
          </p:nvPr>
        </p:nvSpPr>
        <p:spPr/>
        <p:txBody>
          <a:bodyPr/>
          <a:lstStyle/>
          <a:p>
            <a:fld id="{1661375A-C223-44C8-917C-F7C3A1BCD50F}" type="datetimeFigureOut">
              <a:rPr lang="en-GB" smtClean="0"/>
              <a:t>28/04/2020</a:t>
            </a:fld>
            <a:endParaRPr lang="en-GB"/>
          </a:p>
        </p:txBody>
      </p:sp>
      <p:sp>
        <p:nvSpPr>
          <p:cNvPr id="6" name="Footer Placeholder 5">
            <a:extLst>
              <a:ext uri="{FF2B5EF4-FFF2-40B4-BE49-F238E27FC236}">
                <a16:creationId xmlns:a16="http://schemas.microsoft.com/office/drawing/2014/main" xmlns="" id="{BB28CAAB-378F-4646-836D-6723AF2269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E08A5F22-2F00-4B7E-95E3-D4E37EE6F9BD}"/>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355739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C73493B-E27E-4DC0-A41A-7E254FDDD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6B619A8B-408B-4DCB-AC39-AC640BF856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A4A87CC5-FBB1-4FE5-893F-7BD071C75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1375A-C223-44C8-917C-F7C3A1BCD50F}" type="datetimeFigureOut">
              <a:rPr lang="en-GB" smtClean="0"/>
              <a:t>28/04/2020</a:t>
            </a:fld>
            <a:endParaRPr lang="en-GB"/>
          </a:p>
        </p:txBody>
      </p:sp>
      <p:sp>
        <p:nvSpPr>
          <p:cNvPr id="5" name="Footer Placeholder 4">
            <a:extLst>
              <a:ext uri="{FF2B5EF4-FFF2-40B4-BE49-F238E27FC236}">
                <a16:creationId xmlns:a16="http://schemas.microsoft.com/office/drawing/2014/main" xmlns="" id="{068E1BCB-E2F2-4D1B-BCFC-521169C8EA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xmlns="" id="{E111173B-B48E-4DCF-8715-5805390549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3841B-0DB4-4C99-B5E5-79625F01DBF7}" type="slidenum">
              <a:rPr lang="en-GB" smtClean="0"/>
              <a:t>‹#›</a:t>
            </a:fld>
            <a:endParaRPr lang="en-GB"/>
          </a:p>
        </p:txBody>
      </p:sp>
    </p:spTree>
    <p:extLst>
      <p:ext uri="{BB962C8B-B14F-4D97-AF65-F5344CB8AC3E}">
        <p14:creationId xmlns:p14="http://schemas.microsoft.com/office/powerpoint/2010/main" val="1385411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Isosceles Triangle 1">
            <a:extLst>
              <a:ext uri="{FF2B5EF4-FFF2-40B4-BE49-F238E27FC236}">
                <a16:creationId xmlns:a16="http://schemas.microsoft.com/office/drawing/2014/main" xmlns="" id="{AF6FEC55-A32C-4307-B2C6-EA092009C662}"/>
              </a:ext>
            </a:extLst>
          </p:cNvPr>
          <p:cNvSpPr/>
          <p:nvPr/>
        </p:nvSpPr>
        <p:spPr>
          <a:xfrm rot="17152435">
            <a:off x="6079312" y="-1031167"/>
            <a:ext cx="504725" cy="12264473"/>
          </a:xfrm>
          <a:custGeom>
            <a:avLst/>
            <a:gdLst>
              <a:gd name="connsiteX0" fmla="*/ 0 w 497149"/>
              <a:gd name="connsiteY0" fmla="*/ 12711530 h 12711530"/>
              <a:gd name="connsiteX1" fmla="*/ 248575 w 497149"/>
              <a:gd name="connsiteY1" fmla="*/ 0 h 12711530"/>
              <a:gd name="connsiteX2" fmla="*/ 497149 w 497149"/>
              <a:gd name="connsiteY2" fmla="*/ 12711530 h 12711530"/>
              <a:gd name="connsiteX3" fmla="*/ 0 w 497149"/>
              <a:gd name="connsiteY3" fmla="*/ 12711530 h 12711530"/>
              <a:gd name="connsiteX0" fmla="*/ 0 w 511346"/>
              <a:gd name="connsiteY0" fmla="*/ 12904160 h 12904160"/>
              <a:gd name="connsiteX1" fmla="*/ 262772 w 511346"/>
              <a:gd name="connsiteY1" fmla="*/ 0 h 12904160"/>
              <a:gd name="connsiteX2" fmla="*/ 511346 w 511346"/>
              <a:gd name="connsiteY2" fmla="*/ 12711530 h 12904160"/>
              <a:gd name="connsiteX3" fmla="*/ 0 w 511346"/>
              <a:gd name="connsiteY3" fmla="*/ 12904160 h 12904160"/>
              <a:gd name="connsiteX0" fmla="*/ 0 w 511346"/>
              <a:gd name="connsiteY0" fmla="*/ 12904160 h 12904160"/>
              <a:gd name="connsiteX1" fmla="*/ 19994 w 511346"/>
              <a:gd name="connsiteY1" fmla="*/ 12210210 h 12904160"/>
              <a:gd name="connsiteX2" fmla="*/ 262772 w 511346"/>
              <a:gd name="connsiteY2" fmla="*/ 0 h 12904160"/>
              <a:gd name="connsiteX3" fmla="*/ 511346 w 511346"/>
              <a:gd name="connsiteY3" fmla="*/ 12711530 h 12904160"/>
              <a:gd name="connsiteX4" fmla="*/ 0 w 511346"/>
              <a:gd name="connsiteY4" fmla="*/ 12904160 h 12904160"/>
              <a:gd name="connsiteX0" fmla="*/ 218817 w 491352"/>
              <a:gd name="connsiteY0" fmla="*/ 12808673 h 12808673"/>
              <a:gd name="connsiteX1" fmla="*/ 0 w 491352"/>
              <a:gd name="connsiteY1" fmla="*/ 12210210 h 12808673"/>
              <a:gd name="connsiteX2" fmla="*/ 242778 w 491352"/>
              <a:gd name="connsiteY2" fmla="*/ 0 h 12808673"/>
              <a:gd name="connsiteX3" fmla="*/ 491352 w 491352"/>
              <a:gd name="connsiteY3" fmla="*/ 12711530 h 12808673"/>
              <a:gd name="connsiteX4" fmla="*/ 218817 w 491352"/>
              <a:gd name="connsiteY4" fmla="*/ 12808673 h 12808673"/>
              <a:gd name="connsiteX0" fmla="*/ 227598 w 491352"/>
              <a:gd name="connsiteY0" fmla="*/ 12813794 h 12813794"/>
              <a:gd name="connsiteX1" fmla="*/ 0 w 491352"/>
              <a:gd name="connsiteY1" fmla="*/ 12210210 h 12813794"/>
              <a:gd name="connsiteX2" fmla="*/ 242778 w 491352"/>
              <a:gd name="connsiteY2" fmla="*/ 0 h 12813794"/>
              <a:gd name="connsiteX3" fmla="*/ 491352 w 491352"/>
              <a:gd name="connsiteY3" fmla="*/ 12711530 h 12813794"/>
              <a:gd name="connsiteX4" fmla="*/ 227598 w 491352"/>
              <a:gd name="connsiteY4" fmla="*/ 12813794 h 12813794"/>
              <a:gd name="connsiteX0" fmla="*/ 227598 w 500615"/>
              <a:gd name="connsiteY0" fmla="*/ 12813794 h 12813794"/>
              <a:gd name="connsiteX1" fmla="*/ 0 w 500615"/>
              <a:gd name="connsiteY1" fmla="*/ 12210210 h 12813794"/>
              <a:gd name="connsiteX2" fmla="*/ 242778 w 500615"/>
              <a:gd name="connsiteY2" fmla="*/ 0 h 12813794"/>
              <a:gd name="connsiteX3" fmla="*/ 500615 w 500615"/>
              <a:gd name="connsiteY3" fmla="*/ 12745676 h 12813794"/>
              <a:gd name="connsiteX4" fmla="*/ 227598 w 500615"/>
              <a:gd name="connsiteY4" fmla="*/ 12813794 h 12813794"/>
              <a:gd name="connsiteX0" fmla="*/ 163606 w 500615"/>
              <a:gd name="connsiteY0" fmla="*/ 12837482 h 12837482"/>
              <a:gd name="connsiteX1" fmla="*/ 0 w 500615"/>
              <a:gd name="connsiteY1" fmla="*/ 12210210 h 12837482"/>
              <a:gd name="connsiteX2" fmla="*/ 242778 w 500615"/>
              <a:gd name="connsiteY2" fmla="*/ 0 h 12837482"/>
              <a:gd name="connsiteX3" fmla="*/ 500615 w 500615"/>
              <a:gd name="connsiteY3" fmla="*/ 12745676 h 12837482"/>
              <a:gd name="connsiteX4" fmla="*/ 163606 w 500615"/>
              <a:gd name="connsiteY4" fmla="*/ 12837482 h 12837482"/>
              <a:gd name="connsiteX0" fmla="*/ 167716 w 504725"/>
              <a:gd name="connsiteY0" fmla="*/ 12837482 h 12837482"/>
              <a:gd name="connsiteX1" fmla="*/ 0 w 504725"/>
              <a:gd name="connsiteY1" fmla="*/ 12243730 h 12837482"/>
              <a:gd name="connsiteX2" fmla="*/ 246888 w 504725"/>
              <a:gd name="connsiteY2" fmla="*/ 0 h 12837482"/>
              <a:gd name="connsiteX3" fmla="*/ 504725 w 504725"/>
              <a:gd name="connsiteY3" fmla="*/ 12745676 h 12837482"/>
              <a:gd name="connsiteX4" fmla="*/ 167716 w 504725"/>
              <a:gd name="connsiteY4" fmla="*/ 12837482 h 12837482"/>
              <a:gd name="connsiteX0" fmla="*/ 236011 w 504725"/>
              <a:gd name="connsiteY0" fmla="*/ 12618751 h 12745676"/>
              <a:gd name="connsiteX1" fmla="*/ 0 w 504725"/>
              <a:gd name="connsiteY1" fmla="*/ 12243730 h 12745676"/>
              <a:gd name="connsiteX2" fmla="*/ 246888 w 504725"/>
              <a:gd name="connsiteY2" fmla="*/ 0 h 12745676"/>
              <a:gd name="connsiteX3" fmla="*/ 504725 w 504725"/>
              <a:gd name="connsiteY3" fmla="*/ 12745676 h 12745676"/>
              <a:gd name="connsiteX4" fmla="*/ 236011 w 504725"/>
              <a:gd name="connsiteY4" fmla="*/ 12618751 h 12745676"/>
              <a:gd name="connsiteX0" fmla="*/ 167715 w 504725"/>
              <a:gd name="connsiteY0" fmla="*/ 12837484 h 12837484"/>
              <a:gd name="connsiteX1" fmla="*/ 0 w 504725"/>
              <a:gd name="connsiteY1" fmla="*/ 12243730 h 12837484"/>
              <a:gd name="connsiteX2" fmla="*/ 246888 w 504725"/>
              <a:gd name="connsiteY2" fmla="*/ 0 h 12837484"/>
              <a:gd name="connsiteX3" fmla="*/ 504725 w 504725"/>
              <a:gd name="connsiteY3" fmla="*/ 12745676 h 12837484"/>
              <a:gd name="connsiteX4" fmla="*/ 167715 w 504725"/>
              <a:gd name="connsiteY4" fmla="*/ 12837484 h 12837484"/>
              <a:gd name="connsiteX0" fmla="*/ 168274 w 504725"/>
              <a:gd name="connsiteY0" fmla="*/ 12855771 h 12855771"/>
              <a:gd name="connsiteX1" fmla="*/ 0 w 504725"/>
              <a:gd name="connsiteY1" fmla="*/ 12243730 h 12855771"/>
              <a:gd name="connsiteX2" fmla="*/ 246888 w 504725"/>
              <a:gd name="connsiteY2" fmla="*/ 0 h 12855771"/>
              <a:gd name="connsiteX3" fmla="*/ 504725 w 504725"/>
              <a:gd name="connsiteY3" fmla="*/ 12745676 h 12855771"/>
              <a:gd name="connsiteX4" fmla="*/ 168274 w 504725"/>
              <a:gd name="connsiteY4" fmla="*/ 12855771 h 12855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725" h="12855771">
                <a:moveTo>
                  <a:pt x="168274" y="12855771"/>
                </a:moveTo>
                <a:lnTo>
                  <a:pt x="0" y="12243730"/>
                </a:lnTo>
                <a:lnTo>
                  <a:pt x="246888" y="0"/>
                </a:lnTo>
                <a:lnTo>
                  <a:pt x="504725" y="12745676"/>
                </a:lnTo>
                <a:lnTo>
                  <a:pt x="168274" y="128557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Oval 2">
            <a:extLst>
              <a:ext uri="{FF2B5EF4-FFF2-40B4-BE49-F238E27FC236}">
                <a16:creationId xmlns:a16="http://schemas.microsoft.com/office/drawing/2014/main" xmlns="" id="{8814463A-D35A-4BA9-8052-DA1586A65673}"/>
              </a:ext>
            </a:extLst>
          </p:cNvPr>
          <p:cNvSpPr/>
          <p:nvPr/>
        </p:nvSpPr>
        <p:spPr>
          <a:xfrm>
            <a:off x="9783029" y="5848541"/>
            <a:ext cx="1445002" cy="769620"/>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xmlns="" id="{F15828BE-763B-4BFF-9C60-C8FDE527AE24}"/>
              </a:ext>
            </a:extLst>
          </p:cNvPr>
          <p:cNvSpPr/>
          <p:nvPr/>
        </p:nvSpPr>
        <p:spPr>
          <a:xfrm>
            <a:off x="7666666" y="5306838"/>
            <a:ext cx="1254246" cy="668022"/>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xmlns="" id="{14CEA324-95AF-4D2B-8827-80C73810DE8F}"/>
              </a:ext>
            </a:extLst>
          </p:cNvPr>
          <p:cNvSpPr/>
          <p:nvPr/>
        </p:nvSpPr>
        <p:spPr>
          <a:xfrm>
            <a:off x="5636124" y="4817573"/>
            <a:ext cx="1055521" cy="562179"/>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xmlns="" id="{9DF16853-BF82-4076-84A9-584936A1B8B1}"/>
              </a:ext>
            </a:extLst>
          </p:cNvPr>
          <p:cNvSpPr/>
          <p:nvPr/>
        </p:nvSpPr>
        <p:spPr>
          <a:xfrm>
            <a:off x="3538350" y="4172676"/>
            <a:ext cx="852320" cy="453952"/>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xmlns="" id="{B644C2AA-5B91-4DE2-98C4-BF210CEBCFE8}"/>
              </a:ext>
            </a:extLst>
          </p:cNvPr>
          <p:cNvSpPr/>
          <p:nvPr/>
        </p:nvSpPr>
        <p:spPr>
          <a:xfrm>
            <a:off x="1449617" y="3586353"/>
            <a:ext cx="692682" cy="368927"/>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Rectangle: Rounded Corners 4">
            <a:extLst>
              <a:ext uri="{FF2B5EF4-FFF2-40B4-BE49-F238E27FC236}">
                <a16:creationId xmlns:a16="http://schemas.microsoft.com/office/drawing/2014/main" xmlns="" id="{8ED6800A-FD7A-47F2-83B9-4268725530FF}"/>
              </a:ext>
            </a:extLst>
          </p:cNvPr>
          <p:cNvSpPr/>
          <p:nvPr/>
        </p:nvSpPr>
        <p:spPr>
          <a:xfrm>
            <a:off x="10403314" y="4990368"/>
            <a:ext cx="175088" cy="1247465"/>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Rounded Corners 17">
            <a:extLst>
              <a:ext uri="{FF2B5EF4-FFF2-40B4-BE49-F238E27FC236}">
                <a16:creationId xmlns:a16="http://schemas.microsoft.com/office/drawing/2014/main" xmlns="" id="{69636F4D-31BE-4436-B1D8-96A0BA208778}"/>
              </a:ext>
            </a:extLst>
          </p:cNvPr>
          <p:cNvSpPr/>
          <p:nvPr/>
        </p:nvSpPr>
        <p:spPr>
          <a:xfrm>
            <a:off x="8234809" y="4345826"/>
            <a:ext cx="137077" cy="1311954"/>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Rounded Corners 18">
            <a:extLst>
              <a:ext uri="{FF2B5EF4-FFF2-40B4-BE49-F238E27FC236}">
                <a16:creationId xmlns:a16="http://schemas.microsoft.com/office/drawing/2014/main" xmlns="" id="{5F56A5E0-BE8C-4B40-B64F-28D4253240EF}"/>
              </a:ext>
            </a:extLst>
          </p:cNvPr>
          <p:cNvSpPr/>
          <p:nvPr/>
        </p:nvSpPr>
        <p:spPr>
          <a:xfrm>
            <a:off x="6094199" y="3684729"/>
            <a:ext cx="110067" cy="1438900"/>
          </a:xfrm>
          <a:prstGeom prst="roundRect">
            <a:avLst>
              <a:gd name="adj" fmla="val 5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Rectangle: Rounded Corners 19">
            <a:extLst>
              <a:ext uri="{FF2B5EF4-FFF2-40B4-BE49-F238E27FC236}">
                <a16:creationId xmlns:a16="http://schemas.microsoft.com/office/drawing/2014/main" xmlns="" id="{A95CB270-A74B-49E6-9E80-F18C23F3D8D1}"/>
              </a:ext>
            </a:extLst>
          </p:cNvPr>
          <p:cNvSpPr/>
          <p:nvPr/>
        </p:nvSpPr>
        <p:spPr>
          <a:xfrm>
            <a:off x="3890045" y="3147345"/>
            <a:ext cx="110067" cy="1272498"/>
          </a:xfrm>
          <a:prstGeom prst="roundRect">
            <a:avLst>
              <a:gd name="adj" fmla="val 5000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 name="Rectangle: Rounded Corners 20">
            <a:extLst>
              <a:ext uri="{FF2B5EF4-FFF2-40B4-BE49-F238E27FC236}">
                <a16:creationId xmlns:a16="http://schemas.microsoft.com/office/drawing/2014/main" xmlns="" id="{55232225-9D6C-43FA-ACB3-DC0C704C8BAA}"/>
              </a:ext>
            </a:extLst>
          </p:cNvPr>
          <p:cNvSpPr/>
          <p:nvPr/>
        </p:nvSpPr>
        <p:spPr>
          <a:xfrm>
            <a:off x="1731259" y="2697193"/>
            <a:ext cx="110067" cy="1095012"/>
          </a:xfrm>
          <a:prstGeom prst="roundRect">
            <a:avLst>
              <a:gd name="adj" fmla="val 5000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xmlns="" id="{60F60EF9-D04B-4D45-B6CC-6230FB64F054}"/>
              </a:ext>
            </a:extLst>
          </p:cNvPr>
          <p:cNvSpPr/>
          <p:nvPr/>
        </p:nvSpPr>
        <p:spPr>
          <a:xfrm>
            <a:off x="919901" y="1212041"/>
            <a:ext cx="1765991" cy="8898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5" name="TextBox 24">
            <a:extLst>
              <a:ext uri="{FF2B5EF4-FFF2-40B4-BE49-F238E27FC236}">
                <a16:creationId xmlns:a16="http://schemas.microsoft.com/office/drawing/2014/main" xmlns="" id="{5889C478-A7A0-480D-8E59-57DC711DA591}"/>
              </a:ext>
            </a:extLst>
          </p:cNvPr>
          <p:cNvSpPr txBox="1"/>
          <p:nvPr/>
        </p:nvSpPr>
        <p:spPr>
          <a:xfrm>
            <a:off x="834375" y="1375861"/>
            <a:ext cx="1931097" cy="1015663"/>
          </a:xfrm>
          <a:prstGeom prst="rect">
            <a:avLst/>
          </a:prstGeom>
          <a:noFill/>
        </p:spPr>
        <p:txBody>
          <a:bodyPr wrap="square" rtlCol="0">
            <a:spAutoFit/>
          </a:bodyPr>
          <a:lstStyle/>
          <a:p>
            <a:pPr lvl="0" algn="ctr">
              <a:defRPr/>
            </a:pPr>
            <a:r>
              <a:rPr lang="en-US" sz="1500" dirty="0">
                <a:solidFill>
                  <a:srgbClr val="FFFFFF"/>
                </a:solidFill>
                <a:latin typeface="Noto Sans" panose="020B0502040504020204" pitchFamily="34"/>
                <a:ea typeface="Noto Sans" panose="020B0502040504020204" pitchFamily="34"/>
                <a:cs typeface="Noto Sans" panose="020B0502040504020204" pitchFamily="34"/>
              </a:rPr>
              <a:t>T</a:t>
            </a:r>
            <a:r>
              <a:rPr lang="fr-FR" sz="1500" dirty="0" err="1" smtClean="0">
                <a:solidFill>
                  <a:srgbClr val="FFFFFF"/>
                </a:solidFill>
                <a:latin typeface="Noto Sans" panose="020B0502040504020204" pitchFamily="34"/>
                <a:ea typeface="Noto Sans" panose="020B0502040504020204" pitchFamily="34"/>
                <a:cs typeface="Noto Sans" panose="020B0502040504020204" pitchFamily="34"/>
              </a:rPr>
              <a:t>he</a:t>
            </a:r>
            <a:r>
              <a:rPr lang="fr-FR" sz="1500" dirty="0" smtClean="0">
                <a:solidFill>
                  <a:srgbClr val="FFFFFF"/>
                </a:solidFill>
                <a:latin typeface="Noto Sans" panose="020B0502040504020204" pitchFamily="34"/>
                <a:ea typeface="Noto Sans" panose="020B0502040504020204" pitchFamily="34"/>
                <a:cs typeface="Noto Sans" panose="020B0502040504020204" pitchFamily="34"/>
              </a:rPr>
              <a:t> </a:t>
            </a:r>
            <a:r>
              <a:rPr lang="fr-FR" sz="1500" dirty="0">
                <a:solidFill>
                  <a:srgbClr val="FFFFFF"/>
                </a:solidFill>
                <a:latin typeface="Noto Sans" panose="020B0502040504020204" pitchFamily="34"/>
                <a:ea typeface="Noto Sans" panose="020B0502040504020204" pitchFamily="34"/>
                <a:cs typeface="Noto Sans" panose="020B0502040504020204" pitchFamily="34"/>
              </a:rPr>
              <a:t>Joseph </a:t>
            </a:r>
            <a:r>
              <a:rPr lang="fr-FR" sz="1500" dirty="0" err="1">
                <a:solidFill>
                  <a:srgbClr val="FFFFFF"/>
                </a:solidFill>
                <a:latin typeface="Noto Sans" panose="020B0502040504020204" pitchFamily="34"/>
                <a:ea typeface="Noto Sans" panose="020B0502040504020204" pitchFamily="34"/>
                <a:cs typeface="Noto Sans" panose="020B0502040504020204" pitchFamily="34"/>
              </a:rPr>
              <a:t>Kabila’s</a:t>
            </a:r>
            <a:r>
              <a:rPr lang="fr-FR" sz="1500" dirty="0">
                <a:solidFill>
                  <a:srgbClr val="FFFFFF"/>
                </a:solidFill>
                <a:latin typeface="Noto Sans" panose="020B0502040504020204" pitchFamily="34"/>
                <a:ea typeface="Noto Sans" panose="020B0502040504020204" pitchFamily="34"/>
                <a:cs typeface="Noto Sans" panose="020B0502040504020204" pitchFamily="34"/>
              </a:rPr>
              <a:t> </a:t>
            </a:r>
            <a:r>
              <a:rPr lang="fr-FR" sz="1500" dirty="0" smtClean="0">
                <a:solidFill>
                  <a:srgbClr val="FFFFFF"/>
                </a:solidFill>
                <a:latin typeface="Noto Sans" panose="020B0502040504020204" pitchFamily="34"/>
                <a:ea typeface="Noto Sans" panose="020B0502040504020204" pitchFamily="34"/>
                <a:cs typeface="Noto Sans" panose="020B0502040504020204" pitchFamily="34"/>
              </a:rPr>
              <a:t>Cinq Chantiers </a:t>
            </a:r>
            <a:r>
              <a:rPr lang="fr-FR" sz="1500" dirty="0">
                <a:solidFill>
                  <a:srgbClr val="FFFFFF"/>
                </a:solidFill>
                <a:latin typeface="Noto Sans" panose="020B0502040504020204" pitchFamily="34"/>
                <a:ea typeface="Noto Sans" panose="020B0502040504020204" pitchFamily="34"/>
                <a:cs typeface="Noto Sans" panose="020B0502040504020204" pitchFamily="34"/>
              </a:rPr>
              <a:t>reconstruction </a:t>
            </a:r>
            <a:r>
              <a:rPr lang="fr-FR" sz="1500" dirty="0" smtClean="0">
                <a:solidFill>
                  <a:srgbClr val="FFFFFF"/>
                </a:solidFill>
                <a:latin typeface="Noto Sans" panose="020B0502040504020204" pitchFamily="34"/>
                <a:ea typeface="Noto Sans" panose="020B0502040504020204" pitchFamily="34"/>
                <a:cs typeface="Noto Sans" panose="020B0502040504020204" pitchFamily="34"/>
              </a:rPr>
              <a:t>program. </a:t>
            </a:r>
            <a:endParaRPr kumimoji="0" lang="en-GB" sz="15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6" name="TextBox 25">
            <a:extLst>
              <a:ext uri="{FF2B5EF4-FFF2-40B4-BE49-F238E27FC236}">
                <a16:creationId xmlns:a16="http://schemas.microsoft.com/office/drawing/2014/main" xmlns="" id="{A58199A3-8787-4B04-ABE2-7377D8EB0E1C}"/>
              </a:ext>
            </a:extLst>
          </p:cNvPr>
          <p:cNvSpPr txBox="1"/>
          <p:nvPr/>
        </p:nvSpPr>
        <p:spPr>
          <a:xfrm>
            <a:off x="834375" y="297543"/>
            <a:ext cx="1851517"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smtClean="0">
                <a:ln>
                  <a:noFill/>
                </a:ln>
                <a:solidFill>
                  <a:srgbClr val="FFFFFF"/>
                </a:solidFill>
                <a:effectLst/>
                <a:uLnTx/>
                <a:uFillTx/>
                <a:latin typeface="Open Sans" panose="020B0606030504020204" pitchFamily="34" charset="0"/>
                <a:ea typeface="+mn-ea"/>
                <a:cs typeface="+mn-cs"/>
              </a:rPr>
              <a:t>200</a:t>
            </a:r>
            <a:r>
              <a:rPr kumimoji="0" lang="ru-RU" sz="5000" b="1" i="0" u="none" strike="noStrike" kern="1200" cap="none" spc="0" normalizeH="0" baseline="0" noProof="0" dirty="0" smtClean="0">
                <a:ln>
                  <a:noFill/>
                </a:ln>
                <a:solidFill>
                  <a:srgbClr val="FFFFFF"/>
                </a:solidFill>
                <a:effectLst/>
                <a:uLnTx/>
                <a:uFillTx/>
                <a:latin typeface="Open Sans" panose="020B0606030504020204" pitchFamily="34" charset="0"/>
                <a:ea typeface="+mn-ea"/>
                <a:cs typeface="+mn-cs"/>
              </a:rPr>
              <a:t>6</a:t>
            </a:r>
            <a:endParaRPr kumimoji="0" lang="en-GB" sz="50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8" name="Rectangle 27">
            <a:extLst>
              <a:ext uri="{FF2B5EF4-FFF2-40B4-BE49-F238E27FC236}">
                <a16:creationId xmlns:a16="http://schemas.microsoft.com/office/drawing/2014/main" xmlns="" id="{CA7E7BDC-0FE8-4FBC-BFB2-886DA2ECCD16}"/>
              </a:ext>
            </a:extLst>
          </p:cNvPr>
          <p:cNvSpPr/>
          <p:nvPr/>
        </p:nvSpPr>
        <p:spPr>
          <a:xfrm>
            <a:off x="919901" y="2675080"/>
            <a:ext cx="1765991" cy="8898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xmlns="" id="{79D279D1-58E0-4FA5-AC78-9B45B7956430}"/>
              </a:ext>
            </a:extLst>
          </p:cNvPr>
          <p:cNvSpPr/>
          <p:nvPr/>
        </p:nvSpPr>
        <p:spPr>
          <a:xfrm>
            <a:off x="9563081" y="1354908"/>
            <a:ext cx="1765991" cy="889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xmlns="" id="{76DEF1CD-CFFB-4BA4-A688-0ECE97AF0906}"/>
              </a:ext>
            </a:extLst>
          </p:cNvPr>
          <p:cNvSpPr txBox="1"/>
          <p:nvPr/>
        </p:nvSpPr>
        <p:spPr>
          <a:xfrm>
            <a:off x="9539203" y="1458918"/>
            <a:ext cx="1813746" cy="3554819"/>
          </a:xfrm>
          <a:prstGeom prst="rect">
            <a:avLst/>
          </a:prstGeom>
          <a:noFill/>
        </p:spPr>
        <p:txBody>
          <a:bodyPr wrap="square" rtlCol="0">
            <a:spAutoFit/>
          </a:bodyPr>
          <a:lstStyle/>
          <a:p>
            <a:pPr lvl="0" algn="ctr">
              <a:defRPr/>
            </a:pPr>
            <a:r>
              <a:rPr lang="en-US" sz="1500" dirty="0">
                <a:solidFill>
                  <a:srgbClr val="FFFFFF"/>
                </a:solidFill>
                <a:latin typeface="Noto Sans" panose="020B0502040504020204" pitchFamily="34"/>
                <a:ea typeface="Noto Sans" panose="020B0502040504020204" pitchFamily="34"/>
                <a:cs typeface="Noto Sans" panose="020B0502040504020204" pitchFamily="34"/>
              </a:rPr>
              <a:t>T</a:t>
            </a:r>
            <a:r>
              <a:rPr lang="en-US" sz="1500" dirty="0" smtClean="0">
                <a:solidFill>
                  <a:srgbClr val="FFFFFF"/>
                </a:solidFill>
                <a:latin typeface="Noto Sans" panose="020B0502040504020204" pitchFamily="34"/>
                <a:ea typeface="Noto Sans" panose="020B0502040504020204" pitchFamily="34"/>
                <a:cs typeface="Noto Sans" panose="020B0502040504020204" pitchFamily="34"/>
              </a:rPr>
              <a:t>he consortium </a:t>
            </a:r>
            <a:r>
              <a:rPr lang="en-GB" sz="1500" dirty="0" smtClean="0">
                <a:solidFill>
                  <a:srgbClr val="FFFFFF"/>
                </a:solidFill>
                <a:latin typeface="Noto Sans" panose="020B0502040504020204" pitchFamily="34"/>
                <a:ea typeface="Noto Sans" panose="020B0502040504020204" pitchFamily="34"/>
                <a:cs typeface="Noto Sans" panose="020B0502040504020204" pitchFamily="34"/>
              </a:rPr>
              <a:t>must reimburse</a:t>
            </a:r>
          </a:p>
          <a:p>
            <a:pPr lvl="0" algn="ctr">
              <a:defRPr/>
            </a:pPr>
            <a:r>
              <a:rPr lang="en-GB" sz="1500" dirty="0" smtClean="0">
                <a:solidFill>
                  <a:srgbClr val="FFFFFF"/>
                </a:solidFill>
                <a:latin typeface="Noto Sans" panose="020B0502040504020204" pitchFamily="34"/>
                <a:ea typeface="Noto Sans" panose="020B0502040504020204" pitchFamily="34"/>
                <a:cs typeface="Noto Sans" panose="020B0502040504020204" pitchFamily="34"/>
              </a:rPr>
              <a:t> $9 billion to the bank</a:t>
            </a:r>
            <a:r>
              <a:rPr lang="ru-RU" sz="1500" dirty="0" smtClean="0">
                <a:solidFill>
                  <a:srgbClr val="FFFFFF"/>
                </a:solidFill>
                <a:latin typeface="Noto Sans" panose="020B0502040504020204" pitchFamily="34"/>
                <a:ea typeface="Noto Sans" panose="020B0502040504020204" pitchFamily="34"/>
                <a:cs typeface="Noto Sans" panose="020B0502040504020204" pitchFamily="34"/>
              </a:rPr>
              <a:t> </a:t>
            </a:r>
            <a:r>
              <a:rPr lang="en-GB" sz="1500" dirty="0" smtClean="0">
                <a:solidFill>
                  <a:srgbClr val="FFFFFF"/>
                </a:solidFill>
                <a:latin typeface="Noto Sans" panose="020B0502040504020204" pitchFamily="34"/>
                <a:ea typeface="Noto Sans" panose="020B0502040504020204" pitchFamily="34"/>
                <a:cs typeface="Noto Sans" panose="020B0502040504020204" pitchFamily="34"/>
              </a:rPr>
              <a:t>, but  </a:t>
            </a:r>
            <a:r>
              <a:rPr lang="en-US" sz="1500" dirty="0">
                <a:solidFill>
                  <a:srgbClr val="FFFFFF"/>
                </a:solidFill>
                <a:latin typeface="Noto Sans" panose="020B0502040504020204" pitchFamily="34"/>
                <a:ea typeface="Noto Sans" panose="020B0502040504020204" pitchFamily="34"/>
                <a:cs typeface="Noto Sans" panose="020B0502040504020204" pitchFamily="34"/>
              </a:rPr>
              <a:t> if they doesn't find as much cobalt and copper as it expected, it will bear the brunt of the failure and may run into trouble with CEB. In turn Congo  has much to gain from the barter </a:t>
            </a:r>
            <a:r>
              <a:rPr lang="en-US" sz="1500" dirty="0" smtClean="0">
                <a:solidFill>
                  <a:srgbClr val="FFFFFF"/>
                </a:solidFill>
                <a:latin typeface="Noto Sans" panose="020B0502040504020204" pitchFamily="34"/>
                <a:ea typeface="Noto Sans" panose="020B0502040504020204" pitchFamily="34"/>
                <a:cs typeface="Noto Sans" panose="020B0502040504020204" pitchFamily="34"/>
              </a:rPr>
              <a:t>deal.</a:t>
            </a:r>
            <a:endParaRPr kumimoji="0" lang="en-GB" sz="15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1" name="TextBox 30">
            <a:extLst>
              <a:ext uri="{FF2B5EF4-FFF2-40B4-BE49-F238E27FC236}">
                <a16:creationId xmlns:a16="http://schemas.microsoft.com/office/drawing/2014/main" xmlns="" id="{DD6CEA0D-4A05-4954-907C-EA61B06BB0BC}"/>
              </a:ext>
            </a:extLst>
          </p:cNvPr>
          <p:cNvSpPr txBox="1"/>
          <p:nvPr/>
        </p:nvSpPr>
        <p:spPr>
          <a:xfrm>
            <a:off x="9349203" y="794867"/>
            <a:ext cx="2193745" cy="461665"/>
          </a:xfrm>
          <a:prstGeom prst="rect">
            <a:avLst/>
          </a:prstGeom>
          <a:noFill/>
        </p:spPr>
        <p:txBody>
          <a:bodyPr wrap="square" rtlCol="0">
            <a:spAutoFit/>
          </a:bodyPr>
          <a:lstStyle/>
          <a:p>
            <a:pPr lvl="0" algn="ctr">
              <a:defRPr/>
            </a:pPr>
            <a:r>
              <a:rPr lang="en-GB" sz="2400" b="1" dirty="0" smtClean="0">
                <a:solidFill>
                  <a:srgbClr val="FFFFFF"/>
                </a:solidFill>
                <a:latin typeface="Noto Sans" panose="020B0502040504020204" pitchFamily="34"/>
                <a:ea typeface="Noto Sans" panose="020B0502040504020204" pitchFamily="34"/>
                <a:cs typeface="Noto Sans" panose="020B0502040504020204" pitchFamily="34"/>
              </a:rPr>
              <a:t>In </a:t>
            </a:r>
            <a:r>
              <a:rPr lang="en-GB" sz="2400" b="1" dirty="0">
                <a:solidFill>
                  <a:srgbClr val="FFFFFF"/>
                </a:solidFill>
                <a:latin typeface="Noto Sans" panose="020B0502040504020204" pitchFamily="34"/>
                <a:ea typeface="Noto Sans" panose="020B0502040504020204" pitchFamily="34"/>
                <a:cs typeface="Noto Sans" panose="020B0502040504020204" pitchFamily="34"/>
              </a:rPr>
              <a:t>conclusion</a:t>
            </a:r>
            <a:endParaRPr kumimoji="0" lang="en-GB" sz="24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2" name="Rectangle 31">
            <a:extLst>
              <a:ext uri="{FF2B5EF4-FFF2-40B4-BE49-F238E27FC236}">
                <a16:creationId xmlns:a16="http://schemas.microsoft.com/office/drawing/2014/main" xmlns="" id="{C1361391-0CBD-4CF8-834E-3B0A825D1CFF}"/>
              </a:ext>
            </a:extLst>
          </p:cNvPr>
          <p:cNvSpPr/>
          <p:nvPr/>
        </p:nvSpPr>
        <p:spPr>
          <a:xfrm>
            <a:off x="9610836" y="4979894"/>
            <a:ext cx="1765991" cy="889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xmlns="" id="{2A5041F9-6CEF-4A5E-A6DF-7C5CD0ED4263}"/>
              </a:ext>
            </a:extLst>
          </p:cNvPr>
          <p:cNvSpPr/>
          <p:nvPr/>
        </p:nvSpPr>
        <p:spPr>
          <a:xfrm>
            <a:off x="7351813" y="1712618"/>
            <a:ext cx="1765991" cy="889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4" name="TextBox 33">
            <a:extLst>
              <a:ext uri="{FF2B5EF4-FFF2-40B4-BE49-F238E27FC236}">
                <a16:creationId xmlns:a16="http://schemas.microsoft.com/office/drawing/2014/main" xmlns="" id="{88E9B94E-4850-4659-8E27-3BC2FFAE24DD}"/>
              </a:ext>
            </a:extLst>
          </p:cNvPr>
          <p:cNvSpPr txBox="1"/>
          <p:nvPr/>
        </p:nvSpPr>
        <p:spPr>
          <a:xfrm>
            <a:off x="7285355" y="1860055"/>
            <a:ext cx="1931097" cy="2400657"/>
          </a:xfrm>
          <a:prstGeom prst="rect">
            <a:avLst/>
          </a:prstGeom>
          <a:noFill/>
        </p:spPr>
        <p:txBody>
          <a:bodyPr wrap="square" rtlCol="0">
            <a:spAutoFit/>
          </a:bodyPr>
          <a:lstStyle/>
          <a:p>
            <a:pPr lvl="0" algn="ctr">
              <a:defRPr/>
            </a:pPr>
            <a:r>
              <a:rPr lang="en-GB" sz="1500" dirty="0">
                <a:solidFill>
                  <a:srgbClr val="FFFFFF"/>
                </a:solidFill>
                <a:latin typeface="Noto Sans" panose="020B0502040504020204" pitchFamily="34"/>
                <a:ea typeface="Noto Sans" panose="020B0502040504020204" pitchFamily="34"/>
                <a:cs typeface="Noto Sans" panose="020B0502040504020204" pitchFamily="34"/>
              </a:rPr>
              <a:t> </a:t>
            </a:r>
            <a:r>
              <a:rPr lang="en-GB" sz="1500" dirty="0" smtClean="0">
                <a:solidFill>
                  <a:srgbClr val="FFFFFF"/>
                </a:solidFill>
                <a:latin typeface="Noto Sans" panose="020B0502040504020204" pitchFamily="34"/>
                <a:ea typeface="Noto Sans" panose="020B0502040504020204" pitchFamily="34"/>
                <a:cs typeface="Noto Sans" panose="020B0502040504020204" pitchFamily="34"/>
              </a:rPr>
              <a:t>The </a:t>
            </a:r>
            <a:r>
              <a:rPr lang="en-GB" sz="1500" dirty="0">
                <a:solidFill>
                  <a:srgbClr val="FFFFFF"/>
                </a:solidFill>
                <a:latin typeface="Noto Sans" panose="020B0502040504020204" pitchFamily="34"/>
                <a:ea typeface="Noto Sans" panose="020B0502040504020204" pitchFamily="34"/>
                <a:cs typeface="Noto Sans" panose="020B0502040504020204" pitchFamily="34"/>
              </a:rPr>
              <a:t>Kabila government </a:t>
            </a:r>
            <a:r>
              <a:rPr lang="en-GB" sz="1500" dirty="0" smtClean="0">
                <a:solidFill>
                  <a:srgbClr val="FFFFFF"/>
                </a:solidFill>
                <a:latin typeface="Noto Sans" panose="020B0502040504020204" pitchFamily="34"/>
                <a:ea typeface="Noto Sans" panose="020B0502040504020204" pitchFamily="34"/>
                <a:cs typeface="Noto Sans" panose="020B0502040504020204" pitchFamily="34"/>
              </a:rPr>
              <a:t>undertakes to finance </a:t>
            </a:r>
            <a:r>
              <a:rPr lang="en-US" sz="1500" dirty="0">
                <a:solidFill>
                  <a:srgbClr val="FFFFFF"/>
                </a:solidFill>
                <a:latin typeface="Noto Sans" panose="020B0502040504020204" pitchFamily="34"/>
                <a:ea typeface="Noto Sans" panose="020B0502040504020204" pitchFamily="34"/>
                <a:cs typeface="Noto Sans" panose="020B0502040504020204" pitchFamily="34"/>
              </a:rPr>
              <a:t>$6.565 billion worth of infrastructure projects and invest about $3 billion in the mining project </a:t>
            </a:r>
            <a:r>
              <a:rPr lang="en-US" sz="1500" dirty="0" smtClean="0">
                <a:solidFill>
                  <a:srgbClr val="FFFFFF"/>
                </a:solidFill>
                <a:latin typeface="Noto Sans" panose="020B0502040504020204" pitchFamily="34"/>
                <a:ea typeface="Noto Sans" panose="020B0502040504020204" pitchFamily="34"/>
                <a:cs typeface="Noto Sans" panose="020B0502040504020204" pitchFamily="34"/>
              </a:rPr>
              <a:t>itself.</a:t>
            </a:r>
            <a:endParaRPr kumimoji="0" lang="en-GB" sz="15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5" name="TextBox 34">
            <a:extLst>
              <a:ext uri="{FF2B5EF4-FFF2-40B4-BE49-F238E27FC236}">
                <a16:creationId xmlns:a16="http://schemas.microsoft.com/office/drawing/2014/main" xmlns="" id="{C1017F37-573F-44BB-B218-FB07C10B4665}"/>
              </a:ext>
            </a:extLst>
          </p:cNvPr>
          <p:cNvSpPr txBox="1"/>
          <p:nvPr/>
        </p:nvSpPr>
        <p:spPr>
          <a:xfrm>
            <a:off x="7351813" y="420249"/>
            <a:ext cx="1851517" cy="1323439"/>
          </a:xfrm>
          <a:prstGeom prst="rect">
            <a:avLst/>
          </a:prstGeom>
          <a:noFill/>
        </p:spPr>
        <p:txBody>
          <a:bodyPr wrap="square" rtlCol="0">
            <a:spAutoFit/>
          </a:bodyPr>
          <a:lstStyle/>
          <a:p>
            <a:pPr lvl="0" algn="ctr">
              <a:defRPr/>
            </a:pPr>
            <a:r>
              <a:rPr lang="en-GB" sz="1600" b="1" noProof="0" dirty="0" smtClean="0">
                <a:solidFill>
                  <a:srgbClr val="FFFFFF"/>
                </a:solidFill>
                <a:latin typeface="Noto Sans" panose="020B0502040504020204" pitchFamily="34"/>
                <a:ea typeface="Noto Sans" panose="020B0502040504020204" pitchFamily="34"/>
                <a:cs typeface="Noto Sans" panose="020B0502040504020204" pitchFamily="34"/>
              </a:rPr>
              <a:t>More </a:t>
            </a:r>
            <a:r>
              <a:rPr lang="en-GB" sz="1600" b="1" noProof="0" dirty="0" err="1" smtClean="0">
                <a:solidFill>
                  <a:srgbClr val="FFFFFF"/>
                </a:solidFill>
                <a:latin typeface="Noto Sans" panose="020B0502040504020204" pitchFamily="34"/>
                <a:ea typeface="Noto Sans" panose="020B0502040504020204" pitchFamily="34"/>
                <a:cs typeface="Noto Sans" panose="020B0502040504020204" pitchFamily="34"/>
              </a:rPr>
              <a:t>tha</a:t>
            </a:r>
            <a:r>
              <a:rPr lang="en-GB" sz="1600" b="1" dirty="0" smtClean="0">
                <a:solidFill>
                  <a:srgbClr val="FFFFFF"/>
                </a:solidFill>
                <a:latin typeface="Noto Sans" panose="020B0502040504020204" pitchFamily="34"/>
                <a:ea typeface="Noto Sans" panose="020B0502040504020204" pitchFamily="34"/>
                <a:cs typeface="Noto Sans" panose="020B0502040504020204" pitchFamily="34"/>
              </a:rPr>
              <a:t>n $6 </a:t>
            </a:r>
            <a:r>
              <a:rPr lang="en-GB" sz="1600" b="1" dirty="0">
                <a:solidFill>
                  <a:srgbClr val="FFFFFF"/>
                </a:solidFill>
                <a:latin typeface="Noto Sans" panose="020B0502040504020204" pitchFamily="34"/>
                <a:ea typeface="Noto Sans" panose="020B0502040504020204" pitchFamily="34"/>
                <a:cs typeface="Noto Sans" panose="020B0502040504020204" pitchFamily="34"/>
              </a:rPr>
              <a:t>billion for </a:t>
            </a:r>
            <a:r>
              <a:rPr lang="en-GB" sz="1600" b="1" dirty="0" smtClean="0">
                <a:solidFill>
                  <a:srgbClr val="FFFFFF"/>
                </a:solidFill>
                <a:latin typeface="Noto Sans" panose="020B0502040504020204" pitchFamily="34"/>
                <a:ea typeface="Noto Sans" panose="020B0502040504020204" pitchFamily="34"/>
                <a:cs typeface="Noto Sans" panose="020B0502040504020204" pitchFamily="34"/>
              </a:rPr>
              <a:t>universities, </a:t>
            </a:r>
            <a:r>
              <a:rPr lang="en-GB" sz="1600" b="1" dirty="0">
                <a:solidFill>
                  <a:srgbClr val="FFFFFF"/>
                </a:solidFill>
                <a:latin typeface="Noto Sans" panose="020B0502040504020204" pitchFamily="34"/>
                <a:ea typeface="Noto Sans" panose="020B0502040504020204" pitchFamily="34"/>
                <a:cs typeface="Noto Sans" panose="020B0502040504020204" pitchFamily="34"/>
              </a:rPr>
              <a:t>roads and hospitals</a:t>
            </a:r>
            <a:endParaRPr kumimoji="0" lang="en-GB" sz="16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6" name="Rectangle 35">
            <a:extLst>
              <a:ext uri="{FF2B5EF4-FFF2-40B4-BE49-F238E27FC236}">
                <a16:creationId xmlns:a16="http://schemas.microsoft.com/office/drawing/2014/main" xmlns="" id="{4A26F89D-F038-4EB2-9378-A7A45A572EFB}"/>
              </a:ext>
            </a:extLst>
          </p:cNvPr>
          <p:cNvSpPr/>
          <p:nvPr/>
        </p:nvSpPr>
        <p:spPr>
          <a:xfrm>
            <a:off x="7410672" y="4310669"/>
            <a:ext cx="1765991" cy="889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xmlns="" id="{B50EBAE6-1DF9-485B-9020-DF3BD1609834}"/>
              </a:ext>
            </a:extLst>
          </p:cNvPr>
          <p:cNvSpPr/>
          <p:nvPr/>
        </p:nvSpPr>
        <p:spPr>
          <a:xfrm>
            <a:off x="5280888" y="1611384"/>
            <a:ext cx="1765991" cy="889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xmlns="" id="{C15F3967-E1CA-490D-B08C-D7A05E120741}"/>
              </a:ext>
            </a:extLst>
          </p:cNvPr>
          <p:cNvSpPr txBox="1"/>
          <p:nvPr/>
        </p:nvSpPr>
        <p:spPr>
          <a:xfrm>
            <a:off x="5198334" y="1739158"/>
            <a:ext cx="1931097" cy="1938992"/>
          </a:xfrm>
          <a:prstGeom prst="rect">
            <a:avLst/>
          </a:prstGeom>
          <a:noFill/>
        </p:spPr>
        <p:txBody>
          <a:bodyPr wrap="square" rtlCol="0">
            <a:spAutoFit/>
          </a:bodyPr>
          <a:lstStyle/>
          <a:p>
            <a:pPr lvl="0" algn="ctr">
              <a:defRPr/>
            </a:pPr>
            <a:r>
              <a:rPr lang="en-US" sz="1500" dirty="0" smtClean="0">
                <a:solidFill>
                  <a:srgbClr val="FFFFFF"/>
                </a:solidFill>
                <a:latin typeface="Noto Sans" panose="020B0502040504020204" pitchFamily="34"/>
                <a:ea typeface="Noto Sans" panose="020B0502040504020204" pitchFamily="34"/>
                <a:cs typeface="Noto Sans" panose="020B0502040504020204" pitchFamily="34"/>
              </a:rPr>
              <a:t>The </a:t>
            </a:r>
            <a:r>
              <a:rPr lang="en-US" sz="1500" dirty="0">
                <a:solidFill>
                  <a:srgbClr val="FFFFFF"/>
                </a:solidFill>
                <a:latin typeface="Noto Sans" panose="020B0502040504020204" pitchFamily="34"/>
                <a:ea typeface="Noto Sans" panose="020B0502040504020204" pitchFamily="34"/>
                <a:cs typeface="Noto Sans" panose="020B0502040504020204" pitchFamily="34"/>
              </a:rPr>
              <a:t>Kabila government would allocate its exploitation </a:t>
            </a:r>
            <a:r>
              <a:rPr lang="en-US" sz="1500" dirty="0" smtClean="0">
                <a:solidFill>
                  <a:srgbClr val="FFFFFF"/>
                </a:solidFill>
                <a:latin typeface="Noto Sans" panose="020B0502040504020204" pitchFamily="34"/>
                <a:ea typeface="Noto Sans" panose="020B0502040504020204" pitchFamily="34"/>
                <a:cs typeface="Noto Sans" panose="020B0502040504020204" pitchFamily="34"/>
              </a:rPr>
              <a:t>licenses </a:t>
            </a:r>
            <a:r>
              <a:rPr lang="en-US" sz="1500" dirty="0">
                <a:solidFill>
                  <a:srgbClr val="FFFFFF"/>
                </a:solidFill>
                <a:latin typeface="Noto Sans" panose="020B0502040504020204" pitchFamily="34"/>
                <a:ea typeface="Noto Sans" panose="020B0502040504020204" pitchFamily="34"/>
                <a:cs typeface="Noto Sans" panose="020B0502040504020204" pitchFamily="34"/>
              </a:rPr>
              <a:t>for the operation of cobalt and copper mines to the Chinese </a:t>
            </a:r>
            <a:r>
              <a:rPr lang="en-US" sz="1500" dirty="0" smtClean="0">
                <a:solidFill>
                  <a:srgbClr val="FFFFFF"/>
                </a:solidFill>
                <a:latin typeface="Noto Sans" panose="020B0502040504020204" pitchFamily="34"/>
                <a:ea typeface="Noto Sans" panose="020B0502040504020204" pitchFamily="34"/>
                <a:cs typeface="Noto Sans" panose="020B0502040504020204" pitchFamily="34"/>
              </a:rPr>
              <a:t>consortium.</a:t>
            </a:r>
            <a:endParaRPr kumimoji="0" lang="en-GB" sz="15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9" name="TextBox 38">
            <a:extLst>
              <a:ext uri="{FF2B5EF4-FFF2-40B4-BE49-F238E27FC236}">
                <a16:creationId xmlns:a16="http://schemas.microsoft.com/office/drawing/2014/main" xmlns="" id="{0A4B4E00-D72B-45DB-9FC0-C14F8E586B3B}"/>
              </a:ext>
            </a:extLst>
          </p:cNvPr>
          <p:cNvSpPr txBox="1"/>
          <p:nvPr/>
        </p:nvSpPr>
        <p:spPr>
          <a:xfrm>
            <a:off x="5223473" y="226389"/>
            <a:ext cx="1851517" cy="1384995"/>
          </a:xfrm>
          <a:prstGeom prst="rect">
            <a:avLst/>
          </a:prstGeom>
          <a:noFill/>
        </p:spPr>
        <p:txBody>
          <a:bodyPr wrap="square" rtlCol="0">
            <a:spAutoFit/>
          </a:bodyPr>
          <a:lstStyle/>
          <a:p>
            <a:pPr lvl="0" algn="ctr">
              <a:defRPr/>
            </a:pPr>
            <a:r>
              <a:rPr lang="en-GB" sz="2800" b="1" dirty="0" smtClean="0">
                <a:solidFill>
                  <a:srgbClr val="FFFFFF"/>
                </a:solidFill>
                <a:latin typeface="Noto Sans" panose="020B0502040504020204" pitchFamily="34"/>
                <a:ea typeface="Noto Sans" panose="020B0502040504020204" pitchFamily="34"/>
                <a:cs typeface="Noto Sans" panose="020B0502040504020204" pitchFamily="34"/>
              </a:rPr>
              <a:t>Licenses </a:t>
            </a:r>
            <a:r>
              <a:rPr lang="en-GB" sz="2800" b="1" dirty="0">
                <a:solidFill>
                  <a:srgbClr val="FFFFFF"/>
                </a:solidFill>
                <a:latin typeface="Noto Sans" panose="020B0502040504020204" pitchFamily="34"/>
                <a:ea typeface="Noto Sans" panose="020B0502040504020204" pitchFamily="34"/>
                <a:cs typeface="Noto Sans" panose="020B0502040504020204" pitchFamily="34"/>
              </a:rPr>
              <a:t>9681 and 9682</a:t>
            </a:r>
            <a:endParaRPr kumimoji="0" lang="en-GB" sz="28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0" name="Rectangle 39">
            <a:extLst>
              <a:ext uri="{FF2B5EF4-FFF2-40B4-BE49-F238E27FC236}">
                <a16:creationId xmlns:a16="http://schemas.microsoft.com/office/drawing/2014/main" xmlns="" id="{52FBA1A1-12B0-44EF-9821-ECC6AC55077A}"/>
              </a:ext>
            </a:extLst>
          </p:cNvPr>
          <p:cNvSpPr/>
          <p:nvPr/>
        </p:nvSpPr>
        <p:spPr>
          <a:xfrm>
            <a:off x="5258493" y="3681834"/>
            <a:ext cx="1765991" cy="889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xmlns="" id="{F11112B9-4A31-4347-8469-FDF9915458A3}"/>
              </a:ext>
            </a:extLst>
          </p:cNvPr>
          <p:cNvSpPr/>
          <p:nvPr/>
        </p:nvSpPr>
        <p:spPr>
          <a:xfrm>
            <a:off x="3058227" y="1684306"/>
            <a:ext cx="1765991" cy="8898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2" name="TextBox 41">
            <a:extLst>
              <a:ext uri="{FF2B5EF4-FFF2-40B4-BE49-F238E27FC236}">
                <a16:creationId xmlns:a16="http://schemas.microsoft.com/office/drawing/2014/main" xmlns="" id="{FAC8765F-89B7-4019-8534-50B61C6CD2E1}"/>
              </a:ext>
            </a:extLst>
          </p:cNvPr>
          <p:cNvSpPr txBox="1"/>
          <p:nvPr/>
        </p:nvSpPr>
        <p:spPr>
          <a:xfrm>
            <a:off x="2972701" y="1848126"/>
            <a:ext cx="1931097" cy="1246495"/>
          </a:xfrm>
          <a:prstGeom prst="rect">
            <a:avLst/>
          </a:prstGeom>
          <a:noFill/>
        </p:spPr>
        <p:txBody>
          <a:bodyPr wrap="square" rtlCol="0">
            <a:spAutoFit/>
          </a:bodyPr>
          <a:lstStyle/>
          <a:p>
            <a:pPr lvl="0" algn="ctr">
              <a:defRPr/>
            </a:pPr>
            <a:r>
              <a:rPr lang="en-US" sz="1500" dirty="0" smtClean="0">
                <a:solidFill>
                  <a:srgbClr val="FFFFFF"/>
                </a:solidFill>
                <a:latin typeface="Open Sans" panose="020B0606030504020204" pitchFamily="34" charset="0"/>
              </a:rPr>
              <a:t>The </a:t>
            </a:r>
            <a:r>
              <a:rPr lang="en-US" sz="1500" dirty="0">
                <a:solidFill>
                  <a:srgbClr val="FFFFFF"/>
                </a:solidFill>
                <a:latin typeface="Open Sans" panose="020B0606030504020204" pitchFamily="34" charset="0"/>
              </a:rPr>
              <a:t>Kabila government agreed to an initial $9 billion barter deal with </a:t>
            </a:r>
            <a:r>
              <a:rPr lang="en-US" sz="1500" dirty="0" smtClean="0">
                <a:solidFill>
                  <a:srgbClr val="FFFFFF"/>
                </a:solidFill>
                <a:latin typeface="Open Sans" panose="020B0606030504020204" pitchFamily="34" charset="0"/>
              </a:rPr>
              <a:t>China.</a:t>
            </a:r>
            <a:endParaRPr kumimoji="0" lang="en-GB" sz="15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3" name="TextBox 42">
            <a:extLst>
              <a:ext uri="{FF2B5EF4-FFF2-40B4-BE49-F238E27FC236}">
                <a16:creationId xmlns:a16="http://schemas.microsoft.com/office/drawing/2014/main" xmlns="" id="{5963C418-3F6F-449B-B8E4-B842C76E9063}"/>
              </a:ext>
            </a:extLst>
          </p:cNvPr>
          <p:cNvSpPr txBox="1"/>
          <p:nvPr/>
        </p:nvSpPr>
        <p:spPr>
          <a:xfrm>
            <a:off x="2972701" y="773579"/>
            <a:ext cx="1851517"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smtClean="0">
                <a:ln>
                  <a:noFill/>
                </a:ln>
                <a:solidFill>
                  <a:srgbClr val="FFFFFF"/>
                </a:solidFill>
                <a:effectLst/>
                <a:uLnTx/>
                <a:uFillTx/>
                <a:latin typeface="Open Sans" panose="020B0606030504020204" pitchFamily="34" charset="0"/>
                <a:ea typeface="+mn-ea"/>
                <a:cs typeface="+mn-cs"/>
              </a:rPr>
              <a:t>20</a:t>
            </a:r>
            <a:r>
              <a:rPr kumimoji="0" lang="ru-RU" sz="5000" b="1" i="0" u="none" strike="noStrike" kern="1200" cap="none" spc="0" normalizeH="0" baseline="0" noProof="0" dirty="0" smtClean="0">
                <a:ln>
                  <a:noFill/>
                </a:ln>
                <a:solidFill>
                  <a:srgbClr val="FFFFFF"/>
                </a:solidFill>
                <a:effectLst/>
                <a:uLnTx/>
                <a:uFillTx/>
                <a:latin typeface="Open Sans" panose="020B0606030504020204" pitchFamily="34" charset="0"/>
                <a:ea typeface="+mn-ea"/>
                <a:cs typeface="+mn-cs"/>
              </a:rPr>
              <a:t>09</a:t>
            </a:r>
            <a:endParaRPr kumimoji="0" lang="en-GB" sz="50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4" name="Rectangle 43">
            <a:extLst>
              <a:ext uri="{FF2B5EF4-FFF2-40B4-BE49-F238E27FC236}">
                <a16:creationId xmlns:a16="http://schemas.microsoft.com/office/drawing/2014/main" xmlns="" id="{A8295272-B5DC-4F04-8E7D-A08793F897F0}"/>
              </a:ext>
            </a:extLst>
          </p:cNvPr>
          <p:cNvSpPr/>
          <p:nvPr/>
        </p:nvSpPr>
        <p:spPr>
          <a:xfrm>
            <a:off x="3058227" y="3147345"/>
            <a:ext cx="1765991" cy="8898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5" name="TextBox 44">
            <a:extLst>
              <a:ext uri="{FF2B5EF4-FFF2-40B4-BE49-F238E27FC236}">
                <a16:creationId xmlns:a16="http://schemas.microsoft.com/office/drawing/2014/main" xmlns="" id="{55941AAF-E4D7-47E8-AA21-4544F3F3FDCD}"/>
              </a:ext>
            </a:extLst>
          </p:cNvPr>
          <p:cNvSpPr txBox="1"/>
          <p:nvPr/>
        </p:nvSpPr>
        <p:spPr>
          <a:xfrm>
            <a:off x="627516" y="5621124"/>
            <a:ext cx="6541886" cy="8617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5000" b="0" i="0" u="none" strike="noStrike" kern="1200" cap="none" spc="0" normalizeH="0" baseline="0" noProof="0" dirty="0" smtClean="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China-Congo case</a:t>
            </a:r>
            <a:endParaRPr kumimoji="0" lang="en-GB"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35437332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Isosceles Triangle 1">
            <a:extLst>
              <a:ext uri="{FF2B5EF4-FFF2-40B4-BE49-F238E27FC236}">
                <a16:creationId xmlns:a16="http://schemas.microsoft.com/office/drawing/2014/main" xmlns="" id="{AF6FEC55-A32C-4307-B2C6-EA092009C662}"/>
              </a:ext>
            </a:extLst>
          </p:cNvPr>
          <p:cNvSpPr/>
          <p:nvPr/>
        </p:nvSpPr>
        <p:spPr>
          <a:xfrm rot="17152435">
            <a:off x="6079312" y="-1031167"/>
            <a:ext cx="504725" cy="12264473"/>
          </a:xfrm>
          <a:custGeom>
            <a:avLst/>
            <a:gdLst>
              <a:gd name="connsiteX0" fmla="*/ 0 w 497149"/>
              <a:gd name="connsiteY0" fmla="*/ 12711530 h 12711530"/>
              <a:gd name="connsiteX1" fmla="*/ 248575 w 497149"/>
              <a:gd name="connsiteY1" fmla="*/ 0 h 12711530"/>
              <a:gd name="connsiteX2" fmla="*/ 497149 w 497149"/>
              <a:gd name="connsiteY2" fmla="*/ 12711530 h 12711530"/>
              <a:gd name="connsiteX3" fmla="*/ 0 w 497149"/>
              <a:gd name="connsiteY3" fmla="*/ 12711530 h 12711530"/>
              <a:gd name="connsiteX0" fmla="*/ 0 w 511346"/>
              <a:gd name="connsiteY0" fmla="*/ 12904160 h 12904160"/>
              <a:gd name="connsiteX1" fmla="*/ 262772 w 511346"/>
              <a:gd name="connsiteY1" fmla="*/ 0 h 12904160"/>
              <a:gd name="connsiteX2" fmla="*/ 511346 w 511346"/>
              <a:gd name="connsiteY2" fmla="*/ 12711530 h 12904160"/>
              <a:gd name="connsiteX3" fmla="*/ 0 w 511346"/>
              <a:gd name="connsiteY3" fmla="*/ 12904160 h 12904160"/>
              <a:gd name="connsiteX0" fmla="*/ 0 w 511346"/>
              <a:gd name="connsiteY0" fmla="*/ 12904160 h 12904160"/>
              <a:gd name="connsiteX1" fmla="*/ 19994 w 511346"/>
              <a:gd name="connsiteY1" fmla="*/ 12210210 h 12904160"/>
              <a:gd name="connsiteX2" fmla="*/ 262772 w 511346"/>
              <a:gd name="connsiteY2" fmla="*/ 0 h 12904160"/>
              <a:gd name="connsiteX3" fmla="*/ 511346 w 511346"/>
              <a:gd name="connsiteY3" fmla="*/ 12711530 h 12904160"/>
              <a:gd name="connsiteX4" fmla="*/ 0 w 511346"/>
              <a:gd name="connsiteY4" fmla="*/ 12904160 h 12904160"/>
              <a:gd name="connsiteX0" fmla="*/ 218817 w 491352"/>
              <a:gd name="connsiteY0" fmla="*/ 12808673 h 12808673"/>
              <a:gd name="connsiteX1" fmla="*/ 0 w 491352"/>
              <a:gd name="connsiteY1" fmla="*/ 12210210 h 12808673"/>
              <a:gd name="connsiteX2" fmla="*/ 242778 w 491352"/>
              <a:gd name="connsiteY2" fmla="*/ 0 h 12808673"/>
              <a:gd name="connsiteX3" fmla="*/ 491352 w 491352"/>
              <a:gd name="connsiteY3" fmla="*/ 12711530 h 12808673"/>
              <a:gd name="connsiteX4" fmla="*/ 218817 w 491352"/>
              <a:gd name="connsiteY4" fmla="*/ 12808673 h 12808673"/>
              <a:gd name="connsiteX0" fmla="*/ 227598 w 491352"/>
              <a:gd name="connsiteY0" fmla="*/ 12813794 h 12813794"/>
              <a:gd name="connsiteX1" fmla="*/ 0 w 491352"/>
              <a:gd name="connsiteY1" fmla="*/ 12210210 h 12813794"/>
              <a:gd name="connsiteX2" fmla="*/ 242778 w 491352"/>
              <a:gd name="connsiteY2" fmla="*/ 0 h 12813794"/>
              <a:gd name="connsiteX3" fmla="*/ 491352 w 491352"/>
              <a:gd name="connsiteY3" fmla="*/ 12711530 h 12813794"/>
              <a:gd name="connsiteX4" fmla="*/ 227598 w 491352"/>
              <a:gd name="connsiteY4" fmla="*/ 12813794 h 12813794"/>
              <a:gd name="connsiteX0" fmla="*/ 227598 w 500615"/>
              <a:gd name="connsiteY0" fmla="*/ 12813794 h 12813794"/>
              <a:gd name="connsiteX1" fmla="*/ 0 w 500615"/>
              <a:gd name="connsiteY1" fmla="*/ 12210210 h 12813794"/>
              <a:gd name="connsiteX2" fmla="*/ 242778 w 500615"/>
              <a:gd name="connsiteY2" fmla="*/ 0 h 12813794"/>
              <a:gd name="connsiteX3" fmla="*/ 500615 w 500615"/>
              <a:gd name="connsiteY3" fmla="*/ 12745676 h 12813794"/>
              <a:gd name="connsiteX4" fmla="*/ 227598 w 500615"/>
              <a:gd name="connsiteY4" fmla="*/ 12813794 h 12813794"/>
              <a:gd name="connsiteX0" fmla="*/ 163606 w 500615"/>
              <a:gd name="connsiteY0" fmla="*/ 12837482 h 12837482"/>
              <a:gd name="connsiteX1" fmla="*/ 0 w 500615"/>
              <a:gd name="connsiteY1" fmla="*/ 12210210 h 12837482"/>
              <a:gd name="connsiteX2" fmla="*/ 242778 w 500615"/>
              <a:gd name="connsiteY2" fmla="*/ 0 h 12837482"/>
              <a:gd name="connsiteX3" fmla="*/ 500615 w 500615"/>
              <a:gd name="connsiteY3" fmla="*/ 12745676 h 12837482"/>
              <a:gd name="connsiteX4" fmla="*/ 163606 w 500615"/>
              <a:gd name="connsiteY4" fmla="*/ 12837482 h 12837482"/>
              <a:gd name="connsiteX0" fmla="*/ 167716 w 504725"/>
              <a:gd name="connsiteY0" fmla="*/ 12837482 h 12837482"/>
              <a:gd name="connsiteX1" fmla="*/ 0 w 504725"/>
              <a:gd name="connsiteY1" fmla="*/ 12243730 h 12837482"/>
              <a:gd name="connsiteX2" fmla="*/ 246888 w 504725"/>
              <a:gd name="connsiteY2" fmla="*/ 0 h 12837482"/>
              <a:gd name="connsiteX3" fmla="*/ 504725 w 504725"/>
              <a:gd name="connsiteY3" fmla="*/ 12745676 h 12837482"/>
              <a:gd name="connsiteX4" fmla="*/ 167716 w 504725"/>
              <a:gd name="connsiteY4" fmla="*/ 12837482 h 12837482"/>
              <a:gd name="connsiteX0" fmla="*/ 236011 w 504725"/>
              <a:gd name="connsiteY0" fmla="*/ 12618751 h 12745676"/>
              <a:gd name="connsiteX1" fmla="*/ 0 w 504725"/>
              <a:gd name="connsiteY1" fmla="*/ 12243730 h 12745676"/>
              <a:gd name="connsiteX2" fmla="*/ 246888 w 504725"/>
              <a:gd name="connsiteY2" fmla="*/ 0 h 12745676"/>
              <a:gd name="connsiteX3" fmla="*/ 504725 w 504725"/>
              <a:gd name="connsiteY3" fmla="*/ 12745676 h 12745676"/>
              <a:gd name="connsiteX4" fmla="*/ 236011 w 504725"/>
              <a:gd name="connsiteY4" fmla="*/ 12618751 h 12745676"/>
              <a:gd name="connsiteX0" fmla="*/ 167715 w 504725"/>
              <a:gd name="connsiteY0" fmla="*/ 12837484 h 12837484"/>
              <a:gd name="connsiteX1" fmla="*/ 0 w 504725"/>
              <a:gd name="connsiteY1" fmla="*/ 12243730 h 12837484"/>
              <a:gd name="connsiteX2" fmla="*/ 246888 w 504725"/>
              <a:gd name="connsiteY2" fmla="*/ 0 h 12837484"/>
              <a:gd name="connsiteX3" fmla="*/ 504725 w 504725"/>
              <a:gd name="connsiteY3" fmla="*/ 12745676 h 12837484"/>
              <a:gd name="connsiteX4" fmla="*/ 167715 w 504725"/>
              <a:gd name="connsiteY4" fmla="*/ 12837484 h 12837484"/>
              <a:gd name="connsiteX0" fmla="*/ 168274 w 504725"/>
              <a:gd name="connsiteY0" fmla="*/ 12855771 h 12855771"/>
              <a:gd name="connsiteX1" fmla="*/ 0 w 504725"/>
              <a:gd name="connsiteY1" fmla="*/ 12243730 h 12855771"/>
              <a:gd name="connsiteX2" fmla="*/ 246888 w 504725"/>
              <a:gd name="connsiteY2" fmla="*/ 0 h 12855771"/>
              <a:gd name="connsiteX3" fmla="*/ 504725 w 504725"/>
              <a:gd name="connsiteY3" fmla="*/ 12745676 h 12855771"/>
              <a:gd name="connsiteX4" fmla="*/ 168274 w 504725"/>
              <a:gd name="connsiteY4" fmla="*/ 12855771 h 12855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725" h="12855771">
                <a:moveTo>
                  <a:pt x="168274" y="12855771"/>
                </a:moveTo>
                <a:lnTo>
                  <a:pt x="0" y="12243730"/>
                </a:lnTo>
                <a:lnTo>
                  <a:pt x="246888" y="0"/>
                </a:lnTo>
                <a:lnTo>
                  <a:pt x="504725" y="12745676"/>
                </a:lnTo>
                <a:lnTo>
                  <a:pt x="168274" y="12855771"/>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xmlns="" id="{8814463A-D35A-4BA9-8052-DA1586A65673}"/>
              </a:ext>
            </a:extLst>
          </p:cNvPr>
          <p:cNvSpPr/>
          <p:nvPr/>
        </p:nvSpPr>
        <p:spPr>
          <a:xfrm>
            <a:off x="9783029" y="5848541"/>
            <a:ext cx="1445002" cy="769620"/>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xmlns="" id="{F15828BE-763B-4BFF-9C60-C8FDE527AE24}"/>
              </a:ext>
            </a:extLst>
          </p:cNvPr>
          <p:cNvSpPr/>
          <p:nvPr/>
        </p:nvSpPr>
        <p:spPr>
          <a:xfrm>
            <a:off x="7666666" y="5306838"/>
            <a:ext cx="1254246" cy="668022"/>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xmlns="" id="{14CEA324-95AF-4D2B-8827-80C73810DE8F}"/>
              </a:ext>
            </a:extLst>
          </p:cNvPr>
          <p:cNvSpPr/>
          <p:nvPr/>
        </p:nvSpPr>
        <p:spPr>
          <a:xfrm>
            <a:off x="5636124" y="4817573"/>
            <a:ext cx="1055521" cy="562179"/>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xmlns="" id="{9DF16853-BF82-4076-84A9-584936A1B8B1}"/>
              </a:ext>
            </a:extLst>
          </p:cNvPr>
          <p:cNvSpPr/>
          <p:nvPr/>
        </p:nvSpPr>
        <p:spPr>
          <a:xfrm>
            <a:off x="3538350" y="4172676"/>
            <a:ext cx="852320" cy="453952"/>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xmlns="" id="{B644C2AA-5B91-4DE2-98C4-BF210CEBCFE8}"/>
              </a:ext>
            </a:extLst>
          </p:cNvPr>
          <p:cNvSpPr/>
          <p:nvPr/>
        </p:nvSpPr>
        <p:spPr>
          <a:xfrm>
            <a:off x="1449617" y="3586353"/>
            <a:ext cx="692682" cy="368927"/>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xmlns="" id="{8ED6800A-FD7A-47F2-83B9-4268725530FF}"/>
              </a:ext>
            </a:extLst>
          </p:cNvPr>
          <p:cNvSpPr/>
          <p:nvPr/>
        </p:nvSpPr>
        <p:spPr>
          <a:xfrm>
            <a:off x="10403314" y="4990368"/>
            <a:ext cx="175088" cy="1247465"/>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xmlns="" id="{69636F4D-31BE-4436-B1D8-96A0BA208778}"/>
              </a:ext>
            </a:extLst>
          </p:cNvPr>
          <p:cNvSpPr/>
          <p:nvPr/>
        </p:nvSpPr>
        <p:spPr>
          <a:xfrm>
            <a:off x="8234809" y="4345826"/>
            <a:ext cx="137077" cy="1311954"/>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xmlns="" id="{5F56A5E0-BE8C-4B40-B64F-28D4253240EF}"/>
              </a:ext>
            </a:extLst>
          </p:cNvPr>
          <p:cNvSpPr/>
          <p:nvPr/>
        </p:nvSpPr>
        <p:spPr>
          <a:xfrm>
            <a:off x="6094199" y="3684729"/>
            <a:ext cx="110067" cy="1438900"/>
          </a:xfrm>
          <a:prstGeom prst="roundRect">
            <a:avLst>
              <a:gd name="adj" fmla="val 5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xmlns="" id="{A95CB270-A74B-49E6-9E80-F18C23F3D8D1}"/>
              </a:ext>
            </a:extLst>
          </p:cNvPr>
          <p:cNvSpPr/>
          <p:nvPr/>
        </p:nvSpPr>
        <p:spPr>
          <a:xfrm>
            <a:off x="3890045" y="3147345"/>
            <a:ext cx="110067" cy="1272498"/>
          </a:xfrm>
          <a:prstGeom prst="roundRect">
            <a:avLst>
              <a:gd name="adj" fmla="val 5000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xmlns="" id="{55232225-9D6C-43FA-ACB3-DC0C704C8BAA}"/>
              </a:ext>
            </a:extLst>
          </p:cNvPr>
          <p:cNvSpPr/>
          <p:nvPr/>
        </p:nvSpPr>
        <p:spPr>
          <a:xfrm>
            <a:off x="1731259" y="2697193"/>
            <a:ext cx="110067" cy="1095012"/>
          </a:xfrm>
          <a:prstGeom prst="roundRect">
            <a:avLst>
              <a:gd name="adj" fmla="val 5000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60F60EF9-D04B-4D45-B6CC-6230FB64F054}"/>
              </a:ext>
            </a:extLst>
          </p:cNvPr>
          <p:cNvSpPr/>
          <p:nvPr/>
        </p:nvSpPr>
        <p:spPr>
          <a:xfrm>
            <a:off x="919901" y="1212041"/>
            <a:ext cx="1765991" cy="8898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xmlns="" id="{5889C478-A7A0-480D-8E59-57DC711DA591}"/>
              </a:ext>
            </a:extLst>
          </p:cNvPr>
          <p:cNvSpPr txBox="1"/>
          <p:nvPr/>
        </p:nvSpPr>
        <p:spPr>
          <a:xfrm>
            <a:off x="834375" y="1375861"/>
            <a:ext cx="1931097" cy="101566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effectLst/>
                <a:uLnTx/>
                <a:uFillTx/>
                <a:latin typeface="Open Sans" panose="020B0606030504020204" pitchFamily="34" charset="0"/>
              </a:rPr>
              <a:t>Lorem Ipsum is simply dummy text of the printing and typesetting industry. </a:t>
            </a:r>
            <a:endParaRPr kumimoji="0" lang="en-GB" sz="15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6" name="TextBox 25">
            <a:extLst>
              <a:ext uri="{FF2B5EF4-FFF2-40B4-BE49-F238E27FC236}">
                <a16:creationId xmlns:a16="http://schemas.microsoft.com/office/drawing/2014/main" xmlns="" id="{A58199A3-8787-4B04-ABE2-7377D8EB0E1C}"/>
              </a:ext>
            </a:extLst>
          </p:cNvPr>
          <p:cNvSpPr txBox="1"/>
          <p:nvPr/>
        </p:nvSpPr>
        <p:spPr>
          <a:xfrm>
            <a:off x="834375" y="297543"/>
            <a:ext cx="1851517"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u="none" strike="noStrike" kern="1200" cap="none" spc="0" normalizeH="0" baseline="0" noProof="0" dirty="0">
                <a:ln>
                  <a:noFill/>
                </a:ln>
                <a:effectLst/>
                <a:uLnTx/>
                <a:uFillTx/>
                <a:latin typeface="Open Sans" panose="020B0606030504020204" pitchFamily="34" charset="0"/>
              </a:rPr>
              <a:t>2007</a:t>
            </a:r>
            <a:endParaRPr kumimoji="0" lang="en-GB" sz="5000" b="1"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8" name="Rectangle 27">
            <a:extLst>
              <a:ext uri="{FF2B5EF4-FFF2-40B4-BE49-F238E27FC236}">
                <a16:creationId xmlns:a16="http://schemas.microsoft.com/office/drawing/2014/main" xmlns="" id="{CA7E7BDC-0FE8-4FBC-BFB2-886DA2ECCD16}"/>
              </a:ext>
            </a:extLst>
          </p:cNvPr>
          <p:cNvSpPr/>
          <p:nvPr/>
        </p:nvSpPr>
        <p:spPr>
          <a:xfrm>
            <a:off x="919901" y="2675080"/>
            <a:ext cx="1765991" cy="8898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xmlns="" id="{79D279D1-58E0-4FA5-AC78-9B45B7956430}"/>
              </a:ext>
            </a:extLst>
          </p:cNvPr>
          <p:cNvSpPr/>
          <p:nvPr/>
        </p:nvSpPr>
        <p:spPr>
          <a:xfrm>
            <a:off x="9610836" y="3516855"/>
            <a:ext cx="1765991" cy="889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xmlns="" id="{76DEF1CD-CFFB-4BA4-A688-0ECE97AF0906}"/>
              </a:ext>
            </a:extLst>
          </p:cNvPr>
          <p:cNvSpPr txBox="1"/>
          <p:nvPr/>
        </p:nvSpPr>
        <p:spPr>
          <a:xfrm>
            <a:off x="9525310" y="3680675"/>
            <a:ext cx="1931097" cy="101566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effectLst/>
                <a:uLnTx/>
                <a:uFillTx/>
                <a:latin typeface="Open Sans" panose="020B0606030504020204" pitchFamily="34" charset="0"/>
              </a:rPr>
              <a:t>Lorem Ipsum is simply dummy text of the printing and typesetting industry. </a:t>
            </a:r>
            <a:endParaRPr kumimoji="0" lang="en-GB" sz="15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31" name="TextBox 30">
            <a:extLst>
              <a:ext uri="{FF2B5EF4-FFF2-40B4-BE49-F238E27FC236}">
                <a16:creationId xmlns:a16="http://schemas.microsoft.com/office/drawing/2014/main" xmlns="" id="{DD6CEA0D-4A05-4954-907C-EA61B06BB0BC}"/>
              </a:ext>
            </a:extLst>
          </p:cNvPr>
          <p:cNvSpPr txBox="1"/>
          <p:nvPr/>
        </p:nvSpPr>
        <p:spPr>
          <a:xfrm>
            <a:off x="9525310" y="2578242"/>
            <a:ext cx="1851517"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effectLst/>
                <a:uLnTx/>
                <a:uFillTx/>
                <a:latin typeface="Open Sans" panose="020B0606030504020204" pitchFamily="34" charset="0"/>
              </a:rPr>
              <a:t>2025</a:t>
            </a:r>
            <a:endParaRPr kumimoji="0" lang="en-GB"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32" name="Rectangle 31">
            <a:extLst>
              <a:ext uri="{FF2B5EF4-FFF2-40B4-BE49-F238E27FC236}">
                <a16:creationId xmlns:a16="http://schemas.microsoft.com/office/drawing/2014/main" xmlns="" id="{C1361391-0CBD-4CF8-834E-3B0A825D1CFF}"/>
              </a:ext>
            </a:extLst>
          </p:cNvPr>
          <p:cNvSpPr/>
          <p:nvPr/>
        </p:nvSpPr>
        <p:spPr>
          <a:xfrm>
            <a:off x="9610836" y="4979894"/>
            <a:ext cx="1765991" cy="889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xmlns="" id="{2A5041F9-6CEF-4A5E-A6DF-7C5CD0ED4263}"/>
              </a:ext>
            </a:extLst>
          </p:cNvPr>
          <p:cNvSpPr/>
          <p:nvPr/>
        </p:nvSpPr>
        <p:spPr>
          <a:xfrm>
            <a:off x="7410672" y="2847630"/>
            <a:ext cx="1765991" cy="889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xmlns="" id="{88E9B94E-4850-4659-8E27-3BC2FFAE24DD}"/>
              </a:ext>
            </a:extLst>
          </p:cNvPr>
          <p:cNvSpPr txBox="1"/>
          <p:nvPr/>
        </p:nvSpPr>
        <p:spPr>
          <a:xfrm>
            <a:off x="7325146" y="3011450"/>
            <a:ext cx="1931097" cy="101566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effectLst/>
                <a:uLnTx/>
                <a:uFillTx/>
                <a:latin typeface="Open Sans" panose="020B0606030504020204" pitchFamily="34" charset="0"/>
              </a:rPr>
              <a:t>Lorem Ipsum is simply dummy text of the printing and typesetting industry. </a:t>
            </a:r>
            <a:endParaRPr kumimoji="0" lang="en-GB" sz="15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35" name="TextBox 34">
            <a:extLst>
              <a:ext uri="{FF2B5EF4-FFF2-40B4-BE49-F238E27FC236}">
                <a16:creationId xmlns:a16="http://schemas.microsoft.com/office/drawing/2014/main" xmlns="" id="{C1017F37-573F-44BB-B218-FB07C10B4665}"/>
              </a:ext>
            </a:extLst>
          </p:cNvPr>
          <p:cNvSpPr txBox="1"/>
          <p:nvPr/>
        </p:nvSpPr>
        <p:spPr>
          <a:xfrm>
            <a:off x="7325146" y="1909017"/>
            <a:ext cx="1851517"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effectLst/>
                <a:uLnTx/>
                <a:uFillTx/>
                <a:latin typeface="Open Sans" panose="020B0606030504020204" pitchFamily="34" charset="0"/>
              </a:rPr>
              <a:t>2020</a:t>
            </a:r>
            <a:endParaRPr kumimoji="0" lang="en-GB"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36" name="Rectangle 35">
            <a:extLst>
              <a:ext uri="{FF2B5EF4-FFF2-40B4-BE49-F238E27FC236}">
                <a16:creationId xmlns:a16="http://schemas.microsoft.com/office/drawing/2014/main" xmlns="" id="{4A26F89D-F038-4EB2-9378-A7A45A572EFB}"/>
              </a:ext>
            </a:extLst>
          </p:cNvPr>
          <p:cNvSpPr/>
          <p:nvPr/>
        </p:nvSpPr>
        <p:spPr>
          <a:xfrm>
            <a:off x="7410672" y="4310669"/>
            <a:ext cx="1765991" cy="889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xmlns="" id="{B50EBAE6-1DF9-485B-9020-DF3BD1609834}"/>
              </a:ext>
            </a:extLst>
          </p:cNvPr>
          <p:cNvSpPr/>
          <p:nvPr/>
        </p:nvSpPr>
        <p:spPr>
          <a:xfrm>
            <a:off x="5258493" y="2218795"/>
            <a:ext cx="1765991" cy="889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xmlns="" id="{C15F3967-E1CA-490D-B08C-D7A05E120741}"/>
              </a:ext>
            </a:extLst>
          </p:cNvPr>
          <p:cNvSpPr txBox="1"/>
          <p:nvPr/>
        </p:nvSpPr>
        <p:spPr>
          <a:xfrm>
            <a:off x="5172967" y="2382615"/>
            <a:ext cx="1931097" cy="101566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effectLst/>
                <a:uLnTx/>
                <a:uFillTx/>
                <a:latin typeface="Open Sans" panose="020B0606030504020204" pitchFamily="34" charset="0"/>
              </a:rPr>
              <a:t>Lorem Ipsum is simply dummy text of the printing and typesetting industry. </a:t>
            </a:r>
            <a:endParaRPr kumimoji="0" lang="en-GB" sz="15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39" name="TextBox 38">
            <a:extLst>
              <a:ext uri="{FF2B5EF4-FFF2-40B4-BE49-F238E27FC236}">
                <a16:creationId xmlns:a16="http://schemas.microsoft.com/office/drawing/2014/main" xmlns="" id="{0A4B4E00-D72B-45DB-9FC0-C14F8E586B3B}"/>
              </a:ext>
            </a:extLst>
          </p:cNvPr>
          <p:cNvSpPr txBox="1"/>
          <p:nvPr/>
        </p:nvSpPr>
        <p:spPr>
          <a:xfrm>
            <a:off x="5172967" y="1280182"/>
            <a:ext cx="1851517"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effectLst/>
                <a:uLnTx/>
                <a:uFillTx/>
                <a:latin typeface="Open Sans" panose="020B0606030504020204" pitchFamily="34" charset="0"/>
              </a:rPr>
              <a:t>2015</a:t>
            </a:r>
            <a:endParaRPr kumimoji="0" lang="en-GB"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40" name="Rectangle 39">
            <a:extLst>
              <a:ext uri="{FF2B5EF4-FFF2-40B4-BE49-F238E27FC236}">
                <a16:creationId xmlns:a16="http://schemas.microsoft.com/office/drawing/2014/main" xmlns="" id="{52FBA1A1-12B0-44EF-9821-ECC6AC55077A}"/>
              </a:ext>
            </a:extLst>
          </p:cNvPr>
          <p:cNvSpPr/>
          <p:nvPr/>
        </p:nvSpPr>
        <p:spPr>
          <a:xfrm>
            <a:off x="5258493" y="3681834"/>
            <a:ext cx="1765991" cy="889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xmlns="" id="{F11112B9-4A31-4347-8469-FDF9915458A3}"/>
              </a:ext>
            </a:extLst>
          </p:cNvPr>
          <p:cNvSpPr/>
          <p:nvPr/>
        </p:nvSpPr>
        <p:spPr>
          <a:xfrm>
            <a:off x="3058227" y="1684306"/>
            <a:ext cx="1765991" cy="8898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xmlns="" id="{FAC8765F-89B7-4019-8534-50B61C6CD2E1}"/>
              </a:ext>
            </a:extLst>
          </p:cNvPr>
          <p:cNvSpPr txBox="1"/>
          <p:nvPr/>
        </p:nvSpPr>
        <p:spPr>
          <a:xfrm>
            <a:off x="2972701" y="1848126"/>
            <a:ext cx="1931097" cy="101566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effectLst/>
                <a:uLnTx/>
                <a:uFillTx/>
                <a:latin typeface="Open Sans" panose="020B0606030504020204" pitchFamily="34" charset="0"/>
              </a:rPr>
              <a:t>Lorem Ipsum is simply dummy text of the printing and typesetting industry. </a:t>
            </a:r>
            <a:endParaRPr kumimoji="0" lang="en-GB" sz="15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43" name="TextBox 42">
            <a:extLst>
              <a:ext uri="{FF2B5EF4-FFF2-40B4-BE49-F238E27FC236}">
                <a16:creationId xmlns:a16="http://schemas.microsoft.com/office/drawing/2014/main" xmlns="" id="{5963C418-3F6F-449B-B8E4-B842C76E9063}"/>
              </a:ext>
            </a:extLst>
          </p:cNvPr>
          <p:cNvSpPr txBox="1"/>
          <p:nvPr/>
        </p:nvSpPr>
        <p:spPr>
          <a:xfrm>
            <a:off x="2972701" y="773579"/>
            <a:ext cx="1851517"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effectLst/>
                <a:uLnTx/>
                <a:uFillTx/>
                <a:latin typeface="Open Sans" panose="020B0606030504020204" pitchFamily="34" charset="0"/>
              </a:rPr>
              <a:t>2010</a:t>
            </a:r>
            <a:endParaRPr kumimoji="0" lang="en-GB"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44" name="Rectangle 43">
            <a:extLst>
              <a:ext uri="{FF2B5EF4-FFF2-40B4-BE49-F238E27FC236}">
                <a16:creationId xmlns:a16="http://schemas.microsoft.com/office/drawing/2014/main" xmlns="" id="{A8295272-B5DC-4F04-8E7D-A08793F897F0}"/>
              </a:ext>
            </a:extLst>
          </p:cNvPr>
          <p:cNvSpPr/>
          <p:nvPr/>
        </p:nvSpPr>
        <p:spPr>
          <a:xfrm>
            <a:off x="3058227" y="3147345"/>
            <a:ext cx="1765991" cy="8898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xmlns="" id="{55941AAF-E4D7-47E8-AA21-4544F3F3FDCD}"/>
              </a:ext>
            </a:extLst>
          </p:cNvPr>
          <p:cNvSpPr txBox="1"/>
          <p:nvPr/>
        </p:nvSpPr>
        <p:spPr>
          <a:xfrm>
            <a:off x="674135" y="5614101"/>
            <a:ext cx="6541886" cy="861774"/>
          </a:xfrm>
          <a:prstGeom prst="rect">
            <a:avLst/>
          </a:prstGeom>
          <a:noFill/>
        </p:spPr>
        <p:txBody>
          <a:bodyPr wrap="square" rtlCol="0">
            <a:spAutoFit/>
          </a:bodyPr>
          <a:lstStyle/>
          <a:p>
            <a:pPr lvl="0">
              <a:defRPr/>
            </a:pPr>
            <a:r>
              <a:rPr lang="en-US" sz="5000" b="1" dirty="0">
                <a:latin typeface="Noto Sans" panose="020B0502040504020204" pitchFamily="34"/>
                <a:ea typeface="Noto Sans" panose="020B0502040504020204" pitchFamily="34"/>
                <a:cs typeface="Noto Sans" panose="020B0502040504020204" pitchFamily="34"/>
              </a:rPr>
              <a:t>Timeline Infographic</a:t>
            </a:r>
            <a:endParaRPr lang="en-GB" sz="5000" b="1" dirty="0">
              <a:latin typeface="Noto Sans" panose="020B0502040504020204" pitchFamily="34"/>
              <a:ea typeface="Noto Sans" panose="020B0502040504020204" pitchFamily="34"/>
              <a:cs typeface="Noto Sans" panose="020B0502040504020204" pitchFamily="34"/>
            </a:endParaRPr>
          </a:p>
        </p:txBody>
      </p:sp>
      <p:sp>
        <p:nvSpPr>
          <p:cNvPr id="47" name="Oval 46">
            <a:extLst>
              <a:ext uri="{FF2B5EF4-FFF2-40B4-BE49-F238E27FC236}">
                <a16:creationId xmlns:a16="http://schemas.microsoft.com/office/drawing/2014/main" xmlns="" id="{9972E0AD-3879-44C7-83B1-8280BFD4A87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2</a:t>
            </a:r>
          </a:p>
        </p:txBody>
      </p:sp>
      <p:sp>
        <p:nvSpPr>
          <p:cNvPr id="48" name="TextBox 47">
            <a:extLst>
              <a:ext uri="{FF2B5EF4-FFF2-40B4-BE49-F238E27FC236}">
                <a16:creationId xmlns:a16="http://schemas.microsoft.com/office/drawing/2014/main" xmlns="" id="{5B9505E1-2D57-468F-AC15-28BE3A99480D}"/>
              </a:ext>
            </a:extLst>
          </p:cNvPr>
          <p:cNvSpPr txBox="1"/>
          <p:nvPr/>
        </p:nvSpPr>
        <p:spPr>
          <a:xfrm>
            <a:off x="742950" y="6401986"/>
            <a:ext cx="11449049"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chemeClr val="bg1">
                    <a:lumMod val="65000"/>
                  </a:schemeClr>
                </a:solidFill>
                <a:effectLst/>
                <a:uLnTx/>
                <a:uFillTx/>
                <a:latin typeface="Noto Sans" panose="020B0502040504020204" pitchFamily="34"/>
                <a:ea typeface="Noto Sans" panose="020B0502040504020204" pitchFamily="34"/>
                <a:cs typeface="Noto Sans" panose="020B0502040504020204" pitchFamily="34"/>
              </a:rPr>
              <a:t>www.yourwebsite.com</a:t>
            </a:r>
          </a:p>
        </p:txBody>
      </p:sp>
    </p:spTree>
    <p:extLst>
      <p:ext uri="{BB962C8B-B14F-4D97-AF65-F5344CB8AC3E}">
        <p14:creationId xmlns:p14="http://schemas.microsoft.com/office/powerpoint/2010/main" val="10055108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5">
      <a:dk1>
        <a:srgbClr val="282F39"/>
      </a:dk1>
      <a:lt1>
        <a:srgbClr val="FFFFFF"/>
      </a:lt1>
      <a:dk2>
        <a:srgbClr val="000000"/>
      </a:dk2>
      <a:lt2>
        <a:srgbClr val="EEEEEE"/>
      </a:lt2>
      <a:accent1>
        <a:srgbClr val="C2C923"/>
      </a:accent1>
      <a:accent2>
        <a:srgbClr val="42AFB6"/>
      </a:accent2>
      <a:accent3>
        <a:srgbClr val="074D67"/>
      </a:accent3>
      <a:accent4>
        <a:srgbClr val="CB1B4A"/>
      </a:accent4>
      <a:accent5>
        <a:srgbClr val="FCB414"/>
      </a:accent5>
      <a:accent6>
        <a:srgbClr val="007A7D"/>
      </a:accent6>
      <a:hlink>
        <a:srgbClr val="1EB7EF"/>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13989</TotalTime>
  <Words>167</Words>
  <Application>Microsoft Office PowerPoint</Application>
  <PresentationFormat>Custom</PresentationFormat>
  <Paragraphs>25</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Igor</dc:creator>
  <cp:lastModifiedBy>Kirill</cp:lastModifiedBy>
  <cp:revision>1020</cp:revision>
  <dcterms:created xsi:type="dcterms:W3CDTF">2017-12-05T16:25:52Z</dcterms:created>
  <dcterms:modified xsi:type="dcterms:W3CDTF">2020-04-28T08:55:09Z</dcterms:modified>
</cp:coreProperties>
</file>