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84B420-BC33-F941-8670-1D47317EB863}" v="90" dt="2022-06-13T00:17:35.1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46"/>
    <p:restoredTop sz="95680"/>
  </p:normalViewPr>
  <p:slideViewPr>
    <p:cSldViewPr snapToGrid="0" snapToObjects="1">
      <p:cViewPr varScale="1">
        <p:scale>
          <a:sx n="55" d="100"/>
          <a:sy n="55" d="100"/>
        </p:scale>
        <p:origin x="192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8a9292a7676774c/Documents/capstone1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8a9292a7676774c/Documents/capstone1%20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8a9292a7676774c/Documents/capstone1%20exc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yanniafrison/Downloads/capstone1%20excel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[capstone1 excel.xlsx]top_ten_branch!PivotTable11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10  Model</a:t>
            </a:r>
            <a:r>
              <a:rPr lang="en-US" baseline="0" dirty="0"/>
              <a:t> </a:t>
            </a:r>
            <a:endParaRPr lang="en-US" dirty="0"/>
          </a:p>
        </c:rich>
      </c:tx>
      <c:layout>
        <c:manualLayout>
          <c:xMode val="edge"/>
          <c:yMode val="edge"/>
          <c:x val="0.3230128667342253"/>
          <c:y val="2.33846127406858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top_ten_branch!$B$1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top_ten_branch!$A$2:$A$12</c:f>
              <c:strCache>
                <c:ptCount val="10"/>
                <c:pt idx="0">
                  <c:v>Grand Prix</c:v>
                </c:pt>
                <c:pt idx="1">
                  <c:v>Ranger</c:v>
                </c:pt>
                <c:pt idx="2">
                  <c:v>Town Car</c:v>
                </c:pt>
                <c:pt idx="3">
                  <c:v>Cabriolet</c:v>
                </c:pt>
                <c:pt idx="4">
                  <c:v>Accord</c:v>
                </c:pt>
                <c:pt idx="5">
                  <c:v>Express 3500</c:v>
                </c:pt>
                <c:pt idx="6">
                  <c:v>LS</c:v>
                </c:pt>
                <c:pt idx="7">
                  <c:v>Grand Marquis</c:v>
                </c:pt>
                <c:pt idx="8">
                  <c:v>Suburban 1500</c:v>
                </c:pt>
                <c:pt idx="9">
                  <c:v>Corvette</c:v>
                </c:pt>
              </c:strCache>
            </c:strRef>
          </c:cat>
          <c:val>
            <c:numRef>
              <c:f>top_ten_branch!$B$2:$B$12</c:f>
              <c:numCache>
                <c:formatCode>General</c:formatCode>
                <c:ptCount val="10"/>
                <c:pt idx="0">
                  <c:v>79155</c:v>
                </c:pt>
                <c:pt idx="1">
                  <c:v>79027</c:v>
                </c:pt>
                <c:pt idx="2">
                  <c:v>76752</c:v>
                </c:pt>
                <c:pt idx="3">
                  <c:v>75847</c:v>
                </c:pt>
                <c:pt idx="4">
                  <c:v>74802</c:v>
                </c:pt>
                <c:pt idx="5">
                  <c:v>72661</c:v>
                </c:pt>
                <c:pt idx="6">
                  <c:v>71484</c:v>
                </c:pt>
                <c:pt idx="7">
                  <c:v>69368</c:v>
                </c:pt>
                <c:pt idx="8">
                  <c:v>68633</c:v>
                </c:pt>
                <c:pt idx="9">
                  <c:v>66457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30-5644-BF57-29DD862FB8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5556815"/>
        <c:axId val="1075558463"/>
      </c:barChart>
      <c:catAx>
        <c:axId val="1075556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558463"/>
        <c:crosses val="autoZero"/>
        <c:auto val="1"/>
        <c:lblAlgn val="ctr"/>
        <c:lblOffset val="100"/>
        <c:noMultiLvlLbl val="0"/>
      </c:catAx>
      <c:valAx>
        <c:axId val="107555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556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[capstone1 excel.xlsx]top_ten_branch!PivotTable11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10 branches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5556815"/>
        <c:axId val="1075558463"/>
      </c:barChart>
      <c:catAx>
        <c:axId val="1075556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558463"/>
        <c:crosses val="autoZero"/>
        <c:auto val="1"/>
        <c:lblAlgn val="ctr"/>
        <c:lblOffset val="100"/>
        <c:noMultiLvlLbl val="0"/>
      </c:catAx>
      <c:valAx>
        <c:axId val="107555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556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[capstone1 excel.xlsx]top_ten_car_makers!PivotTable12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10 Car Makers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top_ten_car_makers!$B$1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top_ten_car_makers!$A$2:$A$12</c:f>
              <c:strCache>
                <c:ptCount val="10"/>
                <c:pt idx="0">
                  <c:v>Ford</c:v>
                </c:pt>
                <c:pt idx="1">
                  <c:v>Chevrolet</c:v>
                </c:pt>
                <c:pt idx="2">
                  <c:v>Dodge</c:v>
                </c:pt>
                <c:pt idx="3">
                  <c:v>Toyota</c:v>
                </c:pt>
                <c:pt idx="4">
                  <c:v>GMC</c:v>
                </c:pt>
                <c:pt idx="5">
                  <c:v>Mitsubishi</c:v>
                </c:pt>
                <c:pt idx="6">
                  <c:v>Pontiac</c:v>
                </c:pt>
                <c:pt idx="7">
                  <c:v>Volkswagen</c:v>
                </c:pt>
                <c:pt idx="8">
                  <c:v>BMW</c:v>
                </c:pt>
                <c:pt idx="9">
                  <c:v>Mercedes-Benz</c:v>
                </c:pt>
              </c:strCache>
            </c:strRef>
          </c:cat>
          <c:val>
            <c:numRef>
              <c:f>top_ten_car_makers!$B$2:$B$12</c:f>
              <c:numCache>
                <c:formatCode>General</c:formatCode>
                <c:ptCount val="10"/>
                <c:pt idx="0">
                  <c:v>1136640</c:v>
                </c:pt>
                <c:pt idx="1">
                  <c:v>1041216</c:v>
                </c:pt>
                <c:pt idx="2">
                  <c:v>752653</c:v>
                </c:pt>
                <c:pt idx="3">
                  <c:v>594655</c:v>
                </c:pt>
                <c:pt idx="4">
                  <c:v>551578</c:v>
                </c:pt>
                <c:pt idx="5">
                  <c:v>525278</c:v>
                </c:pt>
                <c:pt idx="6">
                  <c:v>481761</c:v>
                </c:pt>
                <c:pt idx="7">
                  <c:v>453053</c:v>
                </c:pt>
                <c:pt idx="8">
                  <c:v>445486</c:v>
                </c:pt>
                <c:pt idx="9">
                  <c:v>444237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26-0746-9AE1-03ACDD19A9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394384"/>
        <c:axId val="154371600"/>
      </c:barChart>
      <c:catAx>
        <c:axId val="15439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371600"/>
        <c:crosses val="autoZero"/>
        <c:auto val="1"/>
        <c:lblAlgn val="ctr"/>
        <c:lblOffset val="100"/>
        <c:noMultiLvlLbl val="0"/>
      </c:catAx>
      <c:valAx>
        <c:axId val="15437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394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[capstone1 excel (1).xlsx]dashboard!PivotTable17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User</a:t>
            </a:r>
            <a:r>
              <a:rPr lang="en-US" baseline="0"/>
              <a:t> Scenarios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dashboard!$H$18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dashboard!$G$19:$G$21</c:f>
              <c:strCache>
                <c:ptCount val="2"/>
                <c:pt idx="0">
                  <c:v>Baseline revenue</c:v>
                </c:pt>
                <c:pt idx="1">
                  <c:v>Scenario revenue</c:v>
                </c:pt>
              </c:strCache>
            </c:strRef>
          </c:cat>
          <c:val>
            <c:numRef>
              <c:f>dashboard!$H$19:$H$21</c:f>
              <c:numCache>
                <c:formatCode>General</c:formatCode>
                <c:ptCount val="2"/>
                <c:pt idx="0">
                  <c:v>25766375</c:v>
                </c:pt>
                <c:pt idx="1">
                  <c:v>28336032.288840782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93-BF4D-A63E-9A5563EEAA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07536207"/>
        <c:axId val="1300308064"/>
      </c:barChart>
      <c:catAx>
        <c:axId val="1107536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0308064"/>
        <c:crosses val="autoZero"/>
        <c:auto val="1"/>
        <c:lblAlgn val="ctr"/>
        <c:lblOffset val="100"/>
        <c:noMultiLvlLbl val="0"/>
      </c:catAx>
      <c:valAx>
        <c:axId val="1300308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75362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6465F-7D83-BF4C-9011-7C3114A29C2E}" type="datetimeFigureOut">
              <a:rPr lang="en-US" smtClean="0"/>
              <a:t>6/29/22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FEA12-3826-794A-8D51-D19F6BAD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49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FEA12-3826-794A-8D51-D19F6BAD39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05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9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5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68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03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99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31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04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9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1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6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9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6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1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35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9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1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9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6/29/22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657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ctfassets.net/c7lxnbtvvcxm/5Z4YSbSWVgfXqWs9kbuyQw/d8b4c267053807fa976406937649b051/DA_-_car_costs.xlsx" TargetMode="External"/><Relationship Id="rId2" Type="http://schemas.openxmlformats.org/officeDocument/2006/relationships/hyperlink" Target="https://assets.ctfassets.net/c7lxnbtvvcxm/67BgJVDKG71ysUVxX5oTLF/416ec687e1b27dda1bf43db05c4e0600/DA_-_car_id_mapping.xls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ssets.ctfassets.net/c7lxnbtvvcxm/2io4GfNTWjNjE0r7rJWsEN/836459d2454148f62c581f57252d0bcd/DA_-_branch_locations.xlsx" TargetMode="External"/><Relationship Id="rId4" Type="http://schemas.openxmlformats.org/officeDocument/2006/relationships/hyperlink" Target="https://assets.ctfassets.net/c7lxnbtvvcxm/2p4wavDLUPhiYxS9cMBDNI/261016fe88e3b0e292e3e398d6b51ee1/DA_-_car_revenue.xls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A687-D798-1847-9906-96D74B845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4930" y="2755900"/>
            <a:ext cx="8382303" cy="18224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Vehicle Purchase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AFC47-29C8-DA4B-802C-DEA9A0366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4015" y="4817226"/>
            <a:ext cx="8676222" cy="735227"/>
          </a:xfrm>
        </p:spPr>
        <p:txBody>
          <a:bodyPr/>
          <a:lstStyle/>
          <a:p>
            <a:r>
              <a:rPr lang="en-US" dirty="0"/>
              <a:t>Prepared for Lariat Rent A Car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F1649D9-694D-4D4E-A4F4-19FF5A6F4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123" y="0"/>
            <a:ext cx="6096000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641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6BB2B-3897-174C-A3D8-D12A96B9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Future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9EF51-CFE2-2B47-A6C1-6F103DFA5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5426"/>
            <a:ext cx="9905998" cy="2709950"/>
          </a:xfrm>
        </p:spPr>
        <p:txBody>
          <a:bodyPr/>
          <a:lstStyle/>
          <a:p>
            <a:r>
              <a:rPr lang="en-US" dirty="0"/>
              <a:t>There’s other information that company management may find useful, such as comparing probability of car rental to locations</a:t>
            </a:r>
          </a:p>
        </p:txBody>
      </p:sp>
    </p:spTree>
    <p:extLst>
      <p:ext uri="{BB962C8B-B14F-4D97-AF65-F5344CB8AC3E}">
        <p14:creationId xmlns:p14="http://schemas.microsoft.com/office/powerpoint/2010/main" val="4210724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19417-5F86-314D-9D77-D62AC5BB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This concludes the presentation thank you for giving me this opportunity to present it to you</a:t>
            </a:r>
          </a:p>
        </p:txBody>
      </p:sp>
    </p:spTree>
    <p:extLst>
      <p:ext uri="{BB962C8B-B14F-4D97-AF65-F5344CB8AC3E}">
        <p14:creationId xmlns:p14="http://schemas.microsoft.com/office/powerpoint/2010/main" val="97452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CAB4-1B8F-824D-ADC0-5611E8CA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308" y="1960200"/>
            <a:ext cx="8686800" cy="1468800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latin typeface="+mn-lt"/>
              </a:rPr>
              <a:t>Lariat Rent-A-Car</a:t>
            </a:r>
            <a:r>
              <a:rPr lang="en-US" sz="1800" dirty="0">
                <a:latin typeface="+mn-lt"/>
              </a:rPr>
              <a:t> (also known as </a:t>
            </a:r>
            <a:r>
              <a:rPr lang="en-US" sz="1800" b="1" dirty="0">
                <a:latin typeface="+mn-lt"/>
              </a:rPr>
              <a:t>Lariat Auto Rentals</a:t>
            </a:r>
            <a:r>
              <a:rPr lang="en-US" sz="1800" dirty="0">
                <a:latin typeface="+mn-lt"/>
              </a:rPr>
              <a:t> in </a:t>
            </a:r>
            <a:r>
              <a:rPr lang="en-US" sz="1800" i="1" dirty="0">
                <a:latin typeface="+mn-lt"/>
              </a:rPr>
              <a:t>Supernatural</a:t>
            </a:r>
            <a:r>
              <a:rPr lang="en-US" sz="1800" dirty="0">
                <a:latin typeface="+mn-lt"/>
              </a:rPr>
              <a:t> and </a:t>
            </a:r>
            <a:r>
              <a:rPr lang="en-US" sz="1800" b="1" dirty="0">
                <a:latin typeface="+mn-lt"/>
              </a:rPr>
              <a:t>Lariat Rental </a:t>
            </a:r>
            <a:br>
              <a:rPr lang="en-US" sz="1800" b="1" dirty="0">
                <a:latin typeface="+mn-lt"/>
              </a:rPr>
            </a:br>
            <a:r>
              <a:rPr lang="en-US" sz="1800" b="1" dirty="0">
                <a:latin typeface="+mn-lt"/>
              </a:rPr>
              <a:t>Car</a:t>
            </a:r>
            <a:r>
              <a:rPr lang="en-US" sz="1800" dirty="0">
                <a:latin typeface="+mn-lt"/>
              </a:rPr>
              <a:t>  based in </a:t>
            </a:r>
            <a:r>
              <a:rPr lang="en-US" sz="1800" i="1" dirty="0">
                <a:latin typeface="+mn-lt"/>
              </a:rPr>
              <a:t>Veronica Mars</a:t>
            </a:r>
            <a:br>
              <a:rPr lang="en-US" sz="1800" i="1" dirty="0">
                <a:latin typeface="+mn-lt"/>
              </a:rPr>
            </a:br>
            <a:r>
              <a:rPr lang="en-US" sz="1800" dirty="0">
                <a:latin typeface="+mn-lt"/>
              </a:rPr>
              <a:t>Lariat  Rental car has 50 locations across the 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98840F-DA2B-884F-A3AC-971A380B618A}"/>
              </a:ext>
            </a:extLst>
          </p:cNvPr>
          <p:cNvSpPr txBox="1"/>
          <p:nvPr/>
        </p:nvSpPr>
        <p:spPr>
          <a:xfrm>
            <a:off x="1528976" y="939812"/>
            <a:ext cx="391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Background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346307-D592-B847-B6F6-AA9DBCBAD607}"/>
              </a:ext>
            </a:extLst>
          </p:cNvPr>
          <p:cNvSpPr txBox="1"/>
          <p:nvPr/>
        </p:nvSpPr>
        <p:spPr>
          <a:xfrm>
            <a:off x="1586059" y="3429000"/>
            <a:ext cx="27140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Florida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Georgia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North Carlina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North Carolina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Alabama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York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Marilyn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Arizona Virginia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1A9CF-DC7F-874A-9888-B093ACAF4CE2}"/>
              </a:ext>
            </a:extLst>
          </p:cNvPr>
          <p:cNvSpPr txBox="1"/>
          <p:nvPr/>
        </p:nvSpPr>
        <p:spPr>
          <a:xfrm>
            <a:off x="6095999" y="3429000"/>
            <a:ext cx="29985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California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Kansas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Iowa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District of Columbia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Missouri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Idaho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Pennsylvania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Jersey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Minnesota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Michigan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Nevada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79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A3473-0DF5-E94B-9CD0-F2B639E3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361" y="2116611"/>
            <a:ext cx="8686800" cy="1468800"/>
          </a:xfrm>
        </p:spPr>
        <p:txBody>
          <a:bodyPr>
            <a:normAutofit/>
          </a:bodyPr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The primary goal is to give suggestions on  minimizing cost and maximizing revenue to provide cost efficient plans for economic growth . </a:t>
            </a:r>
            <a:br>
              <a:rPr lang="en-US" sz="2000" dirty="0">
                <a:solidFill>
                  <a:schemeClr val="tx1">
                    <a:lumMod val="95000"/>
                  </a:schemeClr>
                </a:solidFill>
                <a:latin typeface="+mn-lt"/>
              </a:rPr>
            </a:br>
            <a:endParaRPr lang="en-US" sz="2000" dirty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4AFD4-34A0-4B42-8C5B-24E97AF43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1013" y="755437"/>
            <a:ext cx="5490223" cy="60960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FF0000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194712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5E0DBA-D03B-F54C-B17E-902D7CD5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  Provided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581152-B39E-4745-B3D9-993182EC7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sz="4500" u="sng" dirty="0">
                <a:solidFill>
                  <a:schemeClr val="tx1">
                    <a:lumMod val="95000"/>
                  </a:schemeClr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car_id_mapping</a:t>
            </a:r>
            <a:r>
              <a:rPr lang="en-US" sz="4500" dirty="0">
                <a:solidFill>
                  <a:schemeClr val="tx1">
                    <a:lumMod val="95000"/>
                  </a:schemeClr>
                </a:solidFill>
                <a:effectLst/>
              </a:rPr>
              <a:t> </a:t>
            </a:r>
          </a:p>
          <a:p>
            <a:pPr fontAlgn="base"/>
            <a:r>
              <a:rPr lang="en-US" sz="4500" u="sng" dirty="0">
                <a:solidFill>
                  <a:schemeClr val="tx1">
                    <a:lumMod val="95000"/>
                  </a:schemeClr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car_costs</a:t>
            </a:r>
            <a:r>
              <a:rPr lang="en-US" sz="4500" dirty="0">
                <a:solidFill>
                  <a:schemeClr val="tx1">
                    <a:lumMod val="95000"/>
                  </a:schemeClr>
                </a:solidFill>
                <a:effectLst/>
              </a:rPr>
              <a:t> </a:t>
            </a:r>
          </a:p>
          <a:p>
            <a:pPr fontAlgn="base"/>
            <a:r>
              <a:rPr lang="en-US" sz="4500" u="sng" dirty="0">
                <a:solidFill>
                  <a:schemeClr val="tx1">
                    <a:lumMod val="95000"/>
                  </a:schemeClr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car_revenue</a:t>
            </a:r>
            <a:r>
              <a:rPr lang="en-US" sz="4500" dirty="0">
                <a:solidFill>
                  <a:schemeClr val="tx1">
                    <a:lumMod val="95000"/>
                  </a:schemeClr>
                </a:solidFill>
                <a:effectLst/>
              </a:rPr>
              <a:t> </a:t>
            </a:r>
          </a:p>
          <a:p>
            <a:pPr fontAlgn="base"/>
            <a:r>
              <a:rPr lang="en-US" sz="4500" u="sng" dirty="0">
                <a:solidFill>
                  <a:schemeClr val="tx1">
                    <a:lumMod val="95000"/>
                  </a:schemeClr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branch_location</a:t>
            </a:r>
            <a:endParaRPr lang="en-US" sz="45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5387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72E6-D29B-CD49-BEDD-FCCB6445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9B52F-6831-B249-AF12-7E2277035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2051"/>
            <a:ext cx="9905998" cy="2842953"/>
          </a:xfrm>
        </p:spPr>
        <p:txBody>
          <a:bodyPr/>
          <a:lstStyle/>
          <a:p>
            <a:r>
              <a:rPr lang="en-US" dirty="0"/>
              <a:t>first combine the data </a:t>
            </a:r>
          </a:p>
          <a:p>
            <a:r>
              <a:rPr lang="en-US" dirty="0"/>
              <a:t>compare the profit to the expenses</a:t>
            </a:r>
          </a:p>
          <a:p>
            <a:r>
              <a:rPr lang="en-US" dirty="0"/>
              <a:t>Lastly it came to testing out “what if "scenarios the  find the most most successful</a:t>
            </a:r>
          </a:p>
        </p:txBody>
      </p:sp>
    </p:spTree>
    <p:extLst>
      <p:ext uri="{BB962C8B-B14F-4D97-AF65-F5344CB8AC3E}">
        <p14:creationId xmlns:p14="http://schemas.microsoft.com/office/powerpoint/2010/main" val="194707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8C20-D9F0-E740-8A27-9BBE5EB8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Key Findings 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38FB6C9-CF6F-7043-A1DA-2B1F13CDC0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143984"/>
              </p:ext>
            </p:extLst>
          </p:nvPr>
        </p:nvGraphicFramePr>
        <p:xfrm>
          <a:off x="767341" y="1866899"/>
          <a:ext cx="4303423" cy="3258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38FB6C9-CF6F-7043-A1DA-2B1F13CDC0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8331352"/>
              </p:ext>
            </p:extLst>
          </p:nvPr>
        </p:nvGraphicFramePr>
        <p:xfrm>
          <a:off x="5444836" y="1866901"/>
          <a:ext cx="48062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214E1D3-7DAB-D84C-BA9B-0570B5C38F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1933448"/>
              </p:ext>
            </p:extLst>
          </p:nvPr>
        </p:nvGraphicFramePr>
        <p:xfrm>
          <a:off x="6053108" y="1944102"/>
          <a:ext cx="4572000" cy="2969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F58C20D-439C-634B-8C61-00074BCEC17A}"/>
              </a:ext>
            </a:extLst>
          </p:cNvPr>
          <p:cNvSpPr txBox="1"/>
          <p:nvPr/>
        </p:nvSpPr>
        <p:spPr>
          <a:xfrm>
            <a:off x="1482437" y="5389418"/>
            <a:ext cx="9905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Grand Prix was the highest renting model, but Ford was the highest rented maker both based off profit</a:t>
            </a:r>
          </a:p>
        </p:txBody>
      </p:sp>
    </p:spTree>
    <p:extLst>
      <p:ext uri="{BB962C8B-B14F-4D97-AF65-F5344CB8AC3E}">
        <p14:creationId xmlns:p14="http://schemas.microsoft.com/office/powerpoint/2010/main" val="125757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6A8F-3C72-C444-B9A6-771E20E43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92825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Two scenarios</a:t>
            </a:r>
          </a:p>
        </p:txBody>
      </p:sp>
      <p:sp>
        <p:nvSpPr>
          <p:cNvPr id="13" name="Graphic 7" descr="Arrow Up with solid fill">
            <a:extLst>
              <a:ext uri="{FF2B5EF4-FFF2-40B4-BE49-F238E27FC236}">
                <a16:creationId xmlns:a16="http://schemas.microsoft.com/office/drawing/2014/main" id="{52E823BA-F3C3-3D43-9041-545380264FF2}"/>
              </a:ext>
            </a:extLst>
          </p:cNvPr>
          <p:cNvSpPr/>
          <p:nvPr/>
        </p:nvSpPr>
        <p:spPr>
          <a:xfrm>
            <a:off x="3606902" y="3467099"/>
            <a:ext cx="323467" cy="837733"/>
          </a:xfrm>
          <a:custGeom>
            <a:avLst/>
            <a:gdLst>
              <a:gd name="connsiteX0" fmla="*/ 190405 w 323467"/>
              <a:gd name="connsiteY0" fmla="*/ 809158 h 837733"/>
              <a:gd name="connsiteX1" fmla="*/ 190405 w 323467"/>
              <a:gd name="connsiteY1" fmla="*/ 97079 h 837733"/>
              <a:gd name="connsiteX2" fmla="*/ 275177 w 323467"/>
              <a:gd name="connsiteY2" fmla="*/ 181851 h 837733"/>
              <a:gd name="connsiteX3" fmla="*/ 315182 w 323467"/>
              <a:gd name="connsiteY3" fmla="*/ 181851 h 837733"/>
              <a:gd name="connsiteX4" fmla="*/ 315182 w 323467"/>
              <a:gd name="connsiteY4" fmla="*/ 141846 h 837733"/>
              <a:gd name="connsiteX5" fmla="*/ 181832 w 323467"/>
              <a:gd name="connsiteY5" fmla="*/ 8573 h 837733"/>
              <a:gd name="connsiteX6" fmla="*/ 142780 w 323467"/>
              <a:gd name="connsiteY6" fmla="*/ 7620 h 837733"/>
              <a:gd name="connsiteX7" fmla="*/ 141827 w 323467"/>
              <a:gd name="connsiteY7" fmla="*/ 8573 h 837733"/>
              <a:gd name="connsiteX8" fmla="*/ 8573 w 323467"/>
              <a:gd name="connsiteY8" fmla="*/ 141827 h 837733"/>
              <a:gd name="connsiteX9" fmla="*/ 7620 w 323467"/>
              <a:gd name="connsiteY9" fmla="*/ 180880 h 837733"/>
              <a:gd name="connsiteX10" fmla="*/ 8573 w 323467"/>
              <a:gd name="connsiteY10" fmla="*/ 181832 h 837733"/>
              <a:gd name="connsiteX11" fmla="*/ 47625 w 323467"/>
              <a:gd name="connsiteY11" fmla="*/ 182785 h 837733"/>
              <a:gd name="connsiteX12" fmla="*/ 48578 w 323467"/>
              <a:gd name="connsiteY12" fmla="*/ 181832 h 837733"/>
              <a:gd name="connsiteX13" fmla="*/ 133303 w 323467"/>
              <a:gd name="connsiteY13" fmla="*/ 97107 h 837733"/>
              <a:gd name="connsiteX14" fmla="*/ 133303 w 323467"/>
              <a:gd name="connsiteY14" fmla="*/ 809158 h 837733"/>
              <a:gd name="connsiteX15" fmla="*/ 161878 w 323467"/>
              <a:gd name="connsiteY15" fmla="*/ 837733 h 837733"/>
              <a:gd name="connsiteX16" fmla="*/ 190453 w 323467"/>
              <a:gd name="connsiteY16" fmla="*/ 809158 h 837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3467" h="837733">
                <a:moveTo>
                  <a:pt x="190405" y="809158"/>
                </a:moveTo>
                <a:lnTo>
                  <a:pt x="190405" y="97079"/>
                </a:lnTo>
                <a:lnTo>
                  <a:pt x="275177" y="181851"/>
                </a:lnTo>
                <a:cubicBezTo>
                  <a:pt x="286225" y="192898"/>
                  <a:pt x="304135" y="192898"/>
                  <a:pt x="315182" y="181851"/>
                </a:cubicBezTo>
                <a:cubicBezTo>
                  <a:pt x="326230" y="170804"/>
                  <a:pt x="326230" y="152893"/>
                  <a:pt x="315182" y="141846"/>
                </a:cubicBezTo>
                <a:lnTo>
                  <a:pt x="181832" y="8573"/>
                </a:lnTo>
                <a:cubicBezTo>
                  <a:pt x="171311" y="-2475"/>
                  <a:pt x="153827" y="-2901"/>
                  <a:pt x="142780" y="7620"/>
                </a:cubicBezTo>
                <a:cubicBezTo>
                  <a:pt x="142455" y="7930"/>
                  <a:pt x="142137" y="8247"/>
                  <a:pt x="141827" y="8573"/>
                </a:cubicBezTo>
                <a:lnTo>
                  <a:pt x="8573" y="141827"/>
                </a:lnTo>
                <a:cubicBezTo>
                  <a:pt x="-2474" y="152349"/>
                  <a:pt x="-2901" y="169833"/>
                  <a:pt x="7620" y="180880"/>
                </a:cubicBezTo>
                <a:cubicBezTo>
                  <a:pt x="7930" y="181205"/>
                  <a:pt x="8248" y="181523"/>
                  <a:pt x="8573" y="181832"/>
                </a:cubicBezTo>
                <a:cubicBezTo>
                  <a:pt x="19094" y="192879"/>
                  <a:pt x="36578" y="193306"/>
                  <a:pt x="47625" y="182785"/>
                </a:cubicBezTo>
                <a:cubicBezTo>
                  <a:pt x="47950" y="182475"/>
                  <a:pt x="48268" y="182157"/>
                  <a:pt x="48578" y="181832"/>
                </a:cubicBezTo>
                <a:lnTo>
                  <a:pt x="133303" y="97107"/>
                </a:lnTo>
                <a:lnTo>
                  <a:pt x="133303" y="809158"/>
                </a:lnTo>
                <a:cubicBezTo>
                  <a:pt x="133303" y="824939"/>
                  <a:pt x="146096" y="837733"/>
                  <a:pt x="161878" y="837733"/>
                </a:cubicBezTo>
                <a:cubicBezTo>
                  <a:pt x="177660" y="837733"/>
                  <a:pt x="190453" y="824939"/>
                  <a:pt x="190453" y="809158"/>
                </a:cubicBezTo>
                <a:close/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" name="Graphic 9" descr="Arrow Up with solid fill">
            <a:extLst>
              <a:ext uri="{FF2B5EF4-FFF2-40B4-BE49-F238E27FC236}">
                <a16:creationId xmlns:a16="http://schemas.microsoft.com/office/drawing/2014/main" id="{6EC2EF08-642D-404D-9F2E-DFD3BDA03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3429000"/>
            <a:ext cx="914400" cy="914400"/>
          </a:xfrm>
          <a:prstGeom prst="rect">
            <a:avLst/>
          </a:prstGeom>
        </p:spPr>
      </p:pic>
      <p:pic>
        <p:nvPicPr>
          <p:cNvPr id="12" name="Graphic 11" descr="Arrow Up with solid fill">
            <a:extLst>
              <a:ext uri="{FF2B5EF4-FFF2-40B4-BE49-F238E27FC236}">
                <a16:creationId xmlns:a16="http://schemas.microsoft.com/office/drawing/2014/main" id="{199C0DC2-2E55-1640-9DBF-C7E98EA42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68146" y="3507510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F19905-730A-4542-9BC6-492CAD3E7720}"/>
              </a:ext>
            </a:extLst>
          </p:cNvPr>
          <p:cNvSpPr txBox="1"/>
          <p:nvPr/>
        </p:nvSpPr>
        <p:spPr>
          <a:xfrm>
            <a:off x="1343891" y="4724400"/>
            <a:ext cx="2757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scenario chart shows the decreasing of the daily rentals by 5%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92847C-BE0F-8E45-BBE4-61FBBBB1CFD9}"/>
              </a:ext>
            </a:extLst>
          </p:cNvPr>
          <p:cNvSpPr txBox="1"/>
          <p:nvPr/>
        </p:nvSpPr>
        <p:spPr>
          <a:xfrm>
            <a:off x="5036127" y="4740565"/>
            <a:ext cx="239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Increasing rental profit by 10%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993479-EFCE-EF45-9FA6-B9D962B0F138}"/>
              </a:ext>
            </a:extLst>
          </p:cNvPr>
          <p:cNvSpPr txBox="1"/>
          <p:nvPr/>
        </p:nvSpPr>
        <p:spPr>
          <a:xfrm>
            <a:off x="8368146" y="4304832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revenue</a:t>
            </a:r>
          </a:p>
        </p:txBody>
      </p:sp>
      <p:graphicFrame>
        <p:nvGraphicFramePr>
          <p:cNvPr id="28" name="Content Placeholder 27">
            <a:extLst>
              <a:ext uri="{FF2B5EF4-FFF2-40B4-BE49-F238E27FC236}">
                <a16:creationId xmlns:a16="http://schemas.microsoft.com/office/drawing/2014/main" id="{AF04E465-E15F-B44F-83BB-D5047692FE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568253"/>
              </p:ext>
            </p:extLst>
          </p:nvPr>
        </p:nvGraphicFramePr>
        <p:xfrm>
          <a:off x="1531133" y="834735"/>
          <a:ext cx="7751413" cy="2565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5068">
                  <a:extLst>
                    <a:ext uri="{9D8B030D-6E8A-4147-A177-3AD203B41FA5}">
                      <a16:colId xmlns:a16="http://schemas.microsoft.com/office/drawing/2014/main" val="2406472228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3647252050"/>
                    </a:ext>
                  </a:extLst>
                </a:gridCol>
                <a:gridCol w="2064035">
                  <a:extLst>
                    <a:ext uri="{9D8B030D-6E8A-4147-A177-3AD203B41FA5}">
                      <a16:colId xmlns:a16="http://schemas.microsoft.com/office/drawing/2014/main" val="77568826"/>
                    </a:ext>
                  </a:extLst>
                </a:gridCol>
                <a:gridCol w="2799497">
                  <a:extLst>
                    <a:ext uri="{9D8B030D-6E8A-4147-A177-3AD203B41FA5}">
                      <a16:colId xmlns:a16="http://schemas.microsoft.com/office/drawing/2014/main" val="444568613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car rented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daily rentals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rental profit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annual  revenue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776767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Ford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28303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177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5,015,126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718715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Chevrolet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25811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178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4,590,332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529741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Dodge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18463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178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3,285,779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40385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Toyota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15182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173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2,623,654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886547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GMC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13212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183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2,416,608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015506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Mitsubishi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12889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181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2,333,036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384598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Pontiac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12227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175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2,134,149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093481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Volkswagen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11756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172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2,026,444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20360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Mercedes-Benz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11117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178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1,973,909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343918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BMW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11258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172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1,936,996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111539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Scenario revenue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These values above can be changed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$          28,336,032.29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18436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84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9755A-1271-844A-9869-AFB705F2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C11D2-F2FD-C84B-A668-3EBEC8E77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11681"/>
            <a:ext cx="9905998" cy="3025832"/>
          </a:xfrm>
        </p:spPr>
        <p:txBody>
          <a:bodyPr/>
          <a:lstStyle/>
          <a:p>
            <a:r>
              <a:rPr lang="en-US" dirty="0"/>
              <a:t>Increasing the price of the top selling daily rentals by 10% would increase revenue</a:t>
            </a:r>
          </a:p>
        </p:txBody>
      </p:sp>
    </p:spTree>
    <p:extLst>
      <p:ext uri="{BB962C8B-B14F-4D97-AF65-F5344CB8AC3E}">
        <p14:creationId xmlns:p14="http://schemas.microsoft.com/office/powerpoint/2010/main" val="58021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A4BC-CA73-F343-8636-D59EBF07A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1920"/>
            <a:ext cx="9905998" cy="12192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Call to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B3CFE-92EF-B94B-886B-754AAF52E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733" y="1219200"/>
            <a:ext cx="9905998" cy="1661161"/>
          </a:xfrm>
        </p:spPr>
        <p:txBody>
          <a:bodyPr/>
          <a:lstStyle/>
          <a:p>
            <a:r>
              <a:rPr lang="en-US" dirty="0"/>
              <a:t>The chart below shows the effects on profit after increasing profit and decreasing daily rentals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E9B014D-4FD6-EA4E-83CF-693BF4CDF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005314"/>
              </p:ext>
            </p:extLst>
          </p:nvPr>
        </p:nvGraphicFramePr>
        <p:xfrm>
          <a:off x="366346" y="2568257"/>
          <a:ext cx="5409967" cy="31883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0693">
                  <a:extLst>
                    <a:ext uri="{9D8B030D-6E8A-4147-A177-3AD203B41FA5}">
                      <a16:colId xmlns:a16="http://schemas.microsoft.com/office/drawing/2014/main" val="628291022"/>
                    </a:ext>
                  </a:extLst>
                </a:gridCol>
                <a:gridCol w="1287236">
                  <a:extLst>
                    <a:ext uri="{9D8B030D-6E8A-4147-A177-3AD203B41FA5}">
                      <a16:colId xmlns:a16="http://schemas.microsoft.com/office/drawing/2014/main" val="3292427539"/>
                    </a:ext>
                  </a:extLst>
                </a:gridCol>
                <a:gridCol w="1244328">
                  <a:extLst>
                    <a:ext uri="{9D8B030D-6E8A-4147-A177-3AD203B41FA5}">
                      <a16:colId xmlns:a16="http://schemas.microsoft.com/office/drawing/2014/main" val="2235237945"/>
                    </a:ext>
                  </a:extLst>
                </a:gridCol>
                <a:gridCol w="1687710">
                  <a:extLst>
                    <a:ext uri="{9D8B030D-6E8A-4147-A177-3AD203B41FA5}">
                      <a16:colId xmlns:a16="http://schemas.microsoft.com/office/drawing/2014/main" val="225485501"/>
                    </a:ext>
                  </a:extLst>
                </a:gridCol>
              </a:tblGrid>
              <a:tr h="289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car rented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daily rentals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rental price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annual  revenue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7560705"/>
                  </a:ext>
                </a:extLst>
              </a:tr>
              <a:tr h="289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Ford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28303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161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4,566,297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00985800"/>
                  </a:ext>
                </a:extLst>
              </a:tr>
              <a:tr h="289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Chevrolet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25811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162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4,172,461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90643749"/>
                  </a:ext>
                </a:extLst>
              </a:tr>
              <a:tr h="289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Dodge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18463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162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2,985,308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91607160"/>
                  </a:ext>
                </a:extLst>
              </a:tr>
              <a:tr h="289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Toyota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15182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157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2,392,531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99206391"/>
                  </a:ext>
                </a:extLst>
              </a:tr>
              <a:tr h="289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GMC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13212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166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2,194,285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61224181"/>
                  </a:ext>
                </a:extLst>
              </a:tr>
              <a:tr h="289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Mitsubishi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12889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165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2,108,776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64370625"/>
                  </a:ext>
                </a:extLst>
              </a:tr>
              <a:tr h="289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Pontiac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12227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159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1,934,870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35831131"/>
                  </a:ext>
                </a:extLst>
              </a:tr>
              <a:tr h="289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Volkswagen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11756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157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1,843,870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95541752"/>
                  </a:ext>
                </a:extLst>
              </a:tr>
              <a:tr h="289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Mercedes-Benz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11117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161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1,803,951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2699214"/>
                  </a:ext>
                </a:extLst>
              </a:tr>
              <a:tr h="289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BMW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11258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156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$                 1,764,026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58022021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AD6CE5A-CF8D-CE4D-AAF7-6B9B421D87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5739641"/>
              </p:ext>
            </p:extLst>
          </p:nvPr>
        </p:nvGraphicFramePr>
        <p:xfrm>
          <a:off x="6063700" y="2564009"/>
          <a:ext cx="4330096" cy="2827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0050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{4F35E4B4-54F2-7A4F-BC43-B9DFE37CC601}tf10001063</Template>
  <TotalTime>782</TotalTime>
  <Words>453</Words>
  <Application>Microsoft Macintosh PowerPoint</Application>
  <PresentationFormat>Widescreen</PresentationFormat>
  <Paragraphs>145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Mesh</vt:lpstr>
      <vt:lpstr>Vehicle Purchase Analysis</vt:lpstr>
      <vt:lpstr>Lariat Rent-A-Car (also known as Lariat Auto Rentals in Supernatural and Lariat Rental  Car  based in Veronica Mars Lariat  Rental car has 50 locations across the US</vt:lpstr>
      <vt:lpstr>The primary goal is to give suggestions on  minimizing cost and maximizing revenue to provide cost efficient plans for economic growth .  </vt:lpstr>
      <vt:lpstr>The  Provided data</vt:lpstr>
      <vt:lpstr>process</vt:lpstr>
      <vt:lpstr>Key Findings </vt:lpstr>
      <vt:lpstr>Two scenarios</vt:lpstr>
      <vt:lpstr>Recommendation</vt:lpstr>
      <vt:lpstr>Call to action</vt:lpstr>
      <vt:lpstr>Future steps</vt:lpstr>
      <vt:lpstr>This concludes the presentation thank you for giving me this opportunity to present it to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Purchase Analyst</dc:title>
  <dc:creator>Tyanna Frison</dc:creator>
  <cp:lastModifiedBy>Tyanna Frison</cp:lastModifiedBy>
  <cp:revision>17</cp:revision>
  <dcterms:created xsi:type="dcterms:W3CDTF">2022-06-05T19:45:19Z</dcterms:created>
  <dcterms:modified xsi:type="dcterms:W3CDTF">2022-06-29T19:43:02Z</dcterms:modified>
</cp:coreProperties>
</file>