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57" r:id="rId3"/>
    <p:sldId id="258" r:id="rId4"/>
    <p:sldId id="259" r:id="rId5"/>
    <p:sldId id="260" r:id="rId6"/>
    <p:sldId id="264" r:id="rId7"/>
    <p:sldId id="261" r:id="rId8"/>
    <p:sldId id="263"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24F39C-3A87-DD4D-B4F1-35E755F21770}" v="30" dt="2022-08-23T01:21:11.5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223"/>
    <p:restoredTop sz="92936"/>
  </p:normalViewPr>
  <p:slideViewPr>
    <p:cSldViewPr snapToGrid="0" snapToObjects="1">
      <p:cViewPr varScale="1">
        <p:scale>
          <a:sx n="117" d="100"/>
          <a:sy n="117" d="100"/>
        </p:scale>
        <p:origin x="784" y="18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yanna Frison" userId="c8a9292a7676774c" providerId="LiveId" clId="{CA24F39C-3A87-DD4D-B4F1-35E755F21770}"/>
    <pc:docChg chg="undo custSel addSld delSld modSld sldOrd">
      <pc:chgData name="Tyanna Frison" userId="c8a9292a7676774c" providerId="LiveId" clId="{CA24F39C-3A87-DD4D-B4F1-35E755F21770}" dt="2022-08-23T01:27:54.869" v="3409" actId="14100"/>
      <pc:docMkLst>
        <pc:docMk/>
      </pc:docMkLst>
      <pc:sldChg chg="modSp mod">
        <pc:chgData name="Tyanna Frison" userId="c8a9292a7676774c" providerId="LiveId" clId="{CA24F39C-3A87-DD4D-B4F1-35E755F21770}" dt="2022-08-21T22:51:39.648" v="1823" actId="12"/>
        <pc:sldMkLst>
          <pc:docMk/>
          <pc:sldMk cId="2590155216" sldId="258"/>
        </pc:sldMkLst>
        <pc:spChg chg="mod">
          <ac:chgData name="Tyanna Frison" userId="c8a9292a7676774c" providerId="LiveId" clId="{CA24F39C-3A87-DD4D-B4F1-35E755F21770}" dt="2022-08-21T22:51:39.648" v="1823" actId="12"/>
          <ac:spMkLst>
            <pc:docMk/>
            <pc:sldMk cId="2590155216" sldId="258"/>
            <ac:spMk id="3" creationId="{D559DD58-8EAC-694F-8D20-7F6622F60C14}"/>
          </ac:spMkLst>
        </pc:spChg>
      </pc:sldChg>
      <pc:sldChg chg="modSp mod">
        <pc:chgData name="Tyanna Frison" userId="c8a9292a7676774c" providerId="LiveId" clId="{CA24F39C-3A87-DD4D-B4F1-35E755F21770}" dt="2022-08-19T05:16:01.704" v="544" actId="313"/>
        <pc:sldMkLst>
          <pc:docMk/>
          <pc:sldMk cId="1187172393" sldId="260"/>
        </pc:sldMkLst>
        <pc:spChg chg="mod">
          <ac:chgData name="Tyanna Frison" userId="c8a9292a7676774c" providerId="LiveId" clId="{CA24F39C-3A87-DD4D-B4F1-35E755F21770}" dt="2022-08-19T05:16:01.704" v="544" actId="313"/>
          <ac:spMkLst>
            <pc:docMk/>
            <pc:sldMk cId="1187172393" sldId="260"/>
            <ac:spMk id="18" creationId="{A7C34AF6-FC01-2342-9E17-754E2AD5136E}"/>
          </ac:spMkLst>
        </pc:spChg>
      </pc:sldChg>
      <pc:sldChg chg="addSp delSp modSp mod">
        <pc:chgData name="Tyanna Frison" userId="c8a9292a7676774c" providerId="LiveId" clId="{CA24F39C-3A87-DD4D-B4F1-35E755F21770}" dt="2022-08-23T01:03:18.111" v="2224" actId="27918"/>
        <pc:sldMkLst>
          <pc:docMk/>
          <pc:sldMk cId="2367607029" sldId="261"/>
        </pc:sldMkLst>
        <pc:spChg chg="mod">
          <ac:chgData name="Tyanna Frison" userId="c8a9292a7676774c" providerId="LiveId" clId="{CA24F39C-3A87-DD4D-B4F1-35E755F21770}" dt="2022-08-19T16:32:03.572" v="1157"/>
          <ac:spMkLst>
            <pc:docMk/>
            <pc:sldMk cId="2367607029" sldId="261"/>
            <ac:spMk id="2" creationId="{554CCACC-DDBB-E54C-9C5A-F4CCD68F94F7}"/>
          </ac:spMkLst>
        </pc:spChg>
        <pc:spChg chg="add del mod">
          <ac:chgData name="Tyanna Frison" userId="c8a9292a7676774c" providerId="LiveId" clId="{CA24F39C-3A87-DD4D-B4F1-35E755F21770}" dt="2022-08-19T16:17:54.947" v="578" actId="21"/>
          <ac:spMkLst>
            <pc:docMk/>
            <pc:sldMk cId="2367607029" sldId="261"/>
            <ac:spMk id="13" creationId="{A872B267-FB2A-C144-8A36-21F1E8CC29F6}"/>
          </ac:spMkLst>
        </pc:spChg>
        <pc:spChg chg="add del mod">
          <ac:chgData name="Tyanna Frison" userId="c8a9292a7676774c" providerId="LiveId" clId="{CA24F39C-3A87-DD4D-B4F1-35E755F21770}" dt="2022-08-19T16:32:12.113" v="1158" actId="478"/>
          <ac:spMkLst>
            <pc:docMk/>
            <pc:sldMk cId="2367607029" sldId="261"/>
            <ac:spMk id="15" creationId="{625B29EE-0E7F-0E41-A9E6-38EC88F4E034}"/>
          </ac:spMkLst>
        </pc:spChg>
        <pc:spChg chg="add mod">
          <ac:chgData name="Tyanna Frison" userId="c8a9292a7676774c" providerId="LiveId" clId="{CA24F39C-3A87-DD4D-B4F1-35E755F21770}" dt="2022-08-21T22:55:32.915" v="1825" actId="14100"/>
          <ac:spMkLst>
            <pc:docMk/>
            <pc:sldMk cId="2367607029" sldId="261"/>
            <ac:spMk id="16" creationId="{0C12D97A-E093-B942-99C7-D027A9F1070C}"/>
          </ac:spMkLst>
        </pc:spChg>
        <pc:graphicFrameChg chg="add del">
          <ac:chgData name="Tyanna Frison" userId="c8a9292a7676774c" providerId="LiveId" clId="{CA24F39C-3A87-DD4D-B4F1-35E755F21770}" dt="2022-08-19T16:17:59.100" v="579" actId="21"/>
          <ac:graphicFrameMkLst>
            <pc:docMk/>
            <pc:sldMk cId="2367607029" sldId="261"/>
            <ac:graphicFrameMk id="8" creationId="{EA4B300B-DD60-604C-96F1-36174D344419}"/>
          </ac:graphicFrameMkLst>
        </pc:graphicFrameChg>
        <pc:graphicFrameChg chg="mod">
          <ac:chgData name="Tyanna Frison" userId="c8a9292a7676774c" providerId="LiveId" clId="{CA24F39C-3A87-DD4D-B4F1-35E755F21770}" dt="2022-08-19T16:32:18.821" v="1159" actId="1076"/>
          <ac:graphicFrameMkLst>
            <pc:docMk/>
            <pc:sldMk cId="2367607029" sldId="261"/>
            <ac:graphicFrameMk id="9" creationId="{3EBA8A4E-32BD-9846-953F-D97C3D3B5DA7}"/>
          </ac:graphicFrameMkLst>
        </pc:graphicFrameChg>
        <pc:graphicFrameChg chg="del">
          <ac:chgData name="Tyanna Frison" userId="c8a9292a7676774c" providerId="LiveId" clId="{CA24F39C-3A87-DD4D-B4F1-35E755F21770}" dt="2022-08-19T16:18:20.754" v="583" actId="21"/>
          <ac:graphicFrameMkLst>
            <pc:docMk/>
            <pc:sldMk cId="2367607029" sldId="261"/>
            <ac:graphicFrameMk id="10" creationId="{1D268AB2-AA04-E94A-85BB-6559EB33A0DE}"/>
          </ac:graphicFrameMkLst>
        </pc:graphicFrameChg>
        <pc:graphicFrameChg chg="mod modGraphic">
          <ac:chgData name="Tyanna Frison" userId="c8a9292a7676774c" providerId="LiveId" clId="{CA24F39C-3A87-DD4D-B4F1-35E755F21770}" dt="2022-08-19T16:32:29.758" v="1161" actId="1076"/>
          <ac:graphicFrameMkLst>
            <pc:docMk/>
            <pc:sldMk cId="2367607029" sldId="261"/>
            <ac:graphicFrameMk id="11" creationId="{5D8C8E9D-8A3A-2143-BCD4-CC7E588BDD44}"/>
          </ac:graphicFrameMkLst>
        </pc:graphicFrameChg>
      </pc:sldChg>
      <pc:sldChg chg="addSp delSp modSp mod">
        <pc:chgData name="Tyanna Frison" userId="c8a9292a7676774c" providerId="LiveId" clId="{CA24F39C-3A87-DD4D-B4F1-35E755F21770}" dt="2022-08-23T01:27:54.869" v="3409" actId="14100"/>
        <pc:sldMkLst>
          <pc:docMk/>
          <pc:sldMk cId="2268720643" sldId="262"/>
        </pc:sldMkLst>
        <pc:spChg chg="mod">
          <ac:chgData name="Tyanna Frison" userId="c8a9292a7676774c" providerId="LiveId" clId="{CA24F39C-3A87-DD4D-B4F1-35E755F21770}" dt="2022-08-23T01:27:40.603" v="3406" actId="20577"/>
          <ac:spMkLst>
            <pc:docMk/>
            <pc:sldMk cId="2268720643" sldId="262"/>
            <ac:spMk id="3" creationId="{3755CF5B-8F82-7443-A0D7-CF28DCAF514D}"/>
          </ac:spMkLst>
        </pc:spChg>
        <pc:spChg chg="add del mod">
          <ac:chgData name="Tyanna Frison" userId="c8a9292a7676774c" providerId="LiveId" clId="{CA24F39C-3A87-DD4D-B4F1-35E755F21770}" dt="2022-08-19T18:20:43.392" v="1778"/>
          <ac:spMkLst>
            <pc:docMk/>
            <pc:sldMk cId="2268720643" sldId="262"/>
            <ac:spMk id="4" creationId="{E76D412E-0AF8-3F40-A3BF-C0EE82828A71}"/>
          </ac:spMkLst>
        </pc:spChg>
        <pc:spChg chg="add del mod">
          <ac:chgData name="Tyanna Frison" userId="c8a9292a7676774c" providerId="LiveId" clId="{CA24F39C-3A87-DD4D-B4F1-35E755F21770}" dt="2022-08-22T23:37:44.586" v="2041"/>
          <ac:spMkLst>
            <pc:docMk/>
            <pc:sldMk cId="2268720643" sldId="262"/>
            <ac:spMk id="6" creationId="{9DD83D57-88BD-3549-B5EA-2F53EB1E4BF1}"/>
          </ac:spMkLst>
        </pc:spChg>
        <pc:graphicFrameChg chg="add mod">
          <ac:chgData name="Tyanna Frison" userId="c8a9292a7676774c" providerId="LiveId" clId="{CA24F39C-3A87-DD4D-B4F1-35E755F21770}" dt="2022-08-23T01:27:47.863" v="3407" actId="14100"/>
          <ac:graphicFrameMkLst>
            <pc:docMk/>
            <pc:sldMk cId="2268720643" sldId="262"/>
            <ac:graphicFrameMk id="5" creationId="{405B35C8-033C-AA4D-A540-1E32A38AA3EF}"/>
          </ac:graphicFrameMkLst>
        </pc:graphicFrameChg>
        <pc:graphicFrameChg chg="add mod modGraphic">
          <ac:chgData name="Tyanna Frison" userId="c8a9292a7676774c" providerId="LiveId" clId="{CA24F39C-3A87-DD4D-B4F1-35E755F21770}" dt="2022-08-23T01:27:54.869" v="3409" actId="14100"/>
          <ac:graphicFrameMkLst>
            <pc:docMk/>
            <pc:sldMk cId="2268720643" sldId="262"/>
            <ac:graphicFrameMk id="7" creationId="{588D96DF-67F8-554A-AB2B-E1FE2A8E911D}"/>
          </ac:graphicFrameMkLst>
        </pc:graphicFrameChg>
      </pc:sldChg>
      <pc:sldChg chg="new del">
        <pc:chgData name="Tyanna Frison" userId="c8a9292a7676774c" providerId="LiveId" clId="{CA24F39C-3A87-DD4D-B4F1-35E755F21770}" dt="2022-08-19T04:51:17.734" v="1" actId="2696"/>
        <pc:sldMkLst>
          <pc:docMk/>
          <pc:sldMk cId="1564798071" sldId="263"/>
        </pc:sldMkLst>
      </pc:sldChg>
      <pc:sldChg chg="addSp delSp modSp new mod ord">
        <pc:chgData name="Tyanna Frison" userId="c8a9292a7676774c" providerId="LiveId" clId="{CA24F39C-3A87-DD4D-B4F1-35E755F21770}" dt="2022-08-23T01:11:02.932" v="2234" actId="27918"/>
        <pc:sldMkLst>
          <pc:docMk/>
          <pc:sldMk cId="2213277116" sldId="263"/>
        </pc:sldMkLst>
        <pc:spChg chg="mod">
          <ac:chgData name="Tyanna Frison" userId="c8a9292a7676774c" providerId="LiveId" clId="{CA24F39C-3A87-DD4D-B4F1-35E755F21770}" dt="2022-08-19T04:51:50.898" v="38" actId="20577"/>
          <ac:spMkLst>
            <pc:docMk/>
            <pc:sldMk cId="2213277116" sldId="263"/>
            <ac:spMk id="2" creationId="{F6E34A6F-C4C3-FC40-9137-863D955BFFF2}"/>
          </ac:spMkLst>
        </pc:spChg>
        <pc:spChg chg="del">
          <ac:chgData name="Tyanna Frison" userId="c8a9292a7676774c" providerId="LiveId" clId="{CA24F39C-3A87-DD4D-B4F1-35E755F21770}" dt="2022-08-19T04:58:22.894" v="40"/>
          <ac:spMkLst>
            <pc:docMk/>
            <pc:sldMk cId="2213277116" sldId="263"/>
            <ac:spMk id="3" creationId="{58E814A3-66F3-EF42-8817-005A978F2750}"/>
          </ac:spMkLst>
        </pc:spChg>
        <pc:graphicFrameChg chg="add mod">
          <ac:chgData name="Tyanna Frison" userId="c8a9292a7676774c" providerId="LiveId" clId="{CA24F39C-3A87-DD4D-B4F1-35E755F21770}" dt="2022-08-19T05:02:54.230" v="67" actId="14100"/>
          <ac:graphicFrameMkLst>
            <pc:docMk/>
            <pc:sldMk cId="2213277116" sldId="263"/>
            <ac:graphicFrameMk id="4" creationId="{BFEF0450-7F1F-FD46-B327-88906326F0B3}"/>
          </ac:graphicFrameMkLst>
        </pc:graphicFrameChg>
        <pc:graphicFrameChg chg="add mod">
          <ac:chgData name="Tyanna Frison" userId="c8a9292a7676774c" providerId="LiveId" clId="{CA24F39C-3A87-DD4D-B4F1-35E755F21770}" dt="2022-08-19T05:02:36.812" v="62" actId="14100"/>
          <ac:graphicFrameMkLst>
            <pc:docMk/>
            <pc:sldMk cId="2213277116" sldId="263"/>
            <ac:graphicFrameMk id="5" creationId="{535C19FB-11B9-5948-A0A5-F5774CD4AD3D}"/>
          </ac:graphicFrameMkLst>
        </pc:graphicFrameChg>
        <pc:graphicFrameChg chg="add mod">
          <ac:chgData name="Tyanna Frison" userId="c8a9292a7676774c" providerId="LiveId" clId="{CA24F39C-3A87-DD4D-B4F1-35E755F21770}" dt="2022-08-19T05:02:21.979" v="59" actId="14100"/>
          <ac:graphicFrameMkLst>
            <pc:docMk/>
            <pc:sldMk cId="2213277116" sldId="263"/>
            <ac:graphicFrameMk id="6" creationId="{DE3A2B3C-2888-7E43-B279-3E02E78F98D4}"/>
          </ac:graphicFrameMkLst>
        </pc:graphicFrameChg>
      </pc:sldChg>
      <pc:sldChg chg="addSp delSp modSp new mod">
        <pc:chgData name="Tyanna Frison" userId="c8a9292a7676774c" providerId="LiveId" clId="{CA24F39C-3A87-DD4D-B4F1-35E755F21770}" dt="2022-08-23T01:03:19.650" v="2225" actId="27918"/>
        <pc:sldMkLst>
          <pc:docMk/>
          <pc:sldMk cId="2811623458" sldId="264"/>
        </pc:sldMkLst>
        <pc:spChg chg="mod">
          <ac:chgData name="Tyanna Frison" userId="c8a9292a7676774c" providerId="LiveId" clId="{CA24F39C-3A87-DD4D-B4F1-35E755F21770}" dt="2022-08-19T16:25:45.940" v="940" actId="20577"/>
          <ac:spMkLst>
            <pc:docMk/>
            <pc:sldMk cId="2811623458" sldId="264"/>
            <ac:spMk id="2" creationId="{E8756084-6278-E743-B1E7-7A4FBE538F02}"/>
          </ac:spMkLst>
        </pc:spChg>
        <pc:spChg chg="del">
          <ac:chgData name="Tyanna Frison" userId="c8a9292a7676774c" providerId="LiveId" clId="{CA24F39C-3A87-DD4D-B4F1-35E755F21770}" dt="2022-08-19T16:18:03.067" v="581"/>
          <ac:spMkLst>
            <pc:docMk/>
            <pc:sldMk cId="2811623458" sldId="264"/>
            <ac:spMk id="3" creationId="{4CFEB465-3F96-4849-9888-A7D2FA280E67}"/>
          </ac:spMkLst>
        </pc:spChg>
        <pc:spChg chg="add mod">
          <ac:chgData name="Tyanna Frison" userId="c8a9292a7676774c" providerId="LiveId" clId="{CA24F39C-3A87-DD4D-B4F1-35E755F21770}" dt="2022-08-19T16:20:37.554" v="731" actId="20577"/>
          <ac:spMkLst>
            <pc:docMk/>
            <pc:sldMk cId="2811623458" sldId="264"/>
            <ac:spMk id="6" creationId="{D6EB94A6-2026-D442-B4C0-13FD9606C335}"/>
          </ac:spMkLst>
        </pc:spChg>
        <pc:graphicFrameChg chg="add mod">
          <ac:chgData name="Tyanna Frison" userId="c8a9292a7676774c" providerId="LiveId" clId="{CA24F39C-3A87-DD4D-B4F1-35E755F21770}" dt="2022-08-19T16:18:14.115" v="582" actId="14100"/>
          <ac:graphicFrameMkLst>
            <pc:docMk/>
            <pc:sldMk cId="2811623458" sldId="264"/>
            <ac:graphicFrameMk id="4" creationId="{1112D3C1-12FC-DB47-B6F1-B84D5E1BF10C}"/>
          </ac:graphicFrameMkLst>
        </pc:graphicFrameChg>
        <pc:graphicFrameChg chg="add mod">
          <ac:chgData name="Tyanna Frison" userId="c8a9292a7676774c" providerId="LiveId" clId="{CA24F39C-3A87-DD4D-B4F1-35E755F21770}" dt="2022-08-19T16:18:30.896" v="585" actId="1076"/>
          <ac:graphicFrameMkLst>
            <pc:docMk/>
            <pc:sldMk cId="2811623458" sldId="264"/>
            <ac:graphicFrameMk id="5" creationId="{451A16C9-8494-AB41-A38F-5EF011A941AB}"/>
          </ac:graphicFrameMkLst>
        </pc:graphicFrameChg>
      </pc:sldChg>
      <pc:sldChg chg="modSp new del mod">
        <pc:chgData name="Tyanna Frison" userId="c8a9292a7676774c" providerId="LiveId" clId="{CA24F39C-3A87-DD4D-B4F1-35E755F21770}" dt="2022-08-19T16:32:01.155" v="1156" actId="2696"/>
        <pc:sldMkLst>
          <pc:docMk/>
          <pc:sldMk cId="2308639911" sldId="265"/>
        </pc:sldMkLst>
        <pc:spChg chg="mod">
          <ac:chgData name="Tyanna Frison" userId="c8a9292a7676774c" providerId="LiveId" clId="{CA24F39C-3A87-DD4D-B4F1-35E755F21770}" dt="2022-08-19T16:31:52.790" v="1155" actId="21"/>
          <ac:spMkLst>
            <pc:docMk/>
            <pc:sldMk cId="2308639911" sldId="265"/>
            <ac:spMk id="2" creationId="{3E22EED5-9297-A842-889C-D5A2F1DB8E24}"/>
          </ac:spMkLst>
        </pc:spChg>
      </pc:sldChg>
      <pc:sldChg chg="add del">
        <pc:chgData name="Tyanna Frison" userId="c8a9292a7676774c" providerId="LiveId" clId="{CA24F39C-3A87-DD4D-B4F1-35E755F21770}" dt="2022-08-19T16:17:54.442" v="577"/>
        <pc:sldMkLst>
          <pc:docMk/>
          <pc:sldMk cId="429143857" sldId="266"/>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c8a9292a7676774c/Documents/mortgage-backed%20securities%20%20investing%20recommendation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c8a9292a7676774c/Documents/mortgage-backed%20securities%20%20investing%20recommendation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c8a9292a7676774c/Documents/mortgage-backed%20securities%20%20investing%20recommendation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c8a9292a7676774c/Documents/mortgage-backed%20securities%20%20investing%20recommendation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c8a9292a7676774c/Documents/mortgage-backed%20securities%20%20investing%20recommendation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c8a9292a7676774c/Documents/mortgage-backed%20securities%20%20investing%20recommendations.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 conditions of homes t test'!$N$7</c:f>
              <c:strCache>
                <c:ptCount val="1"/>
                <c:pt idx="0">
                  <c:v>Mean</c:v>
                </c:pt>
              </c:strCache>
            </c:strRef>
          </c:tx>
          <c:spPr>
            <a:solidFill>
              <a:schemeClr val="accent1"/>
            </a:solidFill>
            <a:ln>
              <a:noFill/>
            </a:ln>
            <a:effectLst/>
          </c:spPr>
          <c:invertIfNegative val="0"/>
          <c:errBars>
            <c:errBarType val="both"/>
            <c:errValType val="cust"/>
            <c:noEndCap val="0"/>
            <c:plus>
              <c:numRef>
                <c:f>' conditions of homes t test'!$O$11:$P$11</c:f>
                <c:numCache>
                  <c:formatCode>General</c:formatCode>
                  <c:ptCount val="2"/>
                  <c:pt idx="0">
                    <c:v>6.7715646892540476E-2</c:v>
                  </c:pt>
                  <c:pt idx="1">
                    <c:v>9.1161692909692157E-2</c:v>
                  </c:pt>
                </c:numCache>
              </c:numRef>
            </c:plus>
            <c:minus>
              <c:numRef>
                <c:f>' conditions of homes t test'!$O$12:$P$12</c:f>
                <c:numCache>
                  <c:formatCode>General</c:formatCode>
                  <c:ptCount val="2"/>
                  <c:pt idx="0">
                    <c:v>6.7715646892540476E-2</c:v>
                  </c:pt>
                  <c:pt idx="1">
                    <c:v>9.1161692909692157E-2</c:v>
                  </c:pt>
                </c:numCache>
              </c:numRef>
            </c:minus>
            <c:spPr>
              <a:noFill/>
              <a:ln w="9525" cap="flat" cmpd="sng" algn="ctr">
                <a:solidFill>
                  <a:schemeClr val="tx1">
                    <a:lumMod val="65000"/>
                    <a:lumOff val="35000"/>
                  </a:schemeClr>
                </a:solidFill>
                <a:round/>
              </a:ln>
              <a:effectLst/>
            </c:spPr>
          </c:errBars>
          <c:cat>
            <c:strRef>
              <c:f>' conditions of homes t test'!$O$6:$P$6</c:f>
              <c:strCache>
                <c:ptCount val="2"/>
                <c:pt idx="0">
                  <c:v>Condition of high value homes</c:v>
                </c:pt>
                <c:pt idx="1">
                  <c:v>Condition of low value homes</c:v>
                </c:pt>
              </c:strCache>
            </c:strRef>
          </c:cat>
          <c:val>
            <c:numRef>
              <c:f>' conditions of homes t test'!$O$7:$P$7</c:f>
              <c:numCache>
                <c:formatCode>General</c:formatCode>
                <c:ptCount val="2"/>
                <c:pt idx="0">
                  <c:v>5.4181568088033014</c:v>
                </c:pt>
                <c:pt idx="1">
                  <c:v>5.7345254470426408</c:v>
                </c:pt>
              </c:numCache>
            </c:numRef>
          </c:val>
          <c:extLst>
            <c:ext xmlns:c16="http://schemas.microsoft.com/office/drawing/2014/chart" uri="{C3380CC4-5D6E-409C-BE32-E72D297353CC}">
              <c16:uniqueId val="{00000000-A737-EB47-9152-FA202265150C}"/>
            </c:ext>
          </c:extLst>
        </c:ser>
        <c:dLbls>
          <c:showLegendKey val="0"/>
          <c:showVal val="0"/>
          <c:showCatName val="0"/>
          <c:showSerName val="0"/>
          <c:showPercent val="0"/>
          <c:showBubbleSize val="0"/>
        </c:dLbls>
        <c:gapWidth val="219"/>
        <c:overlap val="-27"/>
        <c:axId val="323686703"/>
        <c:axId val="323287807"/>
      </c:barChart>
      <c:catAx>
        <c:axId val="3236867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3287807"/>
        <c:crosses val="autoZero"/>
        <c:auto val="1"/>
        <c:lblAlgn val="ctr"/>
        <c:lblOffset val="100"/>
        <c:noMultiLvlLbl val="0"/>
      </c:catAx>
      <c:valAx>
        <c:axId val="3232878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3686703"/>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1666666666666673E-2"/>
          <c:y val="5.5555555555555552E-2"/>
          <c:w val="0.91500000000000004"/>
          <c:h val="0.84402777777777782"/>
        </c:manualLayout>
      </c:layout>
      <c:barChart>
        <c:barDir val="col"/>
        <c:grouping val="clustered"/>
        <c:varyColors val="0"/>
        <c:ser>
          <c:idx val="0"/>
          <c:order val="0"/>
          <c:tx>
            <c:strRef>
              <c:f>'quality of homes t test'!$N$7</c:f>
              <c:strCache>
                <c:ptCount val="1"/>
                <c:pt idx="0">
                  <c:v>Mean</c:v>
                </c:pt>
              </c:strCache>
            </c:strRef>
          </c:tx>
          <c:spPr>
            <a:solidFill>
              <a:schemeClr val="accent1"/>
            </a:solidFill>
            <a:ln>
              <a:noFill/>
            </a:ln>
            <a:effectLst/>
          </c:spPr>
          <c:invertIfNegative val="0"/>
          <c:errBars>
            <c:errBarType val="both"/>
            <c:errValType val="cust"/>
            <c:noEndCap val="0"/>
            <c:plus>
              <c:numRef>
                <c:f>'quality of homes t test'!$O$11:$P$11</c:f>
                <c:numCache>
                  <c:formatCode>General</c:formatCode>
                  <c:ptCount val="2"/>
                  <c:pt idx="0">
                    <c:v>8.0110916255064765E-2</c:v>
                  </c:pt>
                  <c:pt idx="1">
                    <c:v>6.8197257253146487E-2</c:v>
                  </c:pt>
                </c:numCache>
              </c:numRef>
            </c:plus>
            <c:minus>
              <c:numRef>
                <c:f>'quality of homes t test'!$O$12:$P$12</c:f>
                <c:numCache>
                  <c:formatCode>General</c:formatCode>
                  <c:ptCount val="2"/>
                  <c:pt idx="0">
                    <c:v>8.0110916255064765E-2</c:v>
                  </c:pt>
                  <c:pt idx="1">
                    <c:v>6.8197257253146487E-2</c:v>
                  </c:pt>
                </c:numCache>
              </c:numRef>
            </c:minus>
            <c:spPr>
              <a:noFill/>
              <a:ln w="9525" cap="flat" cmpd="sng" algn="ctr">
                <a:solidFill>
                  <a:schemeClr val="tx1">
                    <a:lumMod val="65000"/>
                    <a:lumOff val="35000"/>
                  </a:schemeClr>
                </a:solidFill>
                <a:round/>
              </a:ln>
              <a:effectLst/>
            </c:spPr>
          </c:errBars>
          <c:cat>
            <c:strRef>
              <c:f>'quality of homes t test'!$O$6:$P$6</c:f>
              <c:strCache>
                <c:ptCount val="2"/>
                <c:pt idx="0">
                  <c:v>Quality of high value homes</c:v>
                </c:pt>
                <c:pt idx="1">
                  <c:v>Quality of low value homes</c:v>
                </c:pt>
              </c:strCache>
            </c:strRef>
          </c:cat>
          <c:val>
            <c:numRef>
              <c:f>'quality of homes t test'!$O$7:$P$7</c:f>
              <c:numCache>
                <c:formatCode>General</c:formatCode>
                <c:ptCount val="2"/>
                <c:pt idx="0">
                  <c:v>7.0316368638239339</c:v>
                </c:pt>
                <c:pt idx="1">
                  <c:v>5.1696306429548562</c:v>
                </c:pt>
              </c:numCache>
            </c:numRef>
          </c:val>
          <c:extLst>
            <c:ext xmlns:c16="http://schemas.microsoft.com/office/drawing/2014/chart" uri="{C3380CC4-5D6E-409C-BE32-E72D297353CC}">
              <c16:uniqueId val="{00000000-E271-9442-AECD-6B54BA0EFBAD}"/>
            </c:ext>
          </c:extLst>
        </c:ser>
        <c:dLbls>
          <c:showLegendKey val="0"/>
          <c:showVal val="0"/>
          <c:showCatName val="0"/>
          <c:showSerName val="0"/>
          <c:showPercent val="0"/>
          <c:showBubbleSize val="0"/>
        </c:dLbls>
        <c:gapWidth val="219"/>
        <c:overlap val="-27"/>
        <c:axId val="178697455"/>
        <c:axId val="134057615"/>
      </c:barChart>
      <c:catAx>
        <c:axId val="1786974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4057615"/>
        <c:crosses val="autoZero"/>
        <c:auto val="1"/>
        <c:lblAlgn val="ctr"/>
        <c:lblOffset val="100"/>
        <c:noMultiLvlLbl val="0"/>
      </c:catAx>
      <c:valAx>
        <c:axId val="1340576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869745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[mortgage-backed securities  investing recommendations.xlsx]averagge sales per year!PivotTable27</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 sales per year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'averagge sales per year'!$B$3</c:f>
              <c:strCache>
                <c:ptCount val="1"/>
                <c:pt idx="0">
                  <c:v>Total</c:v>
                </c:pt>
              </c:strCache>
            </c:strRef>
          </c:tx>
          <c:spPr>
            <a:ln w="28575" cap="rnd">
              <a:solidFill>
                <a:schemeClr val="accent1"/>
              </a:solidFill>
              <a:round/>
            </a:ln>
            <a:effectLst/>
          </c:spPr>
          <c:marker>
            <c:symbol val="none"/>
          </c:marker>
          <c:cat>
            <c:strRef>
              <c:f>'averagge sales per year'!$A$4:$A$8</c:f>
              <c:strCache>
                <c:ptCount val="5"/>
                <c:pt idx="0">
                  <c:v>2008</c:v>
                </c:pt>
                <c:pt idx="1">
                  <c:v>2010</c:v>
                </c:pt>
                <c:pt idx="2">
                  <c:v>2009</c:v>
                </c:pt>
                <c:pt idx="3">
                  <c:v>2006</c:v>
                </c:pt>
                <c:pt idx="4">
                  <c:v>2007</c:v>
                </c:pt>
              </c:strCache>
            </c:strRef>
          </c:cat>
          <c:val>
            <c:numRef>
              <c:f>'averagge sales per year'!$B$4:$B$8</c:f>
              <c:numCache>
                <c:formatCode>_("$"* #,##0_);_("$"* \(#,##0\);_("$"* "-"??_);_(@_)</c:formatCode>
                <c:ptCount val="5"/>
                <c:pt idx="0">
                  <c:v>177360.83881578947</c:v>
                </c:pt>
                <c:pt idx="1">
                  <c:v>177393.67428571428</c:v>
                </c:pt>
                <c:pt idx="2">
                  <c:v>179432.10355029587</c:v>
                </c:pt>
                <c:pt idx="3">
                  <c:v>182549.45859872611</c:v>
                </c:pt>
                <c:pt idx="4">
                  <c:v>186063.1519756839</c:v>
                </c:pt>
              </c:numCache>
            </c:numRef>
          </c:val>
          <c:smooth val="0"/>
          <c:extLst>
            <c:ext xmlns:c16="http://schemas.microsoft.com/office/drawing/2014/chart" uri="{C3380CC4-5D6E-409C-BE32-E72D297353CC}">
              <c16:uniqueId val="{00000000-7AA9-2B4D-B2F3-DDF32A7EB0D5}"/>
            </c:ext>
          </c:extLst>
        </c:ser>
        <c:dLbls>
          <c:showLegendKey val="0"/>
          <c:showVal val="0"/>
          <c:showCatName val="0"/>
          <c:showSerName val="0"/>
          <c:showPercent val="0"/>
          <c:showBubbleSize val="0"/>
        </c:dLbls>
        <c:smooth val="0"/>
        <c:axId val="1340193216"/>
        <c:axId val="1340440944"/>
      </c:lineChart>
      <c:catAx>
        <c:axId val="134019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40440944"/>
        <c:crosses val="autoZero"/>
        <c:auto val="1"/>
        <c:lblAlgn val="ctr"/>
        <c:lblOffset val="100"/>
        <c:noMultiLvlLbl val="0"/>
      </c:catAx>
      <c:valAx>
        <c:axId val="1340440944"/>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_);_(&quot;$&quot;* \(#,##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40193216"/>
        <c:crosses val="autoZero"/>
        <c:crossBetween val="between"/>
      </c:valAx>
      <c:spPr>
        <a:noFill/>
        <a:ln>
          <a:solidFill>
            <a:schemeClr val="accent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1"/>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[mortgage-backed securities  investing recommendations.xlsx]Top selling homes by neighborho!PivotTable29</c:name>
    <c:fmtId val="1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Top selling homes by </a:t>
            </a:r>
            <a:r>
              <a:rPr lang="en-US" sz="1400" b="0" i="0" u="none" strike="noStrike" baseline="0">
                <a:effectLst/>
              </a:rPr>
              <a:t>neighborhood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'Top selling homes by neighborho'!$B$4</c:f>
              <c:strCache>
                <c:ptCount val="1"/>
                <c:pt idx="0">
                  <c:v>Total</c:v>
                </c:pt>
              </c:strCache>
            </c:strRef>
          </c:tx>
          <c:spPr>
            <a:solidFill>
              <a:schemeClr val="accent1"/>
            </a:solidFill>
            <a:ln>
              <a:noFill/>
            </a:ln>
            <a:effectLst/>
          </c:spPr>
          <c:invertIfNegative val="0"/>
          <c:cat>
            <c:strRef>
              <c:f>'Top selling homes by neighborho'!$A$5:$A$29</c:f>
              <c:strCache>
                <c:ptCount val="25"/>
                <c:pt idx="0">
                  <c:v>NoRidge</c:v>
                </c:pt>
                <c:pt idx="1">
                  <c:v>NridgHt</c:v>
                </c:pt>
                <c:pt idx="2">
                  <c:v>StoneBr</c:v>
                </c:pt>
                <c:pt idx="3">
                  <c:v>Timber</c:v>
                </c:pt>
                <c:pt idx="4">
                  <c:v>Veenker</c:v>
                </c:pt>
                <c:pt idx="5">
                  <c:v>Somerst</c:v>
                </c:pt>
                <c:pt idx="6">
                  <c:v>ClearCr</c:v>
                </c:pt>
                <c:pt idx="7">
                  <c:v>Crawfor</c:v>
                </c:pt>
                <c:pt idx="8">
                  <c:v>CollgCr</c:v>
                </c:pt>
                <c:pt idx="9">
                  <c:v>Blmngtn</c:v>
                </c:pt>
                <c:pt idx="10">
                  <c:v>Gilbert</c:v>
                </c:pt>
                <c:pt idx="11">
                  <c:v>NWAmes</c:v>
                </c:pt>
                <c:pt idx="12">
                  <c:v>SawyerW</c:v>
                </c:pt>
                <c:pt idx="13">
                  <c:v>Mitchel</c:v>
                </c:pt>
                <c:pt idx="14">
                  <c:v>NAmes</c:v>
                </c:pt>
                <c:pt idx="15">
                  <c:v>NPkVill</c:v>
                </c:pt>
                <c:pt idx="16">
                  <c:v>SWISU</c:v>
                </c:pt>
                <c:pt idx="17">
                  <c:v>Blueste</c:v>
                </c:pt>
                <c:pt idx="18">
                  <c:v>Sawyer</c:v>
                </c:pt>
                <c:pt idx="19">
                  <c:v>OldTown</c:v>
                </c:pt>
                <c:pt idx="20">
                  <c:v>Edwards</c:v>
                </c:pt>
                <c:pt idx="21">
                  <c:v>BrkSide</c:v>
                </c:pt>
                <c:pt idx="22">
                  <c:v>BrDale</c:v>
                </c:pt>
                <c:pt idx="23">
                  <c:v>IDOTRR</c:v>
                </c:pt>
                <c:pt idx="24">
                  <c:v>MeadowV</c:v>
                </c:pt>
              </c:strCache>
            </c:strRef>
          </c:cat>
          <c:val>
            <c:numRef>
              <c:f>'Top selling homes by neighborho'!$B$5:$B$29</c:f>
              <c:numCache>
                <c:formatCode>_("$"* #,##0_);_("$"* \(#,##0\);_("$"* "-"??_);_(@_)</c:formatCode>
                <c:ptCount val="25"/>
                <c:pt idx="0">
                  <c:v>335295.31707317074</c:v>
                </c:pt>
                <c:pt idx="1">
                  <c:v>316270.62337662338</c:v>
                </c:pt>
                <c:pt idx="2">
                  <c:v>310499</c:v>
                </c:pt>
                <c:pt idx="3">
                  <c:v>242247.44736842104</c:v>
                </c:pt>
                <c:pt idx="4">
                  <c:v>238772.72727272726</c:v>
                </c:pt>
                <c:pt idx="5">
                  <c:v>225379.83720930232</c:v>
                </c:pt>
                <c:pt idx="6">
                  <c:v>212565.42857142858</c:v>
                </c:pt>
                <c:pt idx="7">
                  <c:v>210624.72549019608</c:v>
                </c:pt>
                <c:pt idx="8">
                  <c:v>197965.77333333335</c:v>
                </c:pt>
                <c:pt idx="9">
                  <c:v>194870.88235294117</c:v>
                </c:pt>
                <c:pt idx="10">
                  <c:v>192854.50632911394</c:v>
                </c:pt>
                <c:pt idx="11">
                  <c:v>189050.0684931507</c:v>
                </c:pt>
                <c:pt idx="12">
                  <c:v>186555.79661016949</c:v>
                </c:pt>
                <c:pt idx="13">
                  <c:v>156270.12244897959</c:v>
                </c:pt>
                <c:pt idx="14">
                  <c:v>145847.07999999999</c:v>
                </c:pt>
                <c:pt idx="15">
                  <c:v>142694.44444444444</c:v>
                </c:pt>
                <c:pt idx="16">
                  <c:v>142591.35999999999</c:v>
                </c:pt>
                <c:pt idx="17">
                  <c:v>137500</c:v>
                </c:pt>
                <c:pt idx="18">
                  <c:v>136793.13513513515</c:v>
                </c:pt>
                <c:pt idx="19">
                  <c:v>128225.30088495575</c:v>
                </c:pt>
                <c:pt idx="20">
                  <c:v>128219.7</c:v>
                </c:pt>
                <c:pt idx="21">
                  <c:v>124834.05172413793</c:v>
                </c:pt>
                <c:pt idx="22">
                  <c:v>104493.75</c:v>
                </c:pt>
                <c:pt idx="23">
                  <c:v>100123.78378378379</c:v>
                </c:pt>
                <c:pt idx="24">
                  <c:v>98576.470588235301</c:v>
                </c:pt>
              </c:numCache>
            </c:numRef>
          </c:val>
          <c:extLst>
            <c:ext xmlns:c16="http://schemas.microsoft.com/office/drawing/2014/chart" uri="{C3380CC4-5D6E-409C-BE32-E72D297353CC}">
              <c16:uniqueId val="{00000000-5851-7A46-8401-8BBB5990EF92}"/>
            </c:ext>
          </c:extLst>
        </c:ser>
        <c:dLbls>
          <c:showLegendKey val="0"/>
          <c:showVal val="0"/>
          <c:showCatName val="0"/>
          <c:showSerName val="0"/>
          <c:showPercent val="0"/>
          <c:showBubbleSize val="0"/>
        </c:dLbls>
        <c:gapWidth val="219"/>
        <c:overlap val="-27"/>
        <c:axId val="1459703968"/>
        <c:axId val="1459730992"/>
      </c:barChart>
      <c:catAx>
        <c:axId val="1459703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9730992"/>
        <c:crosses val="autoZero"/>
        <c:auto val="1"/>
        <c:lblAlgn val="ctr"/>
        <c:lblOffset val="100"/>
        <c:noMultiLvlLbl val="0"/>
      </c:catAx>
      <c:valAx>
        <c:axId val="1459730992"/>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_);_(&quot;$&quot;* \(#,##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97039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1"/>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[mortgage-backed securities  investing recommendations.xlsx]Top 50 average selling lots!PivotTable28</c:name>
    <c:fmtId val="1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Top</a:t>
            </a:r>
            <a:r>
              <a:rPr lang="en-US" baseline="0"/>
              <a:t> 50 </a:t>
            </a:r>
            <a:r>
              <a:rPr lang="en-US"/>
              <a:t>Average selling lots sizes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'Top 50 average selling lots'!$B$3</c:f>
              <c:strCache>
                <c:ptCount val="1"/>
                <c:pt idx="0">
                  <c:v>Total</c:v>
                </c:pt>
              </c:strCache>
            </c:strRef>
          </c:tx>
          <c:spPr>
            <a:solidFill>
              <a:schemeClr val="accent1"/>
            </a:solidFill>
            <a:ln>
              <a:noFill/>
            </a:ln>
            <a:effectLst/>
          </c:spPr>
          <c:invertIfNegative val="0"/>
          <c:cat>
            <c:strRef>
              <c:f>'Top 50 average selling lots'!$A$4:$A$54</c:f>
              <c:strCache>
                <c:ptCount val="51"/>
                <c:pt idx="0">
                  <c:v>21535</c:v>
                </c:pt>
                <c:pt idx="1">
                  <c:v>15623</c:v>
                </c:pt>
                <c:pt idx="2">
                  <c:v>35760</c:v>
                </c:pt>
                <c:pt idx="3">
                  <c:v>12919</c:v>
                </c:pt>
                <c:pt idx="4">
                  <c:v>16056</c:v>
                </c:pt>
                <c:pt idx="5">
                  <c:v>15431</c:v>
                </c:pt>
                <c:pt idx="6">
                  <c:v>53504</c:v>
                </c:pt>
                <c:pt idx="7">
                  <c:v>17423</c:v>
                </c:pt>
                <c:pt idx="8">
                  <c:v>13518</c:v>
                </c:pt>
                <c:pt idx="9">
                  <c:v>22950</c:v>
                </c:pt>
                <c:pt idx="10">
                  <c:v>13891</c:v>
                </c:pt>
                <c:pt idx="11">
                  <c:v>11400</c:v>
                </c:pt>
                <c:pt idx="12">
                  <c:v>13478</c:v>
                </c:pt>
                <c:pt idx="13">
                  <c:v>14948</c:v>
                </c:pt>
                <c:pt idx="14">
                  <c:v>14977</c:v>
                </c:pt>
                <c:pt idx="15">
                  <c:v>13682</c:v>
                </c:pt>
                <c:pt idx="16">
                  <c:v>20431</c:v>
                </c:pt>
                <c:pt idx="17">
                  <c:v>12692</c:v>
                </c:pt>
                <c:pt idx="18">
                  <c:v>12474</c:v>
                </c:pt>
                <c:pt idx="19">
                  <c:v>20896</c:v>
                </c:pt>
                <c:pt idx="20">
                  <c:v>14450</c:v>
                </c:pt>
                <c:pt idx="21">
                  <c:v>13688</c:v>
                </c:pt>
                <c:pt idx="22">
                  <c:v>14720</c:v>
                </c:pt>
                <c:pt idx="23">
                  <c:v>9965</c:v>
                </c:pt>
                <c:pt idx="24">
                  <c:v>15138</c:v>
                </c:pt>
                <c:pt idx="25">
                  <c:v>12220</c:v>
                </c:pt>
                <c:pt idx="26">
                  <c:v>46589</c:v>
                </c:pt>
                <c:pt idx="27">
                  <c:v>10159</c:v>
                </c:pt>
                <c:pt idx="28">
                  <c:v>14226</c:v>
                </c:pt>
                <c:pt idx="29">
                  <c:v>12444</c:v>
                </c:pt>
                <c:pt idx="30">
                  <c:v>11394</c:v>
                </c:pt>
                <c:pt idx="31">
                  <c:v>5587</c:v>
                </c:pt>
                <c:pt idx="32">
                  <c:v>8089</c:v>
                </c:pt>
                <c:pt idx="33">
                  <c:v>13472</c:v>
                </c:pt>
                <c:pt idx="34">
                  <c:v>50271</c:v>
                </c:pt>
                <c:pt idx="35">
                  <c:v>14100</c:v>
                </c:pt>
                <c:pt idx="36">
                  <c:v>13693</c:v>
                </c:pt>
                <c:pt idx="37">
                  <c:v>13214</c:v>
                </c:pt>
                <c:pt idx="38">
                  <c:v>14892</c:v>
                </c:pt>
                <c:pt idx="39">
                  <c:v>14157</c:v>
                </c:pt>
                <c:pt idx="40">
                  <c:v>215245</c:v>
                </c:pt>
                <c:pt idx="41">
                  <c:v>11846</c:v>
                </c:pt>
                <c:pt idx="42">
                  <c:v>11844</c:v>
                </c:pt>
                <c:pt idx="43">
                  <c:v>11443</c:v>
                </c:pt>
                <c:pt idx="44">
                  <c:v>8769</c:v>
                </c:pt>
                <c:pt idx="45">
                  <c:v>12438</c:v>
                </c:pt>
                <c:pt idx="46">
                  <c:v>12378</c:v>
                </c:pt>
                <c:pt idx="47">
                  <c:v>12168</c:v>
                </c:pt>
                <c:pt idx="48">
                  <c:v>12099</c:v>
                </c:pt>
                <c:pt idx="49">
                  <c:v>8834</c:v>
                </c:pt>
                <c:pt idx="50">
                  <c:v>10437</c:v>
                </c:pt>
              </c:strCache>
            </c:strRef>
          </c:cat>
          <c:val>
            <c:numRef>
              <c:f>'Top 50 average selling lots'!$B$4:$B$54</c:f>
              <c:numCache>
                <c:formatCode>_("$"* #,##0_);_("$"* \(#,##0\);_("$"* "-"??_);_(@_)</c:formatCode>
                <c:ptCount val="51"/>
                <c:pt idx="0">
                  <c:v>755000</c:v>
                </c:pt>
                <c:pt idx="1">
                  <c:v>745000</c:v>
                </c:pt>
                <c:pt idx="2">
                  <c:v>625000</c:v>
                </c:pt>
                <c:pt idx="3">
                  <c:v>611657</c:v>
                </c:pt>
                <c:pt idx="4">
                  <c:v>556581</c:v>
                </c:pt>
                <c:pt idx="5">
                  <c:v>555000</c:v>
                </c:pt>
                <c:pt idx="6">
                  <c:v>538000</c:v>
                </c:pt>
                <c:pt idx="7">
                  <c:v>501837</c:v>
                </c:pt>
                <c:pt idx="8">
                  <c:v>485000</c:v>
                </c:pt>
                <c:pt idx="9">
                  <c:v>475000</c:v>
                </c:pt>
                <c:pt idx="10">
                  <c:v>473445</c:v>
                </c:pt>
                <c:pt idx="11">
                  <c:v>466500</c:v>
                </c:pt>
                <c:pt idx="12">
                  <c:v>451950</c:v>
                </c:pt>
                <c:pt idx="13">
                  <c:v>446261</c:v>
                </c:pt>
                <c:pt idx="14">
                  <c:v>440000</c:v>
                </c:pt>
                <c:pt idx="15">
                  <c:v>438780</c:v>
                </c:pt>
                <c:pt idx="16">
                  <c:v>437154</c:v>
                </c:pt>
                <c:pt idx="17">
                  <c:v>430000</c:v>
                </c:pt>
                <c:pt idx="18">
                  <c:v>426000</c:v>
                </c:pt>
                <c:pt idx="19">
                  <c:v>423000</c:v>
                </c:pt>
                <c:pt idx="20">
                  <c:v>415298</c:v>
                </c:pt>
                <c:pt idx="21">
                  <c:v>412500</c:v>
                </c:pt>
                <c:pt idx="22">
                  <c:v>410000</c:v>
                </c:pt>
                <c:pt idx="23">
                  <c:v>404420</c:v>
                </c:pt>
                <c:pt idx="24">
                  <c:v>403000</c:v>
                </c:pt>
                <c:pt idx="25">
                  <c:v>402861</c:v>
                </c:pt>
                <c:pt idx="26">
                  <c:v>402000</c:v>
                </c:pt>
                <c:pt idx="27">
                  <c:v>395192</c:v>
                </c:pt>
                <c:pt idx="28">
                  <c:v>395000</c:v>
                </c:pt>
                <c:pt idx="29">
                  <c:v>394617</c:v>
                </c:pt>
                <c:pt idx="30">
                  <c:v>394432</c:v>
                </c:pt>
                <c:pt idx="31">
                  <c:v>392500</c:v>
                </c:pt>
                <c:pt idx="32">
                  <c:v>392000</c:v>
                </c:pt>
                <c:pt idx="33">
                  <c:v>386250</c:v>
                </c:pt>
                <c:pt idx="34">
                  <c:v>385000</c:v>
                </c:pt>
                <c:pt idx="35">
                  <c:v>381000</c:v>
                </c:pt>
                <c:pt idx="36">
                  <c:v>380000</c:v>
                </c:pt>
                <c:pt idx="37">
                  <c:v>378500</c:v>
                </c:pt>
                <c:pt idx="38">
                  <c:v>377500</c:v>
                </c:pt>
                <c:pt idx="39">
                  <c:v>377426</c:v>
                </c:pt>
                <c:pt idx="40">
                  <c:v>375000</c:v>
                </c:pt>
                <c:pt idx="41">
                  <c:v>374000</c:v>
                </c:pt>
                <c:pt idx="42">
                  <c:v>372500</c:v>
                </c:pt>
                <c:pt idx="43">
                  <c:v>369900</c:v>
                </c:pt>
                <c:pt idx="44">
                  <c:v>367294</c:v>
                </c:pt>
                <c:pt idx="45">
                  <c:v>361919</c:v>
                </c:pt>
                <c:pt idx="46">
                  <c:v>360000</c:v>
                </c:pt>
                <c:pt idx="47">
                  <c:v>359100</c:v>
                </c:pt>
                <c:pt idx="48">
                  <c:v>354000</c:v>
                </c:pt>
                <c:pt idx="49">
                  <c:v>350000</c:v>
                </c:pt>
                <c:pt idx="50">
                  <c:v>350000</c:v>
                </c:pt>
              </c:numCache>
            </c:numRef>
          </c:val>
          <c:extLst>
            <c:ext xmlns:c16="http://schemas.microsoft.com/office/drawing/2014/chart" uri="{C3380CC4-5D6E-409C-BE32-E72D297353CC}">
              <c16:uniqueId val="{00000000-B515-294A-AEAD-A5044D68C0E9}"/>
            </c:ext>
          </c:extLst>
        </c:ser>
        <c:dLbls>
          <c:showLegendKey val="0"/>
          <c:showVal val="0"/>
          <c:showCatName val="0"/>
          <c:showSerName val="0"/>
          <c:showPercent val="0"/>
          <c:showBubbleSize val="0"/>
        </c:dLbls>
        <c:gapWidth val="150"/>
        <c:axId val="1340427680"/>
        <c:axId val="1340097824"/>
      </c:barChart>
      <c:catAx>
        <c:axId val="1340427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40097824"/>
        <c:crosses val="autoZero"/>
        <c:auto val="1"/>
        <c:lblAlgn val="ctr"/>
        <c:lblOffset val="100"/>
        <c:noMultiLvlLbl val="0"/>
      </c:catAx>
      <c:valAx>
        <c:axId val="1340097824"/>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_);_(&quot;$&quot;* \(#,##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404276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1"/>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[mortgage-backed securities  investing recommendations.xlsx]Yearly neighborhood sales!PivotTable32</c:name>
    <c:fmtId val="17"/>
  </c:pivotSource>
  <c:chart>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circle"/>
          <c:size val="6"/>
          <c:spPr>
            <a:solidFill>
              <a:schemeClr val="lt1"/>
            </a:solidFill>
            <a:ln w="15875">
              <a:solidFill>
                <a:schemeClr val="accen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circle"/>
          <c:size val="6"/>
          <c:spPr>
            <a:solidFill>
              <a:schemeClr val="lt1"/>
            </a:solidFill>
            <a:ln w="15875">
              <a:solidFill>
                <a:schemeClr val="accent3"/>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circle"/>
          <c:size val="6"/>
          <c:spPr>
            <a:solidFill>
              <a:schemeClr val="lt1"/>
            </a:solidFill>
            <a:ln w="15875">
              <a:solidFill>
                <a:schemeClr val="accent4"/>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circle"/>
          <c:size val="6"/>
          <c:spPr>
            <a:solidFill>
              <a:schemeClr val="lt1"/>
            </a:solidFill>
            <a:ln w="15875">
              <a:solidFill>
                <a:schemeClr val="accent5"/>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circle"/>
          <c:size val="6"/>
          <c:spPr>
            <a:solidFill>
              <a:schemeClr val="lt1"/>
            </a:solidFill>
            <a:ln w="1587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'Yearly neighborhood sales'!$B$4:$B$5</c:f>
              <c:strCache>
                <c:ptCount val="1"/>
                <c:pt idx="0">
                  <c:v>2006</c:v>
                </c:pt>
              </c:strCache>
            </c:strRef>
          </c:tx>
          <c:spPr>
            <a:solidFill>
              <a:schemeClr val="accent1"/>
            </a:solidFill>
            <a:ln>
              <a:noFill/>
            </a:ln>
            <a:effectLst/>
          </c:spPr>
          <c:invertIfNegative val="0"/>
          <c:cat>
            <c:strRef>
              <c:f>'Yearly neighborhood sales'!$A$6:$A$26</c:f>
              <c:strCache>
                <c:ptCount val="21"/>
                <c:pt idx="0">
                  <c:v>Blmngtn</c:v>
                </c:pt>
                <c:pt idx="1">
                  <c:v>BrkSide</c:v>
                </c:pt>
                <c:pt idx="2">
                  <c:v>ClearCr</c:v>
                </c:pt>
                <c:pt idx="3">
                  <c:v>CollgCr</c:v>
                </c:pt>
                <c:pt idx="4">
                  <c:v>Crawfor</c:v>
                </c:pt>
                <c:pt idx="5">
                  <c:v>Edwards</c:v>
                </c:pt>
                <c:pt idx="6">
                  <c:v>Gilbert</c:v>
                </c:pt>
                <c:pt idx="7">
                  <c:v>IDOTRR</c:v>
                </c:pt>
                <c:pt idx="8">
                  <c:v>Mitchel</c:v>
                </c:pt>
                <c:pt idx="9">
                  <c:v>NAmes</c:v>
                </c:pt>
                <c:pt idx="10">
                  <c:v>NoRidge</c:v>
                </c:pt>
                <c:pt idx="11">
                  <c:v>NridgHt</c:v>
                </c:pt>
                <c:pt idx="12">
                  <c:v>NWAmes</c:v>
                </c:pt>
                <c:pt idx="13">
                  <c:v>OldTown</c:v>
                </c:pt>
                <c:pt idx="14">
                  <c:v>Sawyer</c:v>
                </c:pt>
                <c:pt idx="15">
                  <c:v>SawyerW</c:v>
                </c:pt>
                <c:pt idx="16">
                  <c:v>Somerst</c:v>
                </c:pt>
                <c:pt idx="17">
                  <c:v>StoneBr</c:v>
                </c:pt>
                <c:pt idx="18">
                  <c:v>SWISU</c:v>
                </c:pt>
                <c:pt idx="19">
                  <c:v>Timber</c:v>
                </c:pt>
                <c:pt idx="20">
                  <c:v>Veenker</c:v>
                </c:pt>
              </c:strCache>
            </c:strRef>
          </c:cat>
          <c:val>
            <c:numRef>
              <c:f>'Yearly neighborhood sales'!$B$6:$B$26</c:f>
              <c:numCache>
                <c:formatCode>_("$"* #,##0_);_("$"* \(#,##0\);_("$"* "-"??_);_(@_)</c:formatCode>
                <c:ptCount val="21"/>
                <c:pt idx="0">
                  <c:v>217087</c:v>
                </c:pt>
                <c:pt idx="2">
                  <c:v>213000</c:v>
                </c:pt>
                <c:pt idx="3">
                  <c:v>214769</c:v>
                </c:pt>
                <c:pt idx="4">
                  <c:v>227085.71428571429</c:v>
                </c:pt>
                <c:pt idx="5">
                  <c:v>249985</c:v>
                </c:pt>
                <c:pt idx="6">
                  <c:v>202652.82608695651</c:v>
                </c:pt>
                <c:pt idx="8">
                  <c:v>173250</c:v>
                </c:pt>
                <c:pt idx="9">
                  <c:v>222833.33333333334</c:v>
                </c:pt>
                <c:pt idx="10">
                  <c:v>322333.33333333331</c:v>
                </c:pt>
                <c:pt idx="11">
                  <c:v>305491.8823529412</c:v>
                </c:pt>
                <c:pt idx="12">
                  <c:v>208930</c:v>
                </c:pt>
                <c:pt idx="13">
                  <c:v>274333.33333333331</c:v>
                </c:pt>
                <c:pt idx="14">
                  <c:v>171000</c:v>
                </c:pt>
                <c:pt idx="15">
                  <c:v>197725</c:v>
                </c:pt>
                <c:pt idx="16">
                  <c:v>224750</c:v>
                </c:pt>
                <c:pt idx="17">
                  <c:v>365046.66666666669</c:v>
                </c:pt>
                <c:pt idx="19">
                  <c:v>264485.71428571426</c:v>
                </c:pt>
                <c:pt idx="20">
                  <c:v>273333.33333333331</c:v>
                </c:pt>
              </c:numCache>
            </c:numRef>
          </c:val>
          <c:extLst>
            <c:ext xmlns:c16="http://schemas.microsoft.com/office/drawing/2014/chart" uri="{C3380CC4-5D6E-409C-BE32-E72D297353CC}">
              <c16:uniqueId val="{00000000-50B6-1F40-BA88-8D2329D9DB7C}"/>
            </c:ext>
          </c:extLst>
        </c:ser>
        <c:ser>
          <c:idx val="1"/>
          <c:order val="1"/>
          <c:tx>
            <c:strRef>
              <c:f>'Yearly neighborhood sales'!$C$4:$C$5</c:f>
              <c:strCache>
                <c:ptCount val="1"/>
                <c:pt idx="0">
                  <c:v>2007</c:v>
                </c:pt>
              </c:strCache>
            </c:strRef>
          </c:tx>
          <c:spPr>
            <a:solidFill>
              <a:schemeClr val="accent2"/>
            </a:solidFill>
            <a:ln>
              <a:noFill/>
            </a:ln>
            <a:effectLst/>
          </c:spPr>
          <c:invertIfNegative val="0"/>
          <c:cat>
            <c:strRef>
              <c:f>'Yearly neighborhood sales'!$A$6:$A$26</c:f>
              <c:strCache>
                <c:ptCount val="21"/>
                <c:pt idx="0">
                  <c:v>Blmngtn</c:v>
                </c:pt>
                <c:pt idx="1">
                  <c:v>BrkSide</c:v>
                </c:pt>
                <c:pt idx="2">
                  <c:v>ClearCr</c:v>
                </c:pt>
                <c:pt idx="3">
                  <c:v>CollgCr</c:v>
                </c:pt>
                <c:pt idx="4">
                  <c:v>Crawfor</c:v>
                </c:pt>
                <c:pt idx="5">
                  <c:v>Edwards</c:v>
                </c:pt>
                <c:pt idx="6">
                  <c:v>Gilbert</c:v>
                </c:pt>
                <c:pt idx="7">
                  <c:v>IDOTRR</c:v>
                </c:pt>
                <c:pt idx="8">
                  <c:v>Mitchel</c:v>
                </c:pt>
                <c:pt idx="9">
                  <c:v>NAmes</c:v>
                </c:pt>
                <c:pt idx="10">
                  <c:v>NoRidge</c:v>
                </c:pt>
                <c:pt idx="11">
                  <c:v>NridgHt</c:v>
                </c:pt>
                <c:pt idx="12">
                  <c:v>NWAmes</c:v>
                </c:pt>
                <c:pt idx="13">
                  <c:v>OldTown</c:v>
                </c:pt>
                <c:pt idx="14">
                  <c:v>Sawyer</c:v>
                </c:pt>
                <c:pt idx="15">
                  <c:v>SawyerW</c:v>
                </c:pt>
                <c:pt idx="16">
                  <c:v>Somerst</c:v>
                </c:pt>
                <c:pt idx="17">
                  <c:v>StoneBr</c:v>
                </c:pt>
                <c:pt idx="18">
                  <c:v>SWISU</c:v>
                </c:pt>
                <c:pt idx="19">
                  <c:v>Timber</c:v>
                </c:pt>
                <c:pt idx="20">
                  <c:v>Veenker</c:v>
                </c:pt>
              </c:strCache>
            </c:strRef>
          </c:cat>
          <c:val>
            <c:numRef>
              <c:f>'Yearly neighborhood sales'!$C$6:$C$26</c:f>
              <c:numCache>
                <c:formatCode>_("$"* #,##0_);_("$"* \(#,##0\);_("$"* "-"??_);_(@_)</c:formatCode>
                <c:ptCount val="21"/>
                <c:pt idx="0">
                  <c:v>183350.5</c:v>
                </c:pt>
                <c:pt idx="1">
                  <c:v>195250</c:v>
                </c:pt>
                <c:pt idx="2">
                  <c:v>236333.33333333334</c:v>
                </c:pt>
                <c:pt idx="3">
                  <c:v>235356.79166666666</c:v>
                </c:pt>
                <c:pt idx="4">
                  <c:v>233936.46153846153</c:v>
                </c:pt>
                <c:pt idx="5">
                  <c:v>213875</c:v>
                </c:pt>
                <c:pt idx="6">
                  <c:v>186153.6875</c:v>
                </c:pt>
                <c:pt idx="7">
                  <c:v>169500</c:v>
                </c:pt>
                <c:pt idx="8">
                  <c:v>168000</c:v>
                </c:pt>
                <c:pt idx="9">
                  <c:v>192211.11111111112</c:v>
                </c:pt>
                <c:pt idx="10">
                  <c:v>399730.90909090912</c:v>
                </c:pt>
                <c:pt idx="11">
                  <c:v>310833.11111111112</c:v>
                </c:pt>
                <c:pt idx="12">
                  <c:v>185144.44444444444</c:v>
                </c:pt>
                <c:pt idx="14">
                  <c:v>180500</c:v>
                </c:pt>
                <c:pt idx="15">
                  <c:v>222360</c:v>
                </c:pt>
                <c:pt idx="16">
                  <c:v>241007.90909090909</c:v>
                </c:pt>
                <c:pt idx="17">
                  <c:v>279585.2</c:v>
                </c:pt>
                <c:pt idx="18">
                  <c:v>187500</c:v>
                </c:pt>
                <c:pt idx="19">
                  <c:v>229470.54545454544</c:v>
                </c:pt>
                <c:pt idx="20">
                  <c:v>214900</c:v>
                </c:pt>
              </c:numCache>
            </c:numRef>
          </c:val>
          <c:extLst>
            <c:ext xmlns:c16="http://schemas.microsoft.com/office/drawing/2014/chart" uri="{C3380CC4-5D6E-409C-BE32-E72D297353CC}">
              <c16:uniqueId val="{00000001-50B6-1F40-BA88-8D2329D9DB7C}"/>
            </c:ext>
          </c:extLst>
        </c:ser>
        <c:ser>
          <c:idx val="2"/>
          <c:order val="2"/>
          <c:tx>
            <c:strRef>
              <c:f>'Yearly neighborhood sales'!$D$4:$D$5</c:f>
              <c:strCache>
                <c:ptCount val="1"/>
                <c:pt idx="0">
                  <c:v>2008</c:v>
                </c:pt>
              </c:strCache>
            </c:strRef>
          </c:tx>
          <c:spPr>
            <a:solidFill>
              <a:schemeClr val="accent3"/>
            </a:solidFill>
            <a:ln>
              <a:noFill/>
            </a:ln>
            <a:effectLst/>
          </c:spPr>
          <c:invertIfNegative val="0"/>
          <c:cat>
            <c:strRef>
              <c:f>'Yearly neighborhood sales'!$A$6:$A$26</c:f>
              <c:strCache>
                <c:ptCount val="21"/>
                <c:pt idx="0">
                  <c:v>Blmngtn</c:v>
                </c:pt>
                <c:pt idx="1">
                  <c:v>BrkSide</c:v>
                </c:pt>
                <c:pt idx="2">
                  <c:v>ClearCr</c:v>
                </c:pt>
                <c:pt idx="3">
                  <c:v>CollgCr</c:v>
                </c:pt>
                <c:pt idx="4">
                  <c:v>Crawfor</c:v>
                </c:pt>
                <c:pt idx="5">
                  <c:v>Edwards</c:v>
                </c:pt>
                <c:pt idx="6">
                  <c:v>Gilbert</c:v>
                </c:pt>
                <c:pt idx="7">
                  <c:v>IDOTRR</c:v>
                </c:pt>
                <c:pt idx="8">
                  <c:v>Mitchel</c:v>
                </c:pt>
                <c:pt idx="9">
                  <c:v>NAmes</c:v>
                </c:pt>
                <c:pt idx="10">
                  <c:v>NoRidge</c:v>
                </c:pt>
                <c:pt idx="11">
                  <c:v>NridgHt</c:v>
                </c:pt>
                <c:pt idx="12">
                  <c:v>NWAmes</c:v>
                </c:pt>
                <c:pt idx="13">
                  <c:v>OldTown</c:v>
                </c:pt>
                <c:pt idx="14">
                  <c:v>Sawyer</c:v>
                </c:pt>
                <c:pt idx="15">
                  <c:v>SawyerW</c:v>
                </c:pt>
                <c:pt idx="16">
                  <c:v>Somerst</c:v>
                </c:pt>
                <c:pt idx="17">
                  <c:v>StoneBr</c:v>
                </c:pt>
                <c:pt idx="18">
                  <c:v>SWISU</c:v>
                </c:pt>
                <c:pt idx="19">
                  <c:v>Timber</c:v>
                </c:pt>
                <c:pt idx="20">
                  <c:v>Veenker</c:v>
                </c:pt>
              </c:strCache>
            </c:strRef>
          </c:cat>
          <c:val>
            <c:numRef>
              <c:f>'Yearly neighborhood sales'!$D$6:$D$26</c:f>
              <c:numCache>
                <c:formatCode>_("$"* #,##0_);_("$"* \(#,##0\);_("$"* "-"??_);_(@_)</c:formatCode>
                <c:ptCount val="21"/>
                <c:pt idx="0">
                  <c:v>191000</c:v>
                </c:pt>
                <c:pt idx="1">
                  <c:v>195500</c:v>
                </c:pt>
                <c:pt idx="2">
                  <c:v>219642.85714285713</c:v>
                </c:pt>
                <c:pt idx="3">
                  <c:v>215630.4347826087</c:v>
                </c:pt>
                <c:pt idx="4">
                  <c:v>267587.5</c:v>
                </c:pt>
                <c:pt idx="5">
                  <c:v>187680</c:v>
                </c:pt>
                <c:pt idx="6">
                  <c:v>186000</c:v>
                </c:pt>
                <c:pt idx="8">
                  <c:v>198360</c:v>
                </c:pt>
                <c:pt idx="9">
                  <c:v>184547.0588235294</c:v>
                </c:pt>
                <c:pt idx="10">
                  <c:v>304750</c:v>
                </c:pt>
                <c:pt idx="11">
                  <c:v>348643.09090909088</c:v>
                </c:pt>
                <c:pt idx="12">
                  <c:v>205858.33333333334</c:v>
                </c:pt>
                <c:pt idx="13">
                  <c:v>269000</c:v>
                </c:pt>
                <c:pt idx="14">
                  <c:v>165000</c:v>
                </c:pt>
                <c:pt idx="15">
                  <c:v>202282.85714285713</c:v>
                </c:pt>
                <c:pt idx="16">
                  <c:v>233701.11111111112</c:v>
                </c:pt>
                <c:pt idx="17">
                  <c:v>245000</c:v>
                </c:pt>
                <c:pt idx="18">
                  <c:v>184250</c:v>
                </c:pt>
                <c:pt idx="19">
                  <c:v>234361</c:v>
                </c:pt>
                <c:pt idx="20">
                  <c:v>284750</c:v>
                </c:pt>
              </c:numCache>
            </c:numRef>
          </c:val>
          <c:extLst>
            <c:ext xmlns:c16="http://schemas.microsoft.com/office/drawing/2014/chart" uri="{C3380CC4-5D6E-409C-BE32-E72D297353CC}">
              <c16:uniqueId val="{00000002-50B6-1F40-BA88-8D2329D9DB7C}"/>
            </c:ext>
          </c:extLst>
        </c:ser>
        <c:ser>
          <c:idx val="3"/>
          <c:order val="3"/>
          <c:tx>
            <c:strRef>
              <c:f>'Yearly neighborhood sales'!$E$4:$E$5</c:f>
              <c:strCache>
                <c:ptCount val="1"/>
                <c:pt idx="0">
                  <c:v>2009</c:v>
                </c:pt>
              </c:strCache>
            </c:strRef>
          </c:tx>
          <c:spPr>
            <a:solidFill>
              <a:schemeClr val="accent4"/>
            </a:solidFill>
            <a:ln>
              <a:noFill/>
            </a:ln>
            <a:effectLst/>
          </c:spPr>
          <c:invertIfNegative val="0"/>
          <c:cat>
            <c:strRef>
              <c:f>'Yearly neighborhood sales'!$A$6:$A$26</c:f>
              <c:strCache>
                <c:ptCount val="21"/>
                <c:pt idx="0">
                  <c:v>Blmngtn</c:v>
                </c:pt>
                <c:pt idx="1">
                  <c:v>BrkSide</c:v>
                </c:pt>
                <c:pt idx="2">
                  <c:v>ClearCr</c:v>
                </c:pt>
                <c:pt idx="3">
                  <c:v>CollgCr</c:v>
                </c:pt>
                <c:pt idx="4">
                  <c:v>Crawfor</c:v>
                </c:pt>
                <c:pt idx="5">
                  <c:v>Edwards</c:v>
                </c:pt>
                <c:pt idx="6">
                  <c:v>Gilbert</c:v>
                </c:pt>
                <c:pt idx="7">
                  <c:v>IDOTRR</c:v>
                </c:pt>
                <c:pt idx="8">
                  <c:v>Mitchel</c:v>
                </c:pt>
                <c:pt idx="9">
                  <c:v>NAmes</c:v>
                </c:pt>
                <c:pt idx="10">
                  <c:v>NoRidge</c:v>
                </c:pt>
                <c:pt idx="11">
                  <c:v>NridgHt</c:v>
                </c:pt>
                <c:pt idx="12">
                  <c:v>NWAmes</c:v>
                </c:pt>
                <c:pt idx="13">
                  <c:v>OldTown</c:v>
                </c:pt>
                <c:pt idx="14">
                  <c:v>Sawyer</c:v>
                </c:pt>
                <c:pt idx="15">
                  <c:v>SawyerW</c:v>
                </c:pt>
                <c:pt idx="16">
                  <c:v>Somerst</c:v>
                </c:pt>
                <c:pt idx="17">
                  <c:v>StoneBr</c:v>
                </c:pt>
                <c:pt idx="18">
                  <c:v>SWISU</c:v>
                </c:pt>
                <c:pt idx="19">
                  <c:v>Timber</c:v>
                </c:pt>
                <c:pt idx="20">
                  <c:v>Veenker</c:v>
                </c:pt>
              </c:strCache>
            </c:strRef>
          </c:cat>
          <c:val>
            <c:numRef>
              <c:f>'Yearly neighborhood sales'!$E$6:$E$26</c:f>
              <c:numCache>
                <c:formatCode>_("$"* #,##0_);_("$"* \(#,##0\);_("$"* "-"??_);_(@_)</c:formatCode>
                <c:ptCount val="21"/>
                <c:pt idx="0">
                  <c:v>180850</c:v>
                </c:pt>
                <c:pt idx="1">
                  <c:v>202625</c:v>
                </c:pt>
                <c:pt idx="2">
                  <c:v>187500</c:v>
                </c:pt>
                <c:pt idx="3">
                  <c:v>219365.11538461538</c:v>
                </c:pt>
                <c:pt idx="4">
                  <c:v>191416.66666666666</c:v>
                </c:pt>
                <c:pt idx="5">
                  <c:v>216125</c:v>
                </c:pt>
                <c:pt idx="6">
                  <c:v>199955</c:v>
                </c:pt>
                <c:pt idx="8">
                  <c:v>199169.42857142858</c:v>
                </c:pt>
                <c:pt idx="9">
                  <c:v>202300</c:v>
                </c:pt>
                <c:pt idx="10">
                  <c:v>323875</c:v>
                </c:pt>
                <c:pt idx="11">
                  <c:v>323143.5</c:v>
                </c:pt>
                <c:pt idx="12">
                  <c:v>204342.85714285713</c:v>
                </c:pt>
                <c:pt idx="13">
                  <c:v>216989.5</c:v>
                </c:pt>
                <c:pt idx="14">
                  <c:v>173750</c:v>
                </c:pt>
                <c:pt idx="15">
                  <c:v>243362.5</c:v>
                </c:pt>
                <c:pt idx="16">
                  <c:v>236315</c:v>
                </c:pt>
                <c:pt idx="17">
                  <c:v>319967.40000000002</c:v>
                </c:pt>
                <c:pt idx="18">
                  <c:v>197000</c:v>
                </c:pt>
                <c:pt idx="19">
                  <c:v>260857.14285714287</c:v>
                </c:pt>
              </c:numCache>
            </c:numRef>
          </c:val>
          <c:extLst>
            <c:ext xmlns:c16="http://schemas.microsoft.com/office/drawing/2014/chart" uri="{C3380CC4-5D6E-409C-BE32-E72D297353CC}">
              <c16:uniqueId val="{00000003-50B6-1F40-BA88-8D2329D9DB7C}"/>
            </c:ext>
          </c:extLst>
        </c:ser>
        <c:ser>
          <c:idx val="4"/>
          <c:order val="4"/>
          <c:tx>
            <c:strRef>
              <c:f>'Yearly neighborhood sales'!$F$4:$F$5</c:f>
              <c:strCache>
                <c:ptCount val="1"/>
                <c:pt idx="0">
                  <c:v>2010</c:v>
                </c:pt>
              </c:strCache>
            </c:strRef>
          </c:tx>
          <c:spPr>
            <a:solidFill>
              <a:schemeClr val="accent5"/>
            </a:solidFill>
            <a:ln>
              <a:noFill/>
            </a:ln>
            <a:effectLst/>
          </c:spPr>
          <c:invertIfNegative val="0"/>
          <c:cat>
            <c:strRef>
              <c:f>'Yearly neighborhood sales'!$A$6:$A$26</c:f>
              <c:strCache>
                <c:ptCount val="21"/>
                <c:pt idx="0">
                  <c:v>Blmngtn</c:v>
                </c:pt>
                <c:pt idx="1">
                  <c:v>BrkSide</c:v>
                </c:pt>
                <c:pt idx="2">
                  <c:v>ClearCr</c:v>
                </c:pt>
                <c:pt idx="3">
                  <c:v>CollgCr</c:v>
                </c:pt>
                <c:pt idx="4">
                  <c:v>Crawfor</c:v>
                </c:pt>
                <c:pt idx="5">
                  <c:v>Edwards</c:v>
                </c:pt>
                <c:pt idx="6">
                  <c:v>Gilbert</c:v>
                </c:pt>
                <c:pt idx="7">
                  <c:v>IDOTRR</c:v>
                </c:pt>
                <c:pt idx="8">
                  <c:v>Mitchel</c:v>
                </c:pt>
                <c:pt idx="9">
                  <c:v>NAmes</c:v>
                </c:pt>
                <c:pt idx="10">
                  <c:v>NoRidge</c:v>
                </c:pt>
                <c:pt idx="11">
                  <c:v>NridgHt</c:v>
                </c:pt>
                <c:pt idx="12">
                  <c:v>NWAmes</c:v>
                </c:pt>
                <c:pt idx="13">
                  <c:v>OldTown</c:v>
                </c:pt>
                <c:pt idx="14">
                  <c:v>Sawyer</c:v>
                </c:pt>
                <c:pt idx="15">
                  <c:v>SawyerW</c:v>
                </c:pt>
                <c:pt idx="16">
                  <c:v>Somerst</c:v>
                </c:pt>
                <c:pt idx="17">
                  <c:v>StoneBr</c:v>
                </c:pt>
                <c:pt idx="18">
                  <c:v>SWISU</c:v>
                </c:pt>
                <c:pt idx="19">
                  <c:v>Timber</c:v>
                </c:pt>
                <c:pt idx="20">
                  <c:v>Veenker</c:v>
                </c:pt>
              </c:strCache>
            </c:strRef>
          </c:cat>
          <c:val>
            <c:numRef>
              <c:f>'Yearly neighborhood sales'!$F$6:$F$26</c:f>
              <c:numCache>
                <c:formatCode>_("$"* #,##0_);_("$"* \(#,##0\);_("$"* "-"??_);_(@_)</c:formatCode>
                <c:ptCount val="21"/>
                <c:pt idx="0">
                  <c:v>192000</c:v>
                </c:pt>
                <c:pt idx="2">
                  <c:v>277466.66666666669</c:v>
                </c:pt>
                <c:pt idx="3">
                  <c:v>221515</c:v>
                </c:pt>
                <c:pt idx="4">
                  <c:v>296833.33333333331</c:v>
                </c:pt>
                <c:pt idx="5">
                  <c:v>186000</c:v>
                </c:pt>
                <c:pt idx="6">
                  <c:v>194400</c:v>
                </c:pt>
                <c:pt idx="8">
                  <c:v>185450</c:v>
                </c:pt>
                <c:pt idx="9">
                  <c:v>194500</c:v>
                </c:pt>
                <c:pt idx="10">
                  <c:v>289938.28571428574</c:v>
                </c:pt>
                <c:pt idx="11">
                  <c:v>308281.125</c:v>
                </c:pt>
                <c:pt idx="12">
                  <c:v>194833.33333333334</c:v>
                </c:pt>
                <c:pt idx="15">
                  <c:v>215812.5</c:v>
                </c:pt>
                <c:pt idx="16">
                  <c:v>224683.33333333334</c:v>
                </c:pt>
                <c:pt idx="17">
                  <c:v>318886.40000000002</c:v>
                </c:pt>
                <c:pt idx="18">
                  <c:v>169000</c:v>
                </c:pt>
                <c:pt idx="19">
                  <c:v>266450</c:v>
                </c:pt>
              </c:numCache>
            </c:numRef>
          </c:val>
          <c:extLst>
            <c:ext xmlns:c16="http://schemas.microsoft.com/office/drawing/2014/chart" uri="{C3380CC4-5D6E-409C-BE32-E72D297353CC}">
              <c16:uniqueId val="{00000004-50B6-1F40-BA88-8D2329D9DB7C}"/>
            </c:ext>
          </c:extLst>
        </c:ser>
        <c:dLbls>
          <c:showLegendKey val="0"/>
          <c:showVal val="0"/>
          <c:showCatName val="0"/>
          <c:showSerName val="0"/>
          <c:showPercent val="0"/>
          <c:showBubbleSize val="0"/>
        </c:dLbls>
        <c:gapWidth val="267"/>
        <c:overlap val="-43"/>
        <c:axId val="664221263"/>
        <c:axId val="519283471"/>
      </c:barChart>
      <c:catAx>
        <c:axId val="664221263"/>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dk1">
                    <a:lumMod val="65000"/>
                    <a:lumOff val="35000"/>
                  </a:schemeClr>
                </a:solidFill>
                <a:latin typeface="+mn-lt"/>
                <a:ea typeface="+mn-ea"/>
                <a:cs typeface="+mn-cs"/>
              </a:defRPr>
            </a:pPr>
            <a:endParaRPr lang="en-US"/>
          </a:p>
        </c:txPr>
        <c:crossAx val="519283471"/>
        <c:crosses val="autoZero"/>
        <c:auto val="1"/>
        <c:lblAlgn val="ctr"/>
        <c:lblOffset val="100"/>
        <c:noMultiLvlLbl val="0"/>
      </c:catAx>
      <c:valAx>
        <c:axId val="519283471"/>
        <c:scaling>
          <c:orientation val="minMax"/>
        </c:scaling>
        <c:delete val="0"/>
        <c:axPos val="l"/>
        <c:majorGridlines>
          <c:spPr>
            <a:ln w="9525" cap="flat" cmpd="sng" algn="ctr">
              <a:solidFill>
                <a:schemeClr val="dk1">
                  <a:lumMod val="15000"/>
                  <a:lumOff val="85000"/>
                </a:schemeClr>
              </a:solidFill>
              <a:round/>
            </a:ln>
            <a:effectLst/>
          </c:spPr>
        </c:majorGridlines>
        <c:numFmt formatCode="_(&quot;$&quot;* #,##0_);_(&quot;$&quot;* \(#,##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crossAx val="664221263"/>
        <c:crosses val="autoZero"/>
        <c:crossBetween val="between"/>
      </c:valAx>
      <c:spPr>
        <a:pattFill prst="ltDnDiag">
          <a:fgClr>
            <a:schemeClr val="dk1">
              <a:lumMod val="15000"/>
              <a:lumOff val="85000"/>
            </a:schemeClr>
          </a:fgClr>
          <a:bgClr>
            <a:schemeClr val="lt1"/>
          </a:bgClr>
        </a:patt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78A899-D3C8-2447-A3C2-2E0AAE879DD5}" type="datetimeFigureOut">
              <a:rPr lang="en-US" smtClean="0"/>
              <a:t>8/18/22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EC5262-6819-514F-A725-ECCA542E69CB}" type="slidenum">
              <a:rPr lang="en-US" smtClean="0"/>
              <a:t>‹#›</a:t>
            </a:fld>
            <a:endParaRPr lang="en-US"/>
          </a:p>
        </p:txBody>
      </p:sp>
    </p:spTree>
    <p:extLst>
      <p:ext uri="{BB962C8B-B14F-4D97-AF65-F5344CB8AC3E}">
        <p14:creationId xmlns:p14="http://schemas.microsoft.com/office/powerpoint/2010/main" val="1150430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EC5262-6819-514F-A725-ECCA542E69CB}" type="slidenum">
              <a:rPr lang="en-US" smtClean="0"/>
              <a:t>5</a:t>
            </a:fld>
            <a:endParaRPr lang="en-US"/>
          </a:p>
        </p:txBody>
      </p:sp>
    </p:spTree>
    <p:extLst>
      <p:ext uri="{BB962C8B-B14F-4D97-AF65-F5344CB8AC3E}">
        <p14:creationId xmlns:p14="http://schemas.microsoft.com/office/powerpoint/2010/main" val="4135682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8/15/22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8/15/22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8/15/22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8/15/22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8/15/22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8/15/22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8/15/22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8/15/22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8/15/22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 Id="rId4" Type="http://schemas.openxmlformats.org/officeDocument/2006/relationships/chart" Target="../charts/chart5.xml"/></Relationships>
</file>

<file path=ppt/slides/_rels/slide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E1043-9B4B-D946-B01C-87570B5F5ABC}"/>
              </a:ext>
            </a:extLst>
          </p:cNvPr>
          <p:cNvSpPr>
            <a:spLocks noGrp="1"/>
          </p:cNvSpPr>
          <p:nvPr>
            <p:ph type="ctrTitle"/>
          </p:nvPr>
        </p:nvSpPr>
        <p:spPr>
          <a:xfrm>
            <a:off x="1915128" y="1103586"/>
            <a:ext cx="8361229" cy="2783094"/>
          </a:xfrm>
        </p:spPr>
        <p:txBody>
          <a:bodyPr/>
          <a:lstStyle/>
          <a:p>
            <a:r>
              <a:rPr lang="en-US" sz="6000" dirty="0"/>
              <a:t>mortgage-backed securities  investing recommendations</a:t>
            </a:r>
          </a:p>
        </p:txBody>
      </p:sp>
      <p:sp>
        <p:nvSpPr>
          <p:cNvPr id="3" name="Subtitle 2">
            <a:extLst>
              <a:ext uri="{FF2B5EF4-FFF2-40B4-BE49-F238E27FC236}">
                <a16:creationId xmlns:a16="http://schemas.microsoft.com/office/drawing/2014/main" id="{49A4EC9E-4758-4B4F-9163-72829E4D5DD8}"/>
              </a:ext>
            </a:extLst>
          </p:cNvPr>
          <p:cNvSpPr>
            <a:spLocks noGrp="1"/>
          </p:cNvSpPr>
          <p:nvPr>
            <p:ph type="subTitle" idx="1"/>
          </p:nvPr>
        </p:nvSpPr>
        <p:spPr/>
        <p:txBody>
          <a:bodyPr/>
          <a:lstStyle/>
          <a:p>
            <a:r>
              <a:rPr lang="en-US" dirty="0"/>
              <a:t>Presented by : Tyanna Frison Welch</a:t>
            </a:r>
          </a:p>
        </p:txBody>
      </p:sp>
    </p:spTree>
    <p:extLst>
      <p:ext uri="{BB962C8B-B14F-4D97-AF65-F5344CB8AC3E}">
        <p14:creationId xmlns:p14="http://schemas.microsoft.com/office/powerpoint/2010/main" val="1961455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C3C78-3E9F-334A-98BF-2D3F1D79C7EA}"/>
              </a:ext>
            </a:extLst>
          </p:cNvPr>
          <p:cNvSpPr>
            <a:spLocks noGrp="1"/>
          </p:cNvSpPr>
          <p:nvPr>
            <p:ph type="title"/>
          </p:nvPr>
        </p:nvSpPr>
        <p:spPr/>
        <p:txBody>
          <a:bodyPr/>
          <a:lstStyle/>
          <a:p>
            <a:r>
              <a:rPr lang="en-US" dirty="0"/>
              <a:t>Goal</a:t>
            </a:r>
          </a:p>
        </p:txBody>
      </p:sp>
      <p:sp>
        <p:nvSpPr>
          <p:cNvPr id="3" name="Content Placeholder 2">
            <a:extLst>
              <a:ext uri="{FF2B5EF4-FFF2-40B4-BE49-F238E27FC236}">
                <a16:creationId xmlns:a16="http://schemas.microsoft.com/office/drawing/2014/main" id="{61CD6043-CCB5-1740-862B-5F05A6F289C3}"/>
              </a:ext>
            </a:extLst>
          </p:cNvPr>
          <p:cNvSpPr>
            <a:spLocks noGrp="1"/>
          </p:cNvSpPr>
          <p:nvPr>
            <p:ph idx="1"/>
          </p:nvPr>
        </p:nvSpPr>
        <p:spPr/>
        <p:txBody>
          <a:bodyPr>
            <a:normAutofit/>
          </a:bodyPr>
          <a:lstStyle/>
          <a:p>
            <a:r>
              <a:rPr lang="en-US" dirty="0"/>
              <a:t>What is influencing homes to increase in price and how should mortgage-backed securities  invest .</a:t>
            </a:r>
          </a:p>
          <a:p>
            <a:pPr marL="0" indent="0">
              <a:buNone/>
            </a:pPr>
            <a:r>
              <a:rPr lang="en-US" dirty="0"/>
              <a:t>What drives home prices ?</a:t>
            </a:r>
          </a:p>
          <a:p>
            <a:r>
              <a:rPr lang="en-US" dirty="0"/>
              <a:t>Condition</a:t>
            </a:r>
          </a:p>
          <a:p>
            <a:r>
              <a:rPr lang="en-US" dirty="0"/>
              <a:t>Size(</a:t>
            </a:r>
            <a:r>
              <a:rPr lang="en-US" dirty="0" err="1"/>
              <a:t>sqft</a:t>
            </a:r>
            <a:r>
              <a:rPr lang="en-US" dirty="0"/>
              <a:t>)</a:t>
            </a:r>
          </a:p>
          <a:p>
            <a:r>
              <a:rPr lang="en-US" dirty="0"/>
              <a:t>Quality</a:t>
            </a:r>
          </a:p>
          <a:p>
            <a:pPr marL="0" indent="0">
              <a:buNone/>
            </a:pPr>
            <a:r>
              <a:rPr lang="en-US" dirty="0"/>
              <a:t>What are the factors of investment ?</a:t>
            </a:r>
          </a:p>
          <a:p>
            <a:r>
              <a:rPr lang="en-US" dirty="0"/>
              <a:t>The condition and value of home </a:t>
            </a:r>
          </a:p>
          <a:p>
            <a:endParaRPr lang="en-US" dirty="0"/>
          </a:p>
        </p:txBody>
      </p:sp>
    </p:spTree>
    <p:extLst>
      <p:ext uri="{BB962C8B-B14F-4D97-AF65-F5344CB8AC3E}">
        <p14:creationId xmlns:p14="http://schemas.microsoft.com/office/powerpoint/2010/main" val="3994039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2937F-704B-1D4D-9FF3-31E3939C3036}"/>
              </a:ext>
            </a:extLst>
          </p:cNvPr>
          <p:cNvSpPr>
            <a:spLocks noGrp="1"/>
          </p:cNvSpPr>
          <p:nvPr>
            <p:ph type="title"/>
          </p:nvPr>
        </p:nvSpPr>
        <p:spPr>
          <a:xfrm>
            <a:off x="1371600" y="685800"/>
            <a:ext cx="9601200" cy="1164021"/>
          </a:xfrm>
        </p:spPr>
        <p:txBody>
          <a:bodyPr/>
          <a:lstStyle/>
          <a:p>
            <a:r>
              <a:rPr lang="en-US" dirty="0"/>
              <a:t>Hypotheses </a:t>
            </a:r>
          </a:p>
        </p:txBody>
      </p:sp>
      <p:sp>
        <p:nvSpPr>
          <p:cNvPr id="3" name="Content Placeholder 2">
            <a:extLst>
              <a:ext uri="{FF2B5EF4-FFF2-40B4-BE49-F238E27FC236}">
                <a16:creationId xmlns:a16="http://schemas.microsoft.com/office/drawing/2014/main" id="{D559DD58-8EAC-694F-8D20-7F6622F60C14}"/>
              </a:ext>
            </a:extLst>
          </p:cNvPr>
          <p:cNvSpPr>
            <a:spLocks noGrp="1"/>
          </p:cNvSpPr>
          <p:nvPr>
            <p:ph idx="1"/>
          </p:nvPr>
        </p:nvSpPr>
        <p:spPr/>
        <p:txBody>
          <a:bodyPr>
            <a:normAutofit fontScale="62500" lnSpcReduction="20000"/>
          </a:bodyPr>
          <a:lstStyle/>
          <a:p>
            <a:pPr marL="0" indent="0">
              <a:buNone/>
            </a:pPr>
            <a:r>
              <a:rPr lang="en-US" b="1" dirty="0">
                <a:latin typeface="+mj-lt"/>
                <a:cs typeface="Calibri"/>
              </a:rPr>
              <a:t>Null Hypothesis 1 (H</a:t>
            </a:r>
            <a:r>
              <a:rPr lang="en-US" b="1" baseline="-25000" dirty="0">
                <a:latin typeface="+mj-lt"/>
                <a:cs typeface="Calibri"/>
              </a:rPr>
              <a:t>0</a:t>
            </a:r>
            <a:r>
              <a:rPr lang="en-US" b="1" dirty="0">
                <a:latin typeface="+mj-lt"/>
                <a:cs typeface="Calibri"/>
              </a:rPr>
              <a:t>):</a:t>
            </a:r>
            <a:endParaRPr lang="en-US" b="1" dirty="0">
              <a:latin typeface="+mj-lt"/>
              <a:cs typeface="Helvetica"/>
            </a:endParaRPr>
          </a:p>
          <a:p>
            <a:r>
              <a:rPr lang="en-US" dirty="0">
                <a:ea typeface="+mn-lt"/>
                <a:cs typeface="+mn-lt"/>
              </a:rPr>
              <a:t>High valued homes are not driven by the condition ratings of the home</a:t>
            </a:r>
            <a:endParaRPr lang="en-US" dirty="0">
              <a:latin typeface="+mj-lt"/>
              <a:ea typeface="+mn-lt"/>
              <a:cs typeface="+mn-lt"/>
            </a:endParaRPr>
          </a:p>
          <a:p>
            <a:pPr marL="0" indent="0">
              <a:buNone/>
            </a:pPr>
            <a:r>
              <a:rPr lang="en-US" b="1" dirty="0">
                <a:latin typeface="Helvetica"/>
                <a:ea typeface="+mn-lt"/>
                <a:cs typeface="+mn-lt"/>
              </a:rPr>
              <a:t>Alternate Hypothesis 1 (H</a:t>
            </a:r>
            <a:r>
              <a:rPr lang="en-US" b="1" baseline="-25000" dirty="0">
                <a:latin typeface="Helvetica"/>
                <a:ea typeface="+mn-lt"/>
                <a:cs typeface="+mn-lt"/>
              </a:rPr>
              <a:t>a</a:t>
            </a:r>
            <a:r>
              <a:rPr lang="en-US" b="1" dirty="0">
                <a:latin typeface="Helvetica"/>
                <a:ea typeface="+mn-lt"/>
                <a:cs typeface="+mn-lt"/>
              </a:rPr>
              <a:t>):</a:t>
            </a:r>
          </a:p>
          <a:p>
            <a:r>
              <a:rPr lang="en-US" dirty="0">
                <a:ea typeface="+mn-lt"/>
                <a:cs typeface="+mn-lt"/>
              </a:rPr>
              <a:t>High valued homes are driven by the  condition ratings of the home</a:t>
            </a:r>
            <a:endParaRPr lang="en-US" b="1" dirty="0">
              <a:latin typeface="Helvetica"/>
              <a:ea typeface="+mn-lt"/>
              <a:cs typeface="+mn-lt"/>
            </a:endParaRPr>
          </a:p>
          <a:p>
            <a:r>
              <a:rPr lang="en-US" b="1" dirty="0">
                <a:latin typeface="+mj-lt"/>
                <a:ea typeface="+mn-lt"/>
                <a:cs typeface="+mn-lt"/>
              </a:rPr>
              <a:t>Null Hypothesis 2 (H</a:t>
            </a:r>
            <a:r>
              <a:rPr lang="en-US" b="1" baseline="-25000" dirty="0">
                <a:latin typeface="+mj-lt"/>
                <a:ea typeface="+mn-lt"/>
                <a:cs typeface="+mn-lt"/>
              </a:rPr>
              <a:t>0</a:t>
            </a:r>
            <a:r>
              <a:rPr lang="en-US" b="1" dirty="0">
                <a:latin typeface="+mj-lt"/>
                <a:ea typeface="+mn-lt"/>
                <a:cs typeface="+mn-lt"/>
              </a:rPr>
              <a:t>):</a:t>
            </a:r>
          </a:p>
          <a:p>
            <a:r>
              <a:rPr lang="en-US" dirty="0"/>
              <a:t>High value homes are not driven by the overall quality of the homes</a:t>
            </a:r>
            <a:endParaRPr lang="en-US" b="1" dirty="0">
              <a:latin typeface="+mj-lt"/>
              <a:ea typeface="+mn-lt"/>
              <a:cs typeface="+mn-lt"/>
            </a:endParaRPr>
          </a:p>
          <a:p>
            <a:pPr marL="0" indent="0">
              <a:buNone/>
            </a:pPr>
            <a:r>
              <a:rPr lang="en-US" b="1" dirty="0">
                <a:latin typeface="Helvetica"/>
                <a:ea typeface="+mn-lt"/>
                <a:cs typeface="+mn-lt"/>
              </a:rPr>
              <a:t>Alternate Hypothesis 2 (H</a:t>
            </a:r>
            <a:r>
              <a:rPr lang="en-US" b="1" baseline="-25000" dirty="0">
                <a:latin typeface="Helvetica"/>
                <a:ea typeface="+mn-lt"/>
                <a:cs typeface="+mn-lt"/>
              </a:rPr>
              <a:t>a</a:t>
            </a:r>
            <a:r>
              <a:rPr lang="en-US" b="1" dirty="0">
                <a:latin typeface="Helvetica"/>
                <a:ea typeface="+mn-lt"/>
                <a:cs typeface="+mn-lt"/>
              </a:rPr>
              <a:t>):</a:t>
            </a:r>
          </a:p>
          <a:p>
            <a:r>
              <a:rPr lang="en-US" dirty="0">
                <a:ea typeface="+mn-lt"/>
                <a:cs typeface="+mn-lt"/>
              </a:rPr>
              <a:t>High valued homes are driven by the overall quality of homes (Materials in finish of the home)</a:t>
            </a:r>
            <a:endParaRPr lang="en-US" b="1" dirty="0">
              <a:latin typeface="Helvetica"/>
              <a:ea typeface="+mn-lt"/>
              <a:cs typeface="+mn-lt"/>
            </a:endParaRPr>
          </a:p>
          <a:p>
            <a:pPr marL="0" indent="0">
              <a:buNone/>
            </a:pPr>
            <a:r>
              <a:rPr lang="en-US" b="1" dirty="0">
                <a:latin typeface="+mj-lt"/>
              </a:rPr>
              <a:t>Other factors that could’ve been explored deeper </a:t>
            </a:r>
          </a:p>
          <a:p>
            <a:r>
              <a:rPr lang="en-US" dirty="0">
                <a:latin typeface="+mj-lt"/>
              </a:rPr>
              <a:t>lot area</a:t>
            </a:r>
          </a:p>
          <a:p>
            <a:r>
              <a:rPr lang="en-US" dirty="0">
                <a:latin typeface="+mj-lt"/>
              </a:rPr>
              <a:t>Yearly average sales</a:t>
            </a:r>
          </a:p>
          <a:p>
            <a:r>
              <a:rPr lang="en-US" dirty="0">
                <a:latin typeface="+mj-lt"/>
              </a:rPr>
              <a:t>Neighborhood</a:t>
            </a:r>
          </a:p>
          <a:p>
            <a:endParaRPr lang="en-US" dirty="0"/>
          </a:p>
        </p:txBody>
      </p:sp>
    </p:spTree>
    <p:extLst>
      <p:ext uri="{BB962C8B-B14F-4D97-AF65-F5344CB8AC3E}">
        <p14:creationId xmlns:p14="http://schemas.microsoft.com/office/powerpoint/2010/main" val="2590155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47611-46E7-C842-BC35-293E1F2CA760}"/>
              </a:ext>
            </a:extLst>
          </p:cNvPr>
          <p:cNvSpPr>
            <a:spLocks noGrp="1"/>
          </p:cNvSpPr>
          <p:nvPr>
            <p:ph type="title"/>
          </p:nvPr>
        </p:nvSpPr>
        <p:spPr/>
        <p:txBody>
          <a:bodyPr/>
          <a:lstStyle/>
          <a:p>
            <a:r>
              <a:rPr lang="en-US" dirty="0"/>
              <a:t>Process</a:t>
            </a:r>
          </a:p>
        </p:txBody>
      </p:sp>
      <p:sp>
        <p:nvSpPr>
          <p:cNvPr id="3" name="Content Placeholder 2">
            <a:extLst>
              <a:ext uri="{FF2B5EF4-FFF2-40B4-BE49-F238E27FC236}">
                <a16:creationId xmlns:a16="http://schemas.microsoft.com/office/drawing/2014/main" id="{A89DDE84-CC57-8848-8DA6-102D77E53F27}"/>
              </a:ext>
            </a:extLst>
          </p:cNvPr>
          <p:cNvSpPr>
            <a:spLocks noGrp="1"/>
          </p:cNvSpPr>
          <p:nvPr>
            <p:ph idx="1"/>
          </p:nvPr>
        </p:nvSpPr>
        <p:spPr/>
        <p:txBody>
          <a:bodyPr/>
          <a:lstStyle/>
          <a:p>
            <a:pPr marL="0" indent="0">
              <a:buNone/>
            </a:pPr>
            <a:r>
              <a:rPr lang="en-US" dirty="0"/>
              <a:t>The approach taking was to understand  the  goal of the client dive deeper into the data to discover what lead  to hire valued homes. Finding multiple solutions them narrowed it down to longevity because on both ends buyer and investor something that would last makes a great investment ,to be certain a test need to be done to provide certainty on what direction to go in</a:t>
            </a:r>
          </a:p>
          <a:p>
            <a:pPr marL="0" indent="0">
              <a:buNone/>
            </a:pPr>
            <a:endParaRPr lang="en-US" dirty="0"/>
          </a:p>
        </p:txBody>
      </p:sp>
    </p:spTree>
    <p:extLst>
      <p:ext uri="{BB962C8B-B14F-4D97-AF65-F5344CB8AC3E}">
        <p14:creationId xmlns:p14="http://schemas.microsoft.com/office/powerpoint/2010/main" val="2316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4F0FA-293F-4946-9BE1-872E03509199}"/>
              </a:ext>
            </a:extLst>
          </p:cNvPr>
          <p:cNvSpPr>
            <a:spLocks noGrp="1"/>
          </p:cNvSpPr>
          <p:nvPr>
            <p:ph type="title"/>
          </p:nvPr>
        </p:nvSpPr>
        <p:spPr/>
        <p:txBody>
          <a:bodyPr/>
          <a:lstStyle/>
          <a:p>
            <a:r>
              <a:rPr lang="en-US" dirty="0"/>
              <a:t>Extended process </a:t>
            </a:r>
          </a:p>
        </p:txBody>
      </p:sp>
      <p:sp>
        <p:nvSpPr>
          <p:cNvPr id="18" name="Content Placeholder 17">
            <a:extLst>
              <a:ext uri="{FF2B5EF4-FFF2-40B4-BE49-F238E27FC236}">
                <a16:creationId xmlns:a16="http://schemas.microsoft.com/office/drawing/2014/main" id="{A7C34AF6-FC01-2342-9E17-754E2AD5136E}"/>
              </a:ext>
            </a:extLst>
          </p:cNvPr>
          <p:cNvSpPr>
            <a:spLocks noGrp="1"/>
          </p:cNvSpPr>
          <p:nvPr>
            <p:ph idx="1"/>
          </p:nvPr>
        </p:nvSpPr>
        <p:spPr/>
        <p:txBody>
          <a:bodyPr/>
          <a:lstStyle/>
          <a:p>
            <a:pPr marL="0" indent="0">
              <a:buNone/>
            </a:pPr>
            <a:r>
              <a:rPr lang="en-US" dirty="0"/>
              <a:t>Why Quality and condition of homes</a:t>
            </a:r>
          </a:p>
          <a:p>
            <a:r>
              <a:rPr lang="en-US" dirty="0"/>
              <a:t>The quality and  condition of a home allows the home to last longer and not having to put into a home that was just bought is a plus ?</a:t>
            </a:r>
          </a:p>
          <a:p>
            <a:pPr marL="0" indent="0">
              <a:buNone/>
            </a:pPr>
            <a:r>
              <a:rPr lang="en-US" dirty="0"/>
              <a:t>How was a  high value home determined? </a:t>
            </a:r>
          </a:p>
          <a:p>
            <a:r>
              <a:rPr lang="en-US" dirty="0"/>
              <a:t>The value was determined by taking the mean of the sale price of home and anything higher than mean became a high valued home</a:t>
            </a:r>
          </a:p>
        </p:txBody>
      </p:sp>
    </p:spTree>
    <p:extLst>
      <p:ext uri="{BB962C8B-B14F-4D97-AF65-F5344CB8AC3E}">
        <p14:creationId xmlns:p14="http://schemas.microsoft.com/office/powerpoint/2010/main" val="1187172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56084-6278-E743-B1E7-7A4FBE538F02}"/>
              </a:ext>
            </a:extLst>
          </p:cNvPr>
          <p:cNvSpPr>
            <a:spLocks noGrp="1"/>
          </p:cNvSpPr>
          <p:nvPr>
            <p:ph type="title"/>
          </p:nvPr>
        </p:nvSpPr>
        <p:spPr/>
        <p:txBody>
          <a:bodyPr/>
          <a:lstStyle/>
          <a:p>
            <a:r>
              <a:rPr lang="en-US" dirty="0"/>
              <a:t>Results of condition hypothesis</a:t>
            </a:r>
          </a:p>
        </p:txBody>
      </p:sp>
      <p:graphicFrame>
        <p:nvGraphicFramePr>
          <p:cNvPr id="4" name="Content Placeholder 7">
            <a:extLst>
              <a:ext uri="{FF2B5EF4-FFF2-40B4-BE49-F238E27FC236}">
                <a16:creationId xmlns:a16="http://schemas.microsoft.com/office/drawing/2014/main" id="{1112D3C1-12FC-DB47-B6F1-B84D5E1BF10C}"/>
              </a:ext>
            </a:extLst>
          </p:cNvPr>
          <p:cNvGraphicFramePr>
            <a:graphicFrameLocks noGrp="1"/>
          </p:cNvGraphicFramePr>
          <p:nvPr>
            <p:ph idx="1"/>
            <p:extLst>
              <p:ext uri="{D42A27DB-BD31-4B8C-83A1-F6EECF244321}">
                <p14:modId xmlns:p14="http://schemas.microsoft.com/office/powerpoint/2010/main" val="3629872155"/>
              </p:ext>
            </p:extLst>
          </p:nvPr>
        </p:nvGraphicFramePr>
        <p:xfrm>
          <a:off x="1371600" y="2286000"/>
          <a:ext cx="4724400" cy="35306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Table 4">
            <a:extLst>
              <a:ext uri="{FF2B5EF4-FFF2-40B4-BE49-F238E27FC236}">
                <a16:creationId xmlns:a16="http://schemas.microsoft.com/office/drawing/2014/main" id="{451A16C9-8494-AB41-A38F-5EF011A941AB}"/>
              </a:ext>
            </a:extLst>
          </p:cNvPr>
          <p:cNvGraphicFramePr>
            <a:graphicFrameLocks noGrp="1"/>
          </p:cNvGraphicFramePr>
          <p:nvPr>
            <p:extLst>
              <p:ext uri="{D42A27DB-BD31-4B8C-83A1-F6EECF244321}">
                <p14:modId xmlns:p14="http://schemas.microsoft.com/office/powerpoint/2010/main" val="2010530304"/>
              </p:ext>
            </p:extLst>
          </p:nvPr>
        </p:nvGraphicFramePr>
        <p:xfrm>
          <a:off x="6172200" y="2286000"/>
          <a:ext cx="4051300" cy="1736725"/>
        </p:xfrm>
        <a:graphic>
          <a:graphicData uri="http://schemas.openxmlformats.org/drawingml/2006/table">
            <a:tbl>
              <a:tblPr>
                <a:tableStyleId>{5C22544A-7EE6-4342-B048-85BDC9FD1C3A}</a:tableStyleId>
              </a:tblPr>
              <a:tblGrid>
                <a:gridCol w="828026">
                  <a:extLst>
                    <a:ext uri="{9D8B030D-6E8A-4147-A177-3AD203B41FA5}">
                      <a16:colId xmlns:a16="http://schemas.microsoft.com/office/drawing/2014/main" val="2248478998"/>
                    </a:ext>
                  </a:extLst>
                </a:gridCol>
                <a:gridCol w="1611637">
                  <a:extLst>
                    <a:ext uri="{9D8B030D-6E8A-4147-A177-3AD203B41FA5}">
                      <a16:colId xmlns:a16="http://schemas.microsoft.com/office/drawing/2014/main" val="3703157144"/>
                    </a:ext>
                  </a:extLst>
                </a:gridCol>
                <a:gridCol w="1611637">
                  <a:extLst>
                    <a:ext uri="{9D8B030D-6E8A-4147-A177-3AD203B41FA5}">
                      <a16:colId xmlns:a16="http://schemas.microsoft.com/office/drawing/2014/main" val="770494704"/>
                    </a:ext>
                  </a:extLst>
                </a:gridCol>
              </a:tblGrid>
              <a:tr h="0">
                <a:tc>
                  <a:txBody>
                    <a:bodyPr/>
                    <a:lstStyle/>
                    <a:p>
                      <a:pPr algn="ctr" fontAlgn="t"/>
                      <a:r>
                        <a:rPr lang="en-US" sz="1000" u="none" strike="noStrike">
                          <a:effectLst/>
                        </a:rPr>
                        <a:t> </a:t>
                      </a:r>
                      <a:endParaRPr lang="en-US" sz="1000" b="0" i="1" u="none" strike="noStrike">
                        <a:solidFill>
                          <a:srgbClr val="000000"/>
                        </a:solidFill>
                        <a:effectLst/>
                        <a:latin typeface="Helvetica Neue" panose="02000503000000020004" pitchFamily="2" charset="0"/>
                      </a:endParaRPr>
                    </a:p>
                  </a:txBody>
                  <a:tcPr marL="9525" marR="9525" marT="9525" marB="0"/>
                </a:tc>
                <a:tc>
                  <a:txBody>
                    <a:bodyPr/>
                    <a:lstStyle/>
                    <a:p>
                      <a:pPr algn="ctr" fontAlgn="t"/>
                      <a:r>
                        <a:rPr lang="en-US" sz="1000" u="none" strike="noStrike">
                          <a:effectLst/>
                        </a:rPr>
                        <a:t>Condition of high value homes</a:t>
                      </a:r>
                      <a:endParaRPr lang="en-US" sz="1000" b="0" i="1" u="none" strike="noStrike">
                        <a:solidFill>
                          <a:srgbClr val="000000"/>
                        </a:solidFill>
                        <a:effectLst/>
                        <a:latin typeface="Helvetica Neue" panose="02000503000000020004" pitchFamily="2" charset="0"/>
                      </a:endParaRPr>
                    </a:p>
                  </a:txBody>
                  <a:tcPr marL="9525" marR="9525" marT="9525" marB="0"/>
                </a:tc>
                <a:tc>
                  <a:txBody>
                    <a:bodyPr/>
                    <a:lstStyle/>
                    <a:p>
                      <a:pPr algn="ctr" fontAlgn="t"/>
                      <a:r>
                        <a:rPr lang="en-US" sz="1000" u="none" strike="noStrike">
                          <a:effectLst/>
                        </a:rPr>
                        <a:t>Condition of low value homes</a:t>
                      </a:r>
                      <a:endParaRPr lang="en-US" sz="1000" b="0" i="1" u="none" strike="noStrike">
                        <a:solidFill>
                          <a:srgbClr val="000000"/>
                        </a:solidFill>
                        <a:effectLst/>
                        <a:latin typeface="Helvetica Neue" panose="02000503000000020004" pitchFamily="2" charset="0"/>
                      </a:endParaRPr>
                    </a:p>
                  </a:txBody>
                  <a:tcPr marL="9525" marR="9525" marT="9525" marB="0"/>
                </a:tc>
                <a:extLst>
                  <a:ext uri="{0D108BD9-81ED-4DB2-BD59-A6C34878D82A}">
                    <a16:rowId xmlns:a16="http://schemas.microsoft.com/office/drawing/2014/main" val="2765888560"/>
                  </a:ext>
                </a:extLst>
              </a:tr>
              <a:tr h="177800">
                <a:tc>
                  <a:txBody>
                    <a:bodyPr/>
                    <a:lstStyle/>
                    <a:p>
                      <a:pPr algn="l" fontAlgn="t"/>
                      <a:r>
                        <a:rPr lang="en-US" sz="1000" u="none" strike="noStrike">
                          <a:effectLst/>
                        </a:rPr>
                        <a:t>Mean</a:t>
                      </a:r>
                      <a:endParaRPr lang="en-US" sz="1000" b="0" i="0" u="none" strike="noStrike">
                        <a:solidFill>
                          <a:srgbClr val="000000"/>
                        </a:solidFill>
                        <a:effectLst/>
                        <a:latin typeface="Helvetica Neue" panose="02000503000000020004" pitchFamily="2" charset="0"/>
                      </a:endParaRPr>
                    </a:p>
                  </a:txBody>
                  <a:tcPr marL="9525" marR="9525" marT="9525" marB="0"/>
                </a:tc>
                <a:tc>
                  <a:txBody>
                    <a:bodyPr/>
                    <a:lstStyle/>
                    <a:p>
                      <a:pPr algn="r" fontAlgn="t"/>
                      <a:r>
                        <a:rPr lang="en-US" sz="1000" u="none" strike="noStrike">
                          <a:effectLst/>
                        </a:rPr>
                        <a:t>5.418156809</a:t>
                      </a:r>
                      <a:endParaRPr lang="en-US" sz="1000" b="0" i="0" u="none" strike="noStrike">
                        <a:solidFill>
                          <a:srgbClr val="000000"/>
                        </a:solidFill>
                        <a:effectLst/>
                        <a:latin typeface="Helvetica Neue" panose="02000503000000020004" pitchFamily="2" charset="0"/>
                      </a:endParaRPr>
                    </a:p>
                  </a:txBody>
                  <a:tcPr marL="9525" marR="9525" marT="9525" marB="0"/>
                </a:tc>
                <a:tc>
                  <a:txBody>
                    <a:bodyPr/>
                    <a:lstStyle/>
                    <a:p>
                      <a:pPr algn="r" fontAlgn="t"/>
                      <a:r>
                        <a:rPr lang="en-US" sz="1000" u="none" strike="noStrike">
                          <a:effectLst/>
                        </a:rPr>
                        <a:t>5.734525447</a:t>
                      </a:r>
                      <a:endParaRPr lang="en-US" sz="1000" b="0" i="0" u="none" strike="noStrike">
                        <a:solidFill>
                          <a:srgbClr val="000000"/>
                        </a:solidFill>
                        <a:effectLst/>
                        <a:latin typeface="Helvetica Neue" panose="02000503000000020004" pitchFamily="2" charset="0"/>
                      </a:endParaRPr>
                    </a:p>
                  </a:txBody>
                  <a:tcPr marL="9525" marR="9525" marT="9525" marB="0"/>
                </a:tc>
                <a:extLst>
                  <a:ext uri="{0D108BD9-81ED-4DB2-BD59-A6C34878D82A}">
                    <a16:rowId xmlns:a16="http://schemas.microsoft.com/office/drawing/2014/main" val="3866538336"/>
                  </a:ext>
                </a:extLst>
              </a:tr>
              <a:tr h="177800">
                <a:tc>
                  <a:txBody>
                    <a:bodyPr/>
                    <a:lstStyle/>
                    <a:p>
                      <a:pPr algn="l" fontAlgn="t"/>
                      <a:r>
                        <a:rPr lang="en-US" sz="1000" u="none" strike="noStrike">
                          <a:effectLst/>
                        </a:rPr>
                        <a:t>Variance</a:t>
                      </a:r>
                      <a:endParaRPr lang="en-US" sz="1000" b="0" i="0" u="none" strike="noStrike">
                        <a:solidFill>
                          <a:srgbClr val="000000"/>
                        </a:solidFill>
                        <a:effectLst/>
                        <a:latin typeface="Helvetica Neue" panose="02000503000000020004" pitchFamily="2" charset="0"/>
                      </a:endParaRPr>
                    </a:p>
                  </a:txBody>
                  <a:tcPr marL="9525" marR="9525" marT="9525" marB="0"/>
                </a:tc>
                <a:tc>
                  <a:txBody>
                    <a:bodyPr/>
                    <a:lstStyle/>
                    <a:p>
                      <a:pPr algn="r" fontAlgn="t"/>
                      <a:r>
                        <a:rPr lang="en-US" sz="1000" u="none" strike="noStrike">
                          <a:effectLst/>
                        </a:rPr>
                        <a:t>0.86622635</a:t>
                      </a:r>
                      <a:endParaRPr lang="en-US" sz="1000" b="0" i="0" u="none" strike="noStrike">
                        <a:solidFill>
                          <a:srgbClr val="000000"/>
                        </a:solidFill>
                        <a:effectLst/>
                        <a:latin typeface="Helvetica Neue" panose="02000503000000020004" pitchFamily="2" charset="0"/>
                      </a:endParaRPr>
                    </a:p>
                  </a:txBody>
                  <a:tcPr marL="9525" marR="9525" marT="9525" marB="0"/>
                </a:tc>
                <a:tc>
                  <a:txBody>
                    <a:bodyPr/>
                    <a:lstStyle/>
                    <a:p>
                      <a:pPr algn="r" fontAlgn="t"/>
                      <a:r>
                        <a:rPr lang="en-US" sz="1000" u="none" strike="noStrike">
                          <a:effectLst/>
                        </a:rPr>
                        <a:t>1.569922054</a:t>
                      </a:r>
                      <a:endParaRPr lang="en-US" sz="1000" b="0" i="0" u="none" strike="noStrike">
                        <a:solidFill>
                          <a:srgbClr val="000000"/>
                        </a:solidFill>
                        <a:effectLst/>
                        <a:latin typeface="Helvetica Neue" panose="02000503000000020004" pitchFamily="2" charset="0"/>
                      </a:endParaRPr>
                    </a:p>
                  </a:txBody>
                  <a:tcPr marL="9525" marR="9525" marT="9525" marB="0"/>
                </a:tc>
                <a:extLst>
                  <a:ext uri="{0D108BD9-81ED-4DB2-BD59-A6C34878D82A}">
                    <a16:rowId xmlns:a16="http://schemas.microsoft.com/office/drawing/2014/main" val="444248567"/>
                  </a:ext>
                </a:extLst>
              </a:tr>
              <a:tr h="355600">
                <a:tc>
                  <a:txBody>
                    <a:bodyPr/>
                    <a:lstStyle/>
                    <a:p>
                      <a:pPr algn="l" fontAlgn="t"/>
                      <a:r>
                        <a:rPr lang="en-US" sz="1000" u="none" strike="noStrike">
                          <a:effectLst/>
                        </a:rPr>
                        <a:t>Observations</a:t>
                      </a:r>
                      <a:endParaRPr lang="en-US" sz="1000" b="0" i="0" u="none" strike="noStrike">
                        <a:solidFill>
                          <a:srgbClr val="000000"/>
                        </a:solidFill>
                        <a:effectLst/>
                        <a:latin typeface="Helvetica Neue" panose="02000503000000020004" pitchFamily="2" charset="0"/>
                      </a:endParaRPr>
                    </a:p>
                  </a:txBody>
                  <a:tcPr marL="9525" marR="9525" marT="9525" marB="0"/>
                </a:tc>
                <a:tc>
                  <a:txBody>
                    <a:bodyPr/>
                    <a:lstStyle/>
                    <a:p>
                      <a:pPr algn="r" fontAlgn="t"/>
                      <a:r>
                        <a:rPr lang="en-US" sz="1000" u="none" strike="noStrike">
                          <a:effectLst/>
                        </a:rPr>
                        <a:t>727</a:t>
                      </a:r>
                      <a:endParaRPr lang="en-US" sz="1000" b="0" i="0" u="none" strike="noStrike">
                        <a:solidFill>
                          <a:srgbClr val="000000"/>
                        </a:solidFill>
                        <a:effectLst/>
                        <a:latin typeface="Helvetica Neue" panose="02000503000000020004" pitchFamily="2" charset="0"/>
                      </a:endParaRPr>
                    </a:p>
                  </a:txBody>
                  <a:tcPr marL="9525" marR="9525" marT="9525" marB="0"/>
                </a:tc>
                <a:tc>
                  <a:txBody>
                    <a:bodyPr/>
                    <a:lstStyle/>
                    <a:p>
                      <a:pPr algn="r" fontAlgn="t"/>
                      <a:r>
                        <a:rPr lang="en-US" sz="1000" u="none" strike="noStrike">
                          <a:effectLst/>
                        </a:rPr>
                        <a:t>727</a:t>
                      </a:r>
                      <a:endParaRPr lang="en-US" sz="1000" b="0" i="0" u="none" strike="noStrike">
                        <a:solidFill>
                          <a:srgbClr val="000000"/>
                        </a:solidFill>
                        <a:effectLst/>
                        <a:latin typeface="Helvetica Neue" panose="02000503000000020004" pitchFamily="2" charset="0"/>
                      </a:endParaRPr>
                    </a:p>
                  </a:txBody>
                  <a:tcPr marL="9525" marR="9525" marT="9525" marB="0"/>
                </a:tc>
                <a:extLst>
                  <a:ext uri="{0D108BD9-81ED-4DB2-BD59-A6C34878D82A}">
                    <a16:rowId xmlns:a16="http://schemas.microsoft.com/office/drawing/2014/main" val="3202087158"/>
                  </a:ext>
                </a:extLst>
              </a:tr>
              <a:tr h="355600">
                <a:tc>
                  <a:txBody>
                    <a:bodyPr/>
                    <a:lstStyle/>
                    <a:p>
                      <a:pPr algn="l" fontAlgn="t"/>
                      <a:r>
                        <a:rPr lang="en-US" sz="1000" u="none" strike="noStrike">
                          <a:effectLst/>
                        </a:rPr>
                        <a:t>Standard error</a:t>
                      </a:r>
                      <a:endParaRPr lang="en-US" sz="1000" b="0" i="0" u="none" strike="noStrike">
                        <a:solidFill>
                          <a:srgbClr val="000000"/>
                        </a:solidFill>
                        <a:effectLst/>
                        <a:latin typeface="Helvetica Neue" panose="02000503000000020004" pitchFamily="2" charset="0"/>
                      </a:endParaRPr>
                    </a:p>
                  </a:txBody>
                  <a:tcPr marL="9525" marR="9525" marT="9525" marB="0"/>
                </a:tc>
                <a:tc>
                  <a:txBody>
                    <a:bodyPr/>
                    <a:lstStyle/>
                    <a:p>
                      <a:pPr algn="r" fontAlgn="t"/>
                      <a:r>
                        <a:rPr lang="en-US" sz="1000" u="none" strike="noStrike" dirty="0">
                          <a:effectLst/>
                        </a:rPr>
                        <a:t>0.034518228</a:t>
                      </a:r>
                      <a:endParaRPr lang="en-US" sz="1000" b="0" i="0" u="none" strike="noStrike" dirty="0">
                        <a:solidFill>
                          <a:srgbClr val="000000"/>
                        </a:solidFill>
                        <a:effectLst/>
                        <a:latin typeface="Helvetica Neue" panose="02000503000000020004" pitchFamily="2" charset="0"/>
                      </a:endParaRPr>
                    </a:p>
                  </a:txBody>
                  <a:tcPr marL="9525" marR="9525" marT="9525" marB="0"/>
                </a:tc>
                <a:tc>
                  <a:txBody>
                    <a:bodyPr/>
                    <a:lstStyle/>
                    <a:p>
                      <a:pPr algn="r" fontAlgn="t"/>
                      <a:r>
                        <a:rPr lang="en-US" sz="1000" u="none" strike="noStrike">
                          <a:effectLst/>
                        </a:rPr>
                        <a:t>0.046469911</a:t>
                      </a:r>
                      <a:endParaRPr lang="en-US" sz="1000" b="0" i="0" u="none" strike="noStrike">
                        <a:solidFill>
                          <a:srgbClr val="000000"/>
                        </a:solidFill>
                        <a:effectLst/>
                        <a:latin typeface="Helvetica Neue" panose="02000503000000020004" pitchFamily="2" charset="0"/>
                      </a:endParaRPr>
                    </a:p>
                  </a:txBody>
                  <a:tcPr marL="9525" marR="9525" marT="9525" marB="0"/>
                </a:tc>
                <a:extLst>
                  <a:ext uri="{0D108BD9-81ED-4DB2-BD59-A6C34878D82A}">
                    <a16:rowId xmlns:a16="http://schemas.microsoft.com/office/drawing/2014/main" val="305675276"/>
                  </a:ext>
                </a:extLst>
              </a:tr>
              <a:tr h="177800">
                <a:tc>
                  <a:txBody>
                    <a:bodyPr/>
                    <a:lstStyle/>
                    <a:p>
                      <a:pPr algn="l" fontAlgn="t"/>
                      <a:r>
                        <a:rPr lang="en-US" sz="1000" u="none" strike="noStrike">
                          <a:effectLst/>
                        </a:rPr>
                        <a:t>CI upper</a:t>
                      </a:r>
                      <a:endParaRPr lang="en-US" sz="1000" b="0" i="0" u="none" strike="noStrike">
                        <a:solidFill>
                          <a:srgbClr val="000000"/>
                        </a:solidFill>
                        <a:effectLst/>
                        <a:latin typeface="Helvetica Neue" panose="02000503000000020004" pitchFamily="2" charset="0"/>
                      </a:endParaRPr>
                    </a:p>
                  </a:txBody>
                  <a:tcPr marL="9525" marR="9525" marT="9525" marB="0"/>
                </a:tc>
                <a:tc>
                  <a:txBody>
                    <a:bodyPr/>
                    <a:lstStyle/>
                    <a:p>
                      <a:pPr algn="r" fontAlgn="t"/>
                      <a:r>
                        <a:rPr lang="en-US" sz="1000" u="none" strike="noStrike">
                          <a:effectLst/>
                        </a:rPr>
                        <a:t>0.067715647</a:t>
                      </a:r>
                      <a:endParaRPr lang="en-US" sz="1000" b="0" i="0" u="none" strike="noStrike">
                        <a:solidFill>
                          <a:srgbClr val="000000"/>
                        </a:solidFill>
                        <a:effectLst/>
                        <a:latin typeface="Helvetica Neue" panose="02000503000000020004" pitchFamily="2" charset="0"/>
                      </a:endParaRPr>
                    </a:p>
                  </a:txBody>
                  <a:tcPr marL="9525" marR="9525" marT="9525" marB="0"/>
                </a:tc>
                <a:tc>
                  <a:txBody>
                    <a:bodyPr/>
                    <a:lstStyle/>
                    <a:p>
                      <a:pPr algn="r" fontAlgn="t"/>
                      <a:r>
                        <a:rPr lang="en-US" sz="1000" u="none" strike="noStrike">
                          <a:effectLst/>
                        </a:rPr>
                        <a:t>0.091161693</a:t>
                      </a:r>
                      <a:endParaRPr lang="en-US" sz="1000" b="0" i="0" u="none" strike="noStrike">
                        <a:solidFill>
                          <a:srgbClr val="000000"/>
                        </a:solidFill>
                        <a:effectLst/>
                        <a:latin typeface="Helvetica Neue" panose="02000503000000020004" pitchFamily="2" charset="0"/>
                      </a:endParaRPr>
                    </a:p>
                  </a:txBody>
                  <a:tcPr marL="9525" marR="9525" marT="9525" marB="0"/>
                </a:tc>
                <a:extLst>
                  <a:ext uri="{0D108BD9-81ED-4DB2-BD59-A6C34878D82A}">
                    <a16:rowId xmlns:a16="http://schemas.microsoft.com/office/drawing/2014/main" val="2821764122"/>
                  </a:ext>
                </a:extLst>
              </a:tr>
              <a:tr h="177800">
                <a:tc>
                  <a:txBody>
                    <a:bodyPr/>
                    <a:lstStyle/>
                    <a:p>
                      <a:pPr algn="l" fontAlgn="t"/>
                      <a:r>
                        <a:rPr lang="en-US" sz="1000" u="none" strike="noStrike">
                          <a:effectLst/>
                        </a:rPr>
                        <a:t>CI lower</a:t>
                      </a:r>
                      <a:endParaRPr lang="en-US" sz="1000" b="0" i="0" u="none" strike="noStrike">
                        <a:solidFill>
                          <a:srgbClr val="000000"/>
                        </a:solidFill>
                        <a:effectLst/>
                        <a:latin typeface="Helvetica Neue" panose="02000503000000020004" pitchFamily="2" charset="0"/>
                      </a:endParaRPr>
                    </a:p>
                  </a:txBody>
                  <a:tcPr marL="9525" marR="9525" marT="9525" marB="0"/>
                </a:tc>
                <a:tc>
                  <a:txBody>
                    <a:bodyPr/>
                    <a:lstStyle/>
                    <a:p>
                      <a:pPr algn="r" fontAlgn="t"/>
                      <a:r>
                        <a:rPr lang="en-US" sz="1000" u="none" strike="noStrike">
                          <a:effectLst/>
                        </a:rPr>
                        <a:t>0.067715647</a:t>
                      </a:r>
                      <a:endParaRPr lang="en-US" sz="1000" b="0" i="0" u="none" strike="noStrike">
                        <a:solidFill>
                          <a:srgbClr val="000000"/>
                        </a:solidFill>
                        <a:effectLst/>
                        <a:latin typeface="Helvetica Neue" panose="02000503000000020004" pitchFamily="2" charset="0"/>
                      </a:endParaRPr>
                    </a:p>
                  </a:txBody>
                  <a:tcPr marL="9525" marR="9525" marT="9525" marB="0"/>
                </a:tc>
                <a:tc>
                  <a:txBody>
                    <a:bodyPr/>
                    <a:lstStyle/>
                    <a:p>
                      <a:pPr algn="r" fontAlgn="t"/>
                      <a:r>
                        <a:rPr lang="en-US" sz="1000" u="none" strike="noStrike" dirty="0">
                          <a:effectLst/>
                        </a:rPr>
                        <a:t>0.091161693</a:t>
                      </a:r>
                      <a:endParaRPr lang="en-US" sz="1000" b="0" i="0" u="none" strike="noStrike" dirty="0">
                        <a:solidFill>
                          <a:srgbClr val="000000"/>
                        </a:solidFill>
                        <a:effectLst/>
                        <a:latin typeface="Helvetica Neue" panose="02000503000000020004" pitchFamily="2" charset="0"/>
                      </a:endParaRPr>
                    </a:p>
                  </a:txBody>
                  <a:tcPr marL="9525" marR="9525" marT="9525" marB="0"/>
                </a:tc>
                <a:extLst>
                  <a:ext uri="{0D108BD9-81ED-4DB2-BD59-A6C34878D82A}">
                    <a16:rowId xmlns:a16="http://schemas.microsoft.com/office/drawing/2014/main" val="2806652915"/>
                  </a:ext>
                </a:extLst>
              </a:tr>
            </a:tbl>
          </a:graphicData>
        </a:graphic>
      </p:graphicFrame>
      <p:sp>
        <p:nvSpPr>
          <p:cNvPr id="6" name="TextBox 5">
            <a:extLst>
              <a:ext uri="{FF2B5EF4-FFF2-40B4-BE49-F238E27FC236}">
                <a16:creationId xmlns:a16="http://schemas.microsoft.com/office/drawing/2014/main" id="{D6EB94A6-2026-D442-B4C0-13FD9606C335}"/>
              </a:ext>
            </a:extLst>
          </p:cNvPr>
          <p:cNvSpPr txBox="1"/>
          <p:nvPr/>
        </p:nvSpPr>
        <p:spPr>
          <a:xfrm>
            <a:off x="6379029" y="4310743"/>
            <a:ext cx="4920342" cy="1200329"/>
          </a:xfrm>
          <a:prstGeom prst="rect">
            <a:avLst/>
          </a:prstGeom>
          <a:noFill/>
        </p:spPr>
        <p:txBody>
          <a:bodyPr wrap="square" rtlCol="0">
            <a:spAutoFit/>
          </a:bodyPr>
          <a:lstStyle/>
          <a:p>
            <a:r>
              <a:rPr lang="en-US" dirty="0"/>
              <a:t>Conclusion</a:t>
            </a:r>
          </a:p>
          <a:p>
            <a:r>
              <a:rPr lang="en-US" dirty="0"/>
              <a:t>Based on the the P-value this hypothesis will be rejected because it is less than 0.05</a:t>
            </a:r>
          </a:p>
          <a:p>
            <a:r>
              <a:rPr lang="en-US" dirty="0"/>
              <a:t> </a:t>
            </a:r>
          </a:p>
        </p:txBody>
      </p:sp>
    </p:spTree>
    <p:extLst>
      <p:ext uri="{BB962C8B-B14F-4D97-AF65-F5344CB8AC3E}">
        <p14:creationId xmlns:p14="http://schemas.microsoft.com/office/powerpoint/2010/main" val="2811623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CCACC-DDBB-E54C-9C5A-F4CCD68F94F7}"/>
              </a:ext>
            </a:extLst>
          </p:cNvPr>
          <p:cNvSpPr>
            <a:spLocks noGrp="1"/>
          </p:cNvSpPr>
          <p:nvPr>
            <p:ph type="title"/>
          </p:nvPr>
        </p:nvSpPr>
        <p:spPr/>
        <p:txBody>
          <a:bodyPr/>
          <a:lstStyle/>
          <a:p>
            <a:r>
              <a:rPr lang="en-US" dirty="0"/>
              <a:t>Results of quality hypothesis</a:t>
            </a:r>
          </a:p>
        </p:txBody>
      </p:sp>
      <p:graphicFrame>
        <p:nvGraphicFramePr>
          <p:cNvPr id="9" name="Chart 8">
            <a:extLst>
              <a:ext uri="{FF2B5EF4-FFF2-40B4-BE49-F238E27FC236}">
                <a16:creationId xmlns:a16="http://schemas.microsoft.com/office/drawing/2014/main" id="{3EBA8A4E-32BD-9846-953F-D97C3D3B5DA7}"/>
              </a:ext>
            </a:extLst>
          </p:cNvPr>
          <p:cNvGraphicFramePr>
            <a:graphicFrameLocks/>
          </p:cNvGraphicFramePr>
          <p:nvPr>
            <p:extLst>
              <p:ext uri="{D42A27DB-BD31-4B8C-83A1-F6EECF244321}">
                <p14:modId xmlns:p14="http://schemas.microsoft.com/office/powerpoint/2010/main" val="3835151954"/>
              </p:ext>
            </p:extLst>
          </p:nvPr>
        </p:nvGraphicFramePr>
        <p:xfrm>
          <a:off x="1219200" y="2171700"/>
          <a:ext cx="4572000" cy="240030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Table 10">
            <a:extLst>
              <a:ext uri="{FF2B5EF4-FFF2-40B4-BE49-F238E27FC236}">
                <a16:creationId xmlns:a16="http://schemas.microsoft.com/office/drawing/2014/main" id="{5D8C8E9D-8A3A-2143-BCD4-CC7E588BDD44}"/>
              </a:ext>
            </a:extLst>
          </p:cNvPr>
          <p:cNvGraphicFramePr>
            <a:graphicFrameLocks noGrp="1"/>
          </p:cNvGraphicFramePr>
          <p:nvPr>
            <p:extLst>
              <p:ext uri="{D42A27DB-BD31-4B8C-83A1-F6EECF244321}">
                <p14:modId xmlns:p14="http://schemas.microsoft.com/office/powerpoint/2010/main" val="1990291700"/>
              </p:ext>
            </p:extLst>
          </p:nvPr>
        </p:nvGraphicFramePr>
        <p:xfrm>
          <a:off x="6651171" y="2628900"/>
          <a:ext cx="3746500" cy="1600200"/>
        </p:xfrm>
        <a:graphic>
          <a:graphicData uri="http://schemas.openxmlformats.org/drawingml/2006/table">
            <a:tbl>
              <a:tblPr>
                <a:tableStyleId>{5C22544A-7EE6-4342-B048-85BDC9FD1C3A}</a:tableStyleId>
              </a:tblPr>
              <a:tblGrid>
                <a:gridCol w="1981200">
                  <a:extLst>
                    <a:ext uri="{9D8B030D-6E8A-4147-A177-3AD203B41FA5}">
                      <a16:colId xmlns:a16="http://schemas.microsoft.com/office/drawing/2014/main" val="2560535417"/>
                    </a:ext>
                  </a:extLst>
                </a:gridCol>
                <a:gridCol w="877053">
                  <a:extLst>
                    <a:ext uri="{9D8B030D-6E8A-4147-A177-3AD203B41FA5}">
                      <a16:colId xmlns:a16="http://schemas.microsoft.com/office/drawing/2014/main" val="809341996"/>
                    </a:ext>
                  </a:extLst>
                </a:gridCol>
                <a:gridCol w="888247">
                  <a:extLst>
                    <a:ext uri="{9D8B030D-6E8A-4147-A177-3AD203B41FA5}">
                      <a16:colId xmlns:a16="http://schemas.microsoft.com/office/drawing/2014/main" val="2363537245"/>
                    </a:ext>
                  </a:extLst>
                </a:gridCol>
              </a:tblGrid>
              <a:tr h="533400">
                <a:tc>
                  <a:txBody>
                    <a:bodyPr/>
                    <a:lstStyle/>
                    <a:p>
                      <a:pPr algn="ctr" fontAlgn="t"/>
                      <a:r>
                        <a:rPr lang="en-US" sz="1000" u="none" strike="noStrike">
                          <a:effectLst/>
                        </a:rPr>
                        <a:t> </a:t>
                      </a:r>
                      <a:endParaRPr lang="en-US" sz="1000" b="0" i="1" u="none" strike="noStrike">
                        <a:solidFill>
                          <a:srgbClr val="000000"/>
                        </a:solidFill>
                        <a:effectLst/>
                        <a:latin typeface="Helvetica Neue" panose="02000503000000020004" pitchFamily="2" charset="0"/>
                      </a:endParaRPr>
                    </a:p>
                  </a:txBody>
                  <a:tcPr marL="9525" marR="9525" marT="9525" marB="0"/>
                </a:tc>
                <a:tc>
                  <a:txBody>
                    <a:bodyPr/>
                    <a:lstStyle/>
                    <a:p>
                      <a:pPr algn="ctr" fontAlgn="t"/>
                      <a:r>
                        <a:rPr lang="en-US" sz="1000" u="none" strike="noStrike">
                          <a:effectLst/>
                        </a:rPr>
                        <a:t>Quality of high value homes</a:t>
                      </a:r>
                      <a:endParaRPr lang="en-US" sz="1000" b="0" i="1" u="none" strike="noStrike">
                        <a:solidFill>
                          <a:srgbClr val="000000"/>
                        </a:solidFill>
                        <a:effectLst/>
                        <a:latin typeface="Helvetica Neue" panose="02000503000000020004" pitchFamily="2" charset="0"/>
                      </a:endParaRPr>
                    </a:p>
                  </a:txBody>
                  <a:tcPr marL="9525" marR="9525" marT="9525" marB="0"/>
                </a:tc>
                <a:tc>
                  <a:txBody>
                    <a:bodyPr/>
                    <a:lstStyle/>
                    <a:p>
                      <a:pPr algn="ctr" fontAlgn="t"/>
                      <a:r>
                        <a:rPr lang="en-US" sz="1000" u="none" strike="noStrike">
                          <a:effectLst/>
                        </a:rPr>
                        <a:t>Quality of low value homes</a:t>
                      </a:r>
                      <a:endParaRPr lang="en-US" sz="1000" b="0" i="1" u="none" strike="noStrike">
                        <a:solidFill>
                          <a:srgbClr val="000000"/>
                        </a:solidFill>
                        <a:effectLst/>
                        <a:latin typeface="Helvetica Neue" panose="02000503000000020004" pitchFamily="2" charset="0"/>
                      </a:endParaRPr>
                    </a:p>
                  </a:txBody>
                  <a:tcPr marL="9525" marR="9525" marT="9525" marB="0"/>
                </a:tc>
                <a:extLst>
                  <a:ext uri="{0D108BD9-81ED-4DB2-BD59-A6C34878D82A}">
                    <a16:rowId xmlns:a16="http://schemas.microsoft.com/office/drawing/2014/main" val="2520863856"/>
                  </a:ext>
                </a:extLst>
              </a:tr>
              <a:tr h="177800">
                <a:tc>
                  <a:txBody>
                    <a:bodyPr/>
                    <a:lstStyle/>
                    <a:p>
                      <a:pPr algn="l" fontAlgn="t"/>
                      <a:r>
                        <a:rPr lang="en-US" sz="1000" u="none" strike="noStrike">
                          <a:effectLst/>
                        </a:rPr>
                        <a:t>Mean</a:t>
                      </a:r>
                      <a:endParaRPr lang="en-US" sz="1000" b="0" i="0" u="none" strike="noStrike">
                        <a:solidFill>
                          <a:srgbClr val="000000"/>
                        </a:solidFill>
                        <a:effectLst/>
                        <a:latin typeface="Helvetica Neue" panose="02000503000000020004" pitchFamily="2" charset="0"/>
                      </a:endParaRPr>
                    </a:p>
                  </a:txBody>
                  <a:tcPr marL="9525" marR="9525" marT="9525" marB="0"/>
                </a:tc>
                <a:tc>
                  <a:txBody>
                    <a:bodyPr/>
                    <a:lstStyle/>
                    <a:p>
                      <a:pPr algn="r" fontAlgn="t"/>
                      <a:r>
                        <a:rPr lang="en-US" sz="1000" u="none" strike="noStrike">
                          <a:effectLst/>
                        </a:rPr>
                        <a:t>7.03163686</a:t>
                      </a:r>
                      <a:endParaRPr lang="en-US" sz="1000" b="0" i="0" u="none" strike="noStrike">
                        <a:solidFill>
                          <a:srgbClr val="000000"/>
                        </a:solidFill>
                        <a:effectLst/>
                        <a:latin typeface="Helvetica Neue" panose="02000503000000020004" pitchFamily="2" charset="0"/>
                      </a:endParaRPr>
                    </a:p>
                  </a:txBody>
                  <a:tcPr marL="9525" marR="9525" marT="9525" marB="0"/>
                </a:tc>
                <a:tc>
                  <a:txBody>
                    <a:bodyPr/>
                    <a:lstStyle/>
                    <a:p>
                      <a:pPr algn="r" fontAlgn="t"/>
                      <a:r>
                        <a:rPr lang="en-US" sz="1000" u="none" strike="noStrike">
                          <a:effectLst/>
                        </a:rPr>
                        <a:t>5.16963064</a:t>
                      </a:r>
                      <a:endParaRPr lang="en-US" sz="1000" b="0" i="0" u="none" strike="noStrike">
                        <a:solidFill>
                          <a:srgbClr val="000000"/>
                        </a:solidFill>
                        <a:effectLst/>
                        <a:latin typeface="Helvetica Neue" panose="02000503000000020004" pitchFamily="2" charset="0"/>
                      </a:endParaRPr>
                    </a:p>
                  </a:txBody>
                  <a:tcPr marL="9525" marR="9525" marT="9525" marB="0"/>
                </a:tc>
                <a:extLst>
                  <a:ext uri="{0D108BD9-81ED-4DB2-BD59-A6C34878D82A}">
                    <a16:rowId xmlns:a16="http://schemas.microsoft.com/office/drawing/2014/main" val="378385626"/>
                  </a:ext>
                </a:extLst>
              </a:tr>
              <a:tr h="177800">
                <a:tc>
                  <a:txBody>
                    <a:bodyPr/>
                    <a:lstStyle/>
                    <a:p>
                      <a:pPr algn="l" fontAlgn="t"/>
                      <a:r>
                        <a:rPr lang="en-US" sz="1000" u="none" strike="noStrike">
                          <a:effectLst/>
                        </a:rPr>
                        <a:t>Variance</a:t>
                      </a:r>
                      <a:endParaRPr lang="en-US" sz="1000" b="0" i="0" u="none" strike="noStrike">
                        <a:solidFill>
                          <a:srgbClr val="000000"/>
                        </a:solidFill>
                        <a:effectLst/>
                        <a:latin typeface="Helvetica Neue" panose="02000503000000020004" pitchFamily="2" charset="0"/>
                      </a:endParaRPr>
                    </a:p>
                  </a:txBody>
                  <a:tcPr marL="9525" marR="9525" marT="9525" marB="0"/>
                </a:tc>
                <a:tc>
                  <a:txBody>
                    <a:bodyPr/>
                    <a:lstStyle/>
                    <a:p>
                      <a:pPr algn="r" fontAlgn="t"/>
                      <a:r>
                        <a:rPr lang="en-US" sz="1000" u="none" strike="noStrike">
                          <a:effectLst/>
                        </a:rPr>
                        <a:t>1.21249635</a:t>
                      </a:r>
                      <a:endParaRPr lang="en-US" sz="1000" b="0" i="0" u="none" strike="noStrike">
                        <a:solidFill>
                          <a:srgbClr val="000000"/>
                        </a:solidFill>
                        <a:effectLst/>
                        <a:latin typeface="Helvetica Neue" panose="02000503000000020004" pitchFamily="2" charset="0"/>
                      </a:endParaRPr>
                    </a:p>
                  </a:txBody>
                  <a:tcPr marL="9525" marR="9525" marT="9525" marB="0"/>
                </a:tc>
                <a:tc>
                  <a:txBody>
                    <a:bodyPr/>
                    <a:lstStyle/>
                    <a:p>
                      <a:pPr algn="r" fontAlgn="t"/>
                      <a:r>
                        <a:rPr lang="en-US" sz="1000" u="none" strike="noStrike">
                          <a:effectLst/>
                        </a:rPr>
                        <a:t>0.88351479</a:t>
                      </a:r>
                      <a:endParaRPr lang="en-US" sz="1000" b="0" i="0" u="none" strike="noStrike">
                        <a:solidFill>
                          <a:srgbClr val="000000"/>
                        </a:solidFill>
                        <a:effectLst/>
                        <a:latin typeface="Helvetica Neue" panose="02000503000000020004" pitchFamily="2" charset="0"/>
                      </a:endParaRPr>
                    </a:p>
                  </a:txBody>
                  <a:tcPr marL="9525" marR="9525" marT="9525" marB="0"/>
                </a:tc>
                <a:extLst>
                  <a:ext uri="{0D108BD9-81ED-4DB2-BD59-A6C34878D82A}">
                    <a16:rowId xmlns:a16="http://schemas.microsoft.com/office/drawing/2014/main" val="3199109956"/>
                  </a:ext>
                </a:extLst>
              </a:tr>
              <a:tr h="177800">
                <a:tc>
                  <a:txBody>
                    <a:bodyPr/>
                    <a:lstStyle/>
                    <a:p>
                      <a:pPr algn="l" fontAlgn="t"/>
                      <a:r>
                        <a:rPr lang="en-US" sz="1000" u="none" strike="noStrike">
                          <a:effectLst/>
                        </a:rPr>
                        <a:t>Observations</a:t>
                      </a:r>
                      <a:endParaRPr lang="en-US" sz="1000" b="0" i="0" u="none" strike="noStrike">
                        <a:solidFill>
                          <a:srgbClr val="000000"/>
                        </a:solidFill>
                        <a:effectLst/>
                        <a:latin typeface="Helvetica Neue" panose="02000503000000020004" pitchFamily="2" charset="0"/>
                      </a:endParaRPr>
                    </a:p>
                  </a:txBody>
                  <a:tcPr marL="9525" marR="9525" marT="9525" marB="0"/>
                </a:tc>
                <a:tc>
                  <a:txBody>
                    <a:bodyPr/>
                    <a:lstStyle/>
                    <a:p>
                      <a:pPr algn="r" fontAlgn="t"/>
                      <a:r>
                        <a:rPr lang="en-US" sz="1000" u="none" strike="noStrike">
                          <a:effectLst/>
                        </a:rPr>
                        <a:t>727</a:t>
                      </a:r>
                      <a:endParaRPr lang="en-US" sz="1000" b="0" i="0" u="none" strike="noStrike">
                        <a:solidFill>
                          <a:srgbClr val="000000"/>
                        </a:solidFill>
                        <a:effectLst/>
                        <a:latin typeface="Helvetica Neue" panose="02000503000000020004" pitchFamily="2" charset="0"/>
                      </a:endParaRPr>
                    </a:p>
                  </a:txBody>
                  <a:tcPr marL="9525" marR="9525" marT="9525" marB="0"/>
                </a:tc>
                <a:tc>
                  <a:txBody>
                    <a:bodyPr/>
                    <a:lstStyle/>
                    <a:p>
                      <a:pPr algn="r" fontAlgn="t"/>
                      <a:r>
                        <a:rPr lang="en-US" sz="1000" u="none" strike="noStrike">
                          <a:effectLst/>
                        </a:rPr>
                        <a:t>731</a:t>
                      </a:r>
                      <a:endParaRPr lang="en-US" sz="1000" b="0" i="0" u="none" strike="noStrike">
                        <a:solidFill>
                          <a:srgbClr val="000000"/>
                        </a:solidFill>
                        <a:effectLst/>
                        <a:latin typeface="Helvetica Neue" panose="02000503000000020004" pitchFamily="2" charset="0"/>
                      </a:endParaRPr>
                    </a:p>
                  </a:txBody>
                  <a:tcPr marL="9525" marR="9525" marT="9525" marB="0"/>
                </a:tc>
                <a:extLst>
                  <a:ext uri="{0D108BD9-81ED-4DB2-BD59-A6C34878D82A}">
                    <a16:rowId xmlns:a16="http://schemas.microsoft.com/office/drawing/2014/main" val="2516070726"/>
                  </a:ext>
                </a:extLst>
              </a:tr>
              <a:tr h="177800">
                <a:tc>
                  <a:txBody>
                    <a:bodyPr/>
                    <a:lstStyle/>
                    <a:p>
                      <a:pPr algn="l" fontAlgn="t"/>
                      <a:r>
                        <a:rPr lang="en-US" sz="1000" u="none" strike="noStrike">
                          <a:effectLst/>
                        </a:rPr>
                        <a:t>Standard error</a:t>
                      </a:r>
                      <a:endParaRPr lang="en-US" sz="1000" b="0" i="0" u="none" strike="noStrike">
                        <a:solidFill>
                          <a:srgbClr val="000000"/>
                        </a:solidFill>
                        <a:effectLst/>
                        <a:latin typeface="Helvetica Neue" panose="02000503000000020004" pitchFamily="2" charset="0"/>
                      </a:endParaRPr>
                    </a:p>
                  </a:txBody>
                  <a:tcPr marL="9525" marR="9525" marT="9525" marB="0"/>
                </a:tc>
                <a:tc>
                  <a:txBody>
                    <a:bodyPr/>
                    <a:lstStyle/>
                    <a:p>
                      <a:pPr algn="r" fontAlgn="t"/>
                      <a:r>
                        <a:rPr lang="en-US" sz="1000" u="none" strike="noStrike">
                          <a:effectLst/>
                        </a:rPr>
                        <a:t>0.0408388</a:t>
                      </a:r>
                      <a:endParaRPr lang="en-US" sz="1000" b="0" i="0" u="none" strike="noStrike">
                        <a:solidFill>
                          <a:srgbClr val="000000"/>
                        </a:solidFill>
                        <a:effectLst/>
                        <a:latin typeface="Helvetica Neue" panose="02000503000000020004" pitchFamily="2" charset="0"/>
                      </a:endParaRPr>
                    </a:p>
                  </a:txBody>
                  <a:tcPr marL="9525" marR="9525" marT="9525" marB="0"/>
                </a:tc>
                <a:tc>
                  <a:txBody>
                    <a:bodyPr/>
                    <a:lstStyle/>
                    <a:p>
                      <a:pPr algn="r" fontAlgn="t"/>
                      <a:r>
                        <a:rPr lang="en-US" sz="1000" u="none" strike="noStrike">
                          <a:effectLst/>
                        </a:rPr>
                        <a:t>0.03476548</a:t>
                      </a:r>
                      <a:endParaRPr lang="en-US" sz="1000" b="0" i="0" u="none" strike="noStrike">
                        <a:solidFill>
                          <a:srgbClr val="000000"/>
                        </a:solidFill>
                        <a:effectLst/>
                        <a:latin typeface="Helvetica Neue" panose="02000503000000020004" pitchFamily="2" charset="0"/>
                      </a:endParaRPr>
                    </a:p>
                  </a:txBody>
                  <a:tcPr marL="9525" marR="9525" marT="9525" marB="0"/>
                </a:tc>
                <a:extLst>
                  <a:ext uri="{0D108BD9-81ED-4DB2-BD59-A6C34878D82A}">
                    <a16:rowId xmlns:a16="http://schemas.microsoft.com/office/drawing/2014/main" val="2546207126"/>
                  </a:ext>
                </a:extLst>
              </a:tr>
              <a:tr h="177800">
                <a:tc>
                  <a:txBody>
                    <a:bodyPr/>
                    <a:lstStyle/>
                    <a:p>
                      <a:pPr algn="l" fontAlgn="t"/>
                      <a:r>
                        <a:rPr lang="en-US" sz="1000" u="none" strike="noStrike">
                          <a:effectLst/>
                        </a:rPr>
                        <a:t>CI upper</a:t>
                      </a:r>
                      <a:endParaRPr lang="en-US" sz="1000" b="0" i="0" u="none" strike="noStrike">
                        <a:solidFill>
                          <a:srgbClr val="000000"/>
                        </a:solidFill>
                        <a:effectLst/>
                        <a:latin typeface="Helvetica Neue" panose="02000503000000020004" pitchFamily="2" charset="0"/>
                      </a:endParaRPr>
                    </a:p>
                  </a:txBody>
                  <a:tcPr marL="9525" marR="9525" marT="9525" marB="0"/>
                </a:tc>
                <a:tc>
                  <a:txBody>
                    <a:bodyPr/>
                    <a:lstStyle/>
                    <a:p>
                      <a:pPr algn="r" fontAlgn="t"/>
                      <a:r>
                        <a:rPr lang="en-US" sz="1000" u="none" strike="noStrike">
                          <a:effectLst/>
                        </a:rPr>
                        <a:t>0.08011092</a:t>
                      </a:r>
                      <a:endParaRPr lang="en-US" sz="1000" b="0" i="0" u="none" strike="noStrike">
                        <a:solidFill>
                          <a:srgbClr val="000000"/>
                        </a:solidFill>
                        <a:effectLst/>
                        <a:latin typeface="Helvetica Neue" panose="02000503000000020004" pitchFamily="2" charset="0"/>
                      </a:endParaRPr>
                    </a:p>
                  </a:txBody>
                  <a:tcPr marL="9525" marR="9525" marT="9525" marB="0"/>
                </a:tc>
                <a:tc>
                  <a:txBody>
                    <a:bodyPr/>
                    <a:lstStyle/>
                    <a:p>
                      <a:pPr algn="r" fontAlgn="t"/>
                      <a:r>
                        <a:rPr lang="en-US" sz="1000" u="none" strike="noStrike">
                          <a:effectLst/>
                        </a:rPr>
                        <a:t>0.06819726</a:t>
                      </a:r>
                      <a:endParaRPr lang="en-US" sz="1000" b="0" i="0" u="none" strike="noStrike">
                        <a:solidFill>
                          <a:srgbClr val="000000"/>
                        </a:solidFill>
                        <a:effectLst/>
                        <a:latin typeface="Helvetica Neue" panose="02000503000000020004" pitchFamily="2" charset="0"/>
                      </a:endParaRPr>
                    </a:p>
                  </a:txBody>
                  <a:tcPr marL="9525" marR="9525" marT="9525" marB="0"/>
                </a:tc>
                <a:extLst>
                  <a:ext uri="{0D108BD9-81ED-4DB2-BD59-A6C34878D82A}">
                    <a16:rowId xmlns:a16="http://schemas.microsoft.com/office/drawing/2014/main" val="603031307"/>
                  </a:ext>
                </a:extLst>
              </a:tr>
              <a:tr h="177800">
                <a:tc>
                  <a:txBody>
                    <a:bodyPr/>
                    <a:lstStyle/>
                    <a:p>
                      <a:pPr algn="l" fontAlgn="t"/>
                      <a:r>
                        <a:rPr lang="en-US" sz="1000" u="none" strike="noStrike">
                          <a:effectLst/>
                        </a:rPr>
                        <a:t>CI lower</a:t>
                      </a:r>
                      <a:endParaRPr lang="en-US" sz="1000" b="0" i="0" u="none" strike="noStrike">
                        <a:solidFill>
                          <a:srgbClr val="000000"/>
                        </a:solidFill>
                        <a:effectLst/>
                        <a:latin typeface="Helvetica Neue" panose="02000503000000020004" pitchFamily="2" charset="0"/>
                      </a:endParaRPr>
                    </a:p>
                  </a:txBody>
                  <a:tcPr marL="9525" marR="9525" marT="9525" marB="0"/>
                </a:tc>
                <a:tc>
                  <a:txBody>
                    <a:bodyPr/>
                    <a:lstStyle/>
                    <a:p>
                      <a:pPr algn="r" fontAlgn="t"/>
                      <a:r>
                        <a:rPr lang="en-US" sz="1000" u="none" strike="noStrike">
                          <a:effectLst/>
                        </a:rPr>
                        <a:t>0.08011092</a:t>
                      </a:r>
                      <a:endParaRPr lang="en-US" sz="1000" b="0" i="0" u="none" strike="noStrike">
                        <a:solidFill>
                          <a:srgbClr val="000000"/>
                        </a:solidFill>
                        <a:effectLst/>
                        <a:latin typeface="Helvetica Neue" panose="02000503000000020004" pitchFamily="2" charset="0"/>
                      </a:endParaRPr>
                    </a:p>
                  </a:txBody>
                  <a:tcPr marL="9525" marR="9525" marT="9525" marB="0"/>
                </a:tc>
                <a:tc>
                  <a:txBody>
                    <a:bodyPr/>
                    <a:lstStyle/>
                    <a:p>
                      <a:pPr algn="r" fontAlgn="t"/>
                      <a:r>
                        <a:rPr lang="en-US" sz="1000" u="none" strike="noStrike" dirty="0">
                          <a:effectLst/>
                        </a:rPr>
                        <a:t>0.06819726</a:t>
                      </a:r>
                      <a:endParaRPr lang="en-US" sz="1000" b="0" i="0" u="none" strike="noStrike" dirty="0">
                        <a:solidFill>
                          <a:srgbClr val="000000"/>
                        </a:solidFill>
                        <a:effectLst/>
                        <a:latin typeface="Helvetica Neue" panose="02000503000000020004" pitchFamily="2" charset="0"/>
                      </a:endParaRPr>
                    </a:p>
                  </a:txBody>
                  <a:tcPr marL="9525" marR="9525" marT="9525" marB="0"/>
                </a:tc>
                <a:extLst>
                  <a:ext uri="{0D108BD9-81ED-4DB2-BD59-A6C34878D82A}">
                    <a16:rowId xmlns:a16="http://schemas.microsoft.com/office/drawing/2014/main" val="856618030"/>
                  </a:ext>
                </a:extLst>
              </a:tr>
            </a:tbl>
          </a:graphicData>
        </a:graphic>
      </p:graphicFrame>
      <p:sp>
        <p:nvSpPr>
          <p:cNvPr id="16" name="TextBox 15">
            <a:extLst>
              <a:ext uri="{FF2B5EF4-FFF2-40B4-BE49-F238E27FC236}">
                <a16:creationId xmlns:a16="http://schemas.microsoft.com/office/drawing/2014/main" id="{0C12D97A-E093-B942-99C7-D027A9F1070C}"/>
              </a:ext>
            </a:extLst>
          </p:cNvPr>
          <p:cNvSpPr txBox="1"/>
          <p:nvPr/>
        </p:nvSpPr>
        <p:spPr>
          <a:xfrm>
            <a:off x="6400803" y="4953000"/>
            <a:ext cx="4354284" cy="923330"/>
          </a:xfrm>
          <a:prstGeom prst="rect">
            <a:avLst/>
          </a:prstGeom>
          <a:noFill/>
        </p:spPr>
        <p:txBody>
          <a:bodyPr wrap="square" rtlCol="0">
            <a:spAutoFit/>
          </a:bodyPr>
          <a:lstStyle/>
          <a:p>
            <a:r>
              <a:rPr lang="en-US" dirty="0"/>
              <a:t>Conclusion</a:t>
            </a:r>
          </a:p>
          <a:p>
            <a:r>
              <a:rPr lang="en-US" dirty="0"/>
              <a:t>Based on the the P-value this hypothesis will be rejected because it is less than 0.05</a:t>
            </a:r>
          </a:p>
        </p:txBody>
      </p:sp>
    </p:spTree>
    <p:extLst>
      <p:ext uri="{BB962C8B-B14F-4D97-AF65-F5344CB8AC3E}">
        <p14:creationId xmlns:p14="http://schemas.microsoft.com/office/powerpoint/2010/main" val="2367607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34A6F-C4C3-FC40-9137-863D955BFFF2}"/>
              </a:ext>
            </a:extLst>
          </p:cNvPr>
          <p:cNvSpPr>
            <a:spLocks noGrp="1"/>
          </p:cNvSpPr>
          <p:nvPr>
            <p:ph type="title"/>
          </p:nvPr>
        </p:nvSpPr>
        <p:spPr/>
        <p:txBody>
          <a:bodyPr/>
          <a:lstStyle/>
          <a:p>
            <a:r>
              <a:rPr lang="en-US" dirty="0"/>
              <a:t>Other factors</a:t>
            </a:r>
          </a:p>
        </p:txBody>
      </p:sp>
      <p:graphicFrame>
        <p:nvGraphicFramePr>
          <p:cNvPr id="4" name="Content Placeholder 3">
            <a:extLst>
              <a:ext uri="{FF2B5EF4-FFF2-40B4-BE49-F238E27FC236}">
                <a16:creationId xmlns:a16="http://schemas.microsoft.com/office/drawing/2014/main" id="{BFEF0450-7F1F-FD46-B327-88906326F0B3}"/>
              </a:ext>
            </a:extLst>
          </p:cNvPr>
          <p:cNvGraphicFramePr>
            <a:graphicFrameLocks noGrp="1"/>
          </p:cNvGraphicFramePr>
          <p:nvPr>
            <p:ph idx="1"/>
            <p:extLst>
              <p:ext uri="{D42A27DB-BD31-4B8C-83A1-F6EECF244321}">
                <p14:modId xmlns:p14="http://schemas.microsoft.com/office/powerpoint/2010/main" val="1363414015"/>
              </p:ext>
            </p:extLst>
          </p:nvPr>
        </p:nvGraphicFramePr>
        <p:xfrm>
          <a:off x="1371600" y="1816100"/>
          <a:ext cx="4521200" cy="23749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535C19FB-11B9-5948-A0A5-F5774CD4AD3D}"/>
              </a:ext>
            </a:extLst>
          </p:cNvPr>
          <p:cNvGraphicFramePr>
            <a:graphicFrameLocks/>
          </p:cNvGraphicFramePr>
          <p:nvPr>
            <p:extLst>
              <p:ext uri="{D42A27DB-BD31-4B8C-83A1-F6EECF244321}">
                <p14:modId xmlns:p14="http://schemas.microsoft.com/office/powerpoint/2010/main" val="888625693"/>
              </p:ext>
            </p:extLst>
          </p:nvPr>
        </p:nvGraphicFramePr>
        <p:xfrm>
          <a:off x="7315201" y="1816100"/>
          <a:ext cx="4290786" cy="23749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DE3A2B3C-2888-7E43-B279-3E02E78F98D4}"/>
              </a:ext>
            </a:extLst>
          </p:cNvPr>
          <p:cNvGraphicFramePr>
            <a:graphicFrameLocks/>
          </p:cNvGraphicFramePr>
          <p:nvPr>
            <p:extLst>
              <p:ext uri="{D42A27DB-BD31-4B8C-83A1-F6EECF244321}">
                <p14:modId xmlns:p14="http://schemas.microsoft.com/office/powerpoint/2010/main" val="474755082"/>
              </p:ext>
            </p:extLst>
          </p:nvPr>
        </p:nvGraphicFramePr>
        <p:xfrm>
          <a:off x="3679371" y="4432300"/>
          <a:ext cx="4702629" cy="19558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213277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188E5-9FCA-5346-87BB-724F9C8FD683}"/>
              </a:ext>
            </a:extLst>
          </p:cNvPr>
          <p:cNvSpPr>
            <a:spLocks noGrp="1"/>
          </p:cNvSpPr>
          <p:nvPr>
            <p:ph type="title"/>
          </p:nvPr>
        </p:nvSpPr>
        <p:spPr/>
        <p:txBody>
          <a:bodyPr/>
          <a:lstStyle/>
          <a:p>
            <a:r>
              <a:rPr lang="en-US" dirty="0"/>
              <a:t>Final message and recommendations</a:t>
            </a:r>
          </a:p>
        </p:txBody>
      </p:sp>
      <p:sp>
        <p:nvSpPr>
          <p:cNvPr id="3" name="Content Placeholder 2">
            <a:extLst>
              <a:ext uri="{FF2B5EF4-FFF2-40B4-BE49-F238E27FC236}">
                <a16:creationId xmlns:a16="http://schemas.microsoft.com/office/drawing/2014/main" id="{3755CF5B-8F82-7443-A0D7-CF28DCAF514D}"/>
              </a:ext>
            </a:extLst>
          </p:cNvPr>
          <p:cNvSpPr>
            <a:spLocks noGrp="1"/>
          </p:cNvSpPr>
          <p:nvPr>
            <p:ph idx="1"/>
          </p:nvPr>
        </p:nvSpPr>
        <p:spPr>
          <a:xfrm>
            <a:off x="1371600" y="1306287"/>
            <a:ext cx="9601200" cy="5127170"/>
          </a:xfrm>
        </p:spPr>
        <p:txBody>
          <a:bodyPr/>
          <a:lstStyle/>
          <a:p>
            <a:r>
              <a:rPr lang="en-US" dirty="0"/>
              <a:t>The results of the T test conducted on condition and quality of high selling homes where not factors that drive home prices. Further test we’re done to provide adequate driving factor. The bar graph represent the top selling neighborhoods over the years. This chart not only show the top selling homes yearly also show which homes remain top-selling even when Home sales decreased. No Ridge is the top selling neighbor and it’s proven to be factor that drives home prices</a:t>
            </a:r>
          </a:p>
        </p:txBody>
      </p:sp>
      <p:graphicFrame>
        <p:nvGraphicFramePr>
          <p:cNvPr id="5" name="Chart 4">
            <a:extLst>
              <a:ext uri="{FF2B5EF4-FFF2-40B4-BE49-F238E27FC236}">
                <a16:creationId xmlns:a16="http://schemas.microsoft.com/office/drawing/2014/main" id="{405B35C8-033C-AA4D-A540-1E32A38AA3EF}"/>
              </a:ext>
            </a:extLst>
          </p:cNvPr>
          <p:cNvGraphicFramePr>
            <a:graphicFrameLocks/>
          </p:cNvGraphicFramePr>
          <p:nvPr>
            <p:extLst>
              <p:ext uri="{D42A27DB-BD31-4B8C-83A1-F6EECF244321}">
                <p14:modId xmlns:p14="http://schemas.microsoft.com/office/powerpoint/2010/main" val="3308717246"/>
              </p:ext>
            </p:extLst>
          </p:nvPr>
        </p:nvGraphicFramePr>
        <p:xfrm>
          <a:off x="1790700" y="3802610"/>
          <a:ext cx="3946071" cy="236959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Table 6">
            <a:extLst>
              <a:ext uri="{FF2B5EF4-FFF2-40B4-BE49-F238E27FC236}">
                <a16:creationId xmlns:a16="http://schemas.microsoft.com/office/drawing/2014/main" id="{588D96DF-67F8-554A-AB2B-E1FE2A8E911D}"/>
              </a:ext>
            </a:extLst>
          </p:cNvPr>
          <p:cNvGraphicFramePr>
            <a:graphicFrameLocks noGrp="1"/>
          </p:cNvGraphicFramePr>
          <p:nvPr>
            <p:extLst>
              <p:ext uri="{D42A27DB-BD31-4B8C-83A1-F6EECF244321}">
                <p14:modId xmlns:p14="http://schemas.microsoft.com/office/powerpoint/2010/main" val="2955413667"/>
              </p:ext>
            </p:extLst>
          </p:nvPr>
        </p:nvGraphicFramePr>
        <p:xfrm>
          <a:off x="5921829" y="3802611"/>
          <a:ext cx="4778828" cy="2369589"/>
        </p:xfrm>
        <a:graphic>
          <a:graphicData uri="http://schemas.openxmlformats.org/drawingml/2006/table">
            <a:tbl>
              <a:tblPr>
                <a:tableStyleId>{5C22544A-7EE6-4342-B048-85BDC9FD1C3A}</a:tableStyleId>
              </a:tblPr>
              <a:tblGrid>
                <a:gridCol w="2384828">
                  <a:extLst>
                    <a:ext uri="{9D8B030D-6E8A-4147-A177-3AD203B41FA5}">
                      <a16:colId xmlns:a16="http://schemas.microsoft.com/office/drawing/2014/main" val="3387199318"/>
                    </a:ext>
                  </a:extLst>
                </a:gridCol>
                <a:gridCol w="1197000">
                  <a:extLst>
                    <a:ext uri="{9D8B030D-6E8A-4147-A177-3AD203B41FA5}">
                      <a16:colId xmlns:a16="http://schemas.microsoft.com/office/drawing/2014/main" val="49481429"/>
                    </a:ext>
                  </a:extLst>
                </a:gridCol>
                <a:gridCol w="1197000">
                  <a:extLst>
                    <a:ext uri="{9D8B030D-6E8A-4147-A177-3AD203B41FA5}">
                      <a16:colId xmlns:a16="http://schemas.microsoft.com/office/drawing/2014/main" val="3141433142"/>
                    </a:ext>
                  </a:extLst>
                </a:gridCol>
              </a:tblGrid>
              <a:tr h="353048">
                <a:tc>
                  <a:txBody>
                    <a:bodyPr/>
                    <a:lstStyle/>
                    <a:p>
                      <a:pPr algn="l" fontAlgn="t"/>
                      <a:r>
                        <a:rPr lang="en-US" sz="1000" u="none" strike="noStrike" dirty="0">
                          <a:effectLst/>
                        </a:rPr>
                        <a:t>t-Test: Two-Sample Assuming Unequal Variances</a:t>
                      </a:r>
                      <a:endParaRPr lang="en-US" sz="1000" b="0" i="0" u="none" strike="noStrike" dirty="0">
                        <a:solidFill>
                          <a:srgbClr val="000000"/>
                        </a:solidFill>
                        <a:effectLst/>
                        <a:latin typeface="Helvetica Neue" panose="02000503000000020004" pitchFamily="2" charset="0"/>
                      </a:endParaRPr>
                    </a:p>
                  </a:txBody>
                  <a:tcPr marL="9525" marR="9525" marT="9525" marB="0"/>
                </a:tc>
                <a:tc>
                  <a:txBody>
                    <a:bodyPr/>
                    <a:lstStyle/>
                    <a:p>
                      <a:pPr algn="l" fontAlgn="t"/>
                      <a:endParaRPr lang="en-US" sz="1000" b="0" i="0" u="none" strike="noStrike">
                        <a:solidFill>
                          <a:srgbClr val="000000"/>
                        </a:solidFill>
                        <a:effectLst/>
                        <a:latin typeface="Helvetica Neue" panose="02000503000000020004" pitchFamily="2" charset="0"/>
                      </a:endParaRPr>
                    </a:p>
                  </a:txBody>
                  <a:tcPr marL="9525" marR="9525" marT="9525" marB="0"/>
                </a:tc>
                <a:tc>
                  <a:txBody>
                    <a:bodyPr/>
                    <a:lstStyle/>
                    <a:p>
                      <a:pPr algn="l" fontAlgn="t"/>
                      <a:endParaRPr lang="en-US" sz="1000" b="0" i="0" u="none" strike="noStrike">
                        <a:solidFill>
                          <a:srgbClr val="000000"/>
                        </a:solidFill>
                        <a:effectLst/>
                        <a:latin typeface="Helvetica Neue" panose="02000503000000020004" pitchFamily="2" charset="0"/>
                      </a:endParaRPr>
                    </a:p>
                  </a:txBody>
                  <a:tcPr marL="9525" marR="9525" marT="9525" marB="0"/>
                </a:tc>
                <a:extLst>
                  <a:ext uri="{0D108BD9-81ED-4DB2-BD59-A6C34878D82A}">
                    <a16:rowId xmlns:a16="http://schemas.microsoft.com/office/drawing/2014/main" val="1952156986"/>
                  </a:ext>
                </a:extLst>
              </a:tr>
              <a:tr h="161925">
                <a:tc>
                  <a:txBody>
                    <a:bodyPr/>
                    <a:lstStyle/>
                    <a:p>
                      <a:pPr algn="l" fontAlgn="t"/>
                      <a:endParaRPr lang="en-US" sz="1000" b="0" i="0" u="none" strike="noStrike">
                        <a:solidFill>
                          <a:srgbClr val="000000"/>
                        </a:solidFill>
                        <a:effectLst/>
                        <a:latin typeface="Helvetica Neue" panose="02000503000000020004" pitchFamily="2" charset="0"/>
                      </a:endParaRPr>
                    </a:p>
                  </a:txBody>
                  <a:tcPr marL="9525" marR="9525" marT="9525" marB="0"/>
                </a:tc>
                <a:tc>
                  <a:txBody>
                    <a:bodyPr/>
                    <a:lstStyle/>
                    <a:p>
                      <a:pPr algn="l" fontAlgn="t"/>
                      <a:endParaRPr lang="en-US" sz="1000" b="0" i="0" u="none" strike="noStrike">
                        <a:solidFill>
                          <a:srgbClr val="000000"/>
                        </a:solidFill>
                        <a:effectLst/>
                        <a:latin typeface="Helvetica Neue" panose="02000503000000020004" pitchFamily="2" charset="0"/>
                      </a:endParaRPr>
                    </a:p>
                  </a:txBody>
                  <a:tcPr marL="9525" marR="9525" marT="9525" marB="0"/>
                </a:tc>
                <a:tc>
                  <a:txBody>
                    <a:bodyPr/>
                    <a:lstStyle/>
                    <a:p>
                      <a:pPr algn="l" fontAlgn="t"/>
                      <a:endParaRPr lang="en-US" sz="1000" b="0" i="0" u="none" strike="noStrike">
                        <a:solidFill>
                          <a:srgbClr val="000000"/>
                        </a:solidFill>
                        <a:effectLst/>
                        <a:latin typeface="Helvetica Neue" panose="02000503000000020004" pitchFamily="2" charset="0"/>
                      </a:endParaRPr>
                    </a:p>
                  </a:txBody>
                  <a:tcPr marL="9525" marR="9525" marT="9525" marB="0"/>
                </a:tc>
                <a:extLst>
                  <a:ext uri="{0D108BD9-81ED-4DB2-BD59-A6C34878D82A}">
                    <a16:rowId xmlns:a16="http://schemas.microsoft.com/office/drawing/2014/main" val="408791282"/>
                  </a:ext>
                </a:extLst>
              </a:tr>
              <a:tr h="161925">
                <a:tc>
                  <a:txBody>
                    <a:bodyPr/>
                    <a:lstStyle/>
                    <a:p>
                      <a:pPr algn="ctr" fontAlgn="t"/>
                      <a:r>
                        <a:rPr lang="en-US" sz="1000" u="none" strike="noStrike">
                          <a:effectLst/>
                        </a:rPr>
                        <a:t> </a:t>
                      </a:r>
                      <a:endParaRPr lang="en-US" sz="1000" b="0" i="1" u="none" strike="noStrike">
                        <a:solidFill>
                          <a:srgbClr val="000000"/>
                        </a:solidFill>
                        <a:effectLst/>
                        <a:latin typeface="Helvetica Neue" panose="02000503000000020004" pitchFamily="2" charset="0"/>
                      </a:endParaRPr>
                    </a:p>
                  </a:txBody>
                  <a:tcPr marL="9525" marR="9525" marT="9525" marB="0"/>
                </a:tc>
                <a:tc>
                  <a:txBody>
                    <a:bodyPr/>
                    <a:lstStyle/>
                    <a:p>
                      <a:pPr algn="ctr" fontAlgn="t"/>
                      <a:r>
                        <a:rPr lang="en-US" sz="1000" u="none" strike="noStrike">
                          <a:effectLst/>
                        </a:rPr>
                        <a:t>250000</a:t>
                      </a:r>
                      <a:endParaRPr lang="en-US" sz="1000" b="0" i="1" u="none" strike="noStrike">
                        <a:solidFill>
                          <a:srgbClr val="000000"/>
                        </a:solidFill>
                        <a:effectLst/>
                        <a:latin typeface="Helvetica Neue" panose="02000503000000020004" pitchFamily="2" charset="0"/>
                      </a:endParaRPr>
                    </a:p>
                  </a:txBody>
                  <a:tcPr marL="9525" marR="9525" marT="9525" marB="0"/>
                </a:tc>
                <a:tc>
                  <a:txBody>
                    <a:bodyPr/>
                    <a:lstStyle/>
                    <a:p>
                      <a:pPr algn="ctr" fontAlgn="t"/>
                      <a:r>
                        <a:rPr lang="en-US" sz="1000" u="none" strike="noStrike">
                          <a:effectLst/>
                        </a:rPr>
                        <a:t>208500</a:t>
                      </a:r>
                      <a:endParaRPr lang="en-US" sz="1000" b="0" i="1" u="none" strike="noStrike">
                        <a:solidFill>
                          <a:srgbClr val="000000"/>
                        </a:solidFill>
                        <a:effectLst/>
                        <a:latin typeface="Helvetica Neue" panose="02000503000000020004" pitchFamily="2" charset="0"/>
                      </a:endParaRPr>
                    </a:p>
                  </a:txBody>
                  <a:tcPr marL="9525" marR="9525" marT="9525" marB="0"/>
                </a:tc>
                <a:extLst>
                  <a:ext uri="{0D108BD9-81ED-4DB2-BD59-A6C34878D82A}">
                    <a16:rowId xmlns:a16="http://schemas.microsoft.com/office/drawing/2014/main" val="712319544"/>
                  </a:ext>
                </a:extLst>
              </a:tr>
              <a:tr h="161925">
                <a:tc>
                  <a:txBody>
                    <a:bodyPr/>
                    <a:lstStyle/>
                    <a:p>
                      <a:pPr algn="l" fontAlgn="t"/>
                      <a:r>
                        <a:rPr lang="en-US" sz="1000" u="none" strike="noStrike">
                          <a:effectLst/>
                        </a:rPr>
                        <a:t>Mean</a:t>
                      </a:r>
                      <a:endParaRPr lang="en-US" sz="1000" b="0" i="0" u="none" strike="noStrike">
                        <a:solidFill>
                          <a:srgbClr val="000000"/>
                        </a:solidFill>
                        <a:effectLst/>
                        <a:latin typeface="Helvetica Neue" panose="02000503000000020004" pitchFamily="2" charset="0"/>
                      </a:endParaRPr>
                    </a:p>
                  </a:txBody>
                  <a:tcPr marL="9525" marR="9525" marT="9525" marB="0"/>
                </a:tc>
                <a:tc>
                  <a:txBody>
                    <a:bodyPr/>
                    <a:lstStyle/>
                    <a:p>
                      <a:pPr algn="r" fontAlgn="t"/>
                      <a:r>
                        <a:rPr lang="en-US" sz="1000" u="none" strike="noStrike">
                          <a:effectLst/>
                        </a:rPr>
                        <a:t>323693.043</a:t>
                      </a:r>
                      <a:endParaRPr lang="en-US" sz="1000" b="0" i="0" u="none" strike="noStrike">
                        <a:solidFill>
                          <a:srgbClr val="000000"/>
                        </a:solidFill>
                        <a:effectLst/>
                        <a:latin typeface="Helvetica Neue" panose="02000503000000020004" pitchFamily="2" charset="0"/>
                      </a:endParaRPr>
                    </a:p>
                  </a:txBody>
                  <a:tcPr marL="9525" marR="9525" marT="9525" marB="0"/>
                </a:tc>
                <a:tc>
                  <a:txBody>
                    <a:bodyPr/>
                    <a:lstStyle/>
                    <a:p>
                      <a:pPr algn="r" fontAlgn="t"/>
                      <a:r>
                        <a:rPr lang="en-US" sz="1000" u="none" strike="noStrike">
                          <a:effectLst/>
                        </a:rPr>
                        <a:t>176438.179</a:t>
                      </a:r>
                      <a:endParaRPr lang="en-US" sz="1000" b="0" i="0" u="none" strike="noStrike">
                        <a:solidFill>
                          <a:srgbClr val="000000"/>
                        </a:solidFill>
                        <a:effectLst/>
                        <a:latin typeface="Helvetica Neue" panose="02000503000000020004" pitchFamily="2" charset="0"/>
                      </a:endParaRPr>
                    </a:p>
                  </a:txBody>
                  <a:tcPr marL="9525" marR="9525" marT="9525" marB="0"/>
                </a:tc>
                <a:extLst>
                  <a:ext uri="{0D108BD9-81ED-4DB2-BD59-A6C34878D82A}">
                    <a16:rowId xmlns:a16="http://schemas.microsoft.com/office/drawing/2014/main" val="3722033774"/>
                  </a:ext>
                </a:extLst>
              </a:tr>
              <a:tr h="161925">
                <a:tc>
                  <a:txBody>
                    <a:bodyPr/>
                    <a:lstStyle/>
                    <a:p>
                      <a:pPr algn="l" fontAlgn="t"/>
                      <a:r>
                        <a:rPr lang="en-US" sz="1000" u="none" strike="noStrike">
                          <a:effectLst/>
                        </a:rPr>
                        <a:t>Variance</a:t>
                      </a:r>
                      <a:endParaRPr lang="en-US" sz="1000" b="0" i="0" u="none" strike="noStrike">
                        <a:solidFill>
                          <a:srgbClr val="000000"/>
                        </a:solidFill>
                        <a:effectLst/>
                        <a:latin typeface="Helvetica Neue" panose="02000503000000020004" pitchFamily="2" charset="0"/>
                      </a:endParaRPr>
                    </a:p>
                  </a:txBody>
                  <a:tcPr marL="9525" marR="9525" marT="9525" marB="0"/>
                </a:tc>
                <a:tc>
                  <a:txBody>
                    <a:bodyPr/>
                    <a:lstStyle/>
                    <a:p>
                      <a:pPr algn="r" fontAlgn="t"/>
                      <a:r>
                        <a:rPr lang="en-US" sz="1000" u="none" strike="noStrike">
                          <a:effectLst/>
                        </a:rPr>
                        <a:t>1.1758E+10</a:t>
                      </a:r>
                      <a:endParaRPr lang="en-US" sz="1000" b="0" i="0" u="none" strike="noStrike">
                        <a:solidFill>
                          <a:srgbClr val="000000"/>
                        </a:solidFill>
                        <a:effectLst/>
                        <a:latin typeface="Helvetica Neue" panose="02000503000000020004" pitchFamily="2" charset="0"/>
                      </a:endParaRPr>
                    </a:p>
                  </a:txBody>
                  <a:tcPr marL="9525" marR="9525" marT="9525" marB="0"/>
                </a:tc>
                <a:tc>
                  <a:txBody>
                    <a:bodyPr/>
                    <a:lstStyle/>
                    <a:p>
                      <a:pPr algn="r" fontAlgn="t"/>
                      <a:r>
                        <a:rPr lang="en-US" sz="1000" u="none" strike="noStrike">
                          <a:effectLst/>
                        </a:rPr>
                        <a:t>5371859624</a:t>
                      </a:r>
                      <a:endParaRPr lang="en-US" sz="1000" b="0" i="0" u="none" strike="noStrike">
                        <a:solidFill>
                          <a:srgbClr val="000000"/>
                        </a:solidFill>
                        <a:effectLst/>
                        <a:latin typeface="Helvetica Neue" panose="02000503000000020004" pitchFamily="2" charset="0"/>
                      </a:endParaRPr>
                    </a:p>
                  </a:txBody>
                  <a:tcPr marL="9525" marR="9525" marT="9525" marB="0"/>
                </a:tc>
                <a:extLst>
                  <a:ext uri="{0D108BD9-81ED-4DB2-BD59-A6C34878D82A}">
                    <a16:rowId xmlns:a16="http://schemas.microsoft.com/office/drawing/2014/main" val="3629779891"/>
                  </a:ext>
                </a:extLst>
              </a:tr>
              <a:tr h="161925">
                <a:tc>
                  <a:txBody>
                    <a:bodyPr/>
                    <a:lstStyle/>
                    <a:p>
                      <a:pPr algn="l" fontAlgn="t"/>
                      <a:r>
                        <a:rPr lang="en-US" sz="1000" u="none" strike="noStrike">
                          <a:effectLst/>
                        </a:rPr>
                        <a:t>Observations</a:t>
                      </a:r>
                      <a:endParaRPr lang="en-US" sz="1000" b="0" i="0" u="none" strike="noStrike">
                        <a:solidFill>
                          <a:srgbClr val="000000"/>
                        </a:solidFill>
                        <a:effectLst/>
                        <a:latin typeface="Helvetica Neue" panose="02000503000000020004" pitchFamily="2" charset="0"/>
                      </a:endParaRPr>
                    </a:p>
                  </a:txBody>
                  <a:tcPr marL="9525" marR="9525" marT="9525" marB="0"/>
                </a:tc>
                <a:tc>
                  <a:txBody>
                    <a:bodyPr/>
                    <a:lstStyle/>
                    <a:p>
                      <a:pPr algn="r" fontAlgn="t"/>
                      <a:r>
                        <a:rPr lang="en-US" sz="1000" u="none" strike="noStrike">
                          <a:effectLst/>
                        </a:rPr>
                        <a:t>23</a:t>
                      </a:r>
                      <a:endParaRPr lang="en-US" sz="1000" b="0" i="0" u="none" strike="noStrike">
                        <a:solidFill>
                          <a:srgbClr val="000000"/>
                        </a:solidFill>
                        <a:effectLst/>
                        <a:latin typeface="Helvetica Neue" panose="02000503000000020004" pitchFamily="2" charset="0"/>
                      </a:endParaRPr>
                    </a:p>
                  </a:txBody>
                  <a:tcPr marL="9525" marR="9525" marT="9525" marB="0"/>
                </a:tc>
                <a:tc>
                  <a:txBody>
                    <a:bodyPr/>
                    <a:lstStyle/>
                    <a:p>
                      <a:pPr algn="r" fontAlgn="t"/>
                      <a:r>
                        <a:rPr lang="en-US" sz="1000" u="none" strike="noStrike">
                          <a:effectLst/>
                        </a:rPr>
                        <a:t>1418</a:t>
                      </a:r>
                      <a:endParaRPr lang="en-US" sz="1000" b="0" i="0" u="none" strike="noStrike">
                        <a:solidFill>
                          <a:srgbClr val="000000"/>
                        </a:solidFill>
                        <a:effectLst/>
                        <a:latin typeface="Helvetica Neue" panose="02000503000000020004" pitchFamily="2" charset="0"/>
                      </a:endParaRPr>
                    </a:p>
                  </a:txBody>
                  <a:tcPr marL="9525" marR="9525" marT="9525" marB="0"/>
                </a:tc>
                <a:extLst>
                  <a:ext uri="{0D108BD9-81ED-4DB2-BD59-A6C34878D82A}">
                    <a16:rowId xmlns:a16="http://schemas.microsoft.com/office/drawing/2014/main" val="467348666"/>
                  </a:ext>
                </a:extLst>
              </a:tr>
              <a:tr h="235366">
                <a:tc>
                  <a:txBody>
                    <a:bodyPr/>
                    <a:lstStyle/>
                    <a:p>
                      <a:pPr algn="l" fontAlgn="t"/>
                      <a:r>
                        <a:rPr lang="en-US" sz="1000" u="none" strike="noStrike">
                          <a:effectLst/>
                        </a:rPr>
                        <a:t>Hypothesized Mean Difference</a:t>
                      </a:r>
                      <a:endParaRPr lang="en-US" sz="1000" b="0" i="0" u="none" strike="noStrike">
                        <a:solidFill>
                          <a:srgbClr val="000000"/>
                        </a:solidFill>
                        <a:effectLst/>
                        <a:latin typeface="Helvetica Neue" panose="02000503000000020004" pitchFamily="2" charset="0"/>
                      </a:endParaRPr>
                    </a:p>
                  </a:txBody>
                  <a:tcPr marL="9525" marR="9525" marT="9525" marB="0"/>
                </a:tc>
                <a:tc>
                  <a:txBody>
                    <a:bodyPr/>
                    <a:lstStyle/>
                    <a:p>
                      <a:pPr algn="r" fontAlgn="t"/>
                      <a:r>
                        <a:rPr lang="en-US" sz="1000" u="none" strike="noStrike">
                          <a:effectLst/>
                        </a:rPr>
                        <a:t>0</a:t>
                      </a:r>
                      <a:endParaRPr lang="en-US" sz="1000" b="0" i="0" u="none" strike="noStrike">
                        <a:solidFill>
                          <a:srgbClr val="000000"/>
                        </a:solidFill>
                        <a:effectLst/>
                        <a:latin typeface="Helvetica Neue" panose="02000503000000020004" pitchFamily="2" charset="0"/>
                      </a:endParaRPr>
                    </a:p>
                  </a:txBody>
                  <a:tcPr marL="9525" marR="9525" marT="9525" marB="0"/>
                </a:tc>
                <a:tc>
                  <a:txBody>
                    <a:bodyPr/>
                    <a:lstStyle/>
                    <a:p>
                      <a:pPr algn="l" fontAlgn="t"/>
                      <a:endParaRPr lang="en-US" sz="1000" b="0" i="0" u="none" strike="noStrike">
                        <a:solidFill>
                          <a:srgbClr val="000000"/>
                        </a:solidFill>
                        <a:effectLst/>
                        <a:latin typeface="Helvetica Neue" panose="02000503000000020004" pitchFamily="2" charset="0"/>
                      </a:endParaRPr>
                    </a:p>
                  </a:txBody>
                  <a:tcPr marL="9525" marR="9525" marT="9525" marB="0"/>
                </a:tc>
                <a:extLst>
                  <a:ext uri="{0D108BD9-81ED-4DB2-BD59-A6C34878D82A}">
                    <a16:rowId xmlns:a16="http://schemas.microsoft.com/office/drawing/2014/main" val="1528858448"/>
                  </a:ext>
                </a:extLst>
              </a:tr>
              <a:tr h="161925">
                <a:tc>
                  <a:txBody>
                    <a:bodyPr/>
                    <a:lstStyle/>
                    <a:p>
                      <a:pPr algn="l" fontAlgn="t"/>
                      <a:r>
                        <a:rPr lang="en-US" sz="1000" u="none" strike="noStrike">
                          <a:effectLst/>
                        </a:rPr>
                        <a:t>df</a:t>
                      </a:r>
                      <a:endParaRPr lang="en-US" sz="1000" b="0" i="0" u="none" strike="noStrike">
                        <a:solidFill>
                          <a:srgbClr val="000000"/>
                        </a:solidFill>
                        <a:effectLst/>
                        <a:latin typeface="Helvetica Neue" panose="02000503000000020004" pitchFamily="2" charset="0"/>
                      </a:endParaRPr>
                    </a:p>
                  </a:txBody>
                  <a:tcPr marL="9525" marR="9525" marT="9525" marB="0"/>
                </a:tc>
                <a:tc>
                  <a:txBody>
                    <a:bodyPr/>
                    <a:lstStyle/>
                    <a:p>
                      <a:pPr algn="r" fontAlgn="t"/>
                      <a:r>
                        <a:rPr lang="en-US" sz="1000" u="none" strike="noStrike">
                          <a:effectLst/>
                        </a:rPr>
                        <a:t>22</a:t>
                      </a:r>
                      <a:endParaRPr lang="en-US" sz="1000" b="0" i="0" u="none" strike="noStrike">
                        <a:solidFill>
                          <a:srgbClr val="000000"/>
                        </a:solidFill>
                        <a:effectLst/>
                        <a:latin typeface="Helvetica Neue" panose="02000503000000020004" pitchFamily="2" charset="0"/>
                      </a:endParaRPr>
                    </a:p>
                  </a:txBody>
                  <a:tcPr marL="9525" marR="9525" marT="9525" marB="0"/>
                </a:tc>
                <a:tc>
                  <a:txBody>
                    <a:bodyPr/>
                    <a:lstStyle/>
                    <a:p>
                      <a:pPr algn="l" fontAlgn="t"/>
                      <a:endParaRPr lang="en-US" sz="1000" b="0" i="0" u="none" strike="noStrike">
                        <a:solidFill>
                          <a:srgbClr val="000000"/>
                        </a:solidFill>
                        <a:effectLst/>
                        <a:latin typeface="Helvetica Neue" panose="02000503000000020004" pitchFamily="2" charset="0"/>
                      </a:endParaRPr>
                    </a:p>
                  </a:txBody>
                  <a:tcPr marL="9525" marR="9525" marT="9525" marB="0"/>
                </a:tc>
                <a:extLst>
                  <a:ext uri="{0D108BD9-81ED-4DB2-BD59-A6C34878D82A}">
                    <a16:rowId xmlns:a16="http://schemas.microsoft.com/office/drawing/2014/main" val="1470484818"/>
                  </a:ext>
                </a:extLst>
              </a:tr>
              <a:tr h="161925">
                <a:tc>
                  <a:txBody>
                    <a:bodyPr/>
                    <a:lstStyle/>
                    <a:p>
                      <a:pPr algn="l" fontAlgn="t"/>
                      <a:r>
                        <a:rPr lang="en-US" sz="1000" u="none" strike="noStrike">
                          <a:effectLst/>
                        </a:rPr>
                        <a:t>t Stat</a:t>
                      </a:r>
                      <a:endParaRPr lang="en-US" sz="1000" b="0" i="0" u="none" strike="noStrike">
                        <a:solidFill>
                          <a:srgbClr val="000000"/>
                        </a:solidFill>
                        <a:effectLst/>
                        <a:latin typeface="Helvetica Neue" panose="02000503000000020004" pitchFamily="2" charset="0"/>
                      </a:endParaRPr>
                    </a:p>
                  </a:txBody>
                  <a:tcPr marL="9525" marR="9525" marT="9525" marB="0"/>
                </a:tc>
                <a:tc>
                  <a:txBody>
                    <a:bodyPr/>
                    <a:lstStyle/>
                    <a:p>
                      <a:pPr algn="r" fontAlgn="t"/>
                      <a:r>
                        <a:rPr lang="en-US" sz="1000" u="none" strike="noStrike">
                          <a:effectLst/>
                        </a:rPr>
                        <a:t>6.48868172</a:t>
                      </a:r>
                      <a:endParaRPr lang="en-US" sz="1000" b="0" i="0" u="none" strike="noStrike">
                        <a:solidFill>
                          <a:srgbClr val="000000"/>
                        </a:solidFill>
                        <a:effectLst/>
                        <a:latin typeface="Helvetica Neue" panose="02000503000000020004" pitchFamily="2" charset="0"/>
                      </a:endParaRPr>
                    </a:p>
                  </a:txBody>
                  <a:tcPr marL="9525" marR="9525" marT="9525" marB="0"/>
                </a:tc>
                <a:tc>
                  <a:txBody>
                    <a:bodyPr/>
                    <a:lstStyle/>
                    <a:p>
                      <a:pPr algn="l" fontAlgn="t"/>
                      <a:endParaRPr lang="en-US" sz="1000" b="0" i="0" u="none" strike="noStrike">
                        <a:solidFill>
                          <a:srgbClr val="000000"/>
                        </a:solidFill>
                        <a:effectLst/>
                        <a:latin typeface="Helvetica Neue" panose="02000503000000020004" pitchFamily="2" charset="0"/>
                      </a:endParaRPr>
                    </a:p>
                  </a:txBody>
                  <a:tcPr marL="9525" marR="9525" marT="9525" marB="0"/>
                </a:tc>
                <a:extLst>
                  <a:ext uri="{0D108BD9-81ED-4DB2-BD59-A6C34878D82A}">
                    <a16:rowId xmlns:a16="http://schemas.microsoft.com/office/drawing/2014/main" val="869358036"/>
                  </a:ext>
                </a:extLst>
              </a:tr>
              <a:tr h="161925">
                <a:tc>
                  <a:txBody>
                    <a:bodyPr/>
                    <a:lstStyle/>
                    <a:p>
                      <a:pPr algn="l" fontAlgn="t"/>
                      <a:r>
                        <a:rPr lang="en-US" sz="1000" u="none" strike="noStrike">
                          <a:effectLst/>
                        </a:rPr>
                        <a:t>P(T&lt;=t) one-tail</a:t>
                      </a:r>
                      <a:endParaRPr lang="en-US" sz="1000" b="0" i="0" u="none" strike="noStrike">
                        <a:solidFill>
                          <a:srgbClr val="000000"/>
                        </a:solidFill>
                        <a:effectLst/>
                        <a:latin typeface="Helvetica Neue" panose="02000503000000020004" pitchFamily="2" charset="0"/>
                      </a:endParaRPr>
                    </a:p>
                  </a:txBody>
                  <a:tcPr marL="9525" marR="9525" marT="9525" marB="0"/>
                </a:tc>
                <a:tc>
                  <a:txBody>
                    <a:bodyPr/>
                    <a:lstStyle/>
                    <a:p>
                      <a:pPr algn="r" fontAlgn="t"/>
                      <a:r>
                        <a:rPr lang="en-US" sz="1000" u="none" strike="noStrike">
                          <a:effectLst/>
                        </a:rPr>
                        <a:t>7.907E-07</a:t>
                      </a:r>
                      <a:endParaRPr lang="en-US" sz="1000" b="0" i="0" u="none" strike="noStrike">
                        <a:solidFill>
                          <a:srgbClr val="000000"/>
                        </a:solidFill>
                        <a:effectLst/>
                        <a:latin typeface="Helvetica Neue" panose="02000503000000020004" pitchFamily="2" charset="0"/>
                      </a:endParaRPr>
                    </a:p>
                  </a:txBody>
                  <a:tcPr marL="9525" marR="9525" marT="9525" marB="0"/>
                </a:tc>
                <a:tc>
                  <a:txBody>
                    <a:bodyPr/>
                    <a:lstStyle/>
                    <a:p>
                      <a:pPr algn="l" fontAlgn="t"/>
                      <a:endParaRPr lang="en-US" sz="1000" b="0" i="0" u="none" strike="noStrike">
                        <a:solidFill>
                          <a:srgbClr val="000000"/>
                        </a:solidFill>
                        <a:effectLst/>
                        <a:latin typeface="Helvetica Neue" panose="02000503000000020004" pitchFamily="2" charset="0"/>
                      </a:endParaRPr>
                    </a:p>
                  </a:txBody>
                  <a:tcPr marL="9525" marR="9525" marT="9525" marB="0"/>
                </a:tc>
                <a:extLst>
                  <a:ext uri="{0D108BD9-81ED-4DB2-BD59-A6C34878D82A}">
                    <a16:rowId xmlns:a16="http://schemas.microsoft.com/office/drawing/2014/main" val="1850741268"/>
                  </a:ext>
                </a:extLst>
              </a:tr>
              <a:tr h="161925">
                <a:tc>
                  <a:txBody>
                    <a:bodyPr/>
                    <a:lstStyle/>
                    <a:p>
                      <a:pPr algn="l" fontAlgn="t"/>
                      <a:r>
                        <a:rPr lang="en-US" sz="1000" u="none" strike="noStrike">
                          <a:effectLst/>
                        </a:rPr>
                        <a:t>t Critical one-tail</a:t>
                      </a:r>
                      <a:endParaRPr lang="en-US" sz="1000" b="0" i="0" u="none" strike="noStrike">
                        <a:solidFill>
                          <a:srgbClr val="000000"/>
                        </a:solidFill>
                        <a:effectLst/>
                        <a:latin typeface="Helvetica Neue" panose="02000503000000020004" pitchFamily="2" charset="0"/>
                      </a:endParaRPr>
                    </a:p>
                  </a:txBody>
                  <a:tcPr marL="9525" marR="9525" marT="9525" marB="0"/>
                </a:tc>
                <a:tc>
                  <a:txBody>
                    <a:bodyPr/>
                    <a:lstStyle/>
                    <a:p>
                      <a:pPr algn="r" fontAlgn="t"/>
                      <a:r>
                        <a:rPr lang="en-US" sz="1000" u="none" strike="noStrike">
                          <a:effectLst/>
                        </a:rPr>
                        <a:t>1.71714437</a:t>
                      </a:r>
                      <a:endParaRPr lang="en-US" sz="1000" b="0" i="0" u="none" strike="noStrike">
                        <a:solidFill>
                          <a:srgbClr val="000000"/>
                        </a:solidFill>
                        <a:effectLst/>
                        <a:latin typeface="Helvetica Neue" panose="02000503000000020004" pitchFamily="2" charset="0"/>
                      </a:endParaRPr>
                    </a:p>
                  </a:txBody>
                  <a:tcPr marL="9525" marR="9525" marT="9525" marB="0"/>
                </a:tc>
                <a:tc>
                  <a:txBody>
                    <a:bodyPr/>
                    <a:lstStyle/>
                    <a:p>
                      <a:pPr algn="l" fontAlgn="t"/>
                      <a:endParaRPr lang="en-US" sz="1000" b="0" i="0" u="none" strike="noStrike">
                        <a:solidFill>
                          <a:srgbClr val="000000"/>
                        </a:solidFill>
                        <a:effectLst/>
                        <a:latin typeface="Helvetica Neue" panose="02000503000000020004" pitchFamily="2" charset="0"/>
                      </a:endParaRPr>
                    </a:p>
                  </a:txBody>
                  <a:tcPr marL="9525" marR="9525" marT="9525" marB="0"/>
                </a:tc>
                <a:extLst>
                  <a:ext uri="{0D108BD9-81ED-4DB2-BD59-A6C34878D82A}">
                    <a16:rowId xmlns:a16="http://schemas.microsoft.com/office/drawing/2014/main" val="2542454057"/>
                  </a:ext>
                </a:extLst>
              </a:tr>
              <a:tr h="161925">
                <a:tc>
                  <a:txBody>
                    <a:bodyPr/>
                    <a:lstStyle/>
                    <a:p>
                      <a:pPr algn="l" fontAlgn="t"/>
                      <a:r>
                        <a:rPr lang="en-US" sz="1000" u="none" strike="noStrike">
                          <a:effectLst/>
                        </a:rPr>
                        <a:t>P(T&lt;=t) two-tail</a:t>
                      </a:r>
                      <a:endParaRPr lang="en-US" sz="1000" b="0" i="0" u="none" strike="noStrike">
                        <a:solidFill>
                          <a:srgbClr val="000000"/>
                        </a:solidFill>
                        <a:effectLst/>
                        <a:latin typeface="Helvetica Neue" panose="02000503000000020004" pitchFamily="2" charset="0"/>
                      </a:endParaRPr>
                    </a:p>
                  </a:txBody>
                  <a:tcPr marL="9525" marR="9525" marT="9525" marB="0"/>
                </a:tc>
                <a:tc>
                  <a:txBody>
                    <a:bodyPr/>
                    <a:lstStyle/>
                    <a:p>
                      <a:pPr algn="r" fontAlgn="t"/>
                      <a:r>
                        <a:rPr lang="en-US" sz="1000" u="none" strike="noStrike">
                          <a:effectLst/>
                        </a:rPr>
                        <a:t>1.5814E-06</a:t>
                      </a:r>
                      <a:endParaRPr lang="en-US" sz="1000" b="0" i="0" u="none" strike="noStrike">
                        <a:solidFill>
                          <a:srgbClr val="000000"/>
                        </a:solidFill>
                        <a:effectLst/>
                        <a:latin typeface="Helvetica Neue" panose="02000503000000020004" pitchFamily="2" charset="0"/>
                      </a:endParaRPr>
                    </a:p>
                  </a:txBody>
                  <a:tcPr marL="9525" marR="9525" marT="9525" marB="0"/>
                </a:tc>
                <a:tc>
                  <a:txBody>
                    <a:bodyPr/>
                    <a:lstStyle/>
                    <a:p>
                      <a:pPr algn="l" fontAlgn="t"/>
                      <a:endParaRPr lang="en-US" sz="1000" b="0" i="0" u="none" strike="noStrike">
                        <a:solidFill>
                          <a:srgbClr val="000000"/>
                        </a:solidFill>
                        <a:effectLst/>
                        <a:latin typeface="Helvetica Neue" panose="02000503000000020004" pitchFamily="2" charset="0"/>
                      </a:endParaRPr>
                    </a:p>
                  </a:txBody>
                  <a:tcPr marL="9525" marR="9525" marT="9525" marB="0"/>
                </a:tc>
                <a:extLst>
                  <a:ext uri="{0D108BD9-81ED-4DB2-BD59-A6C34878D82A}">
                    <a16:rowId xmlns:a16="http://schemas.microsoft.com/office/drawing/2014/main" val="4117712596"/>
                  </a:ext>
                </a:extLst>
              </a:tr>
              <a:tr h="161925">
                <a:tc>
                  <a:txBody>
                    <a:bodyPr/>
                    <a:lstStyle/>
                    <a:p>
                      <a:pPr algn="l" fontAlgn="t"/>
                      <a:r>
                        <a:rPr lang="en-US" sz="1000" u="none" strike="noStrike">
                          <a:effectLst/>
                        </a:rPr>
                        <a:t>t Critical two-tail</a:t>
                      </a:r>
                      <a:endParaRPr lang="en-US" sz="1000" b="0" i="0" u="none" strike="noStrike">
                        <a:solidFill>
                          <a:srgbClr val="000000"/>
                        </a:solidFill>
                        <a:effectLst/>
                        <a:latin typeface="Helvetica Neue" panose="02000503000000020004" pitchFamily="2" charset="0"/>
                      </a:endParaRPr>
                    </a:p>
                  </a:txBody>
                  <a:tcPr marL="9525" marR="9525" marT="9525" marB="0"/>
                </a:tc>
                <a:tc>
                  <a:txBody>
                    <a:bodyPr/>
                    <a:lstStyle/>
                    <a:p>
                      <a:pPr algn="r" fontAlgn="t"/>
                      <a:r>
                        <a:rPr lang="en-US" sz="1000" u="none" strike="noStrike">
                          <a:effectLst/>
                        </a:rPr>
                        <a:t>2.07387307</a:t>
                      </a:r>
                      <a:endParaRPr lang="en-US" sz="1000" b="0" i="0" u="none" strike="noStrike">
                        <a:solidFill>
                          <a:srgbClr val="000000"/>
                        </a:solidFill>
                        <a:effectLst/>
                        <a:latin typeface="Helvetica Neue" panose="02000503000000020004" pitchFamily="2"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Helvetica Neue" panose="02000503000000020004" pitchFamily="2" charset="0"/>
                      </a:endParaRPr>
                    </a:p>
                  </a:txBody>
                  <a:tcPr marL="9525" marR="9525" marT="9525" marB="0"/>
                </a:tc>
                <a:extLst>
                  <a:ext uri="{0D108BD9-81ED-4DB2-BD59-A6C34878D82A}">
                    <a16:rowId xmlns:a16="http://schemas.microsoft.com/office/drawing/2014/main" val="1628944265"/>
                  </a:ext>
                </a:extLst>
              </a:tr>
            </a:tbl>
          </a:graphicData>
        </a:graphic>
      </p:graphicFrame>
    </p:spTree>
    <p:extLst>
      <p:ext uri="{BB962C8B-B14F-4D97-AF65-F5344CB8AC3E}">
        <p14:creationId xmlns:p14="http://schemas.microsoft.com/office/powerpoint/2010/main" val="226872064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10460</TotalTime>
  <Words>550</Words>
  <Application>Microsoft Macintosh PowerPoint</Application>
  <PresentationFormat>Widescreen</PresentationFormat>
  <Paragraphs>114</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Franklin Gothic Book</vt:lpstr>
      <vt:lpstr>Helvetica</vt:lpstr>
      <vt:lpstr>Helvetica Neue</vt:lpstr>
      <vt:lpstr>Crop</vt:lpstr>
      <vt:lpstr>mortgage-backed securities  investing recommendations</vt:lpstr>
      <vt:lpstr>Goal</vt:lpstr>
      <vt:lpstr>Hypotheses </vt:lpstr>
      <vt:lpstr>Process</vt:lpstr>
      <vt:lpstr>Extended process </vt:lpstr>
      <vt:lpstr>Results of condition hypothesis</vt:lpstr>
      <vt:lpstr>Results of quality hypothesis</vt:lpstr>
      <vt:lpstr>Other factors</vt:lpstr>
      <vt:lpstr>Final message and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mortgage-backed securities  investing recommendations</dc:title>
  <dc:creator>Tyanna Frison</dc:creator>
  <cp:lastModifiedBy>Tyanna Frison</cp:lastModifiedBy>
  <cp:revision>1</cp:revision>
  <dcterms:created xsi:type="dcterms:W3CDTF">2022-08-15T19:07:59Z</dcterms:created>
  <dcterms:modified xsi:type="dcterms:W3CDTF">2022-08-23T01:28:01Z</dcterms:modified>
</cp:coreProperties>
</file>