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61" r:id="rId3"/>
    <p:sldId id="257" r:id="rId4"/>
    <p:sldId id="264" r:id="rId5"/>
    <p:sldId id="258" r:id="rId6"/>
    <p:sldId id="265" r:id="rId7"/>
    <p:sldId id="267" r:id="rId8"/>
    <p:sldId id="259" r:id="rId9"/>
    <p:sldId id="262" r:id="rId10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76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152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2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2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8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2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2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1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3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2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648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12" y="0"/>
            <a:ext cx="14626388" cy="8229598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4130" y="581558"/>
            <a:ext cx="8076333" cy="193121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800" dirty="0"/>
              <a:t>Logistic Regression Analysis</a:t>
            </a:r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37CD60BF-6983-C002-903C-14AC214381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60" r="26412" b="-1"/>
          <a:stretch/>
        </p:blipFill>
        <p:spPr>
          <a:xfrm>
            <a:off x="4012" y="10"/>
            <a:ext cx="5576072" cy="82295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4130" y="2545689"/>
            <a:ext cx="8076332" cy="4860951"/>
          </a:xfrm>
        </p:spPr>
        <p:txBody>
          <a:bodyPr>
            <a:normAutofit/>
          </a:bodyPr>
          <a:lstStyle/>
          <a:p>
            <a:r>
              <a:rPr lang="en-US" sz="2200" dirty="0"/>
              <a:t>Predict whether the patient has 10-year risk of future coronary heart disease (CHD)</a:t>
            </a:r>
          </a:p>
          <a:p>
            <a:r>
              <a:rPr lang="en-US" sz="2200" dirty="0"/>
              <a:t> The dataset is from an ongoing cardiovascular study on residents of the town of Framingham, Massachusetts. The dataset provides the patients’ information. It includes over 4,000 records and 15 attributes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The dataset comprises various health metrics of patients. Our goal is to predict the likelihood of a heart disease event in ten years.</a:t>
            </a:r>
            <a:endParaRPr lang="en-US" dirty="0"/>
          </a:p>
          <a:p>
            <a:r>
              <a:rPr lang="en-US" dirty="0"/>
              <a:t>Dataset Size: We had </a:t>
            </a:r>
            <a:r>
              <a:rPr lang="en-US" b="1" dirty="0"/>
              <a:t>4118 observations</a:t>
            </a:r>
            <a:r>
              <a:rPr lang="en-US" dirty="0"/>
              <a:t>, spanning various metrics like age, gender, glucose levels, smoking habits, and more.</a:t>
            </a:r>
          </a:p>
          <a:p>
            <a:r>
              <a:rPr lang="en-US" b="1" dirty="0"/>
              <a:t>Target Variable</a:t>
            </a:r>
            <a:r>
              <a:rPr lang="en-US" dirty="0"/>
              <a:t>: </a:t>
            </a:r>
            <a:r>
              <a:rPr lang="en-US" dirty="0" err="1"/>
              <a:t>TenYearCHD</a:t>
            </a:r>
            <a:r>
              <a:rPr lang="en-US" dirty="0"/>
              <a:t> is a binary outcome “- 1” indicating the onset of CHD in ten years and 0 otherwise. Given that our outcome was skewed, </a:t>
            </a:r>
            <a:r>
              <a:rPr lang="en-US" dirty="0">
                <a:solidFill>
                  <a:srgbClr val="FF0000"/>
                </a:solidFill>
              </a:rPr>
              <a:t>we had many more zeros (no CHD) than ones (CHD).</a:t>
            </a:r>
          </a:p>
          <a:p>
            <a:r>
              <a:rPr lang="en-US" b="1" dirty="0"/>
              <a:t>Predictor </a:t>
            </a:r>
            <a:r>
              <a:rPr lang="en-US" b="1" dirty="0" err="1"/>
              <a:t>Variables</a:t>
            </a:r>
            <a:r>
              <a:rPr lang="en-US" dirty="0" err="1"/>
              <a:t>:male</a:t>
            </a:r>
            <a:r>
              <a:rPr lang="en-US" dirty="0"/>
              <a:t>, age, education, </a:t>
            </a:r>
            <a:r>
              <a:rPr lang="en-US" dirty="0" err="1"/>
              <a:t>currentSmoker</a:t>
            </a:r>
            <a:r>
              <a:rPr lang="en-US" dirty="0"/>
              <a:t>, </a:t>
            </a:r>
            <a:r>
              <a:rPr lang="en-US" dirty="0" err="1"/>
              <a:t>cigsPerDay</a:t>
            </a:r>
            <a:r>
              <a:rPr lang="en-US" dirty="0"/>
              <a:t> </a:t>
            </a:r>
            <a:r>
              <a:rPr lang="en-US" dirty="0" err="1"/>
              <a:t>BPMeds</a:t>
            </a:r>
            <a:r>
              <a:rPr lang="en-US" dirty="0"/>
              <a:t>         </a:t>
            </a:r>
            <a:r>
              <a:rPr lang="en-US" dirty="0" err="1"/>
              <a:t>prevalentStroke</a:t>
            </a:r>
            <a:r>
              <a:rPr lang="en-US" dirty="0"/>
              <a:t> </a:t>
            </a:r>
            <a:r>
              <a:rPr lang="en-US" dirty="0" err="1"/>
              <a:t>prevalentHyp,diabetes</a:t>
            </a:r>
            <a:r>
              <a:rPr lang="en-US" dirty="0"/>
              <a:t>, </a:t>
            </a:r>
            <a:r>
              <a:rPr lang="en-US" dirty="0" err="1"/>
              <a:t>totChol</a:t>
            </a:r>
            <a:r>
              <a:rPr lang="en-US" dirty="0"/>
              <a:t>, </a:t>
            </a:r>
            <a:r>
              <a:rPr lang="en-US" dirty="0" err="1"/>
              <a:t>sysBP</a:t>
            </a:r>
            <a:r>
              <a:rPr lang="en-US" dirty="0"/>
              <a:t>, </a:t>
            </a:r>
            <a:r>
              <a:rPr lang="en-US" dirty="0" err="1"/>
              <a:t>diaBP</a:t>
            </a:r>
            <a:r>
              <a:rPr lang="en-US" dirty="0"/>
              <a:t>, BMI, </a:t>
            </a:r>
            <a:r>
              <a:rPr lang="en-US" dirty="0" err="1"/>
              <a:t>heartRate</a:t>
            </a:r>
            <a:r>
              <a:rPr lang="en-US" dirty="0"/>
              <a:t>, glucose.</a:t>
            </a:r>
          </a:p>
          <a:p>
            <a:r>
              <a:rPr lang="en-US" dirty="0"/>
              <a:t>We've followed a structured and stepwise approach to model creation, starting from understanding the dataset, performing exploratory data analysis, creating a logistic regression model, evaluating its performance, and interpreting its coefficients.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818" y="91702"/>
            <a:ext cx="12070080" cy="1410528"/>
          </a:xfrm>
        </p:spPr>
        <p:txBody>
          <a:bodyPr/>
          <a:lstStyle/>
          <a:p>
            <a:r>
              <a:rPr lang="en-US" dirty="0"/>
              <a:t>Dataset Preparation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B87F5-AFB3-7B48-97C1-5C7771448303}"/>
              </a:ext>
            </a:extLst>
          </p:cNvPr>
          <p:cNvSpPr txBox="1"/>
          <p:nvPr/>
        </p:nvSpPr>
        <p:spPr>
          <a:xfrm>
            <a:off x="1283818" y="1281866"/>
            <a:ext cx="12834351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Through observation we have noticed that our dataset had missing values. To address this, we have performed the following actions:</a:t>
            </a:r>
          </a:p>
          <a:p>
            <a:endParaRPr lang="en-US" dirty="0"/>
          </a:p>
          <a:p>
            <a:r>
              <a:rPr lang="en-US" b="1" dirty="0"/>
              <a:t>Number of observations (rows) with missing data values</a:t>
            </a:r>
            <a:r>
              <a:rPr lang="en-US" dirty="0"/>
              <a:t> = 582 (13.73%)</a:t>
            </a:r>
          </a:p>
          <a:p>
            <a:r>
              <a:rPr lang="en-US" b="1" dirty="0"/>
              <a:t>Total number of missing data values </a:t>
            </a:r>
            <a:r>
              <a:rPr lang="en-US" dirty="0"/>
              <a:t>= 645 (0.95% of total data values)																										</a:t>
            </a:r>
          </a:p>
          <a:p>
            <a:r>
              <a:rPr lang="en-US" dirty="0"/>
              <a:t>education: 105 missing values (2.48%)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 have performed a quick analysis using GRETL and determine which is highest frequently occurring value (1). I then updated N/A values in the original set with 1</a:t>
            </a:r>
          </a:p>
          <a:p>
            <a:r>
              <a:rPr lang="en-US" dirty="0"/>
              <a:t>								</a:t>
            </a:r>
          </a:p>
          <a:p>
            <a:r>
              <a:rPr lang="en-US" dirty="0" err="1"/>
              <a:t>cigsPerDay</a:t>
            </a:r>
            <a:r>
              <a:rPr lang="en-US" dirty="0"/>
              <a:t>: 29 missing values (0.68%) 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 have performed a MEAN calculation on the </a:t>
            </a:r>
            <a:r>
              <a:rPr lang="en-US" sz="1800" dirty="0" err="1">
                <a:solidFill>
                  <a:srgbClr val="0070C0"/>
                </a:solidFill>
              </a:rPr>
              <a:t>cigsPerDay</a:t>
            </a:r>
            <a:r>
              <a:rPr lang="en-US" sz="1800" dirty="0">
                <a:solidFill>
                  <a:srgbClr val="0070C0"/>
                </a:solidFill>
              </a:rPr>
              <a:t> values in the original dataset (rounded value of 9). Then I have updated all the N/A values with the value 9</a:t>
            </a:r>
          </a:p>
          <a:p>
            <a:r>
              <a:rPr lang="en-US" dirty="0"/>
              <a:t>									</a:t>
            </a:r>
          </a:p>
          <a:p>
            <a:r>
              <a:rPr lang="en-US" dirty="0" err="1"/>
              <a:t>BPMeds</a:t>
            </a:r>
            <a:r>
              <a:rPr lang="en-US" dirty="0"/>
              <a:t>: 53 missing values (1.25%)  - </a:t>
            </a:r>
            <a:r>
              <a:rPr lang="en-US" sz="1800" dirty="0">
                <a:solidFill>
                  <a:srgbClr val="0070C0"/>
                </a:solidFill>
              </a:rPr>
              <a:t>I have chosen to delete the records which had missing values from this variable.</a:t>
            </a:r>
            <a:endParaRPr lang="en-US" dirty="0"/>
          </a:p>
          <a:p>
            <a:r>
              <a:rPr lang="en-US" dirty="0" err="1"/>
              <a:t>totChol</a:t>
            </a:r>
            <a:r>
              <a:rPr lang="en-US" dirty="0"/>
              <a:t>: 50 missing values (1.18- </a:t>
            </a:r>
            <a:r>
              <a:rPr lang="en-US" sz="1800" dirty="0">
                <a:solidFill>
                  <a:srgbClr val="0070C0"/>
                </a:solidFill>
              </a:rPr>
              <a:t>I have chosen to delete the records which had missing values from this variable.</a:t>
            </a:r>
            <a:endParaRPr lang="en-US" dirty="0"/>
          </a:p>
          <a:p>
            <a:r>
              <a:rPr lang="en-US" dirty="0"/>
              <a:t>BMI: 19 missing values (0.45%) - </a:t>
            </a:r>
            <a:r>
              <a:rPr lang="en-US" sz="1800" dirty="0">
                <a:solidFill>
                  <a:srgbClr val="0070C0"/>
                </a:solidFill>
              </a:rPr>
              <a:t>I have chosen to delete the records which had missing values from this variable.</a:t>
            </a:r>
            <a:r>
              <a:rPr lang="en-US" dirty="0"/>
              <a:t> </a:t>
            </a:r>
            <a:r>
              <a:rPr lang="en-US" dirty="0" err="1"/>
              <a:t>heartRate</a:t>
            </a:r>
            <a:r>
              <a:rPr lang="en-US" dirty="0"/>
              <a:t>: 1 missing values (0.02%) - </a:t>
            </a:r>
            <a:r>
              <a:rPr lang="en-US" sz="1800" dirty="0">
                <a:solidFill>
                  <a:srgbClr val="0070C0"/>
                </a:solidFill>
              </a:rPr>
              <a:t>I have chosen to delete the records which had missing values from this variable.</a:t>
            </a:r>
            <a:r>
              <a:rPr lang="en-US" dirty="0"/>
              <a:t> 									</a:t>
            </a:r>
          </a:p>
          <a:p>
            <a:r>
              <a:rPr lang="en-US" dirty="0"/>
              <a:t>glucose: 388 missing values (9.16%)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 have performed a MEAN calculation on the </a:t>
            </a:r>
            <a:r>
              <a:rPr lang="en-US" sz="1800" dirty="0" err="1">
                <a:solidFill>
                  <a:srgbClr val="0070C0"/>
                </a:solidFill>
              </a:rPr>
              <a:t>cigsPerDay</a:t>
            </a:r>
            <a:r>
              <a:rPr lang="en-US" sz="1800" dirty="0">
                <a:solidFill>
                  <a:srgbClr val="0070C0"/>
                </a:solidFill>
              </a:rPr>
              <a:t> values in the original dataset (rounded value of 82). Then I have updated all the N/A values with the value 82</a:t>
            </a:r>
            <a:endParaRPr lang="en-FI" sz="1800" dirty="0">
              <a:solidFill>
                <a:srgbClr val="0070C0"/>
              </a:solidFill>
            </a:endParaRPr>
          </a:p>
          <a:p>
            <a:r>
              <a:rPr lang="en-US" dirty="0"/>
              <a:t>							</a:t>
            </a:r>
            <a:endParaRPr lang="en-FI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972" y="63661"/>
            <a:ext cx="12070080" cy="1410528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Exploratory Data Analysis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3B9BAB-94EA-2F9D-181D-59CF233C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972" y="3266738"/>
            <a:ext cx="6031382" cy="42871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 the following  variables I have used the log transform for the </a:t>
            </a:r>
            <a:r>
              <a:rPr lang="en-US" dirty="0" err="1">
                <a:solidFill>
                  <a:srgbClr val="0070C0"/>
                </a:solidFill>
              </a:rPr>
              <a:t>skwed</a:t>
            </a:r>
            <a:r>
              <a:rPr lang="en-US" dirty="0">
                <a:solidFill>
                  <a:srgbClr val="0070C0"/>
                </a:solidFill>
              </a:rPr>
              <a:t> values identified with the Statistics Summary report. I have used the series </a:t>
            </a:r>
            <a:r>
              <a:rPr lang="en-US" dirty="0" err="1">
                <a:solidFill>
                  <a:srgbClr val="0070C0"/>
                </a:solidFill>
              </a:rPr>
              <a:t>log_variable</a:t>
            </a:r>
            <a:r>
              <a:rPr lang="en-US" dirty="0">
                <a:solidFill>
                  <a:srgbClr val="0070C0"/>
                </a:solidFill>
              </a:rPr>
              <a:t> = log(variable + 1) in the GRETL console and generated a new variable (</a:t>
            </a:r>
            <a:r>
              <a:rPr lang="en-US" dirty="0" err="1">
                <a:solidFill>
                  <a:srgbClr val="0070C0"/>
                </a:solidFill>
              </a:rPr>
              <a:t>Log_variable</a:t>
            </a:r>
            <a:r>
              <a:rPr lang="en-US" dirty="0">
                <a:solidFill>
                  <a:srgbClr val="0070C0"/>
                </a:solidFill>
              </a:rPr>
              <a:t>): </a:t>
            </a:r>
          </a:p>
          <a:p>
            <a:r>
              <a:rPr lang="en-US" dirty="0" err="1"/>
              <a:t>cigsPerDay</a:t>
            </a:r>
            <a:r>
              <a:rPr lang="en-US" dirty="0"/>
              <a:t> (highly skewed)		</a:t>
            </a:r>
          </a:p>
          <a:p>
            <a:r>
              <a:rPr lang="en-US" dirty="0" err="1"/>
              <a:t>totChol</a:t>
            </a:r>
            <a:r>
              <a:rPr lang="en-US" dirty="0"/>
              <a:t> (moderately skewed)		</a:t>
            </a:r>
          </a:p>
          <a:p>
            <a:r>
              <a:rPr lang="en-US" dirty="0" err="1"/>
              <a:t>sysBP</a:t>
            </a:r>
            <a:r>
              <a:rPr lang="en-US" dirty="0"/>
              <a:t> (highly skewed)			</a:t>
            </a:r>
          </a:p>
          <a:p>
            <a:r>
              <a:rPr lang="en-US" dirty="0" err="1"/>
              <a:t>diaBP</a:t>
            </a:r>
            <a:r>
              <a:rPr lang="en-US" dirty="0"/>
              <a:t> (moderately skewed)		</a:t>
            </a:r>
          </a:p>
          <a:p>
            <a:r>
              <a:rPr lang="en-US" dirty="0"/>
              <a:t>BMI (highly skewed)			</a:t>
            </a:r>
          </a:p>
          <a:p>
            <a:r>
              <a:rPr lang="en-US" dirty="0" err="1"/>
              <a:t>heartRate</a:t>
            </a:r>
            <a:r>
              <a:rPr lang="en-US" dirty="0"/>
              <a:t> (moderately skewed)		</a:t>
            </a:r>
            <a:r>
              <a:rPr lang="en-US" b="1" dirty="0"/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118C6-4788-3AC3-1192-24F4CB8DC83F}"/>
              </a:ext>
            </a:extLst>
          </p:cNvPr>
          <p:cNvSpPr txBox="1"/>
          <p:nvPr/>
        </p:nvSpPr>
        <p:spPr>
          <a:xfrm>
            <a:off x="751811" y="1381090"/>
            <a:ext cx="12627428" cy="1697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9456" indent="-219456" defTabSz="1097280">
              <a:lnSpc>
                <a:spcPct val="90000"/>
              </a:lnSpc>
              <a:spcBef>
                <a:spcPts val="144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On the cleaned-up data set, I have performed a full Summary statistics report on all variables to have better view of the data we have available. </a:t>
            </a:r>
            <a:endParaRPr lang="en-FI" dirty="0"/>
          </a:p>
          <a:p>
            <a:pPr marL="219456" indent="-219456" defTabSz="1097280">
              <a:lnSpc>
                <a:spcPct val="90000"/>
              </a:lnSpc>
              <a:spcBef>
                <a:spcPts val="144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Then performed a Correlation Matrix analysis to be able to identify the variable or variables to be used in the regression model.</a:t>
            </a:r>
          </a:p>
          <a:p>
            <a:pPr marL="219456" indent="-219456" defTabSz="1097280">
              <a:lnSpc>
                <a:spcPct val="90000"/>
              </a:lnSpc>
              <a:spcBef>
                <a:spcPts val="144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Given the nature of some of the variables the following transformation and normalizations actions were applied: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6BBB05C-6535-44BE-8603-6571F42FF5F7}"/>
              </a:ext>
            </a:extLst>
          </p:cNvPr>
          <p:cNvSpPr txBox="1">
            <a:spLocks/>
          </p:cNvSpPr>
          <p:nvPr/>
        </p:nvSpPr>
        <p:spPr>
          <a:xfrm>
            <a:off x="7347857" y="3266738"/>
            <a:ext cx="6031382" cy="4287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19456" indent="-219456" algn="l" defTabSz="1097280" rtl="0" eaLnBrk="1" latinLnBrk="0" hangingPunct="1">
              <a:lnSpc>
                <a:spcPct val="90000"/>
              </a:lnSpc>
              <a:spcBef>
                <a:spcPts val="144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19456" algn="l" defTabSz="1097280" rtl="0" eaLnBrk="1" latinLnBrk="0" hangingPunct="1">
              <a:lnSpc>
                <a:spcPct val="90000"/>
              </a:lnSpc>
              <a:spcBef>
                <a:spcPts val="480"/>
              </a:spcBef>
              <a:spcAft>
                <a:spcPts val="24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7824" indent="-219456" algn="l" defTabSz="1097280" rtl="0" eaLnBrk="1" latinLnBrk="0" hangingPunct="1">
              <a:lnSpc>
                <a:spcPct val="90000"/>
              </a:lnSpc>
              <a:spcBef>
                <a:spcPts val="480"/>
              </a:spcBef>
              <a:spcAft>
                <a:spcPts val="24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7008" indent="-219456" algn="l" defTabSz="1097280" rtl="0" eaLnBrk="1" latinLnBrk="0" hangingPunct="1">
              <a:lnSpc>
                <a:spcPct val="90000"/>
              </a:lnSpc>
              <a:spcBef>
                <a:spcPts val="480"/>
              </a:spcBef>
              <a:spcAft>
                <a:spcPts val="24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6192" indent="-219456" algn="l" defTabSz="1097280" rtl="0" eaLnBrk="1" latinLnBrk="0" hangingPunct="1">
              <a:lnSpc>
                <a:spcPct val="90000"/>
              </a:lnSpc>
              <a:spcBef>
                <a:spcPts val="480"/>
              </a:spcBef>
              <a:spcAft>
                <a:spcPts val="24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0000" indent="-274320" algn="l" defTabSz="1097280" rtl="0" eaLnBrk="1" latinLnBrk="0" hangingPunct="1">
              <a:lnSpc>
                <a:spcPct val="90000"/>
              </a:lnSpc>
              <a:spcBef>
                <a:spcPts val="480"/>
              </a:spcBef>
              <a:spcAft>
                <a:spcPts val="24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0000" indent="-274320" algn="l" defTabSz="1097280" rtl="0" eaLnBrk="1" latinLnBrk="0" hangingPunct="1">
              <a:lnSpc>
                <a:spcPct val="90000"/>
              </a:lnSpc>
              <a:spcBef>
                <a:spcPts val="480"/>
              </a:spcBef>
              <a:spcAft>
                <a:spcPts val="24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0000" indent="-274320" algn="l" defTabSz="1097280" rtl="0" eaLnBrk="1" latinLnBrk="0" hangingPunct="1">
              <a:lnSpc>
                <a:spcPct val="90000"/>
              </a:lnSpc>
              <a:spcBef>
                <a:spcPts val="480"/>
              </a:spcBef>
              <a:spcAft>
                <a:spcPts val="24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00000" indent="-274320" algn="l" defTabSz="1097280" rtl="0" eaLnBrk="1" latinLnBrk="0" hangingPunct="1">
              <a:lnSpc>
                <a:spcPct val="90000"/>
              </a:lnSpc>
              <a:spcBef>
                <a:spcPts val="480"/>
              </a:spcBef>
              <a:spcAft>
                <a:spcPts val="24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rgbClr val="00B050"/>
                </a:solidFill>
              </a:rPr>
              <a:t>For the following variables I have opted to normalize the values using Min-Max scaling following this formula: (variable - min(variable)) / (max(variable) - min(variable))</a:t>
            </a:r>
          </a:p>
          <a:p>
            <a:r>
              <a:rPr lang="en-US" sz="2200" dirty="0"/>
              <a:t>age</a:t>
            </a:r>
          </a:p>
          <a:p>
            <a:r>
              <a:rPr lang="en-US" sz="2200" dirty="0" err="1"/>
              <a:t>log_cigsPerDay</a:t>
            </a:r>
            <a:endParaRPr lang="en-US" sz="2200" dirty="0"/>
          </a:p>
          <a:p>
            <a:r>
              <a:rPr lang="en-US" sz="2200" dirty="0" err="1"/>
              <a:t>totChol</a:t>
            </a:r>
            <a:endParaRPr lang="en-US" sz="2200" dirty="0"/>
          </a:p>
          <a:p>
            <a:r>
              <a:rPr lang="en-US" sz="2200" dirty="0" err="1"/>
              <a:t>sysBP</a:t>
            </a:r>
            <a:endParaRPr lang="en-US" sz="2200" dirty="0"/>
          </a:p>
          <a:p>
            <a:r>
              <a:rPr lang="en-US" sz="2200" dirty="0" err="1"/>
              <a:t>diaBP</a:t>
            </a:r>
            <a:endParaRPr lang="en-US" sz="2200" dirty="0"/>
          </a:p>
          <a:p>
            <a:r>
              <a:rPr lang="en-US" sz="2200" dirty="0"/>
              <a:t>BMI</a:t>
            </a:r>
          </a:p>
          <a:p>
            <a:r>
              <a:rPr lang="en-US" sz="2200" dirty="0" err="1"/>
              <a:t>heartRate</a:t>
            </a:r>
            <a:endParaRPr lang="en-US" sz="2200" dirty="0"/>
          </a:p>
          <a:p>
            <a:r>
              <a:rPr lang="en-US" sz="2200" dirty="0"/>
              <a:t>glucose	</a:t>
            </a:r>
            <a:r>
              <a:rPr lang="en-US" dirty="0"/>
              <a:t>	</a:t>
            </a:r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8740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818" y="135244"/>
            <a:ext cx="12070080" cy="1931213"/>
          </a:xfrm>
        </p:spPr>
        <p:txBody>
          <a:bodyPr/>
          <a:lstStyle/>
          <a:p>
            <a:r>
              <a:rPr dirty="0"/>
              <a:t>Model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502" y="1903433"/>
            <a:ext cx="12070080" cy="4860950"/>
          </a:xfrm>
        </p:spPr>
        <p:txBody>
          <a:bodyPr>
            <a:normAutofit/>
          </a:bodyPr>
          <a:lstStyle/>
          <a:p>
            <a:r>
              <a:rPr lang="en-US" dirty="0"/>
              <a:t>As the outcome of the dependent variable “</a:t>
            </a:r>
            <a:r>
              <a:rPr lang="en-US" dirty="0" err="1"/>
              <a:t>TenYearCHD</a:t>
            </a:r>
            <a:r>
              <a:rPr lang="en-US" dirty="0"/>
              <a:t>” is binary, logistic regression model was the most appropriate choice.</a:t>
            </a:r>
          </a:p>
          <a:p>
            <a:r>
              <a:rPr lang="en-US" dirty="0"/>
              <a:t>I have initially included all available variables in the model and then iterated with the most significant variables based on the Collinearity report from GRETL. And finally decided on the </a:t>
            </a:r>
            <a:r>
              <a:rPr lang="en-US" dirty="0" err="1"/>
              <a:t>the</a:t>
            </a:r>
            <a:r>
              <a:rPr lang="en-US" dirty="0"/>
              <a:t> predictors: </a:t>
            </a:r>
            <a:r>
              <a:rPr lang="en-US" dirty="0">
                <a:solidFill>
                  <a:srgbClr val="0070C0"/>
                </a:solidFill>
              </a:rPr>
              <a:t>male, </a:t>
            </a:r>
            <a:r>
              <a:rPr lang="en-US" dirty="0" err="1">
                <a:solidFill>
                  <a:srgbClr val="0070C0"/>
                </a:solidFill>
              </a:rPr>
              <a:t>norm_age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norm_log_cigsPerDay</a:t>
            </a:r>
            <a:r>
              <a:rPr lang="en-US" dirty="0">
                <a:solidFill>
                  <a:srgbClr val="0070C0"/>
                </a:solidFill>
              </a:rPr>
              <a:t>, and </a:t>
            </a:r>
            <a:r>
              <a:rPr lang="en-US" dirty="0" err="1">
                <a:solidFill>
                  <a:srgbClr val="0070C0"/>
                </a:solidFill>
              </a:rPr>
              <a:t>norm_log_glucose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/>
              <a:t>as the predictors with the most statistical significance impact.</a:t>
            </a:r>
          </a:p>
          <a:p>
            <a:r>
              <a:rPr lang="en-US" dirty="0"/>
              <a:t>After a few sampling tests, I have decided to separate the dataset into a training set and a validation set based on a 80/20 ratio (80% training, 20% validation).</a:t>
            </a:r>
          </a:p>
          <a:p>
            <a:r>
              <a:rPr lang="en-US" dirty="0"/>
              <a:t>The best model was selected based on its performance on the validation dataset and the statistical significance of predictor variables. The model had a McFadden R-squared of 0.066569, indicating a decent fit. Furthermore, 84.6% of cases were correctly predicted.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818" y="-142647"/>
            <a:ext cx="12070080" cy="1931213"/>
          </a:xfrm>
        </p:spPr>
        <p:txBody>
          <a:bodyPr/>
          <a:lstStyle/>
          <a:p>
            <a:r>
              <a:rPr dirty="0"/>
              <a:t>Model C</a:t>
            </a:r>
            <a:r>
              <a:rPr lang="en-US" dirty="0"/>
              <a:t>alibration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152D9A-3348-4B26-093F-89BA6E125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284" y="2064950"/>
            <a:ext cx="6154009" cy="4991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18DE58-2C98-AA7D-52FD-B1D1DA9A3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67" y="2064949"/>
            <a:ext cx="6593127" cy="4991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916D80-7422-071C-FE67-1D524A35D098}"/>
              </a:ext>
            </a:extLst>
          </p:cNvPr>
          <p:cNvSpPr txBox="1"/>
          <p:nvPr/>
        </p:nvSpPr>
        <p:spPr>
          <a:xfrm>
            <a:off x="2583827" y="1527717"/>
            <a:ext cx="482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Training Dataset (80%)</a:t>
            </a:r>
            <a:endParaRPr lang="en-FI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0C37E-C0E6-5A75-FB4D-A270C3101F6E}"/>
              </a:ext>
            </a:extLst>
          </p:cNvPr>
          <p:cNvSpPr txBox="1"/>
          <p:nvPr/>
        </p:nvSpPr>
        <p:spPr>
          <a:xfrm>
            <a:off x="9632335" y="1527717"/>
            <a:ext cx="482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Validation Dataset (20%)</a:t>
            </a:r>
            <a:endParaRPr lang="en-FI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7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818" y="-142647"/>
            <a:ext cx="12070080" cy="1931213"/>
          </a:xfrm>
        </p:spPr>
        <p:txBody>
          <a:bodyPr/>
          <a:lstStyle/>
          <a:p>
            <a:r>
              <a:rPr dirty="0"/>
              <a:t>Model </a:t>
            </a:r>
            <a:r>
              <a:rPr lang="en-US" dirty="0"/>
              <a:t>Performance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CF3AE-1D1C-E0CD-62BF-5E0E49AAB4B6}"/>
              </a:ext>
            </a:extLst>
          </p:cNvPr>
          <p:cNvSpPr txBox="1"/>
          <p:nvPr/>
        </p:nvSpPr>
        <p:spPr>
          <a:xfrm>
            <a:off x="1370904" y="1454195"/>
            <a:ext cx="12471046" cy="597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97280">
              <a:lnSpc>
                <a:spcPct val="90000"/>
              </a:lnSpc>
              <a:spcBef>
                <a:spcPts val="144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dirty="0"/>
              <a:t>For performance metrics, I have selected </a:t>
            </a:r>
            <a:r>
              <a:rPr lang="en-US" sz="2400" b="1" dirty="0"/>
              <a:t>Accuracy</a:t>
            </a:r>
            <a:r>
              <a:rPr lang="en-US" sz="2400" dirty="0"/>
              <a:t> (</a:t>
            </a:r>
            <a:r>
              <a:rPr lang="en-US" i="1" dirty="0"/>
              <a:t>to measure overall correctness</a:t>
            </a:r>
            <a:r>
              <a:rPr lang="en-US" sz="2400" dirty="0"/>
              <a:t>), </a:t>
            </a:r>
            <a:r>
              <a:rPr lang="en-US" sz="2400" b="1" dirty="0"/>
              <a:t>Precision</a:t>
            </a:r>
            <a:r>
              <a:rPr lang="en-US" sz="2400" dirty="0"/>
              <a:t> &amp; </a:t>
            </a:r>
            <a:r>
              <a:rPr lang="en-US" sz="2400" b="1" dirty="0"/>
              <a:t>Recall</a:t>
            </a:r>
            <a:r>
              <a:rPr lang="en-US" sz="2400" dirty="0"/>
              <a:t> scores (</a:t>
            </a:r>
            <a:r>
              <a:rPr lang="en-US" i="1" dirty="0"/>
              <a:t>for determining false positives and false negatives</a:t>
            </a:r>
            <a:r>
              <a:rPr lang="en-US" sz="2400" dirty="0"/>
              <a:t>) and </a:t>
            </a:r>
            <a:r>
              <a:rPr lang="en-US" sz="2400" b="1" dirty="0"/>
              <a:t>ROC-AUC</a:t>
            </a:r>
            <a:r>
              <a:rPr lang="en-US" sz="2400" dirty="0"/>
              <a:t> (</a:t>
            </a:r>
            <a:r>
              <a:rPr lang="en-US" sz="1600" i="1" dirty="0"/>
              <a:t>This value indicates a model's ability to distinguish between the positive and negative classes</a:t>
            </a:r>
            <a:r>
              <a:rPr lang="en-US" sz="2400" dirty="0"/>
              <a:t>).</a:t>
            </a:r>
          </a:p>
          <a:p>
            <a:pPr defTabSz="1097280">
              <a:lnSpc>
                <a:spcPct val="90000"/>
              </a:lnSpc>
              <a:spcBef>
                <a:spcPts val="144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dirty="0"/>
              <a:t>These are highly used metrics in models based on medical scenarios. I have assessed the model with these performance metrics, by using a Python script (with Pandas and </a:t>
            </a:r>
            <a:r>
              <a:rPr lang="en-US" sz="2400" dirty="0" err="1"/>
              <a:t>Sklearn</a:t>
            </a:r>
            <a:r>
              <a:rPr lang="en-US" sz="2400" dirty="0"/>
              <a:t> libraries):								</a:t>
            </a:r>
          </a:p>
          <a:p>
            <a:pPr marL="219456" indent="-219456" defTabSz="1097280">
              <a:lnSpc>
                <a:spcPct val="90000"/>
              </a:lnSpc>
              <a:spcBef>
                <a:spcPts val="144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dirty="0"/>
              <a:t>- With an ROC-AUC of 0.645, the model can reasonably differentiate between those who will and won't experience </a:t>
            </a:r>
            <a:r>
              <a:rPr lang="en-US" sz="2400" dirty="0" err="1"/>
              <a:t>TenYearCHD</a:t>
            </a:r>
            <a:r>
              <a:rPr lang="en-US" sz="2400" dirty="0"/>
              <a:t> in the next decade.			</a:t>
            </a:r>
          </a:p>
          <a:p>
            <a:pPr marL="219456" indent="-219456" defTabSz="1097280">
              <a:lnSpc>
                <a:spcPct val="90000"/>
              </a:lnSpc>
              <a:spcBef>
                <a:spcPts val="144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dirty="0"/>
              <a:t>- The accuracy of 0.628 signifies that the model correctly predicts the </a:t>
            </a:r>
            <a:r>
              <a:rPr lang="en-US" sz="2400" dirty="0" err="1"/>
              <a:t>TenYearCHD</a:t>
            </a:r>
            <a:r>
              <a:rPr lang="en-US" sz="2400" dirty="0"/>
              <a:t> status in about 63% of the cases.							</a:t>
            </a:r>
          </a:p>
          <a:p>
            <a:pPr marL="219456" indent="-219456" defTabSz="1097280">
              <a:lnSpc>
                <a:spcPct val="90000"/>
              </a:lnSpc>
              <a:spcBef>
                <a:spcPts val="144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dirty="0"/>
              <a:t>- Precision of 0.251 indicates that out of all predicted positive </a:t>
            </a:r>
            <a:r>
              <a:rPr lang="en-US" sz="2400" dirty="0" err="1"/>
              <a:t>TenYearCHD</a:t>
            </a:r>
            <a:r>
              <a:rPr lang="en-US" sz="2400" dirty="0"/>
              <a:t> cases, only 25.1% actually had the disease. This is highly impacted by our skewed dataset values for the </a:t>
            </a:r>
            <a:r>
              <a:rPr lang="en-US" sz="2400" dirty="0" err="1"/>
              <a:t>TenYearCHD</a:t>
            </a:r>
            <a:r>
              <a:rPr lang="en-US" sz="2400" dirty="0"/>
              <a:t>.								</a:t>
            </a:r>
          </a:p>
          <a:p>
            <a:pPr marL="219456" indent="-219456" defTabSz="1097280">
              <a:lnSpc>
                <a:spcPct val="90000"/>
              </a:lnSpc>
              <a:spcBef>
                <a:spcPts val="144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dirty="0"/>
              <a:t>- A recall of 0.671 suggests that the model was able to capture 67.1% of actual positive </a:t>
            </a:r>
            <a:r>
              <a:rPr lang="en-US" sz="2400" dirty="0" err="1"/>
              <a:t>TenYearCHD</a:t>
            </a:r>
            <a:r>
              <a:rPr lang="en-US" sz="2400" dirty="0"/>
              <a:t> cases.</a:t>
            </a:r>
            <a:r>
              <a:rPr lang="en-US" dirty="0"/>
              <a:t>								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42402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818" y="113473"/>
            <a:ext cx="12070080" cy="1562927"/>
          </a:xfrm>
        </p:spPr>
        <p:txBody>
          <a:bodyPr>
            <a:normAutofit/>
          </a:bodyPr>
          <a:lstStyle/>
          <a:p>
            <a:r>
              <a:rPr sz="4800" dirty="0"/>
              <a:t>Coefficient and Odds Ratios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818" y="1676400"/>
            <a:ext cx="12070080" cy="5730240"/>
          </a:xfrm>
        </p:spPr>
        <p:txBody>
          <a:bodyPr>
            <a:normAutofit lnSpcReduction="10000"/>
          </a:bodyPr>
          <a:lstStyle/>
          <a:p>
            <a:r>
              <a:rPr dirty="0"/>
              <a:t>Coefficients provide direction and magnitude of the relationship between predictors and the outcome. Odds Ratios further allow us to interpret the change in odds given a one unit change in the predictor.</a:t>
            </a:r>
            <a:endParaRPr lang="en-US" dirty="0"/>
          </a:p>
          <a:p>
            <a:r>
              <a:rPr lang="en-US" dirty="0"/>
              <a:t>The coefficient values represent the log odds change for a one-unit increase in the predictor, while holding other predictors constant: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male</a:t>
            </a:r>
            <a:r>
              <a:rPr lang="en-US" dirty="0"/>
              <a:t>: A positive coefficient (0.326628) indicates </a:t>
            </a:r>
            <a:r>
              <a:rPr lang="en-US" dirty="0">
                <a:solidFill>
                  <a:srgbClr val="FF0000"/>
                </a:solidFill>
              </a:rPr>
              <a:t>that males have higher odds of having </a:t>
            </a:r>
            <a:r>
              <a:rPr lang="en-US" dirty="0" err="1">
                <a:solidFill>
                  <a:srgbClr val="FF0000"/>
                </a:solidFill>
              </a:rPr>
              <a:t>TenYearCHD</a:t>
            </a:r>
            <a:r>
              <a:rPr lang="en-US" dirty="0">
                <a:solidFill>
                  <a:srgbClr val="FF0000"/>
                </a:solidFill>
              </a:rPr>
              <a:t> compared to females.</a:t>
            </a:r>
          </a:p>
          <a:p>
            <a:r>
              <a:rPr lang="en-US" dirty="0" err="1">
                <a:solidFill>
                  <a:srgbClr val="0070C0"/>
                </a:solidFill>
              </a:rPr>
              <a:t>norm_age</a:t>
            </a:r>
            <a:r>
              <a:rPr lang="en-US" dirty="0"/>
              <a:t>: With a coefficient of 2.59636, </a:t>
            </a:r>
            <a:r>
              <a:rPr lang="en-US" dirty="0">
                <a:solidFill>
                  <a:srgbClr val="FF0000"/>
                </a:solidFill>
              </a:rPr>
              <a:t>as age increases, the odds of having </a:t>
            </a:r>
            <a:r>
              <a:rPr lang="en-US" dirty="0" err="1">
                <a:solidFill>
                  <a:srgbClr val="FF0000"/>
                </a:solidFill>
              </a:rPr>
              <a:t>TenYearCHD</a:t>
            </a:r>
            <a:r>
              <a:rPr lang="en-US" dirty="0">
                <a:solidFill>
                  <a:srgbClr val="FF0000"/>
                </a:solidFill>
              </a:rPr>
              <a:t> increase considerably.</a:t>
            </a:r>
          </a:p>
          <a:p>
            <a:r>
              <a:rPr lang="en-US" dirty="0" err="1">
                <a:solidFill>
                  <a:srgbClr val="0070C0"/>
                </a:solidFill>
              </a:rPr>
              <a:t>norm_log_cigsPerDay</a:t>
            </a:r>
            <a:r>
              <a:rPr lang="en-US" dirty="0"/>
              <a:t>: The positive coefficient (0.629377</a:t>
            </a:r>
            <a:r>
              <a:rPr lang="en-US" dirty="0">
                <a:solidFill>
                  <a:srgbClr val="FF0000"/>
                </a:solidFill>
              </a:rPr>
              <a:t>) indicates that as the number of cigarettes smoked per day increases, so does the odds of having </a:t>
            </a:r>
            <a:r>
              <a:rPr lang="en-US" dirty="0" err="1">
                <a:solidFill>
                  <a:srgbClr val="FF0000"/>
                </a:solidFill>
              </a:rPr>
              <a:t>TenYearCHD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0070C0"/>
                </a:solidFill>
              </a:rPr>
              <a:t>norm_log_glucose</a:t>
            </a:r>
            <a:r>
              <a:rPr lang="en-US" dirty="0"/>
              <a:t>: The coefficient of 3.42019 implies a </a:t>
            </a:r>
            <a:r>
              <a:rPr lang="en-US" dirty="0">
                <a:solidFill>
                  <a:srgbClr val="FF0000"/>
                </a:solidFill>
              </a:rPr>
              <a:t>strong positive relationship between glucose levels and the odds of </a:t>
            </a:r>
            <a:r>
              <a:rPr lang="en-US" dirty="0" err="1">
                <a:solidFill>
                  <a:srgbClr val="FF0000"/>
                </a:solidFill>
              </a:rPr>
              <a:t>TenYearCHD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818" y="113473"/>
            <a:ext cx="12070080" cy="1562927"/>
          </a:xfrm>
        </p:spPr>
        <p:txBody>
          <a:bodyPr>
            <a:normAutofit/>
          </a:bodyPr>
          <a:lstStyle/>
          <a:p>
            <a:r>
              <a:rPr sz="4800" dirty="0"/>
              <a:t>Coefficient and Odds Ratios Interpretation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7A0F4-F6B0-B72B-BEE6-E5BF473E7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858" y="1694992"/>
            <a:ext cx="7029297" cy="4980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68D32-7974-C040-D31C-0C6E04665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1" y="2262311"/>
            <a:ext cx="6784882" cy="370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50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1327</Words>
  <Application>Microsoft Office PowerPoint</Application>
  <PresentationFormat>Custom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Söhne</vt:lpstr>
      <vt:lpstr>Wingdings</vt:lpstr>
      <vt:lpstr>Wood Type</vt:lpstr>
      <vt:lpstr>Logistic Regression Analysis</vt:lpstr>
      <vt:lpstr>Dataset Overview</vt:lpstr>
      <vt:lpstr>Dataset Preparation</vt:lpstr>
      <vt:lpstr>Exploratory Data Analysis</vt:lpstr>
      <vt:lpstr>Model Creation</vt:lpstr>
      <vt:lpstr>Model Calibration</vt:lpstr>
      <vt:lpstr>Model Performance</vt:lpstr>
      <vt:lpstr>Coefficient and Odds Ratios Interpretation</vt:lpstr>
      <vt:lpstr>Coefficient and Odds Ratios Interpretation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Analysis</dc:title>
  <dc:subject/>
  <dc:creator/>
  <cp:keywords/>
  <dc:description>generated using python-pptx</dc:description>
  <cp:lastModifiedBy>Tantu Octavian</cp:lastModifiedBy>
  <cp:revision>9</cp:revision>
  <dcterms:created xsi:type="dcterms:W3CDTF">2013-01-27T09:14:16Z</dcterms:created>
  <dcterms:modified xsi:type="dcterms:W3CDTF">2023-09-15T07:39:12Z</dcterms:modified>
  <cp:category/>
</cp:coreProperties>
</file>