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Current system detects letters, adds spaces on absence of hand, and clears the output when no hands are detected for a long time</a:t>
            </a:r>
          </a:p>
          <a:p>
            <a:pPr lvl="0" rtl="0">
              <a:spcBef>
                <a:spcPts val="0"/>
              </a:spcBef>
              <a:buClr>
                <a:schemeClr val="dk1"/>
              </a:buClr>
              <a:buSzPct val="100000"/>
              <a:buFont typeface="Arial"/>
              <a:buNone/>
            </a:pPr>
            <a:r>
              <a:rPr lang="en"/>
              <a:t>The LeapMotion really wasn’t the right tool for the job. Lack of precision and hand positions that blocked vision</a:t>
            </a:r>
          </a:p>
          <a:p>
            <a:pPr lvl="0" rtl="0">
              <a:spcBef>
                <a:spcPts val="0"/>
              </a:spcBef>
              <a:buNone/>
            </a:pPr>
            <a:r>
              <a:rPr lang="en"/>
              <a:t>Potential solutions to the lack of accuracy, which we could not explore given time limitations, include things like adding the actual image data the LeapMotion captures to our datasets, as well as position data in addition to our directional data for fingers, hand(palm) and wrist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Due to problems with precision of the LeapMotion, we were not able to complete our stretch goals.</a:t>
            </a:r>
          </a:p>
          <a:p>
            <a:pPr lvl="0">
              <a:spcBef>
                <a:spcPts val="0"/>
              </a:spcBef>
              <a:buClr>
                <a:schemeClr val="dk1"/>
              </a:buClr>
              <a:buSzPct val="100000"/>
              <a:buFont typeface="Arial"/>
              <a:buNone/>
            </a:pPr>
            <a:r>
              <a:rPr lang="en"/>
              <a:t>Started work on punctuation (we have spaces)</a:t>
            </a:r>
          </a:p>
          <a:p>
            <a:pPr lvl="0">
              <a:spcBef>
                <a:spcPts val="0"/>
              </a:spcBef>
              <a:buClr>
                <a:schemeClr val="dk1"/>
              </a:buClr>
              <a:buSzPct val="100000"/>
              <a:buFont typeface="Arial"/>
              <a:buNone/>
            </a:pPr>
            <a:r>
              <a:rPr lang="en"/>
              <a:t>Have the infrastructure for single-hand words</a:t>
            </a:r>
          </a:p>
          <a:p>
            <a:pPr lvl="0">
              <a:spcBef>
                <a:spcPts val="0"/>
              </a:spcBef>
              <a:buNone/>
            </a:pPr>
            <a:r>
              <a:rPr lang="en"/>
              <a:t>Were unable to develop a tutorial for using the software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 Id="rId4" Type="http://schemas.openxmlformats.org/officeDocument/2006/relationships/image" Target="../media/image07.png"/><Relationship Id="rId5" Type="http://schemas.openxmlformats.org/officeDocument/2006/relationships/image" Target="../media/image0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0B0DhBKfxZvDISU1EU3RKd2lxMWc/view?usp=drivesd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ASL-2-txt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Kevin Dibble, Jasmine Moran, Susan Souza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Core Features</a:t>
            </a:r>
          </a:p>
        </p:txBody>
      </p:sp>
      <p:pic>
        <p:nvPicPr>
          <p:cNvPr id="61" name="Shape 61"/>
          <p:cNvPicPr preferRelativeResize="0"/>
          <p:nvPr/>
        </p:nvPicPr>
        <p:blipFill>
          <a:blip r:embed="rId3">
            <a:alphaModFix/>
          </a:blip>
          <a:stretch>
            <a:fillRect/>
          </a:stretch>
        </p:blipFill>
        <p:spPr>
          <a:xfrm>
            <a:off x="614600" y="1720125"/>
            <a:ext cx="3488749" cy="1383874"/>
          </a:xfrm>
          <a:prstGeom prst="rect">
            <a:avLst/>
          </a:prstGeom>
          <a:noFill/>
          <a:ln>
            <a:noFill/>
          </a:ln>
        </p:spPr>
      </p:pic>
      <p:pic>
        <p:nvPicPr>
          <p:cNvPr id="62" name="Shape 62"/>
          <p:cNvPicPr preferRelativeResize="0"/>
          <p:nvPr/>
        </p:nvPicPr>
        <p:blipFill rotWithShape="1">
          <a:blip r:embed="rId4">
            <a:alphaModFix amt="79000"/>
          </a:blip>
          <a:srcRect b="8901" l="3975" r="42872" t="18849"/>
          <a:stretch/>
        </p:blipFill>
        <p:spPr>
          <a:xfrm>
            <a:off x="4687999" y="1130512"/>
            <a:ext cx="2100841" cy="1917438"/>
          </a:xfrm>
          <a:prstGeom prst="rect">
            <a:avLst/>
          </a:prstGeom>
          <a:noFill/>
          <a:ln>
            <a:noFill/>
          </a:ln>
        </p:spPr>
      </p:pic>
      <p:pic>
        <p:nvPicPr>
          <p:cNvPr id="63" name="Shape 63"/>
          <p:cNvPicPr preferRelativeResize="0"/>
          <p:nvPr/>
        </p:nvPicPr>
        <p:blipFill>
          <a:blip r:embed="rId5">
            <a:alphaModFix/>
          </a:blip>
          <a:stretch>
            <a:fillRect/>
          </a:stretch>
        </p:blipFill>
        <p:spPr>
          <a:xfrm>
            <a:off x="1696870" y="3357200"/>
            <a:ext cx="4633699" cy="1513050"/>
          </a:xfrm>
          <a:prstGeom prst="rect">
            <a:avLst/>
          </a:prstGeom>
          <a:noFill/>
          <a:ln>
            <a:noFill/>
          </a:ln>
        </p:spPr>
      </p:pic>
      <p:sp>
        <p:nvSpPr>
          <p:cNvPr id="64" name="Shape 64"/>
          <p:cNvSpPr txBox="1"/>
          <p:nvPr/>
        </p:nvSpPr>
        <p:spPr>
          <a:xfrm>
            <a:off x="20100" y="4716925"/>
            <a:ext cx="5059800" cy="4266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999999"/>
                </a:solidFill>
              </a:rPr>
              <a:t>https://www.pixeljumble.com/images/reviews/leaphandfullsize.jpg</a:t>
            </a:r>
          </a:p>
          <a:p>
            <a:pPr lvl="0" rtl="0">
              <a:spcBef>
                <a:spcPts val="0"/>
              </a:spcBef>
              <a:buNone/>
            </a:pPr>
            <a:r>
              <a:rPr lang="en" sz="700">
                <a:solidFill>
                  <a:srgbClr val="999999"/>
                </a:solidFill>
              </a:rPr>
              <a:t>http://www.lifeprint.com/asl101/images-layout/abcdrawings.gif</a:t>
            </a:r>
          </a:p>
          <a:p>
            <a:pPr lvl="0" rtl="0">
              <a:spcBef>
                <a:spcPts val="0"/>
              </a:spcBef>
              <a:buNone/>
            </a:pPr>
            <a:r>
              <a:rPr lang="en" sz="700">
                <a:solidFill>
                  <a:srgbClr val="999999"/>
                </a:solidFill>
              </a:rPr>
              <a:t>http://www.techforanyone.com/wp-content/uploads/2013/12/leap-motion-controller.png</a:t>
            </a:r>
          </a:p>
          <a:p>
            <a:pPr lvl="0" rtl="0">
              <a:spcBef>
                <a:spcPts val="0"/>
              </a:spcBef>
              <a:buNone/>
            </a:pPr>
            <a:r>
              <a:t/>
            </a:r>
            <a:endParaRPr sz="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rotWithShape="1">
          <a:blip r:embed="rId3">
            <a:alphaModFix/>
          </a:blip>
          <a:srcRect b="17898" l="0" r="0" t="0"/>
          <a:stretch/>
        </p:blipFill>
        <p:spPr>
          <a:xfrm>
            <a:off x="495059" y="0"/>
            <a:ext cx="8353317" cy="51435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Design Approach and Progression</a:t>
            </a:r>
          </a:p>
        </p:txBody>
      </p:sp>
      <p:sp>
        <p:nvSpPr>
          <p:cNvPr id="75" name="Shape 75"/>
          <p:cNvSpPr txBox="1"/>
          <p:nvPr/>
        </p:nvSpPr>
        <p:spPr>
          <a:xfrm>
            <a:off x="68550" y="4818225"/>
            <a:ext cx="4099800" cy="237900"/>
          </a:xfrm>
          <a:prstGeom prst="rect">
            <a:avLst/>
          </a:prstGeom>
          <a:noFill/>
          <a:ln>
            <a:noFill/>
          </a:ln>
        </p:spPr>
        <p:txBody>
          <a:bodyPr anchorCtr="0" anchor="t" bIns="91425" lIns="91425" rIns="91425" tIns="91425">
            <a:noAutofit/>
          </a:bodyPr>
          <a:lstStyle/>
          <a:p>
            <a:pPr lvl="0">
              <a:spcBef>
                <a:spcPts val="0"/>
              </a:spcBef>
              <a:buNone/>
            </a:pPr>
            <a:r>
              <a:rPr lang="en" sz="700">
                <a:solidFill>
                  <a:srgbClr val="999999"/>
                </a:solidFill>
              </a:rPr>
              <a:t>http://johnnyholland.org/wp-content/uploads/building-blocks1.jpg</a:t>
            </a:r>
          </a:p>
        </p:txBody>
      </p:sp>
      <p:pic>
        <p:nvPicPr>
          <p:cNvPr id="76" name="Shape 76"/>
          <p:cNvPicPr preferRelativeResize="0"/>
          <p:nvPr/>
        </p:nvPicPr>
        <p:blipFill>
          <a:blip r:embed="rId3">
            <a:alphaModFix/>
          </a:blip>
          <a:stretch>
            <a:fillRect/>
          </a:stretch>
        </p:blipFill>
        <p:spPr>
          <a:xfrm>
            <a:off x="2590800" y="1962150"/>
            <a:ext cx="3962400" cy="1524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t>Design Approach and Progression (cont’d)</a:t>
            </a:r>
          </a:p>
        </p:txBody>
      </p:sp>
      <p:pic>
        <p:nvPicPr>
          <p:cNvPr id="82" name="Shape 82"/>
          <p:cNvPicPr preferRelativeResize="0"/>
          <p:nvPr/>
        </p:nvPicPr>
        <p:blipFill rotWithShape="1">
          <a:blip r:embed="rId3">
            <a:alphaModFix/>
          </a:blip>
          <a:srcRect b="4845" l="0" r="0" t="5428"/>
          <a:stretch/>
        </p:blipFill>
        <p:spPr>
          <a:xfrm>
            <a:off x="1925650" y="1086950"/>
            <a:ext cx="4413752" cy="3848823"/>
          </a:xfrm>
          <a:prstGeom prst="rect">
            <a:avLst/>
          </a:prstGeom>
          <a:noFill/>
          <a:ln>
            <a:noFill/>
          </a:ln>
        </p:spPr>
      </p:pic>
      <p:sp>
        <p:nvSpPr>
          <p:cNvPr id="83" name="Shape 83"/>
          <p:cNvSpPr txBox="1"/>
          <p:nvPr/>
        </p:nvSpPr>
        <p:spPr>
          <a:xfrm>
            <a:off x="46525" y="4774175"/>
            <a:ext cx="5319600" cy="348000"/>
          </a:xfrm>
          <a:prstGeom prst="rect">
            <a:avLst/>
          </a:prstGeom>
          <a:noFill/>
          <a:ln>
            <a:noFill/>
          </a:ln>
        </p:spPr>
        <p:txBody>
          <a:bodyPr anchorCtr="0" anchor="t" bIns="91425" lIns="91425" rIns="91425" tIns="91425">
            <a:noAutofit/>
          </a:bodyPr>
          <a:lstStyle/>
          <a:p>
            <a:pPr lvl="0">
              <a:spcBef>
                <a:spcPts val="0"/>
              </a:spcBef>
              <a:buNone/>
            </a:pPr>
            <a:r>
              <a:rPr lang="en" sz="700">
                <a:solidFill>
                  <a:srgbClr val="999999"/>
                </a:solidFill>
              </a:rPr>
              <a:t>http://techyinfinte.com/wp-content/uploads/2016/03/gears.jpg</a:t>
            </a:r>
          </a:p>
        </p:txBody>
      </p:sp>
      <p:sp>
        <p:nvSpPr>
          <p:cNvPr id="84" name="Shape 84"/>
          <p:cNvSpPr txBox="1"/>
          <p:nvPr/>
        </p:nvSpPr>
        <p:spPr>
          <a:xfrm>
            <a:off x="1145775" y="5006500"/>
            <a:ext cx="7173600" cy="8370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Video Demonstration</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sz="1050" u="sng">
                <a:solidFill>
                  <a:schemeClr val="hlink"/>
                </a:solidFill>
                <a:highlight>
                  <a:srgbClr val="FFFFFF"/>
                </a:highlight>
                <a:latin typeface="Courier New"/>
                <a:ea typeface="Courier New"/>
                <a:cs typeface="Courier New"/>
                <a:sym typeface="Courier New"/>
                <a:hlinkClick r:id="rId3"/>
              </a:rPr>
              <a:t>https://drive.google.com/file/d/0B0DhBKfxZvDISU1EU3RKd2lxMWc/view?usp=drivesdk</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 and Reflection</a:t>
            </a:r>
          </a:p>
        </p:txBody>
      </p:sp>
      <p:pic>
        <p:nvPicPr>
          <p:cNvPr id="96" name="Shape 96"/>
          <p:cNvPicPr preferRelativeResize="0"/>
          <p:nvPr/>
        </p:nvPicPr>
        <p:blipFill>
          <a:blip r:embed="rId3">
            <a:alphaModFix/>
          </a:blip>
          <a:stretch>
            <a:fillRect/>
          </a:stretch>
        </p:blipFill>
        <p:spPr>
          <a:xfrm>
            <a:off x="2156200" y="1158224"/>
            <a:ext cx="4250176" cy="3756676"/>
          </a:xfrm>
          <a:prstGeom prst="rect">
            <a:avLst/>
          </a:prstGeom>
          <a:noFill/>
          <a:ln>
            <a:noFill/>
          </a:ln>
        </p:spPr>
      </p:pic>
      <p:sp>
        <p:nvSpPr>
          <p:cNvPr id="97" name="Shape 97"/>
          <p:cNvSpPr txBox="1"/>
          <p:nvPr/>
        </p:nvSpPr>
        <p:spPr>
          <a:xfrm>
            <a:off x="46525" y="4774175"/>
            <a:ext cx="5319600" cy="3480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999999"/>
                </a:solidFill>
              </a:rPr>
              <a:t>http://acmaps.info.yorku.ca/files/2013/06/LookingGood.png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nvSpPr>
        <p:spPr>
          <a:xfrm>
            <a:off x="46525" y="4774175"/>
            <a:ext cx="5319600" cy="3480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999999"/>
                </a:solidFill>
              </a:rPr>
              <a:t>http://orig15.deviantart.net/b404/f/2015/204/a/6/wii_fit_trainer_dl_by_jerichoakemi-d92jnhz.png</a:t>
            </a:r>
          </a:p>
        </p:txBody>
      </p:sp>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Unfinished Stretch Goals</a:t>
            </a:r>
          </a:p>
        </p:txBody>
      </p:sp>
      <p:pic>
        <p:nvPicPr>
          <p:cNvPr id="104" name="Shape 104"/>
          <p:cNvPicPr preferRelativeResize="0"/>
          <p:nvPr/>
        </p:nvPicPr>
        <p:blipFill>
          <a:blip r:embed="rId3">
            <a:alphaModFix/>
          </a:blip>
          <a:stretch>
            <a:fillRect/>
          </a:stretch>
        </p:blipFill>
        <p:spPr>
          <a:xfrm>
            <a:off x="1920724" y="840975"/>
            <a:ext cx="4997150" cy="39977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