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8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oleObject7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7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Relationship Id="rId2" Type="http://schemas.openxmlformats.org/officeDocument/2006/relationships/image" Target="../media/image3.pict"/><Relationship Id="rId3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ict"/><Relationship Id="rId4" Type="http://schemas.openxmlformats.org/officeDocument/2006/relationships/image" Target="../media/image8.pict"/><Relationship Id="rId5" Type="http://schemas.openxmlformats.org/officeDocument/2006/relationships/image" Target="../media/image9.pict"/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79BF-D88C-204E-95CD-5C2FA66B9FC6}" type="datetimeFigureOut">
              <a:rPr lang="en-US" smtClean="0"/>
              <a:t>12/2/10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EEF4D-10FE-C640-9D3D-377C0BA0BF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796AB-57E6-2F44-A028-71EBCCBC71B2}" type="datetimeFigureOut">
              <a:rPr lang="en-US" smtClean="0"/>
              <a:t>12/2/10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953F-51E0-6945-AA36-946B33AA92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D87C-65A5-496D-87B3-2194CD1739D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FBF349-6DA0-4E43-9540-6C56F04CE7BC}" type="datetimeFigureOut">
              <a:rPr lang="en-US" smtClean="0"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C88085-C978-D945-9B3A-84C689037C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Combustion of PMMA</a:t>
            </a:r>
            <a:endParaRPr lang="en-US" dirty="0"/>
          </a:p>
        </p:txBody>
      </p:sp>
      <p:sp>
        <p:nvSpPr>
          <p:cNvPr id="43" name="Subtitle 4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1" dirty="0" smtClean="0"/>
              <a:t>Ignition in a hot convective stream</a:t>
            </a:r>
          </a:p>
          <a:p>
            <a:r>
              <a:rPr lang="en-US" dirty="0" smtClean="0"/>
              <a:t>Phoebe Stierhoff</a:t>
            </a:r>
            <a:endParaRPr lang="en-US" dirty="0"/>
          </a:p>
        </p:txBody>
      </p:sp>
      <p:pic>
        <p:nvPicPr>
          <p:cNvPr id="44" name="Picture 43" descr="54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33" y="3733525"/>
            <a:ext cx="3861167" cy="289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Non-dimensional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4" y="2514600"/>
            <a:ext cx="7610476" cy="3962400"/>
          </a:xfrm>
        </p:spPr>
        <p:txBody>
          <a:bodyPr/>
          <a:lstStyle/>
          <a:p>
            <a:r>
              <a:rPr lang="en-US" dirty="0" smtClean="0"/>
              <a:t>solid heat up equations: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Heat loses from radiation, convection, and latent heat</a:t>
            </a:r>
          </a:p>
          <a:p>
            <a:r>
              <a:rPr lang="en-US" dirty="0" smtClean="0"/>
              <a:t>Burning rate calculated from wall temperature and activation energy of solid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153606" name="Equation" r:id="rId3" imgW="114300" imgH="1651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62200" y="2875448"/>
          <a:ext cx="6400800" cy="942004"/>
        </p:xfrm>
        <a:graphic>
          <a:graphicData uri="http://schemas.openxmlformats.org/presentationml/2006/ole">
            <p:oleObj spid="_x0000_s153608" name="Equation" r:id="rId4" imgW="3365500" imgH="4953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362200" y="4111439"/>
          <a:ext cx="1752600" cy="463923"/>
        </p:xfrm>
        <a:graphic>
          <a:graphicData uri="http://schemas.openxmlformats.org/presentationml/2006/ole">
            <p:oleObj spid="_x0000_s153610" name="Equation" r:id="rId5" imgW="863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6538" y="457200"/>
            <a:ext cx="7610476" cy="5809129"/>
          </a:xfrm>
        </p:spPr>
        <p:txBody>
          <a:bodyPr>
            <a:normAutofit/>
          </a:bodyPr>
          <a:lstStyle/>
          <a:p>
            <a:r>
              <a:rPr lang="en-US" dirty="0" smtClean="0"/>
              <a:t>Gas heat up equations: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conditions:</a:t>
            </a:r>
          </a:p>
          <a:p>
            <a:pPr lvl="1"/>
            <a:r>
              <a:rPr lang="en-US" dirty="0" smtClean="0"/>
              <a:t>U=1</a:t>
            </a:r>
          </a:p>
          <a:p>
            <a:pPr lvl="1"/>
            <a:r>
              <a:rPr lang="en-US" dirty="0" err="1" smtClean="0"/>
              <a:t>θ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YO=YOE</a:t>
            </a:r>
          </a:p>
          <a:p>
            <a:pPr lvl="1"/>
            <a:r>
              <a:rPr lang="en-US" dirty="0" smtClean="0"/>
              <a:t>YF=0  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w</a:t>
            </a:r>
            <a:r>
              <a:rPr lang="en-US" dirty="0" smtClean="0"/>
              <a:t>=0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5491163" y="1038225"/>
          <a:ext cx="3422650" cy="831850"/>
        </p:xfrm>
        <a:graphic>
          <a:graphicData uri="http://schemas.openxmlformats.org/presentationml/2006/ole">
            <p:oleObj spid="_x0000_s161794" name="Equation" r:id="rId3" imgW="1828800" imgH="444500" progId="Equation.DSMT4">
              <p:embed/>
            </p:oleObj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244475" y="2139950"/>
          <a:ext cx="3489325" cy="831850"/>
        </p:xfrm>
        <a:graphic>
          <a:graphicData uri="http://schemas.openxmlformats.org/presentationml/2006/ole">
            <p:oleObj spid="_x0000_s161795" name="Equation" r:id="rId4" imgW="1917700" imgH="457200" progId="Equation.DSMT4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36538" y="1038225"/>
          <a:ext cx="3875087" cy="831850"/>
        </p:xfrm>
        <a:graphic>
          <a:graphicData uri="http://schemas.openxmlformats.org/presentationml/2006/ole">
            <p:oleObj spid="_x0000_s161796" name="Equation" r:id="rId5" imgW="2070100" imgH="444500" progId="Equation.DSMT4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4421188" y="2139950"/>
          <a:ext cx="4492625" cy="831850"/>
        </p:xfrm>
        <a:graphic>
          <a:graphicData uri="http://schemas.openxmlformats.org/presentationml/2006/ole">
            <p:oleObj spid="_x0000_s161797" name="Equation" r:id="rId6" imgW="2400300" imgH="4445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6538" y="3206750"/>
          <a:ext cx="1752600" cy="485660"/>
        </p:xfrm>
        <a:graphic>
          <a:graphicData uri="http://schemas.openxmlformats.org/presentationml/2006/ole">
            <p:oleObj spid="_x0000_s161798" name="Equation" r:id="rId7" imgW="1054100" imgH="292100" progId="Equation.DSMT4">
              <p:embed/>
            </p:oleObj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3276600" y="3810000"/>
            <a:ext cx="50323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properties taken NIST and non-dimensional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properties taken from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Tien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al. 1978 (after multiplying by a factor of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e,old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e,new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=.3333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method from </a:t>
            </a:r>
            <a:r>
              <a:rPr lang="en-US" dirty="0" err="1" smtClean="0"/>
              <a:t>Tien</a:t>
            </a:r>
            <a:r>
              <a:rPr lang="en-US" dirty="0" smtClean="0"/>
              <a:t> et al. (1978) modified to include solid</a:t>
            </a:r>
          </a:p>
          <a:p>
            <a:r>
              <a:rPr lang="en-US" dirty="0" smtClean="0"/>
              <a:t>Computed in python</a:t>
            </a:r>
          </a:p>
          <a:p>
            <a:r>
              <a:rPr lang="en-US" dirty="0" smtClean="0"/>
              <a:t>Non-dimensional time stepping</a:t>
            </a:r>
          </a:p>
          <a:p>
            <a:pPr lvl="1"/>
            <a:r>
              <a:rPr lang="en-US" dirty="0" smtClean="0"/>
              <a:t>Usually the non dimensional time step for gas phase should be much smaller than the time step for gas phase</a:t>
            </a:r>
          </a:p>
          <a:p>
            <a:pPr lvl="1"/>
            <a:r>
              <a:rPr lang="en-US" dirty="0" smtClean="0"/>
              <a:t>However, this takes an unmanageable number of iterations to reach steady state</a:t>
            </a:r>
          </a:p>
          <a:p>
            <a:pPr lvl="1"/>
            <a:r>
              <a:rPr lang="en-US" dirty="0" smtClean="0"/>
              <a:t>Use large solid time step after checking for discrepancies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a=30, YOE=.21</a:t>
            </a:r>
          </a:p>
          <a:p>
            <a:r>
              <a:rPr lang="en-US" dirty="0" smtClean="0"/>
              <a:t>Steady state peaks at 3</a:t>
            </a:r>
          </a:p>
          <a:p>
            <a:r>
              <a:rPr lang="en-US" dirty="0" smtClean="0"/>
              <a:t>Begins with large peak, diverges into 2</a:t>
            </a:r>
          </a:p>
          <a:p>
            <a:pPr lvl="1"/>
            <a:r>
              <a:rPr lang="en-US" dirty="0" smtClean="0"/>
              <a:t>Peak closest to the solid burns away oxygen</a:t>
            </a:r>
          </a:p>
          <a:p>
            <a:pPr lvl="1"/>
            <a:r>
              <a:rPr lang="en-US" dirty="0" smtClean="0"/>
              <a:t>Second peak splits, and the peak furthest from the solid burns away fuel not in the premixed zone</a:t>
            </a:r>
          </a:p>
          <a:p>
            <a:pPr lvl="1"/>
            <a:r>
              <a:rPr lang="en-US" dirty="0" smtClean="0"/>
              <a:t>The middle peak becomes the steady state reaction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Ignition limits for a, YOE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stretch rate is increased, the reaction is wider and occurs later. Small stretch rates react very quickly over a very narrow </a:t>
            </a:r>
            <a:r>
              <a:rPr lang="en-US" dirty="0" err="1" smtClean="0"/>
              <a:t>η</a:t>
            </a:r>
            <a:endParaRPr lang="en-US" dirty="0" smtClean="0"/>
          </a:p>
          <a:p>
            <a:pPr lvl="1"/>
            <a:r>
              <a:rPr lang="en-US" dirty="0" smtClean="0"/>
              <a:t>There does not appear to be a lower limit on the stretch rate (assuming YOE is high enough)</a:t>
            </a:r>
          </a:p>
          <a:p>
            <a:pPr lvl="1"/>
            <a:r>
              <a:rPr lang="en-US" dirty="0" smtClean="0"/>
              <a:t>At high stretch rates, blowout occurs</a:t>
            </a:r>
          </a:p>
          <a:p>
            <a:r>
              <a:rPr lang="en-US" dirty="0" smtClean="0"/>
              <a:t>Increasing YOE causes the reaction to occur sooner</a:t>
            </a:r>
          </a:p>
          <a:p>
            <a:pPr lvl="1"/>
            <a:r>
              <a:rPr lang="en-US" dirty="0" smtClean="0"/>
              <a:t>No apparent upper limit</a:t>
            </a:r>
          </a:p>
          <a:p>
            <a:pPr lvl="1"/>
            <a:r>
              <a:rPr lang="en-US" dirty="0" smtClean="0"/>
              <a:t>Lower limit </a:t>
            </a:r>
            <a:r>
              <a:rPr lang="en-US" smtClean="0"/>
              <a:t>~0.06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at extinction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reaction similar to ignition reaction, but reaction ends by the time steady state is reached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2" y="607794"/>
            <a:ext cx="7471395" cy="5642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Çengel</a:t>
            </a:r>
            <a:r>
              <a:rPr lang="en-US" dirty="0" smtClean="0"/>
              <a:t>, </a:t>
            </a:r>
            <a:r>
              <a:rPr lang="en-US" dirty="0" err="1" smtClean="0"/>
              <a:t>Yunus</a:t>
            </a:r>
            <a:r>
              <a:rPr lang="en-US" dirty="0" smtClean="0"/>
              <a:t> A., Robert H. Turner, and John M. </a:t>
            </a:r>
            <a:r>
              <a:rPr lang="en-US" dirty="0" err="1" smtClean="0"/>
              <a:t>Cimbala</a:t>
            </a:r>
            <a:r>
              <a:rPr lang="en-US" dirty="0" smtClean="0"/>
              <a:t>. Fundamentals of Thermal-fluid Sciences. Boston: McGraw-Hill, 2008. </a:t>
            </a:r>
            <a:r>
              <a:rPr lang="en-US" dirty="0" err="1" smtClean="0"/>
              <a:t>Print.Used</a:t>
            </a:r>
            <a:r>
              <a:rPr lang="en-US" dirty="0" smtClean="0"/>
              <a:t> NIST database CD to find certain air property values</a:t>
            </a:r>
          </a:p>
          <a:p>
            <a:r>
              <a:rPr lang="en-US" dirty="0" err="1" smtClean="0"/>
              <a:t>Tien</a:t>
            </a:r>
            <a:r>
              <a:rPr lang="en-US" dirty="0" smtClean="0"/>
              <a:t>, J., S. </a:t>
            </a:r>
            <a:r>
              <a:rPr lang="en-US" dirty="0" err="1" smtClean="0"/>
              <a:t>Singhal</a:t>
            </a:r>
            <a:r>
              <a:rPr lang="en-US" dirty="0" smtClean="0"/>
              <a:t>, D. </a:t>
            </a:r>
            <a:r>
              <a:rPr lang="en-US" dirty="0" err="1" smtClean="0"/>
              <a:t>Harrold</a:t>
            </a:r>
            <a:r>
              <a:rPr lang="en-US" dirty="0" smtClean="0"/>
              <a:t>, and J. </a:t>
            </a:r>
            <a:r>
              <a:rPr lang="en-US" dirty="0" err="1" smtClean="0"/>
              <a:t>Prahl</a:t>
            </a:r>
            <a:r>
              <a:rPr lang="en-US" dirty="0" smtClean="0"/>
              <a:t>. "Combustion and Extinction in the Stagnation-point Boundary Layer of a Condensed Fuel." Combustion and Flame 33 (1978): 55-68. Print.</a:t>
            </a:r>
          </a:p>
          <a:p>
            <a:r>
              <a:rPr lang="en-US" dirty="0" err="1" smtClean="0"/>
              <a:t>Tien</a:t>
            </a:r>
            <a:r>
              <a:rPr lang="en-US" dirty="0" smtClean="0"/>
              <a:t>, James S. "Diffusion Flame Extinction at Small Stretch Rates: </a:t>
            </a:r>
            <a:r>
              <a:rPr lang="en-US" dirty="0" smtClean="0"/>
              <a:t>The Mechanism </a:t>
            </a:r>
            <a:r>
              <a:rPr lang="en-US" dirty="0" smtClean="0"/>
              <a:t>of </a:t>
            </a:r>
            <a:r>
              <a:rPr lang="en-US" dirty="0" err="1" smtClean="0"/>
              <a:t>Radiative</a:t>
            </a:r>
            <a:r>
              <a:rPr lang="en-US" dirty="0" smtClean="0"/>
              <a:t> Loss." Combustion and Flame 65 (1986): 31-34. Print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Niioka</a:t>
            </a:r>
            <a:r>
              <a:rPr lang="en-US" dirty="0" smtClean="0"/>
              <a:t>, T. "Gas-phase Ignition of a Solid Fuel in a Hot Stagnation-point Flow." Symposium (International) on Combustion 18.1 (1981): 741-47. Print.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271</TotalTime>
  <Words>484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Perspective</vt:lpstr>
      <vt:lpstr>MathType 6.0 Equation</vt:lpstr>
      <vt:lpstr>Combustion of PMMA</vt:lpstr>
      <vt:lpstr>Non-dimensional Equations</vt:lpstr>
      <vt:lpstr>Slide 3</vt:lpstr>
      <vt:lpstr>Methodology</vt:lpstr>
      <vt:lpstr>Results</vt:lpstr>
      <vt:lpstr>Ignition limits for a, YOE</vt:lpstr>
      <vt:lpstr>Reaction at extinction limit</vt:lpstr>
      <vt:lpstr>Slide 8</vt:lpstr>
      <vt:lpstr>References</vt:lpstr>
      <vt:lpstr>Questions?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Phoebe E Stierhoff</dc:creator>
  <cp:lastModifiedBy>Phoebe E Stierhoff</cp:lastModifiedBy>
  <cp:revision>24</cp:revision>
  <dcterms:created xsi:type="dcterms:W3CDTF">2010-12-02T13:46:03Z</dcterms:created>
  <dcterms:modified xsi:type="dcterms:W3CDTF">2010-12-02T18:17:31Z</dcterms:modified>
</cp:coreProperties>
</file>