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Final.xlsx]YEAR SALES (HIGH &amp; LOW)!PivotTable1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SALES (HIGH &amp; LOW)'!$B$6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SALES (HIGH &amp; LOW)'!$A$7:$A$16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(HIGH &amp; LOW)'!$B$7:$B$16</c:f>
              <c:numCache>
                <c:formatCode>General</c:formatCode>
                <c:ptCount val="9"/>
                <c:pt idx="0">
                  <c:v>461927</c:v>
                </c:pt>
                <c:pt idx="1">
                  <c:v>263903</c:v>
                </c:pt>
                <c:pt idx="2">
                  <c:v>260375</c:v>
                </c:pt>
                <c:pt idx="3">
                  <c:v>259471</c:v>
                </c:pt>
                <c:pt idx="4">
                  <c:v>245314</c:v>
                </c:pt>
                <c:pt idx="5">
                  <c:v>243257</c:v>
                </c:pt>
                <c:pt idx="6">
                  <c:v>239919</c:v>
                </c:pt>
                <c:pt idx="7">
                  <c:v>195710</c:v>
                </c:pt>
                <c:pt idx="8">
                  <c:v>20765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1-4612-AC4F-DFE2050CEE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793248"/>
        <c:axId val="21787760"/>
      </c:barChart>
      <c:catAx>
        <c:axId val="217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760"/>
        <c:crosses val="autoZero"/>
        <c:auto val="1"/>
        <c:lblAlgn val="ctr"/>
        <c:lblOffset val="100"/>
        <c:noMultiLvlLbl val="0"/>
      </c:catAx>
      <c:valAx>
        <c:axId val="217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Final.xlsx]COUNT OF OUTLET TYPE!PivotTable1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945756780402452E-2"/>
          <c:y val="0.33050061743166526"/>
          <c:w val="0.60781202349706287"/>
          <c:h val="0.57950242718885947"/>
        </c:manualLayout>
      </c:layout>
      <c:pie3DChart>
        <c:varyColors val="1"/>
        <c:ser>
          <c:idx val="0"/>
          <c:order val="0"/>
          <c:tx>
            <c:strRef>
              <c:f>'COUNT OF OUTLET TYPE'!$B$5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1C1-4EE3-B730-29D48225B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1C1-4EE3-B730-29D48225B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1C1-4EE3-B730-29D48225B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F1C1-4EE3-B730-29D48225B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OUTLET TYPE'!$A$6:$A$10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Grocery Store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TYPE'!$B$6:$B$10</c:f>
              <c:numCache>
                <c:formatCode>General</c:formatCode>
                <c:ptCount val="4"/>
                <c:pt idx="0">
                  <c:v>655</c:v>
                </c:pt>
                <c:pt idx="1">
                  <c:v>125</c:v>
                </c:pt>
                <c:pt idx="2">
                  <c:v>124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C1-4EE3-B730-29D48225B2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OF LOCATION!PivotTable1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OF LOCATION'!$B$4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LOCATION'!$A$5:$A$8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OF LOCATION'!$B$5:$B$8</c:f>
              <c:numCache>
                <c:formatCode>General</c:formatCode>
                <c:ptCount val="3"/>
                <c:pt idx="0">
                  <c:v>899190</c:v>
                </c:pt>
                <c:pt idx="1">
                  <c:v>765160</c:v>
                </c:pt>
                <c:pt idx="2">
                  <c:v>526291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5-423D-B195-B2AE45C457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2608"/>
        <c:axId val="235114568"/>
      </c:barChart>
      <c:catAx>
        <c:axId val="2351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4568"/>
        <c:crosses val="autoZero"/>
        <c:auto val="1"/>
        <c:lblAlgn val="ctr"/>
        <c:lblOffset val="100"/>
        <c:noMultiLvlLbl val="0"/>
      </c:catAx>
      <c:valAx>
        <c:axId val="23511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(H &amp; L)!PivotTable1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ITEM TYPE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'ITEM TYPE SALES (H &amp; L)'!$B$5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(H &amp; L)'!$A$6:$A$22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Baking Goods</c:v>
                </c:pt>
                <c:pt idx="7">
                  <c:v>Meat</c:v>
                </c:pt>
                <c:pt idx="8">
                  <c:v>Soft Drinks</c:v>
                </c:pt>
                <c:pt idx="9">
                  <c:v>Health and Hygiene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SALES (H &amp; L)'!$B$6:$B$22</c:f>
              <c:numCache>
                <c:formatCode>General</c:formatCode>
                <c:ptCount val="16"/>
                <c:pt idx="0">
                  <c:v>356826</c:v>
                </c:pt>
                <c:pt idx="1">
                  <c:v>317198</c:v>
                </c:pt>
                <c:pt idx="2">
                  <c:v>238650</c:v>
                </c:pt>
                <c:pt idx="3">
                  <c:v>201404</c:v>
                </c:pt>
                <c:pt idx="4">
                  <c:v>195425</c:v>
                </c:pt>
                <c:pt idx="5">
                  <c:v>176532</c:v>
                </c:pt>
                <c:pt idx="6">
                  <c:v>132582</c:v>
                </c:pt>
                <c:pt idx="7">
                  <c:v>131136</c:v>
                </c:pt>
                <c:pt idx="8">
                  <c:v>100315</c:v>
                </c:pt>
                <c:pt idx="9">
                  <c:v>98129</c:v>
                </c:pt>
                <c:pt idx="10">
                  <c:v>55704</c:v>
                </c:pt>
                <c:pt idx="11">
                  <c:v>49916</c:v>
                </c:pt>
                <c:pt idx="12">
                  <c:v>46886</c:v>
                </c:pt>
                <c:pt idx="13">
                  <c:v>45088</c:v>
                </c:pt>
                <c:pt idx="14">
                  <c:v>30476</c:v>
                </c:pt>
                <c:pt idx="15">
                  <c:v>14374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9-4C41-B440-E8556BEE1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790112"/>
        <c:axId val="21786976"/>
      </c:barChart>
      <c:catAx>
        <c:axId val="2179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976"/>
        <c:crosses val="autoZero"/>
        <c:auto val="1"/>
        <c:lblAlgn val="ctr"/>
        <c:lblOffset val="100"/>
        <c:noMultiLvlLbl val="0"/>
      </c:catAx>
      <c:valAx>
        <c:axId val="2178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WEIGHT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US"/>
              <a:t>WEIGHT OF ITEM 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'ITEM TYPE WEIGHT (MAX &amp; MIN)'!$B$4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WEIGHT (MAX &amp; MIN)'!$A$5:$A$21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Meat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Baking Goods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WEIGHT (MAX &amp; MIN)'!$B$5:$B$21</c:f>
              <c:numCache>
                <c:formatCode>General</c:formatCode>
                <c:ptCount val="16"/>
                <c:pt idx="0">
                  <c:v>1742</c:v>
                </c:pt>
                <c:pt idx="1">
                  <c:v>1369</c:v>
                </c:pt>
                <c:pt idx="2">
                  <c:v>1193</c:v>
                </c:pt>
                <c:pt idx="3">
                  <c:v>1124</c:v>
                </c:pt>
                <c:pt idx="4">
                  <c:v>1084</c:v>
                </c:pt>
                <c:pt idx="5">
                  <c:v>763</c:v>
                </c:pt>
                <c:pt idx="6">
                  <c:v>657</c:v>
                </c:pt>
                <c:pt idx="7">
                  <c:v>574</c:v>
                </c:pt>
                <c:pt idx="8">
                  <c:v>556</c:v>
                </c:pt>
                <c:pt idx="9">
                  <c:v>522</c:v>
                </c:pt>
                <c:pt idx="10">
                  <c:v>287</c:v>
                </c:pt>
                <c:pt idx="11">
                  <c:v>251</c:v>
                </c:pt>
                <c:pt idx="12">
                  <c:v>180</c:v>
                </c:pt>
                <c:pt idx="13">
                  <c:v>160</c:v>
                </c:pt>
                <c:pt idx="14">
                  <c:v>155</c:v>
                </c:pt>
                <c:pt idx="1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6-4A65-AB12-FDA883DD16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21792072"/>
        <c:axId val="21785800"/>
      </c:areaChart>
      <c:catAx>
        <c:axId val="2179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5800"/>
        <c:crosses val="autoZero"/>
        <c:auto val="1"/>
        <c:lblAlgn val="ctr"/>
        <c:lblOffset val="100"/>
        <c:noMultiLvlLbl val="0"/>
      </c:catAx>
      <c:valAx>
        <c:axId val="21785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2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Final.xlsx]OUTLET TYPE SALES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OUTLET TYPE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'OUTLET TYPE SALES (MAX &amp; MIN)'!$B$6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166E-41FA-82DC-C2F25A54656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166E-41FA-82DC-C2F25A54656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166E-41FA-82DC-C2F25A54656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166E-41FA-82DC-C2F25A5465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'OUTLET TYPE SALES (MAX &amp; MIN)'!$A$7:$A$11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'OUTLET TYPE SALES (MAX &amp; MIN)'!$B$7:$B$11</c:f>
              <c:numCache>
                <c:formatCode>General</c:formatCode>
                <c:ptCount val="4"/>
                <c:pt idx="0">
                  <c:v>1512239</c:v>
                </c:pt>
                <c:pt idx="1">
                  <c:v>442796</c:v>
                </c:pt>
                <c:pt idx="2">
                  <c:v>195710</c:v>
                </c:pt>
                <c:pt idx="3">
                  <c:v>39896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6E-41FA-82DC-C2F25A5465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Final.xlsx]SUM OF MRP (ITEM)!PivotTable1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SUM OF ITEM MRP</a:t>
            </a:r>
          </a:p>
        </c:rich>
      </c:tx>
      <c:layout>
        <c:manualLayout>
          <c:xMode val="edge"/>
          <c:yMode val="edge"/>
          <c:x val="0.26052840955856132"/>
          <c:y val="5.804429983019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 OF MRP (ITEM)'!$B$5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'SUM OF MRP (ITEM)'!$A$6:$A$22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Meat</c:v>
                </c:pt>
                <c:pt idx="7">
                  <c:v>Baking Goods</c:v>
                </c:pt>
                <c:pt idx="8">
                  <c:v>Health and Hygiene</c:v>
                </c:pt>
                <c:pt idx="9">
                  <c:v>Soft Drinks</c:v>
                </c:pt>
                <c:pt idx="10">
                  <c:v>Others</c:v>
                </c:pt>
                <c:pt idx="11">
                  <c:v>Breads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(ITEM)'!$B$6:$B$22</c:f>
              <c:numCache>
                <c:formatCode>General</c:formatCode>
                <c:ptCount val="16"/>
                <c:pt idx="0">
                  <c:v>21936</c:v>
                </c:pt>
                <c:pt idx="1">
                  <c:v>19487</c:v>
                </c:pt>
                <c:pt idx="2">
                  <c:v>14668</c:v>
                </c:pt>
                <c:pt idx="3">
                  <c:v>13856</c:v>
                </c:pt>
                <c:pt idx="4">
                  <c:v>13691</c:v>
                </c:pt>
                <c:pt idx="5">
                  <c:v>10659</c:v>
                </c:pt>
                <c:pt idx="6">
                  <c:v>8113</c:v>
                </c:pt>
                <c:pt idx="7">
                  <c:v>7642</c:v>
                </c:pt>
                <c:pt idx="8">
                  <c:v>6644</c:v>
                </c:pt>
                <c:pt idx="9">
                  <c:v>6079</c:v>
                </c:pt>
                <c:pt idx="10">
                  <c:v>3474</c:v>
                </c:pt>
                <c:pt idx="11">
                  <c:v>3443</c:v>
                </c:pt>
                <c:pt idx="12">
                  <c:v>3400</c:v>
                </c:pt>
                <c:pt idx="13">
                  <c:v>2205</c:v>
                </c:pt>
                <c:pt idx="14">
                  <c:v>2092</c:v>
                </c:pt>
                <c:pt idx="15">
                  <c:v>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79-4A09-A231-5831EBCD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6192"/>
        <c:axId val="21788152"/>
      </c:lineChart>
      <c:catAx>
        <c:axId val="217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8152"/>
        <c:crosses val="autoZero"/>
        <c:auto val="1"/>
        <c:lblAlgn val="ctr"/>
        <c:lblOffset val="100"/>
        <c:noMultiLvlLbl val="0"/>
      </c:catAx>
      <c:valAx>
        <c:axId val="21788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Final.xlsx]COUNT OF FAT CONTENT!PivotTable1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FAT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OF FAT CONTENT'!$B$5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CONTENT'!$A$6:$A$10</c:f>
              <c:strCache>
                <c:ptCount val="4"/>
                <c:pt idx="0">
                  <c:v>Low Fat</c:v>
                </c:pt>
                <c:pt idx="1">
                  <c:v>Regular</c:v>
                </c:pt>
                <c:pt idx="2">
                  <c:v>LF</c:v>
                </c:pt>
                <c:pt idx="3">
                  <c:v>reg</c:v>
                </c:pt>
              </c:strCache>
            </c:strRef>
          </c:cat>
          <c:val>
            <c:numRef>
              <c:f>'COUNT OF FAT CONTENT'!$B$6:$B$10</c:f>
              <c:numCache>
                <c:formatCode>General</c:formatCode>
                <c:ptCount val="4"/>
                <c:pt idx="0">
                  <c:v>635</c:v>
                </c:pt>
                <c:pt idx="1">
                  <c:v>328</c:v>
                </c:pt>
                <c:pt idx="2">
                  <c:v>26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1C-45E9-B20C-02E1394BA9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0"/>
        <c:axId val="21790896"/>
        <c:axId val="21786584"/>
      </c:barChart>
      <c:catAx>
        <c:axId val="2179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584"/>
        <c:crosses val="autoZero"/>
        <c:auto val="1"/>
        <c:lblAlgn val="ctr"/>
        <c:lblOffset val="100"/>
        <c:noMultiLvlLbl val="0"/>
      </c:catAx>
      <c:valAx>
        <c:axId val="217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0">
      <a:solidFill>
        <a:schemeClr val="accent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H &amp; L (PERCENTAGE)!PivotTable1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YEAR SALES</a:t>
            </a:r>
          </a:p>
        </c:rich>
      </c:tx>
      <c:layout>
        <c:manualLayout>
          <c:xMode val="edge"/>
          <c:yMode val="edge"/>
          <c:x val="0.38038059547921022"/>
          <c:y val="6.6417427264562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H &amp; L (PERCENTAGE)'!$B$5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H &amp; L (PERCENTAGE)'!$A$6:$A$15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'SALES H &amp; L (PERCENTAGE)'!$B$6:$B$15</c:f>
              <c:numCache>
                <c:formatCode>0.00%</c:formatCode>
                <c:ptCount val="9"/>
                <c:pt idx="0">
                  <c:v>0.21086385217842632</c:v>
                </c:pt>
                <c:pt idx="1">
                  <c:v>0.12046839258463618</c:v>
                </c:pt>
                <c:pt idx="2">
                  <c:v>0.11885790506066489</c:v>
                </c:pt>
                <c:pt idx="3">
                  <c:v>0.11844524045701692</c:v>
                </c:pt>
                <c:pt idx="4">
                  <c:v>0.11198274842842802</c:v>
                </c:pt>
                <c:pt idx="5">
                  <c:v>0.11104375386017153</c:v>
                </c:pt>
                <c:pt idx="6">
                  <c:v>0.10951999894094924</c:v>
                </c:pt>
                <c:pt idx="7">
                  <c:v>8.933914776542573E-2</c:v>
                </c:pt>
                <c:pt idx="8">
                  <c:v>9.4789607242811574E-3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7-4D53-9D0E-A73003571E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791680"/>
        <c:axId val="21787368"/>
      </c:barChart>
      <c:catAx>
        <c:axId val="2179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368"/>
        <c:crosses val="autoZero"/>
        <c:auto val="1"/>
        <c:lblAlgn val="ctr"/>
        <c:lblOffset val="100"/>
        <c:noMultiLvlLbl val="0"/>
      </c:catAx>
      <c:valAx>
        <c:axId val="2178736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IN YEAR!PivotTable1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 TYPE SALES IN YEAR'!$B$4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IN YEAR'!$A$5:$A$14</c:f>
              <c:strCache>
                <c:ptCount val="9"/>
                <c:pt idx="0">
                  <c:v>1985</c:v>
                </c:pt>
                <c:pt idx="1">
                  <c:v>2002</c:v>
                </c:pt>
                <c:pt idx="2">
                  <c:v>1997</c:v>
                </c:pt>
                <c:pt idx="3">
                  <c:v>1987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1999</c:v>
                </c:pt>
                <c:pt idx="8">
                  <c:v>1998</c:v>
                </c:pt>
              </c:strCache>
            </c:strRef>
          </c:cat>
          <c:val>
            <c:numRef>
              <c:f>'ITEM TYPE SALES IN YEAR'!$B$5:$B$14</c:f>
              <c:numCache>
                <c:formatCode>General</c:formatCode>
                <c:ptCount val="9"/>
                <c:pt idx="0">
                  <c:v>186</c:v>
                </c:pt>
                <c:pt idx="1">
                  <c:v>120</c:v>
                </c:pt>
                <c:pt idx="2">
                  <c:v>116</c:v>
                </c:pt>
                <c:pt idx="3">
                  <c:v>115</c:v>
                </c:pt>
                <c:pt idx="4">
                  <c:v>108</c:v>
                </c:pt>
                <c:pt idx="5">
                  <c:v>101</c:v>
                </c:pt>
                <c:pt idx="6">
                  <c:v>96</c:v>
                </c:pt>
                <c:pt idx="7">
                  <c:v>95</c:v>
                </c:pt>
                <c:pt idx="8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1-42E1-B0F2-358C0FC68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113000"/>
        <c:axId val="235118488"/>
      </c:barChart>
      <c:catAx>
        <c:axId val="235113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8488"/>
        <c:crosses val="autoZero"/>
        <c:auto val="1"/>
        <c:lblAlgn val="ctr"/>
        <c:lblOffset val="100"/>
        <c:noMultiLvlLbl val="0"/>
      </c:catAx>
      <c:valAx>
        <c:axId val="23511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3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Final.xlsx]OUTLET TYPE&amp;OUTLET SIZE(SALES)!PivotTable1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OUTLET TYPE &amp; SIZE</a:t>
            </a:r>
          </a:p>
        </c:rich>
      </c:tx>
      <c:layout>
        <c:manualLayout>
          <c:xMode val="edge"/>
          <c:yMode val="edge"/>
          <c:x val="0.20276083467094699"/>
          <c:y val="8.0658052341849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'OUTLET TYPE&amp;OUTLET SIZE(SALES)'!$B$5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'OUTLET TYPE&amp;OUTLET SIZE(SALES)'!$A$6:$A$17</c:f>
              <c:multiLvlStrCache>
                <c:ptCount val="7"/>
                <c:lvl>
                  <c:pt idx="0">
                    <c:v>Medium</c:v>
                  </c:pt>
                  <c:pt idx="1">
                    <c:v>Small</c:v>
                  </c:pt>
                  <c:pt idx="2">
                    <c:v>High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'OUTLET TYPE&amp;OUTLET SIZE(SALES)'!$B$6:$B$17</c:f>
              <c:numCache>
                <c:formatCode>General</c:formatCode>
                <c:ptCount val="7"/>
                <c:pt idx="0">
                  <c:v>748946</c:v>
                </c:pt>
                <c:pt idx="1">
                  <c:v>523374</c:v>
                </c:pt>
                <c:pt idx="2">
                  <c:v>239919</c:v>
                </c:pt>
                <c:pt idx="3">
                  <c:v>442796</c:v>
                </c:pt>
                <c:pt idx="4">
                  <c:v>195710</c:v>
                </c:pt>
                <c:pt idx="5">
                  <c:v>20765</c:v>
                </c:pt>
                <c:pt idx="6">
                  <c:v>19131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3-4F2B-A03D-DF1A13E90C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7312"/>
        <c:axId val="235117704"/>
      </c:barChart>
      <c:catAx>
        <c:axId val="23511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704"/>
        <c:crosses val="autoZero"/>
        <c:auto val="1"/>
        <c:lblAlgn val="ctr"/>
        <c:lblOffset val="100"/>
        <c:noMultiLvlLbl val="0"/>
      </c:catAx>
      <c:valAx>
        <c:axId val="235117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464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AS BIGMART AND USING THE DATA, CAME UP WITH THE VALUEABLE INSIGHTS IN A DASHBOARD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11 COLUMNS AND TOTAL 1001 ROWS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 IDENTIFIER, ITEM WEIGHT, ITEM FAT CONTENT, ITEM TYPE, ITEM MRP, OUTLET IDENTIFIER, OUTLET ESTABLISHMENT YEAR, OUTLET SIZE, OUTLET LOCATION TYPE, OUTLET TYPE, ITEM OUTLET SALES,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154546"/>
            <a:ext cx="101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89726"/>
              </p:ext>
            </p:extLst>
          </p:nvPr>
        </p:nvGraphicFramePr>
        <p:xfrm>
          <a:off x="2589191" y="2240925"/>
          <a:ext cx="7546483" cy="421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60" y="1032696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- 186 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206062"/>
            <a:ext cx="97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5341"/>
              </p:ext>
            </p:extLst>
          </p:nvPr>
        </p:nvGraphicFramePr>
        <p:xfrm>
          <a:off x="2961873" y="2587432"/>
          <a:ext cx="7199826" cy="415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6980" y="710726"/>
            <a:ext cx="56023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1 - 1512239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3 - 442796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2 - 195710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STORE - 39896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31820"/>
            <a:ext cx="73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085105"/>
              </p:ext>
            </p:extLst>
          </p:nvPr>
        </p:nvGraphicFramePr>
        <p:xfrm>
          <a:off x="2732802" y="2517554"/>
          <a:ext cx="7415750" cy="393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5922" y="656822"/>
            <a:ext cx="5267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1 - 655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3 - 125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STORE - 124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2 - 96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68973"/>
              </p:ext>
            </p:extLst>
          </p:nvPr>
        </p:nvGraphicFramePr>
        <p:xfrm>
          <a:off x="2983136" y="2369712"/>
          <a:ext cx="6843444" cy="4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890" y="787999"/>
            <a:ext cx="637504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3 - 899190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2 - 765160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1 - 526291</a:t>
            </a:r>
          </a:p>
        </p:txBody>
      </p:sp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0"/>
            <a:ext cx="493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8647" y="707886"/>
            <a:ext cx="1034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THE DATA SET, IT IS CONFIRM THAT, YEAR 1985 HAS HIGHEST SALES AND 1998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ALSO FRUITS AND VEGETABLES HAVE THE HIGHEST SALES AND SEAFOOD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MAXIMUM WEIGHT OF THE ITEM TYPE IS 1742 AND THE MINIMUM WEIGHT IS 34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ALSO, SUPERMARKET 1 HAS THE HIGHEST SALES AND GROCERY STORE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TOTAL ITEM MRP IS 138088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COUNT OF LOW FAT IS 635, REGULAR IS 328, LF IS 26 AND REG IS 11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YEAR 1985 THE SALES WERE HIGH, AND IN YEAR 1998 THE SALES WERE LOW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COUNT OF THE ITEM SALE IS 186 IN YEAR 1985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SUPERMARKET TYPE 1 HAS 1512239 SALES IN ALL OUTLET SIZES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SUPERMARKET TYPE 1 HAS HIGHEST COUNT AND SUPERMAKET TYPE 2 HAS LOWEST COUNT AS 655 AND 96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TIER 3 HAS HIGHEST SALES AND TIER 1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115910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https://www.kaggle.com/uniabhi/bigmart-sales-data?select=Test.csv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4254" y="3103808"/>
            <a:ext cx="244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768958"/>
            <a:ext cx="9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81757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BASED ON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93181"/>
            <a:ext cx="826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53226"/>
              </p:ext>
            </p:extLst>
          </p:nvPr>
        </p:nvGraphicFramePr>
        <p:xfrm>
          <a:off x="2794177" y="2395471"/>
          <a:ext cx="7071039" cy="41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978" y="839512"/>
            <a:ext cx="4095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– 461927 IN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– 20765 IN 1998</a:t>
            </a:r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14166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88908"/>
              </p:ext>
            </p:extLst>
          </p:nvPr>
        </p:nvGraphicFramePr>
        <p:xfrm>
          <a:off x="2915923" y="2176530"/>
          <a:ext cx="6884899" cy="388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FRUITS AND VEGETABLES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SEAFOOD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86367"/>
            <a:ext cx="85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0400"/>
              </p:ext>
            </p:extLst>
          </p:nvPr>
        </p:nvGraphicFramePr>
        <p:xfrm>
          <a:off x="2887685" y="2550017"/>
          <a:ext cx="6681318" cy="386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59" y="1032698"/>
            <a:ext cx="28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– 1742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- 34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98603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490369"/>
              </p:ext>
            </p:extLst>
          </p:nvPr>
        </p:nvGraphicFramePr>
        <p:xfrm>
          <a:off x="2392653" y="2086378"/>
          <a:ext cx="7446805" cy="401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12890" y="916788"/>
            <a:ext cx="481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SUPER MARKET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GROCERY STORE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3383"/>
              </p:ext>
            </p:extLst>
          </p:nvPr>
        </p:nvGraphicFramePr>
        <p:xfrm>
          <a:off x="2171229" y="2137893"/>
          <a:ext cx="7011407" cy="387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5" y="1019818"/>
            <a:ext cx="38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MRP - 138088</a:t>
            </a:r>
          </a:p>
        </p:txBody>
      </p:sp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31028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011185"/>
              </p:ext>
            </p:extLst>
          </p:nvPr>
        </p:nvGraphicFramePr>
        <p:xfrm>
          <a:off x="2928804" y="2343955"/>
          <a:ext cx="6781867" cy="404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527" y="956619"/>
            <a:ext cx="619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FAT – 635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- 328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LF - 26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 - 11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66396"/>
              </p:ext>
            </p:extLst>
          </p:nvPr>
        </p:nvGraphicFramePr>
        <p:xfrm>
          <a:off x="2399261" y="2080869"/>
          <a:ext cx="7384894" cy="440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8648" y="880540"/>
            <a:ext cx="43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–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- 1998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266</TotalTime>
  <Words>679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Gaurav Barua</cp:lastModifiedBy>
  <cp:revision>20</cp:revision>
  <dcterms:created xsi:type="dcterms:W3CDTF">2021-09-17T16:56:11Z</dcterms:created>
  <dcterms:modified xsi:type="dcterms:W3CDTF">2023-10-27T18:13:15Z</dcterms:modified>
</cp:coreProperties>
</file>