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8"/>
  </p:notesMasterIdLst>
  <p:sldIdLst>
    <p:sldId id="256" r:id="rId2"/>
    <p:sldId id="264" r:id="rId3"/>
    <p:sldId id="272" r:id="rId4"/>
    <p:sldId id="274" r:id="rId5"/>
    <p:sldId id="265" r:id="rId6"/>
    <p:sldId id="267" r:id="rId7"/>
    <p:sldId id="266" r:id="rId8"/>
    <p:sldId id="275" r:id="rId9"/>
    <p:sldId id="269" r:id="rId10"/>
    <p:sldId id="276" r:id="rId11"/>
    <p:sldId id="285" r:id="rId12"/>
    <p:sldId id="288" r:id="rId13"/>
    <p:sldId id="277" r:id="rId14"/>
    <p:sldId id="278" r:id="rId15"/>
    <p:sldId id="268" r:id="rId16"/>
    <p:sldId id="281" r:id="rId17"/>
    <p:sldId id="279" r:id="rId18"/>
    <p:sldId id="286" r:id="rId19"/>
    <p:sldId id="280" r:id="rId20"/>
    <p:sldId id="263" r:id="rId21"/>
    <p:sldId id="273" r:id="rId22"/>
    <p:sldId id="287" r:id="rId23"/>
    <p:sldId id="284" r:id="rId24"/>
    <p:sldId id="289" r:id="rId25"/>
    <p:sldId id="282" r:id="rId26"/>
    <p:sldId id="27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D3AA"/>
    <a:srgbClr val="61AF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1"/>
    <p:restoredTop sz="81461" autoAdjust="0"/>
  </p:normalViewPr>
  <p:slideViewPr>
    <p:cSldViewPr snapToGrid="0" snapToObjects="1">
      <p:cViewPr varScale="1">
        <p:scale>
          <a:sx n="101" d="100"/>
          <a:sy n="101" d="100"/>
        </p:scale>
        <p:origin x="1932" y="102"/>
      </p:cViewPr>
      <p:guideLst/>
    </p:cSldViewPr>
  </p:slideViewPr>
  <p:notesTextViewPr>
    <p:cViewPr>
      <p:scale>
        <a:sx n="60" d="100"/>
        <a:sy n="6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ja-JP" dirty="0">
                <a:ea typeface="BIZ UDPゴシック" panose="020B0400000000000000" pitchFamily="50" charset="-128"/>
              </a:rPr>
              <a:t>DOOR</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Sheet1!$B$3</c:f>
              <c:strCache>
                <c:ptCount val="1"/>
                <c:pt idx="0">
                  <c:v>DOOR</c:v>
                </c:pt>
              </c:strCache>
            </c:strRef>
          </c:tx>
          <c:spPr>
            <a:solidFill>
              <a:srgbClr val="4AD39F"/>
            </a:solidFill>
          </c:spPr>
          <c:dPt>
            <c:idx val="0"/>
            <c:bubble3D val="0"/>
            <c:spPr>
              <a:solidFill>
                <a:srgbClr val="0070C0"/>
              </a:solidFill>
              <a:ln w="19050">
                <a:solidFill>
                  <a:schemeClr val="lt1"/>
                </a:solidFill>
              </a:ln>
              <a:effectLst/>
            </c:spPr>
            <c:extLst>
              <c:ext xmlns:c16="http://schemas.microsoft.com/office/drawing/2014/chart" uri="{C3380CC4-5D6E-409C-BE32-E72D297353CC}">
                <c16:uniqueId val="{00000001-7BED-B448-BEF3-993F395CF500}"/>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7BED-B448-BEF3-993F395CF500}"/>
              </c:ext>
            </c:extLst>
          </c:dPt>
          <c:cat>
            <c:strRef>
              <c:f>Sheet1!$A$4:$A$5</c:f>
              <c:strCache>
                <c:ptCount val="2"/>
                <c:pt idx="0">
                  <c:v>Positive</c:v>
                </c:pt>
                <c:pt idx="1">
                  <c:v>Negative</c:v>
                </c:pt>
              </c:strCache>
            </c:strRef>
          </c:cat>
          <c:val>
            <c:numRef>
              <c:f>Sheet1!$B$4:$B$5</c:f>
              <c:numCache>
                <c:formatCode>General</c:formatCode>
                <c:ptCount val="2"/>
                <c:pt idx="0">
                  <c:v>2.7E-2</c:v>
                </c:pt>
                <c:pt idx="1">
                  <c:v>0.97299999999999998</c:v>
                </c:pt>
              </c:numCache>
            </c:numRef>
          </c:val>
          <c:extLst>
            <c:ext xmlns:c16="http://schemas.microsoft.com/office/drawing/2014/chart" uri="{C3380CC4-5D6E-409C-BE32-E72D297353CC}">
              <c16:uniqueId val="{00000004-7BED-B448-BEF3-993F395CF500}"/>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31135672181823387"/>
          <c:y val="0.87407517158047099"/>
          <c:w val="0.44357265645125171"/>
          <c:h val="0.1259248284195290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Sheet1!$F$5</c:f>
              <c:strCache>
                <c:ptCount val="1"/>
                <c:pt idx="0">
                  <c:v>RUN</c:v>
                </c:pt>
              </c:strCache>
            </c:strRef>
          </c:tx>
          <c:dPt>
            <c:idx val="0"/>
            <c:bubble3D val="0"/>
            <c:spPr>
              <a:solidFill>
                <a:srgbClr val="0070C0"/>
              </a:solidFill>
              <a:ln w="19050">
                <a:solidFill>
                  <a:schemeClr val="lt1"/>
                </a:solidFill>
              </a:ln>
              <a:effectLst/>
            </c:spPr>
            <c:extLst>
              <c:ext xmlns:c16="http://schemas.microsoft.com/office/drawing/2014/chart" uri="{C3380CC4-5D6E-409C-BE32-E72D297353CC}">
                <c16:uniqueId val="{00000001-5623-4C80-B4BF-65EF60512EF3}"/>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5623-4C80-B4BF-65EF60512EF3}"/>
              </c:ext>
            </c:extLst>
          </c:dPt>
          <c:cat>
            <c:strRef>
              <c:f>Sheet1!$E$6:$E$7</c:f>
              <c:strCache>
                <c:ptCount val="2"/>
                <c:pt idx="0">
                  <c:v>Positive</c:v>
                </c:pt>
                <c:pt idx="1">
                  <c:v>Negative</c:v>
                </c:pt>
              </c:strCache>
            </c:strRef>
          </c:cat>
          <c:val>
            <c:numRef>
              <c:f>Sheet1!$F$6:$F$7</c:f>
              <c:numCache>
                <c:formatCode>General</c:formatCode>
                <c:ptCount val="2"/>
                <c:pt idx="0">
                  <c:v>0.52700000000000002</c:v>
                </c:pt>
                <c:pt idx="1">
                  <c:v>0.47299999999999998</c:v>
                </c:pt>
              </c:numCache>
            </c:numRef>
          </c:val>
          <c:extLst>
            <c:ext xmlns:c16="http://schemas.microsoft.com/office/drawing/2014/chart" uri="{C3380CC4-5D6E-409C-BE32-E72D297353CC}">
              <c16:uniqueId val="{00000004-5623-4C80-B4BF-65EF60512EF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6252864769022849"/>
          <c:y val="0.83767778871904608"/>
          <c:w val="0.47494248775587744"/>
          <c:h val="0.145135949644704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Sheet1!$C$5</c:f>
              <c:strCache>
                <c:ptCount val="1"/>
                <c:pt idx="0">
                  <c:v>ROLL</c:v>
                </c:pt>
              </c:strCache>
            </c:strRef>
          </c:tx>
          <c:dPt>
            <c:idx val="0"/>
            <c:bubble3D val="0"/>
            <c:spPr>
              <a:solidFill>
                <a:srgbClr val="0070C0"/>
              </a:solidFill>
              <a:ln w="19050">
                <a:solidFill>
                  <a:schemeClr val="lt1"/>
                </a:solidFill>
              </a:ln>
              <a:effectLst/>
            </c:spPr>
            <c:extLst>
              <c:ext xmlns:c16="http://schemas.microsoft.com/office/drawing/2014/chart" uri="{C3380CC4-5D6E-409C-BE32-E72D297353CC}">
                <c16:uniqueId val="{00000001-E08F-4569-9249-9FB399AD5C76}"/>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E08F-4569-9249-9FB399AD5C76}"/>
              </c:ext>
            </c:extLst>
          </c:dPt>
          <c:cat>
            <c:strRef>
              <c:f>Sheet1!$B$6:$B$7</c:f>
              <c:strCache>
                <c:ptCount val="2"/>
                <c:pt idx="0">
                  <c:v>Positive</c:v>
                </c:pt>
                <c:pt idx="1">
                  <c:v>Negative</c:v>
                </c:pt>
              </c:strCache>
            </c:strRef>
          </c:cat>
          <c:val>
            <c:numRef>
              <c:f>Sheet1!$C$6:$C$7</c:f>
              <c:numCache>
                <c:formatCode>General</c:formatCode>
                <c:ptCount val="2"/>
                <c:pt idx="0">
                  <c:v>8.8999999999999996E-2</c:v>
                </c:pt>
                <c:pt idx="1">
                  <c:v>0.91100000000000003</c:v>
                </c:pt>
              </c:numCache>
            </c:numRef>
          </c:val>
          <c:extLst>
            <c:ext xmlns:c16="http://schemas.microsoft.com/office/drawing/2014/chart" uri="{C3380CC4-5D6E-409C-BE32-E72D297353CC}">
              <c16:uniqueId val="{00000004-E08F-4569-9249-9FB399AD5C76}"/>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9074745792258838"/>
          <c:y val="0.82545394263766836"/>
          <c:w val="0.6185053367000759"/>
          <c:h val="0.1253303651778525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BIZ UDPゴシック" panose="020B0400000000000000" pitchFamily="50" charset="-128"/>
                <a:ea typeface="BIZ UDPゴシック" panose="020B0400000000000000"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BIZ UDPゴシック" panose="020B0400000000000000" pitchFamily="50" charset="-128"/>
                <a:ea typeface="BIZ UDPゴシック" panose="020B0400000000000000" pitchFamily="50" charset="-128"/>
              </a:defRPr>
            </a:lvl1pPr>
          </a:lstStyle>
          <a:p>
            <a:fld id="{0835CAB3-FFF2-0E4F-B873-700E06DE0319}" type="datetimeFigureOut">
              <a:rPr kumimoji="1" lang="ja-JP" altLang="en-US" smtClean="0"/>
              <a:pPr/>
              <a:t>2020/10/2</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BIZ UDPゴシック" panose="020B0400000000000000" pitchFamily="50" charset="-128"/>
                <a:ea typeface="BIZ UDPゴシック" panose="020B0400000000000000"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BIZ UDPゴシック" panose="020B0400000000000000" pitchFamily="50" charset="-128"/>
                <a:ea typeface="BIZ UDPゴシック" panose="020B0400000000000000" pitchFamily="50" charset="-128"/>
              </a:defRPr>
            </a:lvl1pPr>
          </a:lstStyle>
          <a:p>
            <a:fld id="{7D494ADD-BF0B-A242-AA30-C2C902C9C345}" type="slidenum">
              <a:rPr kumimoji="1" lang="ja-JP" altLang="en-US" smtClean="0"/>
              <a:pPr/>
              <a:t>‹#›</a:t>
            </a:fld>
            <a:endParaRPr kumimoji="1" lang="ja-JP" altLang="en-US" dirty="0"/>
          </a:p>
        </p:txBody>
      </p:sp>
    </p:spTree>
    <p:extLst>
      <p:ext uri="{BB962C8B-B14F-4D97-AF65-F5344CB8AC3E}">
        <p14:creationId xmlns:p14="http://schemas.microsoft.com/office/powerpoint/2010/main" val="1000524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BIZ UDPゴシック" panose="020B0400000000000000" pitchFamily="50" charset="-128"/>
        <a:ea typeface="BIZ UDPゴシック" panose="020B0400000000000000" pitchFamily="50" charset="-128"/>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2</a:t>
            </a:fld>
            <a:endParaRPr kumimoji="1" lang="ja-JP" altLang="en-US"/>
          </a:p>
        </p:txBody>
      </p:sp>
    </p:spTree>
    <p:extLst>
      <p:ext uri="{BB962C8B-B14F-4D97-AF65-F5344CB8AC3E}">
        <p14:creationId xmlns:p14="http://schemas.microsoft.com/office/powerpoint/2010/main" val="1180850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11</a:t>
            </a:fld>
            <a:endParaRPr kumimoji="1" lang="ja-JP" altLang="en-US"/>
          </a:p>
        </p:txBody>
      </p:sp>
    </p:spTree>
    <p:extLst>
      <p:ext uri="{BB962C8B-B14F-4D97-AF65-F5344CB8AC3E}">
        <p14:creationId xmlns:p14="http://schemas.microsoft.com/office/powerpoint/2010/main" val="3242069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Scripts/results/</a:t>
            </a:r>
            <a:r>
              <a:rPr kumimoji="1" lang="en-US" altLang="ja-JP" dirty="0" err="1" smtClean="0"/>
              <a:t>DOOR_results</a:t>
            </a:r>
            <a:r>
              <a:rPr kumimoji="1" lang="en-US" altLang="ja-JP" dirty="0" smtClean="0"/>
              <a:t>/results_test13/</a:t>
            </a:r>
            <a:r>
              <a:rPr kumimoji="1" lang="en-US" altLang="ja-JP" dirty="0" err="1" smtClean="0"/>
              <a:t>Baseline_copy</a:t>
            </a:r>
            <a:r>
              <a:rPr kumimoji="1" lang="ja-JP" altLang="en-US" dirty="0" smtClean="0"/>
              <a:t>の</a:t>
            </a:r>
            <a:r>
              <a:rPr kumimoji="1" lang="en-US" altLang="ja-JP" dirty="0" err="1" smtClean="0"/>
              <a:t>probabilities.test</a:t>
            </a:r>
            <a:r>
              <a:rPr kumimoji="1" lang="ja-JP" altLang="en-US" dirty="0" smtClean="0"/>
              <a:t>と</a:t>
            </a:r>
            <a:r>
              <a:rPr kumimoji="1" lang="en-US" altLang="ja-JP" dirty="0" err="1" smtClean="0"/>
              <a:t>probabilities.test.original</a:t>
            </a:r>
            <a:r>
              <a:rPr kumimoji="1" lang="ja-JP" altLang="en-US" dirty="0" smtClean="0"/>
              <a:t>の画像です。</a:t>
            </a:r>
            <a:endParaRPr kumimoji="1" lang="en-US" altLang="ja-JP" dirty="0" smtClean="0"/>
          </a:p>
          <a:p>
            <a:r>
              <a:rPr kumimoji="1" lang="en-US" altLang="ja-JP" dirty="0" smtClean="0"/>
              <a:t>train.py</a:t>
            </a:r>
            <a:r>
              <a:rPr kumimoji="1" lang="en-US" altLang="ja-JP" baseline="0" dirty="0" smtClean="0"/>
              <a:t> –</a:t>
            </a:r>
            <a:r>
              <a:rPr kumimoji="1" lang="en-US" altLang="ja-JP" baseline="0" dirty="0" err="1" smtClean="0"/>
              <a:t>outdir</a:t>
            </a:r>
            <a:r>
              <a:rPr kumimoji="1" lang="en-US" altLang="ja-JP" baseline="0" dirty="0" smtClean="0"/>
              <a:t> =</a:t>
            </a:r>
            <a:r>
              <a:rPr kumimoji="1" lang="en-US" altLang="ja-JP" dirty="0" smtClean="0"/>
              <a:t>results_test13/Baseline</a:t>
            </a:r>
            <a:r>
              <a:rPr kumimoji="1" lang="ja-JP" altLang="en-US" dirty="0" smtClean="0"/>
              <a:t>　として</a:t>
            </a:r>
            <a:r>
              <a:rPr kumimoji="1" lang="en-US" altLang="ja-JP" dirty="0" smtClean="0"/>
              <a:t>train()</a:t>
            </a:r>
            <a:r>
              <a:rPr kumimoji="1" lang="ja-JP" altLang="en-US" dirty="0" err="1" smtClean="0"/>
              <a:t>を削</a:t>
            </a:r>
            <a:r>
              <a:rPr kumimoji="1" lang="ja-JP" altLang="en-US" dirty="0" smtClean="0"/>
              <a:t>除することで</a:t>
            </a:r>
            <a:r>
              <a:rPr kumimoji="1" lang="en-US" altLang="ja-JP" dirty="0" smtClean="0"/>
              <a:t>evaluate()</a:t>
            </a:r>
            <a:r>
              <a:rPr kumimoji="1" lang="ja-JP" altLang="en-US" dirty="0" smtClean="0"/>
              <a:t>と</a:t>
            </a:r>
            <a:r>
              <a:rPr kumimoji="1" lang="en-US" altLang="ja-JP" dirty="0" smtClean="0"/>
              <a:t>plot()</a:t>
            </a:r>
            <a:r>
              <a:rPr kumimoji="1" lang="ja-JP" altLang="en-US" dirty="0" smtClean="0"/>
              <a:t>を実行し描画しています。</a:t>
            </a:r>
            <a:r>
              <a:rPr kumimoji="1" lang="en-US" altLang="ja-JP" dirty="0" smtClean="0"/>
              <a:t>Evaluate()</a:t>
            </a:r>
            <a:r>
              <a:rPr kumimoji="1" lang="ja-JP" altLang="en-US" dirty="0" smtClean="0"/>
              <a:t>内で</a:t>
            </a:r>
            <a:r>
              <a:rPr kumimoji="1" lang="en-US" altLang="ja-JP" dirty="0" smtClean="0"/>
              <a:t>accuracy</a:t>
            </a:r>
            <a:r>
              <a:rPr kumimoji="1" lang="ja-JP" altLang="en-US" dirty="0" smtClean="0"/>
              <a:t>による閾値を求めて</a:t>
            </a:r>
            <a:r>
              <a:rPr kumimoji="1" lang="en-US" altLang="ja-JP" dirty="0" err="1" smtClean="0"/>
              <a:t>score.scv</a:t>
            </a:r>
            <a:r>
              <a:rPr kumimoji="1" lang="ja-JP" altLang="en-US" dirty="0" smtClean="0"/>
              <a:t>に書き込み</a:t>
            </a:r>
            <a:r>
              <a:rPr kumimoji="1" lang="en-US" altLang="ja-JP" dirty="0" smtClean="0"/>
              <a:t>, plot()</a:t>
            </a:r>
            <a:r>
              <a:rPr kumimoji="1" lang="ja-JP" altLang="en-US" dirty="0" smtClean="0"/>
              <a:t>の中をいじって閾値</a:t>
            </a:r>
            <a:r>
              <a:rPr kumimoji="1" lang="en-US" altLang="ja-JP" dirty="0" smtClean="0"/>
              <a:t>2</a:t>
            </a:r>
            <a:r>
              <a:rPr kumimoji="1" lang="ja-JP" altLang="en-US" dirty="0" smtClean="0"/>
              <a:t>本や同じ</a:t>
            </a:r>
            <a:r>
              <a:rPr kumimoji="1" lang="en-US" altLang="ja-JP" dirty="0" smtClean="0"/>
              <a:t>ax</a:t>
            </a:r>
            <a:r>
              <a:rPr kumimoji="1" lang="ja-JP" altLang="en-US" smtClean="0"/>
              <a:t>に２種類のヒストグラムを描画しています。</a:t>
            </a:r>
            <a:endParaRPr kumimoji="1" lang="en-US" altLang="ja-JP" dirty="0" smtClean="0"/>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12</a:t>
            </a:fld>
            <a:endParaRPr kumimoji="1" lang="ja-JP" altLang="en-US"/>
          </a:p>
        </p:txBody>
      </p:sp>
    </p:spTree>
    <p:extLst>
      <p:ext uri="{BB962C8B-B14F-4D97-AF65-F5344CB8AC3E}">
        <p14:creationId xmlns:p14="http://schemas.microsoft.com/office/powerpoint/2010/main" val="2387490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scripts/results/flow/scripts</a:t>
            </a:r>
            <a:r>
              <a:rPr kumimoji="1" lang="ja-JP" altLang="en-US" dirty="0" smtClean="0"/>
              <a:t>の</a:t>
            </a:r>
            <a:r>
              <a:rPr kumimoji="1" lang="en-US" altLang="ja-JP" dirty="0" smtClean="0"/>
              <a:t>train_al.py</a:t>
            </a:r>
            <a:r>
              <a:rPr kumimoji="1" lang="ja-JP" altLang="en-US" dirty="0" smtClean="0"/>
              <a:t>を実行することで得たデータからグラフを書いています。</a:t>
            </a:r>
            <a:endParaRPr kumimoji="1" lang="en-US" altLang="ja-JP" dirty="0" smtClean="0"/>
          </a:p>
          <a:p>
            <a:r>
              <a:rPr kumimoji="1" lang="en-US" altLang="ja-JP" dirty="0" smtClean="0"/>
              <a:t>scripts/results/flow/1024Base200ep</a:t>
            </a:r>
            <a:r>
              <a:rPr kumimoji="1" lang="ja-JP" altLang="en-US" dirty="0" smtClean="0"/>
              <a:t>の</a:t>
            </a:r>
            <a:r>
              <a:rPr kumimoji="1" lang="en-US" altLang="ja-JP" dirty="0" err="1" smtClean="0"/>
              <a:t>best_model.pth</a:t>
            </a:r>
            <a:r>
              <a:rPr kumimoji="1" lang="ja-JP" altLang="en-US" dirty="0" smtClean="0"/>
              <a:t>を学習初期の重みとしています。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13</a:t>
            </a:fld>
            <a:endParaRPr kumimoji="1" lang="ja-JP" altLang="en-US"/>
          </a:p>
        </p:txBody>
      </p:sp>
    </p:spTree>
    <p:extLst>
      <p:ext uri="{BB962C8B-B14F-4D97-AF65-F5344CB8AC3E}">
        <p14:creationId xmlns:p14="http://schemas.microsoft.com/office/powerpoint/2010/main" val="3103440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train.py</a:t>
            </a:r>
            <a:r>
              <a:rPr kumimoji="1" lang="en-US" altLang="ja-JP" baseline="0" dirty="0" smtClean="0"/>
              <a:t> </a:t>
            </a:r>
            <a:r>
              <a:rPr kumimoji="1" lang="ja-JP" altLang="en-US" baseline="0" dirty="0" smtClean="0"/>
              <a:t>内で各イベントの正例数を計算しています。</a:t>
            </a:r>
            <a:r>
              <a:rPr kumimoji="1" lang="en-US" altLang="ja-JP" baseline="0" dirty="0" smtClean="0"/>
              <a:t>scripts/DOOR</a:t>
            </a:r>
            <a:r>
              <a:rPr kumimoji="1" lang="ja-JP" altLang="en-US" baseline="0" dirty="0" smtClean="0"/>
              <a:t>正例数について</a:t>
            </a:r>
            <a:r>
              <a:rPr kumimoji="1" lang="en-US" altLang="ja-JP" baseline="0" dirty="0" smtClean="0"/>
              <a:t>.txt</a:t>
            </a:r>
            <a:r>
              <a:rPr kumimoji="1" lang="ja-JP" altLang="en-US" baseline="0" dirty="0" smtClean="0"/>
              <a:t>に少し詳しく書いています。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14</a:t>
            </a:fld>
            <a:endParaRPr kumimoji="1" lang="ja-JP" altLang="en-US"/>
          </a:p>
        </p:txBody>
      </p:sp>
    </p:spTree>
    <p:extLst>
      <p:ext uri="{BB962C8B-B14F-4D97-AF65-F5344CB8AC3E}">
        <p14:creationId xmlns:p14="http://schemas.microsoft.com/office/powerpoint/2010/main" val="2566476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学習データ数を絞った理由について述べる</a:t>
            </a:r>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15</a:t>
            </a:fld>
            <a:endParaRPr kumimoji="1" lang="ja-JP" altLang="en-US"/>
          </a:p>
        </p:txBody>
      </p:sp>
    </p:spTree>
    <p:extLst>
      <p:ext uri="{BB962C8B-B14F-4D97-AF65-F5344CB8AC3E}">
        <p14:creationId xmlns:p14="http://schemas.microsoft.com/office/powerpoint/2010/main" val="302702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16</a:t>
            </a:fld>
            <a:endParaRPr kumimoji="1" lang="ja-JP" altLang="en-US"/>
          </a:p>
        </p:txBody>
      </p:sp>
    </p:spTree>
    <p:extLst>
      <p:ext uri="{BB962C8B-B14F-4D97-AF65-F5344CB8AC3E}">
        <p14:creationId xmlns:p14="http://schemas.microsoft.com/office/powerpoint/2010/main" val="316337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Scripts/results/</a:t>
            </a:r>
            <a:r>
              <a:rPr kumimoji="1" lang="en-US" altLang="ja-JP" dirty="0" err="1" smtClean="0"/>
              <a:t>DOOR_results</a:t>
            </a:r>
            <a:r>
              <a:rPr kumimoji="1" lang="ja-JP" altLang="en-US" dirty="0" smtClean="0"/>
              <a:t>にすべてのデータをいれています。この中の</a:t>
            </a:r>
            <a:r>
              <a:rPr kumimoji="1" lang="en-US" altLang="ja-JP" dirty="0" err="1" smtClean="0"/>
              <a:t>scripts.results.DOOR_results</a:t>
            </a:r>
            <a:r>
              <a:rPr kumimoji="1" lang="ja-JP" altLang="en-US" dirty="0" smtClean="0"/>
              <a:t>について</a:t>
            </a:r>
            <a:r>
              <a:rPr kumimoji="1" lang="en-US" altLang="ja-JP" dirty="0" smtClean="0"/>
              <a:t>.txt</a:t>
            </a:r>
            <a:r>
              <a:rPr kumimoji="1" lang="ja-JP" altLang="en-US" dirty="0" smtClean="0"/>
              <a:t>で各モデルごとに実行したことを書いています。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17</a:t>
            </a:fld>
            <a:endParaRPr kumimoji="1" lang="ja-JP" altLang="en-US"/>
          </a:p>
        </p:txBody>
      </p:sp>
    </p:spTree>
    <p:extLst>
      <p:ext uri="{BB962C8B-B14F-4D97-AF65-F5344CB8AC3E}">
        <p14:creationId xmlns:p14="http://schemas.microsoft.com/office/powerpoint/2010/main" val="4072305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18</a:t>
            </a:fld>
            <a:endParaRPr kumimoji="1" lang="ja-JP" altLang="en-US"/>
          </a:p>
        </p:txBody>
      </p:sp>
    </p:spTree>
    <p:extLst>
      <p:ext uri="{BB962C8B-B14F-4D97-AF65-F5344CB8AC3E}">
        <p14:creationId xmlns:p14="http://schemas.microsoft.com/office/powerpoint/2010/main" val="3183095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19</a:t>
            </a:fld>
            <a:endParaRPr kumimoji="1" lang="ja-JP" altLang="en-US"/>
          </a:p>
        </p:txBody>
      </p:sp>
    </p:spTree>
    <p:extLst>
      <p:ext uri="{BB962C8B-B14F-4D97-AF65-F5344CB8AC3E}">
        <p14:creationId xmlns:p14="http://schemas.microsoft.com/office/powerpoint/2010/main" val="370642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20</a:t>
            </a:fld>
            <a:endParaRPr kumimoji="1" lang="ja-JP" altLang="en-US"/>
          </a:p>
        </p:txBody>
      </p:sp>
    </p:spTree>
    <p:extLst>
      <p:ext uri="{BB962C8B-B14F-4D97-AF65-F5344CB8AC3E}">
        <p14:creationId xmlns:p14="http://schemas.microsoft.com/office/powerpoint/2010/main" val="1366825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50000"/>
              </a:lnSpc>
            </a:pPr>
            <a:endParaRPr kumimoji="1" lang="en-US" altLang="ja-JP" sz="400"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1200">
                <a:latin typeface="Hiragino Kaku Gothic Pro W3" panose="020B0300000000000000" pitchFamily="34" charset="-128"/>
                <a:ea typeface="Hiragino Kaku Gothic Pro W3" panose="020B0300000000000000" pitchFamily="34" charset="-128"/>
              </a:rPr>
              <a:t>２つのコスト</a:t>
            </a:r>
            <a:endParaRPr kumimoji="1"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endParaRPr kumimoji="1" lang="en-US" altLang="ja-JP" sz="100" dirty="0">
              <a:latin typeface="Hiragino Kaku Gothic Pro W3" panose="020B0300000000000000" pitchFamily="34" charset="-128"/>
              <a:ea typeface="Hiragino Kaku Gothic Pro W3" panose="020B0300000000000000" pitchFamily="34" charset="-128"/>
            </a:endParaRPr>
          </a:p>
          <a:p>
            <a:pPr>
              <a:lnSpc>
                <a:spcPct val="150000"/>
              </a:lnSpc>
            </a:pPr>
            <a:r>
              <a:rPr kumimoji="1" lang="en-US" altLang="ja-JP" sz="1200" dirty="0">
                <a:latin typeface="Hiragino Kaku Gothic Pro W3" panose="020B0300000000000000" pitchFamily="34" charset="-128"/>
                <a:ea typeface="Hiragino Kaku Gothic Pro W3" panose="020B0300000000000000" pitchFamily="34" charset="-128"/>
              </a:rPr>
              <a:t>①</a:t>
            </a:r>
            <a:r>
              <a:rPr kumimoji="1" lang="ja-JP" altLang="en-US" sz="1200">
                <a:latin typeface="Hiragino Kaku Gothic Pro W3" panose="020B0300000000000000" pitchFamily="34" charset="-128"/>
                <a:ea typeface="Hiragino Kaku Gothic Pro W3" panose="020B0300000000000000" pitchFamily="34" charset="-128"/>
              </a:rPr>
              <a:t> ラベル付けのコスト</a:t>
            </a:r>
            <a:endParaRPr kumimoji="1"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kumimoji="1" lang="en-US" altLang="ja-JP" sz="1200" dirty="0">
                <a:latin typeface="Hiragino Kaku Gothic Pro W3" panose="020B0300000000000000" pitchFamily="34" charset="-128"/>
                <a:ea typeface="Hiragino Kaku Gothic Pro W3" panose="020B0300000000000000" pitchFamily="34" charset="-128"/>
              </a:rPr>
              <a:t>	</a:t>
            </a:r>
            <a:r>
              <a:rPr kumimoji="1" lang="ja-JP" altLang="en-US" sz="1200">
                <a:latin typeface="Hiragino Kaku Gothic Pro W3" panose="020B0300000000000000" pitchFamily="34" charset="-128"/>
                <a:ea typeface="Hiragino Kaku Gothic Pro W3" panose="020B0300000000000000" pitchFamily="34" charset="-128"/>
              </a:rPr>
              <a:t>人力や半自動でラベリング</a:t>
            </a:r>
            <a:endParaRPr kumimoji="1"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kumimoji="1" lang="en-US" altLang="ja-JP" sz="1200" dirty="0">
                <a:latin typeface="Hiragino Kaku Gothic Pro W3" panose="020B0300000000000000" pitchFamily="34" charset="-128"/>
                <a:ea typeface="Hiragino Kaku Gothic Pro W3" panose="020B0300000000000000" pitchFamily="34" charset="-128"/>
              </a:rPr>
              <a:t>	</a:t>
            </a:r>
            <a:r>
              <a:rPr kumimoji="1" lang="ja-JP" altLang="en-US" sz="1200">
                <a:latin typeface="Hiragino Kaku Gothic Pro W3" panose="020B0300000000000000" pitchFamily="34" charset="-128"/>
                <a:ea typeface="Hiragino Kaku Gothic Pro W3" panose="020B0300000000000000" pitchFamily="34" charset="-128"/>
              </a:rPr>
              <a:t>必要データ量に比例</a:t>
            </a:r>
            <a:endParaRPr kumimoji="1"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endParaRPr kumimoji="1"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kumimoji="1" lang="en-US" altLang="ja-JP" sz="1200" dirty="0">
                <a:latin typeface="Hiragino Kaku Gothic Pro W3" panose="020B0300000000000000" pitchFamily="34" charset="-128"/>
                <a:ea typeface="Hiragino Kaku Gothic Pro W3" panose="020B0300000000000000" pitchFamily="34" charset="-128"/>
              </a:rPr>
              <a:t>② </a:t>
            </a:r>
            <a:r>
              <a:rPr kumimoji="1" lang="ja-JP" altLang="en-US" sz="1200">
                <a:latin typeface="Hiragino Kaku Gothic Pro W3" panose="020B0300000000000000" pitchFamily="34" charset="-128"/>
                <a:ea typeface="Hiragino Kaku Gothic Pro W3" panose="020B0300000000000000" pitchFamily="34" charset="-128"/>
              </a:rPr>
              <a:t>データ処理のコスト</a:t>
            </a:r>
            <a:endParaRPr kumimoji="1"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kumimoji="1" lang="en-US" altLang="ja-JP" sz="1200" dirty="0">
                <a:latin typeface="Hiragino Kaku Gothic Pro W3" panose="020B0300000000000000" pitchFamily="34" charset="-128"/>
                <a:ea typeface="Hiragino Kaku Gothic Pro W3" panose="020B0300000000000000" pitchFamily="34" charset="-128"/>
              </a:rPr>
              <a:t>	</a:t>
            </a:r>
            <a:r>
              <a:rPr kumimoji="1" lang="ja-JP" altLang="en-US" sz="1200">
                <a:latin typeface="Hiragino Kaku Gothic Pro W3" panose="020B0300000000000000" pitchFamily="34" charset="-128"/>
                <a:ea typeface="Hiragino Kaku Gothic Pro W3" panose="020B0300000000000000" pitchFamily="34" charset="-128"/>
              </a:rPr>
              <a:t>計算コスト</a:t>
            </a:r>
            <a:endParaRPr kumimoji="1"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kumimoji="1" lang="en-US" altLang="ja-JP" sz="1200" dirty="0">
                <a:latin typeface="Hiragino Kaku Gothic Pro W3" panose="020B0300000000000000" pitchFamily="34" charset="-128"/>
                <a:ea typeface="Hiragino Kaku Gothic Pro W3" panose="020B0300000000000000" pitchFamily="34" charset="-128"/>
              </a:rPr>
              <a:t>	</a:t>
            </a:r>
            <a:r>
              <a:rPr kumimoji="1" lang="ja-JP" altLang="en-US" sz="1200">
                <a:latin typeface="Hiragino Kaku Gothic Pro W3" panose="020B0300000000000000" pitchFamily="34" charset="-128"/>
                <a:ea typeface="Hiragino Kaku Gothic Pro W3" panose="020B0300000000000000" pitchFamily="34" charset="-128"/>
              </a:rPr>
              <a:t>データ送信コスト</a:t>
            </a:r>
            <a:endParaRPr kumimoji="1"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kumimoji="1" lang="en-US" altLang="ja-JP" sz="1200" dirty="0">
                <a:latin typeface="Hiragino Kaku Gothic Pro W3" panose="020B0300000000000000" pitchFamily="34" charset="-128"/>
                <a:ea typeface="Hiragino Kaku Gothic Pro W3" panose="020B0300000000000000" pitchFamily="34" charset="-128"/>
              </a:rPr>
              <a:t>	</a:t>
            </a:r>
            <a:r>
              <a:rPr kumimoji="1" lang="ja-JP" altLang="en-US" sz="1200">
                <a:latin typeface="Hiragino Kaku Gothic Pro W3" panose="020B0300000000000000" pitchFamily="34" charset="-128"/>
                <a:ea typeface="Hiragino Kaku Gothic Pro W3" panose="020B0300000000000000" pitchFamily="34" charset="-128"/>
              </a:rPr>
              <a:t>データ量・モデルのパラメータ量に比例</a:t>
            </a:r>
            <a:endParaRPr kumimoji="1" lang="en-US" altLang="ja-JP" sz="1200" dirty="0">
              <a:latin typeface="Hiragino Kaku Gothic Pro W3" panose="020B0300000000000000" pitchFamily="34" charset="-128"/>
              <a:ea typeface="Hiragino Kaku Gothic Pro W3" panose="020B0300000000000000" pitchFamily="34" charset="-128"/>
            </a:endParaRPr>
          </a:p>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3</a:t>
            </a:fld>
            <a:endParaRPr kumimoji="1" lang="ja-JP" altLang="en-US"/>
          </a:p>
        </p:txBody>
      </p:sp>
    </p:spTree>
    <p:extLst>
      <p:ext uri="{BB962C8B-B14F-4D97-AF65-F5344CB8AC3E}">
        <p14:creationId xmlns:p14="http://schemas.microsoft.com/office/powerpoint/2010/main" val="3036768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21</a:t>
            </a:fld>
            <a:endParaRPr kumimoji="1" lang="ja-JP" altLang="en-US"/>
          </a:p>
        </p:txBody>
      </p:sp>
    </p:spTree>
    <p:extLst>
      <p:ext uri="{BB962C8B-B14F-4D97-AF65-F5344CB8AC3E}">
        <p14:creationId xmlns:p14="http://schemas.microsoft.com/office/powerpoint/2010/main" val="3176208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22</a:t>
            </a:fld>
            <a:endParaRPr kumimoji="1" lang="ja-JP" altLang="en-US"/>
          </a:p>
        </p:txBody>
      </p:sp>
    </p:spTree>
    <p:extLst>
      <p:ext uri="{BB962C8B-B14F-4D97-AF65-F5344CB8AC3E}">
        <p14:creationId xmlns:p14="http://schemas.microsoft.com/office/powerpoint/2010/main" val="381265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23</a:t>
            </a:fld>
            <a:endParaRPr kumimoji="1" lang="ja-JP" altLang="en-US"/>
          </a:p>
        </p:txBody>
      </p:sp>
    </p:spTree>
    <p:extLst>
      <p:ext uri="{BB962C8B-B14F-4D97-AF65-F5344CB8AC3E}">
        <p14:creationId xmlns:p14="http://schemas.microsoft.com/office/powerpoint/2010/main" val="2629484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24</a:t>
            </a:fld>
            <a:endParaRPr kumimoji="1" lang="ja-JP" altLang="en-US"/>
          </a:p>
        </p:txBody>
      </p:sp>
    </p:spTree>
    <p:extLst>
      <p:ext uri="{BB962C8B-B14F-4D97-AF65-F5344CB8AC3E}">
        <p14:creationId xmlns:p14="http://schemas.microsoft.com/office/powerpoint/2010/main" val="847407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Car_id5</a:t>
            </a:r>
            <a:r>
              <a:rPr kumimoji="1" lang="ja-JP" altLang="en-US" dirty="0" smtClean="0"/>
              <a:t>でテストを行うと</a:t>
            </a:r>
            <a:r>
              <a:rPr kumimoji="1" lang="en-US" altLang="ja-JP" dirty="0" smtClean="0"/>
              <a:t>ROLL</a:t>
            </a:r>
            <a:r>
              <a:rPr kumimoji="1" lang="ja-JP" altLang="en-US" dirty="0" smtClean="0"/>
              <a:t>の</a:t>
            </a:r>
            <a:r>
              <a:rPr kumimoji="1" lang="en-US" altLang="ja-JP" dirty="0" smtClean="0"/>
              <a:t>AUC</a:t>
            </a:r>
            <a:r>
              <a:rPr kumimoji="1" lang="ja-JP" altLang="en-US" dirty="0" smtClean="0"/>
              <a:t>が</a:t>
            </a:r>
            <a:r>
              <a:rPr kumimoji="1" lang="en-US" altLang="ja-JP" dirty="0" smtClean="0"/>
              <a:t>0.800</a:t>
            </a:r>
            <a:r>
              <a:rPr kumimoji="1" lang="ja-JP" altLang="en-US" dirty="0" smtClean="0"/>
              <a:t>あたりまで下がるのではじいたグラフです。</a:t>
            </a:r>
            <a:endParaRPr kumimoji="1" lang="ja-JP" altLang="en-US" dirty="0"/>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25</a:t>
            </a:fld>
            <a:endParaRPr kumimoji="1" lang="ja-JP" altLang="en-US"/>
          </a:p>
        </p:txBody>
      </p:sp>
    </p:spTree>
    <p:extLst>
      <p:ext uri="{BB962C8B-B14F-4D97-AF65-F5344CB8AC3E}">
        <p14:creationId xmlns:p14="http://schemas.microsoft.com/office/powerpoint/2010/main" val="192973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26</a:t>
            </a:fld>
            <a:endParaRPr kumimoji="1" lang="ja-JP" altLang="en-US"/>
          </a:p>
        </p:txBody>
      </p:sp>
    </p:spTree>
    <p:extLst>
      <p:ext uri="{BB962C8B-B14F-4D97-AF65-F5344CB8AC3E}">
        <p14:creationId xmlns:p14="http://schemas.microsoft.com/office/powerpoint/2010/main" val="400189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4</a:t>
            </a:fld>
            <a:endParaRPr kumimoji="1" lang="ja-JP" altLang="en-US"/>
          </a:p>
        </p:txBody>
      </p:sp>
    </p:spTree>
    <p:extLst>
      <p:ext uri="{BB962C8B-B14F-4D97-AF65-F5344CB8AC3E}">
        <p14:creationId xmlns:p14="http://schemas.microsoft.com/office/powerpoint/2010/main" val="1633119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5</a:t>
            </a:fld>
            <a:endParaRPr kumimoji="1" lang="ja-JP" altLang="en-US"/>
          </a:p>
        </p:txBody>
      </p:sp>
    </p:spTree>
    <p:extLst>
      <p:ext uri="{BB962C8B-B14F-4D97-AF65-F5344CB8AC3E}">
        <p14:creationId xmlns:p14="http://schemas.microsoft.com/office/powerpoint/2010/main" val="271633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6</a:t>
            </a:fld>
            <a:endParaRPr kumimoji="1" lang="ja-JP" altLang="en-US"/>
          </a:p>
        </p:txBody>
      </p:sp>
    </p:spTree>
    <p:extLst>
      <p:ext uri="{BB962C8B-B14F-4D97-AF65-F5344CB8AC3E}">
        <p14:creationId xmlns:p14="http://schemas.microsoft.com/office/powerpoint/2010/main" val="2690744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7</a:t>
            </a:fld>
            <a:endParaRPr kumimoji="1" lang="ja-JP" altLang="en-US"/>
          </a:p>
        </p:txBody>
      </p:sp>
    </p:spTree>
    <p:extLst>
      <p:ext uri="{BB962C8B-B14F-4D97-AF65-F5344CB8AC3E}">
        <p14:creationId xmlns:p14="http://schemas.microsoft.com/office/powerpoint/2010/main" val="3412571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8</a:t>
            </a:fld>
            <a:endParaRPr kumimoji="1" lang="ja-JP" altLang="en-US"/>
          </a:p>
        </p:txBody>
      </p:sp>
    </p:spTree>
    <p:extLst>
      <p:ext uri="{BB962C8B-B14F-4D97-AF65-F5344CB8AC3E}">
        <p14:creationId xmlns:p14="http://schemas.microsoft.com/office/powerpoint/2010/main" val="1992727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9</a:t>
            </a:fld>
            <a:endParaRPr kumimoji="1" lang="ja-JP" altLang="en-US"/>
          </a:p>
        </p:txBody>
      </p:sp>
    </p:spTree>
    <p:extLst>
      <p:ext uri="{BB962C8B-B14F-4D97-AF65-F5344CB8AC3E}">
        <p14:creationId xmlns:p14="http://schemas.microsoft.com/office/powerpoint/2010/main" val="1263991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D494ADD-BF0B-A242-AA30-C2C902C9C345}" type="slidenum">
              <a:rPr kumimoji="1" lang="ja-JP" altLang="en-US" smtClean="0"/>
              <a:t>10</a:t>
            </a:fld>
            <a:endParaRPr kumimoji="1" lang="ja-JP" altLang="en-US"/>
          </a:p>
        </p:txBody>
      </p:sp>
    </p:spTree>
    <p:extLst>
      <p:ext uri="{BB962C8B-B14F-4D97-AF65-F5344CB8AC3E}">
        <p14:creationId xmlns:p14="http://schemas.microsoft.com/office/powerpoint/2010/main" val="366321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2FC3E5F-511C-F647-BDC4-3E7AE6E95FEE}" type="datetime1">
              <a:rPr kumimoji="1" lang="ja-JP" altLang="en-US" smtClean="0"/>
              <a:t>2020/10/2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98F138-0C1F-A645-8667-D5EB8D81C8AE}" type="slidenum">
              <a:rPr kumimoji="1" lang="ja-JP" altLang="en-US" smtClean="0"/>
              <a:t>‹#›</a:t>
            </a:fld>
            <a:endParaRPr kumimoji="1" lang="ja-JP" altLang="en-US"/>
          </a:p>
        </p:txBody>
      </p:sp>
    </p:spTree>
    <p:extLst>
      <p:ext uri="{BB962C8B-B14F-4D97-AF65-F5344CB8AC3E}">
        <p14:creationId xmlns:p14="http://schemas.microsoft.com/office/powerpoint/2010/main" val="31888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3F7F3A5-D8A8-5143-ACCE-5FCDD6BFAA93}" type="datetime1">
              <a:rPr kumimoji="1" lang="ja-JP" altLang="en-US" smtClean="0"/>
              <a:t>2020/10/2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98F138-0C1F-A645-8667-D5EB8D81C8AE}" type="slidenum">
              <a:rPr kumimoji="1" lang="ja-JP" altLang="en-US" smtClean="0"/>
              <a:t>‹#›</a:t>
            </a:fld>
            <a:endParaRPr kumimoji="1" lang="ja-JP" altLang="en-US"/>
          </a:p>
        </p:txBody>
      </p:sp>
    </p:spTree>
    <p:extLst>
      <p:ext uri="{BB962C8B-B14F-4D97-AF65-F5344CB8AC3E}">
        <p14:creationId xmlns:p14="http://schemas.microsoft.com/office/powerpoint/2010/main" val="77365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9509E5-F0B7-DD41-B025-C3E8EE9EBFB4}" type="datetime1">
              <a:rPr kumimoji="1" lang="ja-JP" altLang="en-US" smtClean="0"/>
              <a:t>2020/10/2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98F138-0C1F-A645-8667-D5EB8D81C8AE}" type="slidenum">
              <a:rPr kumimoji="1" lang="ja-JP" altLang="en-US" smtClean="0"/>
              <a:t>‹#›</a:t>
            </a:fld>
            <a:endParaRPr kumimoji="1" lang="ja-JP" altLang="en-US"/>
          </a:p>
        </p:txBody>
      </p:sp>
    </p:spTree>
    <p:extLst>
      <p:ext uri="{BB962C8B-B14F-4D97-AF65-F5344CB8AC3E}">
        <p14:creationId xmlns:p14="http://schemas.microsoft.com/office/powerpoint/2010/main" val="42945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D7D6DDB-2237-0D4A-BC12-15EDAD16C1ED}" type="datetime1">
              <a:rPr kumimoji="1" lang="ja-JP" altLang="en-US" smtClean="0"/>
              <a:t>2020/10/2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98F138-0C1F-A645-8667-D5EB8D81C8AE}" type="slidenum">
              <a:rPr kumimoji="1" lang="ja-JP" altLang="en-US" smtClean="0"/>
              <a:t>‹#›</a:t>
            </a:fld>
            <a:endParaRPr kumimoji="1" lang="ja-JP" altLang="en-US"/>
          </a:p>
        </p:txBody>
      </p:sp>
    </p:spTree>
    <p:extLst>
      <p:ext uri="{BB962C8B-B14F-4D97-AF65-F5344CB8AC3E}">
        <p14:creationId xmlns:p14="http://schemas.microsoft.com/office/powerpoint/2010/main" val="271475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E6F725-D6FC-CB4E-9BB1-E43D5092A817}" type="datetime1">
              <a:rPr kumimoji="1" lang="ja-JP" altLang="en-US" smtClean="0"/>
              <a:t>2020/10/2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98F138-0C1F-A645-8667-D5EB8D81C8AE}" type="slidenum">
              <a:rPr kumimoji="1" lang="ja-JP" altLang="en-US" smtClean="0"/>
              <a:t>‹#›</a:t>
            </a:fld>
            <a:endParaRPr kumimoji="1" lang="ja-JP" altLang="en-US"/>
          </a:p>
        </p:txBody>
      </p:sp>
    </p:spTree>
    <p:extLst>
      <p:ext uri="{BB962C8B-B14F-4D97-AF65-F5344CB8AC3E}">
        <p14:creationId xmlns:p14="http://schemas.microsoft.com/office/powerpoint/2010/main" val="187433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7DC2755-93CA-B546-B40B-534F9E32EDE7}" type="datetime1">
              <a:rPr kumimoji="1" lang="ja-JP" altLang="en-US" smtClean="0"/>
              <a:t>2020/10/2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98F138-0C1F-A645-8667-D5EB8D81C8AE}" type="slidenum">
              <a:rPr kumimoji="1" lang="ja-JP" altLang="en-US" smtClean="0"/>
              <a:t>‹#›</a:t>
            </a:fld>
            <a:endParaRPr kumimoji="1" lang="ja-JP" altLang="en-US"/>
          </a:p>
        </p:txBody>
      </p:sp>
    </p:spTree>
    <p:extLst>
      <p:ext uri="{BB962C8B-B14F-4D97-AF65-F5344CB8AC3E}">
        <p14:creationId xmlns:p14="http://schemas.microsoft.com/office/powerpoint/2010/main" val="162862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D14D8C7-F199-9B4F-8BE9-AE698DACD72E}" type="datetime1">
              <a:rPr kumimoji="1" lang="ja-JP" altLang="en-US" smtClean="0"/>
              <a:t>2020/10/2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498F138-0C1F-A645-8667-D5EB8D81C8AE}" type="slidenum">
              <a:rPr kumimoji="1" lang="ja-JP" altLang="en-US" smtClean="0"/>
              <a:t>‹#›</a:t>
            </a:fld>
            <a:endParaRPr kumimoji="1" lang="ja-JP" altLang="en-US"/>
          </a:p>
        </p:txBody>
      </p:sp>
    </p:spTree>
    <p:extLst>
      <p:ext uri="{BB962C8B-B14F-4D97-AF65-F5344CB8AC3E}">
        <p14:creationId xmlns:p14="http://schemas.microsoft.com/office/powerpoint/2010/main" val="410336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066373-25E1-7B40-AE62-BE04F842EB35}" type="datetime1">
              <a:rPr kumimoji="1" lang="ja-JP" altLang="en-US" smtClean="0"/>
              <a:t>2020/10/2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498F138-0C1F-A645-8667-D5EB8D81C8AE}" type="slidenum">
              <a:rPr kumimoji="1" lang="ja-JP" altLang="en-US" smtClean="0"/>
              <a:t>‹#›</a:t>
            </a:fld>
            <a:endParaRPr kumimoji="1" lang="ja-JP" altLang="en-US"/>
          </a:p>
        </p:txBody>
      </p:sp>
    </p:spTree>
    <p:extLst>
      <p:ext uri="{BB962C8B-B14F-4D97-AF65-F5344CB8AC3E}">
        <p14:creationId xmlns:p14="http://schemas.microsoft.com/office/powerpoint/2010/main" val="33181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7ED80-4DDC-DF41-9CA4-579E237D2C14}" type="datetime1">
              <a:rPr kumimoji="1" lang="ja-JP" altLang="en-US" smtClean="0"/>
              <a:t>2020/10/2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498F138-0C1F-A645-8667-D5EB8D81C8AE}" type="slidenum">
              <a:rPr kumimoji="1" lang="ja-JP" altLang="en-US" smtClean="0"/>
              <a:t>‹#›</a:t>
            </a:fld>
            <a:endParaRPr kumimoji="1" lang="ja-JP" altLang="en-US"/>
          </a:p>
        </p:txBody>
      </p:sp>
    </p:spTree>
    <p:extLst>
      <p:ext uri="{BB962C8B-B14F-4D97-AF65-F5344CB8AC3E}">
        <p14:creationId xmlns:p14="http://schemas.microsoft.com/office/powerpoint/2010/main" val="127670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5DEEBEB-FEE4-0A4D-8111-C45B37D52A41}" type="datetime1">
              <a:rPr kumimoji="1" lang="ja-JP" altLang="en-US" smtClean="0"/>
              <a:t>2020/10/2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98F138-0C1F-A645-8667-D5EB8D81C8AE}" type="slidenum">
              <a:rPr kumimoji="1" lang="ja-JP" altLang="en-US" smtClean="0"/>
              <a:t>‹#›</a:t>
            </a:fld>
            <a:endParaRPr kumimoji="1" lang="ja-JP" altLang="en-US"/>
          </a:p>
        </p:txBody>
      </p:sp>
    </p:spTree>
    <p:extLst>
      <p:ext uri="{BB962C8B-B14F-4D97-AF65-F5344CB8AC3E}">
        <p14:creationId xmlns:p14="http://schemas.microsoft.com/office/powerpoint/2010/main" val="9503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6EF23E5-E975-5741-A4A0-E1E3AA7FC648}" type="datetime1">
              <a:rPr kumimoji="1" lang="ja-JP" altLang="en-US" smtClean="0"/>
              <a:t>2020/10/2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98F138-0C1F-A645-8667-D5EB8D81C8AE}" type="slidenum">
              <a:rPr kumimoji="1" lang="ja-JP" altLang="en-US" smtClean="0"/>
              <a:t>‹#›</a:t>
            </a:fld>
            <a:endParaRPr kumimoji="1" lang="ja-JP" altLang="en-US"/>
          </a:p>
        </p:txBody>
      </p:sp>
    </p:spTree>
    <p:extLst>
      <p:ext uri="{BB962C8B-B14F-4D97-AF65-F5344CB8AC3E}">
        <p14:creationId xmlns:p14="http://schemas.microsoft.com/office/powerpoint/2010/main" val="385123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
第 </a:t>
            </a:r>
            <a:r>
              <a:rPr lang="en-US" altLang="ja-JP" dirty="0"/>
              <a:t>2 </a:t>
            </a:r>
            <a:r>
              <a:rPr lang="ja-JP" altLang="en-US" dirty="0"/>
              <a:t>レベル
第 </a:t>
            </a:r>
            <a:r>
              <a:rPr lang="en-US" altLang="ja-JP" dirty="0"/>
              <a:t>3 </a:t>
            </a:r>
            <a:r>
              <a:rPr lang="ja-JP" altLang="en-US" dirty="0"/>
              <a:t>レベル
第 </a:t>
            </a:r>
            <a:r>
              <a:rPr lang="en-US" altLang="ja-JP" dirty="0"/>
              <a:t>4 </a:t>
            </a:r>
            <a:r>
              <a:rPr lang="ja-JP" altLang="en-US" dirty="0"/>
              <a:t>レベル
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BIZ UDPゴシック" panose="020B0400000000000000" pitchFamily="50" charset="-128"/>
              </a:defRPr>
            </a:lvl1pPr>
          </a:lstStyle>
          <a:p>
            <a:fld id="{EA89156F-AB2C-2745-9CC9-E6E67D310081}" type="datetime1">
              <a:rPr kumimoji="1" lang="ja-JP" altLang="en-US" smtClean="0"/>
              <a:pPr/>
              <a:t>2020/10/2</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BIZ UDPゴシック" panose="020B0400000000000000" pitchFamily="50" charset="-128"/>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BIZ UDPゴシック" panose="020B0400000000000000" pitchFamily="50" charset="-128"/>
              </a:defRPr>
            </a:lvl1pPr>
          </a:lstStyle>
          <a:p>
            <a:fld id="{2498F138-0C1F-A645-8667-D5EB8D81C8AE}" type="slidenum">
              <a:rPr kumimoji="1" lang="ja-JP" altLang="en-US" smtClean="0"/>
              <a:pPr/>
              <a:t>‹#›</a:t>
            </a:fld>
            <a:endParaRPr kumimoji="1" lang="ja-JP" altLang="en-US" dirty="0"/>
          </a:p>
        </p:txBody>
      </p:sp>
    </p:spTree>
    <p:extLst>
      <p:ext uri="{BB962C8B-B14F-4D97-AF65-F5344CB8AC3E}">
        <p14:creationId xmlns:p14="http://schemas.microsoft.com/office/powerpoint/2010/main" val="28435522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BIZ UDPゴシック" panose="020B04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BIZ UDPゴシック" panose="020B04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png"/><Relationship Id="rId5" Type="http://schemas.microsoft.com/office/2007/relationships/hdphoto" Target="../media/hdphoto1.wdp"/><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7.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135E4DA-5378-7847-9A15-4E04ABC0E181}"/>
              </a:ext>
            </a:extLst>
          </p:cNvPr>
          <p:cNvSpPr txBox="1"/>
          <p:nvPr/>
        </p:nvSpPr>
        <p:spPr>
          <a:xfrm>
            <a:off x="-3847605" y="-1591294"/>
            <a:ext cx="184731" cy="369332"/>
          </a:xfrm>
          <a:prstGeom prst="rect">
            <a:avLst/>
          </a:prstGeom>
          <a:noFill/>
        </p:spPr>
        <p:txBody>
          <a:bodyPr wrap="none" rtlCol="0">
            <a:spAutoFit/>
          </a:bodyPr>
          <a:lstStyle/>
          <a:p>
            <a:endParaRPr kumimoji="1" lang="ja-JP" altLang="en-US" dirty="0">
              <a:ea typeface="BIZ UDPゴシック" panose="020B0400000000000000" pitchFamily="50" charset="-128"/>
            </a:endParaRPr>
          </a:p>
        </p:txBody>
      </p:sp>
      <p:sp>
        <p:nvSpPr>
          <p:cNvPr id="7" name="スライド番号プレースホルダー 1">
            <a:extLst>
              <a:ext uri="{FF2B5EF4-FFF2-40B4-BE49-F238E27FC236}">
                <a16:creationId xmlns:a16="http://schemas.microsoft.com/office/drawing/2014/main" id="{24198F83-DC77-B048-A9CB-BA7915DB150B}"/>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1</a:t>
            </a:fld>
            <a:endParaRPr kumimoji="1" lang="ja-JP" altLang="en-US" sz="2000">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AEF6D6F3-7EE1-A949-A62A-96AE5276EB6D}"/>
              </a:ext>
            </a:extLst>
          </p:cNvPr>
          <p:cNvSpPr txBox="1"/>
          <p:nvPr/>
        </p:nvSpPr>
        <p:spPr>
          <a:xfrm>
            <a:off x="180975" y="2818208"/>
            <a:ext cx="9589169" cy="1938992"/>
          </a:xfrm>
          <a:prstGeom prst="rect">
            <a:avLst/>
          </a:prstGeom>
          <a:noFill/>
        </p:spPr>
        <p:txBody>
          <a:bodyPr wrap="square" rtlCol="0">
            <a:spAutoFit/>
          </a:bodyPr>
          <a:lstStyle/>
          <a:p>
            <a:r>
              <a:rPr kumimoji="1" lang="ja-JP" altLang="en-US" sz="4000" dirty="0" smtClean="0">
                <a:latin typeface="Meiryo" panose="020B0604030504040204" pitchFamily="34" charset="-128"/>
                <a:ea typeface="Meiryo" panose="020B0604030504040204" pitchFamily="34" charset="-128"/>
                <a:cs typeface="Helvetica Neue Medium" panose="02000503000000020004" pitchFamily="2" charset="0"/>
              </a:rPr>
              <a:t>エッジセンサ</a:t>
            </a:r>
            <a:r>
              <a:rPr kumimoji="1" lang="ja-JP" altLang="en-US" sz="4000" dirty="0">
                <a:latin typeface="Meiryo" panose="020B0604030504040204" pitchFamily="34" charset="-128"/>
                <a:ea typeface="Meiryo" panose="020B0604030504040204" pitchFamily="34" charset="-128"/>
                <a:cs typeface="Helvetica Neue Medium" panose="02000503000000020004" pitchFamily="2" charset="0"/>
              </a:rPr>
              <a:t>に</a:t>
            </a:r>
            <a:r>
              <a:rPr kumimoji="1" lang="ja-JP" altLang="en-US" sz="4000" dirty="0" smtClean="0">
                <a:latin typeface="Meiryo" panose="020B0604030504040204" pitchFamily="34" charset="-128"/>
                <a:ea typeface="Meiryo" panose="020B0604030504040204" pitchFamily="34" charset="-128"/>
                <a:cs typeface="Helvetica Neue Medium" panose="02000503000000020004" pitchFamily="2" charset="0"/>
              </a:rPr>
              <a:t>おける</a:t>
            </a:r>
            <a:endParaRPr kumimoji="1" lang="en-US" altLang="ja-JP" sz="4000" dirty="0" smtClean="0">
              <a:latin typeface="Meiryo" panose="020B0604030504040204" pitchFamily="34" charset="-128"/>
              <a:ea typeface="Meiryo" panose="020B0604030504040204" pitchFamily="34" charset="-128"/>
              <a:cs typeface="Helvetica Neue Medium" panose="02000503000000020004" pitchFamily="2" charset="0"/>
            </a:endParaRPr>
          </a:p>
          <a:p>
            <a:r>
              <a:rPr kumimoji="1" lang="ja-JP" altLang="en-US" sz="4000" dirty="0" smtClean="0">
                <a:latin typeface="Meiryo" panose="020B0604030504040204" pitchFamily="34" charset="-128"/>
                <a:ea typeface="Meiryo" panose="020B0604030504040204" pitchFamily="34" charset="-128"/>
                <a:cs typeface="Helvetica Neue Medium" panose="02000503000000020004" pitchFamily="2" charset="0"/>
              </a:rPr>
              <a:t>車両</a:t>
            </a:r>
            <a:r>
              <a:rPr kumimoji="1" lang="ja-JP" altLang="en-US" sz="4000" dirty="0">
                <a:latin typeface="Meiryo" panose="020B0604030504040204" pitchFamily="34" charset="-128"/>
                <a:ea typeface="Meiryo" panose="020B0604030504040204" pitchFamily="34" charset="-128"/>
                <a:cs typeface="Helvetica Neue Medium" panose="02000503000000020004" pitchFamily="2" charset="0"/>
              </a:rPr>
              <a:t>状態識別器</a:t>
            </a:r>
            <a:r>
              <a:rPr kumimoji="1" lang="ja-JP" altLang="en-US" sz="4000" dirty="0" smtClean="0">
                <a:latin typeface="Meiryo" panose="020B0604030504040204" pitchFamily="34" charset="-128"/>
                <a:ea typeface="Meiryo" panose="020B0604030504040204" pitchFamily="34" charset="-128"/>
                <a:cs typeface="Helvetica Neue Medium" panose="02000503000000020004" pitchFamily="2" charset="0"/>
              </a:rPr>
              <a:t>の</a:t>
            </a:r>
            <a:endParaRPr kumimoji="1" lang="en-US" altLang="ja-JP" sz="4000" dirty="0" smtClean="0">
              <a:latin typeface="Meiryo" panose="020B0604030504040204" pitchFamily="34" charset="-128"/>
              <a:ea typeface="Meiryo" panose="020B0604030504040204" pitchFamily="34" charset="-128"/>
              <a:cs typeface="Helvetica Neue Medium" panose="02000503000000020004" pitchFamily="2" charset="0"/>
            </a:endParaRPr>
          </a:p>
          <a:p>
            <a:r>
              <a:rPr kumimoji="1" lang="ja-JP" altLang="en-US" sz="4000" dirty="0" smtClean="0">
                <a:latin typeface="Meiryo" panose="020B0604030504040204" pitchFamily="34" charset="-128"/>
                <a:ea typeface="Meiryo" panose="020B0604030504040204" pitchFamily="34" charset="-128"/>
                <a:cs typeface="Helvetica Neue Medium" panose="02000503000000020004" pitchFamily="2" charset="0"/>
              </a:rPr>
              <a:t>能動</a:t>
            </a:r>
            <a:r>
              <a:rPr kumimoji="1" lang="ja-JP" altLang="en-US" sz="4000" dirty="0">
                <a:latin typeface="Meiryo" panose="020B0604030504040204" pitchFamily="34" charset="-128"/>
                <a:ea typeface="Meiryo" panose="020B0604030504040204" pitchFamily="34" charset="-128"/>
                <a:cs typeface="Helvetica Neue Medium" panose="02000503000000020004" pitchFamily="2" charset="0"/>
              </a:rPr>
              <a:t>学習による更新手法</a:t>
            </a:r>
          </a:p>
        </p:txBody>
      </p:sp>
      <p:sp>
        <p:nvSpPr>
          <p:cNvPr id="2" name="テキスト ボックス 1">
            <a:extLst>
              <a:ext uri="{FF2B5EF4-FFF2-40B4-BE49-F238E27FC236}">
                <a16:creationId xmlns:a16="http://schemas.microsoft.com/office/drawing/2014/main" id="{07C9EBB4-3B52-9D45-8BB1-5DD3555847A7}"/>
              </a:ext>
            </a:extLst>
          </p:cNvPr>
          <p:cNvSpPr txBox="1"/>
          <p:nvPr/>
        </p:nvSpPr>
        <p:spPr>
          <a:xfrm>
            <a:off x="5771501" y="5536126"/>
            <a:ext cx="3262432" cy="1015663"/>
          </a:xfrm>
          <a:prstGeom prst="rect">
            <a:avLst/>
          </a:prstGeom>
          <a:noFill/>
        </p:spPr>
        <p:txBody>
          <a:bodyPr wrap="none" rtlCol="0">
            <a:spAutoFit/>
          </a:bodyPr>
          <a:lstStyle/>
          <a:p>
            <a:pPr algn="r"/>
            <a:r>
              <a:rPr kumimoji="1" lang="en-US" altLang="ja-JP" sz="2000" dirty="0">
                <a:latin typeface="Meiryo UI" panose="020B0604030504040204" pitchFamily="50" charset="-128"/>
                <a:ea typeface="Meiryo UI" panose="020B0604030504040204" pitchFamily="50" charset="-128"/>
              </a:rPr>
              <a:t>2020/10/01</a:t>
            </a:r>
          </a:p>
          <a:p>
            <a:pPr algn="r"/>
            <a:r>
              <a:rPr kumimoji="1" lang="ja-JP" altLang="en-US" sz="2000" dirty="0">
                <a:latin typeface="Meiryo UI" panose="020B0604030504040204" pitchFamily="50" charset="-128"/>
                <a:ea typeface="Meiryo UI" panose="020B0604030504040204" pitchFamily="50" charset="-128"/>
              </a:rPr>
              <a:t>木俵稜</a:t>
            </a:r>
            <a:endParaRPr kumimoji="1" lang="en-US" altLang="ja-JP" sz="2000" baseline="30000" dirty="0">
              <a:latin typeface="Meiryo UI" panose="020B0604030504040204" pitchFamily="50" charset="-128"/>
              <a:ea typeface="Meiryo UI" panose="020B0604030504040204" pitchFamily="50" charset="-128"/>
            </a:endParaRPr>
          </a:p>
          <a:p>
            <a:pPr algn="r"/>
            <a:r>
              <a:rPr kumimoji="1" lang="ja-JP" altLang="en-US" sz="2000" dirty="0">
                <a:latin typeface="Meiryo UI" panose="020B0604030504040204" pitchFamily="50" charset="-128"/>
                <a:ea typeface="Meiryo UI" panose="020B0604030504040204" pitchFamily="50" charset="-128"/>
              </a:rPr>
              <a:t>京都</a:t>
            </a:r>
            <a:r>
              <a:rPr kumimoji="1" lang="ja-JP" altLang="en-US" sz="2000" dirty="0" smtClean="0">
                <a:latin typeface="Meiryo UI" panose="020B0604030504040204" pitchFamily="50" charset="-128"/>
                <a:ea typeface="Meiryo UI" panose="020B0604030504040204" pitchFamily="50" charset="-128"/>
              </a:rPr>
              <a:t>大学大学院農学</a:t>
            </a:r>
            <a:r>
              <a:rPr kumimoji="1" lang="ja-JP" altLang="en-US" sz="2000" dirty="0">
                <a:latin typeface="Meiryo UI" panose="020B0604030504040204" pitchFamily="50" charset="-128"/>
                <a:ea typeface="Meiryo UI" panose="020B0604030504040204" pitchFamily="50" charset="-128"/>
              </a:rPr>
              <a:t>研究科</a:t>
            </a:r>
            <a:endParaRPr kumimoji="1" lang="en-US" altLang="ja-JP" sz="20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7C97A147-4D4E-3949-AC44-70724DA2D093}"/>
              </a:ext>
            </a:extLst>
          </p:cNvPr>
          <p:cNvSpPr txBox="1"/>
          <p:nvPr/>
        </p:nvSpPr>
        <p:spPr>
          <a:xfrm>
            <a:off x="0" y="36209"/>
            <a:ext cx="723275" cy="253916"/>
          </a:xfrm>
          <a:prstGeom prst="rect">
            <a:avLst/>
          </a:prstGeom>
          <a:noFill/>
        </p:spPr>
        <p:txBody>
          <a:bodyPr wrap="none" rtlCol="0">
            <a:spAutoFit/>
          </a:bodyPr>
          <a:lstStyle/>
          <a:p>
            <a:r>
              <a:rPr kumimoji="1" lang="ja-JP" altLang="en-US" sz="1050" dirty="0">
                <a:latin typeface="Meiryo UI" panose="020B0604030504040204" pitchFamily="50" charset="-128"/>
                <a:ea typeface="Meiryo UI" panose="020B0604030504040204" pitchFamily="50" charset="-128"/>
              </a:rPr>
              <a:t>実習報告</a:t>
            </a:r>
          </a:p>
        </p:txBody>
      </p:sp>
      <p:cxnSp>
        <p:nvCxnSpPr>
          <p:cNvPr id="15" name="直線コネクタ 14">
            <a:extLst>
              <a:ext uri="{FF2B5EF4-FFF2-40B4-BE49-F238E27FC236}">
                <a16:creationId xmlns:a16="http://schemas.microsoft.com/office/drawing/2014/main" id="{71AAA1A1-DA8A-3B41-BD1E-623A605AC217}"/>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1 つの角を切り取った四角形 10">
            <a:extLst>
              <a:ext uri="{FF2B5EF4-FFF2-40B4-BE49-F238E27FC236}">
                <a16:creationId xmlns:a16="http://schemas.microsoft.com/office/drawing/2014/main" id="{F2200592-0CF1-524E-970C-20E19D0223A5}"/>
              </a:ext>
            </a:extLst>
          </p:cNvPr>
          <p:cNvSpPr/>
          <p:nvPr/>
        </p:nvSpPr>
        <p:spPr>
          <a:xfrm>
            <a:off x="0" y="468833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2" name="テキスト ボックス 11">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3958645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角丸四角形 60">
            <a:extLst>
              <a:ext uri="{FF2B5EF4-FFF2-40B4-BE49-F238E27FC236}">
                <a16:creationId xmlns:a16="http://schemas.microsoft.com/office/drawing/2014/main" id="{27FB12C6-C9BB-4944-8E44-56B8E849B649}"/>
              </a:ext>
            </a:extLst>
          </p:cNvPr>
          <p:cNvSpPr/>
          <p:nvPr/>
        </p:nvSpPr>
        <p:spPr>
          <a:xfrm>
            <a:off x="4211452" y="1046865"/>
            <a:ext cx="4762566" cy="5740049"/>
          </a:xfrm>
          <a:prstGeom prst="roundRect">
            <a:avLst/>
          </a:prstGeom>
          <a:solidFill>
            <a:schemeClr val="accent4">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60" name="角丸四角形 59">
            <a:extLst>
              <a:ext uri="{FF2B5EF4-FFF2-40B4-BE49-F238E27FC236}">
                <a16:creationId xmlns:a16="http://schemas.microsoft.com/office/drawing/2014/main" id="{1EDE7D54-BC76-B44E-9FDF-FD47F9A1C4CE}"/>
              </a:ext>
            </a:extLst>
          </p:cNvPr>
          <p:cNvSpPr/>
          <p:nvPr/>
        </p:nvSpPr>
        <p:spPr>
          <a:xfrm>
            <a:off x="208402" y="1528629"/>
            <a:ext cx="3968783" cy="3864608"/>
          </a:xfrm>
          <a:prstGeom prst="roundRect">
            <a:avLst/>
          </a:prstGeom>
          <a:solidFill>
            <a:srgbClr val="0070C0">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 name="1 つの角を切り取った四角形 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4660250"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研究手法　</a:t>
            </a:r>
            <a:r>
              <a:rPr kumimoji="1" lang="en"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識別器のモデル</a:t>
            </a:r>
            <a:r>
              <a:rPr lang="en-US" altLang="ja-JP" sz="2400" dirty="0">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10</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直方体 1">
            <a:extLst>
              <a:ext uri="{FF2B5EF4-FFF2-40B4-BE49-F238E27FC236}">
                <a16:creationId xmlns:a16="http://schemas.microsoft.com/office/drawing/2014/main" id="{05236685-8E34-5746-9318-FD2582C82537}"/>
              </a:ext>
            </a:extLst>
          </p:cNvPr>
          <p:cNvSpPr/>
          <p:nvPr/>
        </p:nvSpPr>
        <p:spPr>
          <a:xfrm>
            <a:off x="625779" y="2232941"/>
            <a:ext cx="729660" cy="1763528"/>
          </a:xfrm>
          <a:prstGeom prst="cube">
            <a:avLst>
              <a:gd name="adj" fmla="val 42269"/>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7FFC5DC-20B9-B343-8985-3708CDD294AF}"/>
              </a:ext>
            </a:extLst>
          </p:cNvPr>
          <p:cNvSpPr txBox="1"/>
          <p:nvPr/>
        </p:nvSpPr>
        <p:spPr>
          <a:xfrm>
            <a:off x="237778" y="3075331"/>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65</a:t>
            </a:r>
            <a:endParaRPr kumimoji="1" lang="ja-JP" altLang="en-US" dirty="0">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33E5683E-ECCC-3443-B65A-7033793A2184}"/>
              </a:ext>
            </a:extLst>
          </p:cNvPr>
          <p:cNvSpPr txBox="1"/>
          <p:nvPr/>
        </p:nvSpPr>
        <p:spPr>
          <a:xfrm>
            <a:off x="578475" y="2065549"/>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8</a:t>
            </a:r>
            <a:endParaRPr kumimoji="1" lang="ja-JP" altLang="en-US" dirty="0">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8371348A-6D05-2541-91AC-DB5BAB2E2234}"/>
              </a:ext>
            </a:extLst>
          </p:cNvPr>
          <p:cNvSpPr txBox="1"/>
          <p:nvPr/>
        </p:nvSpPr>
        <p:spPr>
          <a:xfrm>
            <a:off x="811271" y="3996469"/>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6</a:t>
            </a:r>
            <a:endParaRPr kumimoji="1" lang="ja-JP" altLang="en-US" dirty="0">
              <a:ea typeface="BIZ UDPゴシック" panose="020B0400000000000000" pitchFamily="50" charset="-128"/>
            </a:endParaRPr>
          </a:p>
        </p:txBody>
      </p:sp>
      <p:sp>
        <p:nvSpPr>
          <p:cNvPr id="15" name="直方体 14">
            <a:extLst>
              <a:ext uri="{FF2B5EF4-FFF2-40B4-BE49-F238E27FC236}">
                <a16:creationId xmlns:a16="http://schemas.microsoft.com/office/drawing/2014/main" id="{F52A9C50-2847-9B40-AA1E-6F2AEC5832C9}"/>
              </a:ext>
            </a:extLst>
          </p:cNvPr>
          <p:cNvSpPr/>
          <p:nvPr/>
        </p:nvSpPr>
        <p:spPr>
          <a:xfrm>
            <a:off x="1985360" y="2873956"/>
            <a:ext cx="832243" cy="1122513"/>
          </a:xfrm>
          <a:prstGeom prst="cube">
            <a:avLst>
              <a:gd name="adj" fmla="val 39764"/>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E27FA3C9-E244-0D42-8094-6479D043548A}"/>
              </a:ext>
            </a:extLst>
          </p:cNvPr>
          <p:cNvSpPr txBox="1"/>
          <p:nvPr/>
        </p:nvSpPr>
        <p:spPr>
          <a:xfrm>
            <a:off x="2065612" y="3996469"/>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32</a:t>
            </a:r>
            <a:endParaRPr kumimoji="1" lang="ja-JP" altLang="en-US" dirty="0">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BDAB2B4A-B674-0343-92DD-12E177A8DF96}"/>
              </a:ext>
            </a:extLst>
          </p:cNvPr>
          <p:cNvSpPr txBox="1"/>
          <p:nvPr/>
        </p:nvSpPr>
        <p:spPr>
          <a:xfrm>
            <a:off x="1942055" y="2772807"/>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8</a:t>
            </a:r>
            <a:endParaRPr kumimoji="1" lang="ja-JP" altLang="en-US" dirty="0">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136DA0CE-B657-0443-A504-0F002092A926}"/>
              </a:ext>
            </a:extLst>
          </p:cNvPr>
          <p:cNvSpPr txBox="1"/>
          <p:nvPr/>
        </p:nvSpPr>
        <p:spPr>
          <a:xfrm>
            <a:off x="1650782" y="3439006"/>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20</a:t>
            </a:r>
            <a:endParaRPr kumimoji="1" lang="ja-JP" altLang="en-US" dirty="0">
              <a:ea typeface="BIZ UDPゴシック" panose="020B0400000000000000" pitchFamily="50" charset="-128"/>
            </a:endParaRPr>
          </a:p>
        </p:txBody>
      </p:sp>
      <p:sp>
        <p:nvSpPr>
          <p:cNvPr id="23" name="直方体 22">
            <a:extLst>
              <a:ext uri="{FF2B5EF4-FFF2-40B4-BE49-F238E27FC236}">
                <a16:creationId xmlns:a16="http://schemas.microsoft.com/office/drawing/2014/main" id="{3684417F-9941-C449-993D-538F67E63D96}"/>
              </a:ext>
            </a:extLst>
          </p:cNvPr>
          <p:cNvSpPr/>
          <p:nvPr/>
        </p:nvSpPr>
        <p:spPr>
          <a:xfrm>
            <a:off x="3377319" y="3435168"/>
            <a:ext cx="750607" cy="561301"/>
          </a:xfrm>
          <a:prstGeom prst="cube">
            <a:avLst>
              <a:gd name="adj" fmla="val 35420"/>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4" name="テキスト ボックス 23">
            <a:extLst>
              <a:ext uri="{FF2B5EF4-FFF2-40B4-BE49-F238E27FC236}">
                <a16:creationId xmlns:a16="http://schemas.microsoft.com/office/drawing/2014/main" id="{42BCE8E6-37E4-9349-BA91-F757376C70F9}"/>
              </a:ext>
            </a:extLst>
          </p:cNvPr>
          <p:cNvSpPr txBox="1"/>
          <p:nvPr/>
        </p:nvSpPr>
        <p:spPr>
          <a:xfrm>
            <a:off x="3113322" y="3681018"/>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5</a:t>
            </a:r>
            <a:endParaRPr kumimoji="1" lang="ja-JP" altLang="en-US" dirty="0">
              <a:ea typeface="BIZ UDPゴシック" panose="020B0400000000000000" pitchFamily="50" charset="-128"/>
            </a:endParaRPr>
          </a:p>
        </p:txBody>
      </p:sp>
      <p:sp>
        <p:nvSpPr>
          <p:cNvPr id="25" name="テキスト ボックス 24">
            <a:extLst>
              <a:ext uri="{FF2B5EF4-FFF2-40B4-BE49-F238E27FC236}">
                <a16:creationId xmlns:a16="http://schemas.microsoft.com/office/drawing/2014/main" id="{7B863FCC-52C5-4A46-BA77-4146D1818587}"/>
              </a:ext>
            </a:extLst>
          </p:cNvPr>
          <p:cNvSpPr txBox="1"/>
          <p:nvPr/>
        </p:nvSpPr>
        <p:spPr>
          <a:xfrm>
            <a:off x="3430124" y="3996469"/>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64</a:t>
            </a:r>
            <a:endParaRPr kumimoji="1" lang="ja-JP" altLang="en-US" dirty="0">
              <a:ea typeface="BIZ UDPゴシック" panose="020B0400000000000000" pitchFamily="50" charset="-128"/>
            </a:endParaRPr>
          </a:p>
        </p:txBody>
      </p:sp>
      <p:sp>
        <p:nvSpPr>
          <p:cNvPr id="26" name="テキスト ボックス 25">
            <a:extLst>
              <a:ext uri="{FF2B5EF4-FFF2-40B4-BE49-F238E27FC236}">
                <a16:creationId xmlns:a16="http://schemas.microsoft.com/office/drawing/2014/main" id="{51103A4A-12DB-6446-B77C-68A1C3B5E6BB}"/>
              </a:ext>
            </a:extLst>
          </p:cNvPr>
          <p:cNvSpPr txBox="1"/>
          <p:nvPr/>
        </p:nvSpPr>
        <p:spPr>
          <a:xfrm>
            <a:off x="3274466" y="3283906"/>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8</a:t>
            </a:r>
            <a:endParaRPr kumimoji="1" lang="ja-JP" altLang="en-US" dirty="0">
              <a:ea typeface="BIZ UDPゴシック" panose="020B0400000000000000" pitchFamily="50" charset="-128"/>
            </a:endParaRPr>
          </a:p>
        </p:txBody>
      </p:sp>
      <p:sp>
        <p:nvSpPr>
          <p:cNvPr id="32" name="テキスト ボックス 31">
            <a:extLst>
              <a:ext uri="{FF2B5EF4-FFF2-40B4-BE49-F238E27FC236}">
                <a16:creationId xmlns:a16="http://schemas.microsoft.com/office/drawing/2014/main" id="{D1AA68F2-4774-BC40-A913-C780A31564D8}"/>
              </a:ext>
            </a:extLst>
          </p:cNvPr>
          <p:cNvSpPr txBox="1"/>
          <p:nvPr/>
        </p:nvSpPr>
        <p:spPr>
          <a:xfrm>
            <a:off x="5274115" y="2133085"/>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64</a:t>
            </a:r>
            <a:endParaRPr kumimoji="1" lang="ja-JP" altLang="en-US" dirty="0">
              <a:ea typeface="BIZ UDPゴシック" panose="020B0400000000000000" pitchFamily="50" charset="-128"/>
            </a:endParaRPr>
          </a:p>
        </p:txBody>
      </p:sp>
      <p:sp>
        <p:nvSpPr>
          <p:cNvPr id="6" name="正方形/長方形 5">
            <a:extLst>
              <a:ext uri="{FF2B5EF4-FFF2-40B4-BE49-F238E27FC236}">
                <a16:creationId xmlns:a16="http://schemas.microsoft.com/office/drawing/2014/main" id="{ADB418C7-8688-344A-AB2B-489881FBF992}"/>
              </a:ext>
            </a:extLst>
          </p:cNvPr>
          <p:cNvSpPr/>
          <p:nvPr/>
        </p:nvSpPr>
        <p:spPr>
          <a:xfrm>
            <a:off x="6822465" y="1499149"/>
            <a:ext cx="164615" cy="836160"/>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3" name="正方形/長方形 32">
            <a:extLst>
              <a:ext uri="{FF2B5EF4-FFF2-40B4-BE49-F238E27FC236}">
                <a16:creationId xmlns:a16="http://schemas.microsoft.com/office/drawing/2014/main" id="{79544F1D-9D92-004F-8213-F6AE0785700F}"/>
              </a:ext>
            </a:extLst>
          </p:cNvPr>
          <p:cNvSpPr/>
          <p:nvPr/>
        </p:nvSpPr>
        <p:spPr>
          <a:xfrm>
            <a:off x="7330429" y="1640859"/>
            <a:ext cx="164615" cy="518820"/>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5" name="直方体 34">
            <a:extLst>
              <a:ext uri="{FF2B5EF4-FFF2-40B4-BE49-F238E27FC236}">
                <a16:creationId xmlns:a16="http://schemas.microsoft.com/office/drawing/2014/main" id="{12CA5DAC-3227-C44C-8D1E-E6AE4766E0BB}"/>
              </a:ext>
            </a:extLst>
          </p:cNvPr>
          <p:cNvSpPr/>
          <p:nvPr/>
        </p:nvSpPr>
        <p:spPr>
          <a:xfrm>
            <a:off x="5104525" y="1638297"/>
            <a:ext cx="682145" cy="523944"/>
          </a:xfrm>
          <a:prstGeom prst="cube">
            <a:avLst>
              <a:gd name="adj" fmla="val 11487"/>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1D31C6CA-A025-984F-A692-F734C5753CBA}"/>
              </a:ext>
            </a:extLst>
          </p:cNvPr>
          <p:cNvSpPr txBox="1"/>
          <p:nvPr/>
        </p:nvSpPr>
        <p:spPr>
          <a:xfrm>
            <a:off x="6685363" y="2502199"/>
            <a:ext cx="535724" cy="369332"/>
          </a:xfrm>
          <a:prstGeom prst="rect">
            <a:avLst/>
          </a:prstGeom>
          <a:noFill/>
        </p:spPr>
        <p:txBody>
          <a:bodyPr wrap="none" rtlCol="0">
            <a:spAutoFit/>
          </a:bodyPr>
          <a:lstStyle/>
          <a:p>
            <a:r>
              <a:rPr kumimoji="1" lang="en-US" altLang="ja-JP" dirty="0">
                <a:ea typeface="BIZ UDPゴシック" panose="020B0400000000000000" pitchFamily="50" charset="-128"/>
              </a:rPr>
              <a:t>128</a:t>
            </a:r>
            <a:endParaRPr kumimoji="1" lang="ja-JP" altLang="en-US" dirty="0">
              <a:ea typeface="BIZ UDPゴシック" panose="020B0400000000000000" pitchFamily="50" charset="-128"/>
            </a:endParaRPr>
          </a:p>
        </p:txBody>
      </p:sp>
      <p:sp>
        <p:nvSpPr>
          <p:cNvPr id="36" name="テキスト ボックス 35">
            <a:extLst>
              <a:ext uri="{FF2B5EF4-FFF2-40B4-BE49-F238E27FC236}">
                <a16:creationId xmlns:a16="http://schemas.microsoft.com/office/drawing/2014/main" id="{1E4E53FF-4B59-C244-9409-74AAD55D9995}"/>
              </a:ext>
            </a:extLst>
          </p:cNvPr>
          <p:cNvSpPr txBox="1"/>
          <p:nvPr/>
        </p:nvSpPr>
        <p:spPr>
          <a:xfrm>
            <a:off x="7241254" y="2502199"/>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32</a:t>
            </a:r>
            <a:endParaRPr kumimoji="1" lang="ja-JP" altLang="en-US" dirty="0">
              <a:ea typeface="BIZ UDPゴシック" panose="020B0400000000000000" pitchFamily="50" charset="-128"/>
            </a:endParaRPr>
          </a:p>
        </p:txBody>
      </p:sp>
      <p:sp>
        <p:nvSpPr>
          <p:cNvPr id="10" name="円/楕円 9">
            <a:extLst>
              <a:ext uri="{FF2B5EF4-FFF2-40B4-BE49-F238E27FC236}">
                <a16:creationId xmlns:a16="http://schemas.microsoft.com/office/drawing/2014/main" id="{D0D1E304-2604-AE46-BA79-C8BA35B1D8AA}"/>
              </a:ext>
            </a:extLst>
          </p:cNvPr>
          <p:cNvSpPr/>
          <p:nvPr/>
        </p:nvSpPr>
        <p:spPr>
          <a:xfrm>
            <a:off x="7868446" y="1846769"/>
            <a:ext cx="107000" cy="10700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7" name="テキスト ボックス 36">
            <a:extLst>
              <a:ext uri="{FF2B5EF4-FFF2-40B4-BE49-F238E27FC236}">
                <a16:creationId xmlns:a16="http://schemas.microsoft.com/office/drawing/2014/main" id="{7BACE5B1-03B9-1841-92FE-F09C19941A9E}"/>
              </a:ext>
            </a:extLst>
          </p:cNvPr>
          <p:cNvSpPr txBox="1"/>
          <p:nvPr/>
        </p:nvSpPr>
        <p:spPr>
          <a:xfrm>
            <a:off x="7751405" y="2501470"/>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62" name="テキスト ボックス 61">
            <a:extLst>
              <a:ext uri="{FF2B5EF4-FFF2-40B4-BE49-F238E27FC236}">
                <a16:creationId xmlns:a16="http://schemas.microsoft.com/office/drawing/2014/main" id="{B1B69535-2CF4-4045-BA4B-B171D7999124}"/>
              </a:ext>
            </a:extLst>
          </p:cNvPr>
          <p:cNvSpPr txBox="1"/>
          <p:nvPr/>
        </p:nvSpPr>
        <p:spPr>
          <a:xfrm>
            <a:off x="1940440" y="4801042"/>
            <a:ext cx="877163"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共通層</a:t>
            </a:r>
          </a:p>
        </p:txBody>
      </p:sp>
      <p:sp>
        <p:nvSpPr>
          <p:cNvPr id="63" name="テキスト ボックス 62">
            <a:extLst>
              <a:ext uri="{FF2B5EF4-FFF2-40B4-BE49-F238E27FC236}">
                <a16:creationId xmlns:a16="http://schemas.microsoft.com/office/drawing/2014/main" id="{38F04402-5346-7E47-92C9-7DA35BE34499}"/>
              </a:ext>
            </a:extLst>
          </p:cNvPr>
          <p:cNvSpPr txBox="1"/>
          <p:nvPr/>
        </p:nvSpPr>
        <p:spPr>
          <a:xfrm>
            <a:off x="541549" y="1071398"/>
            <a:ext cx="1879041" cy="369332"/>
          </a:xfrm>
          <a:prstGeom prst="rect">
            <a:avLst/>
          </a:prstGeom>
          <a:noFill/>
        </p:spPr>
        <p:txBody>
          <a:bodyPr wrap="none" rtlCol="0">
            <a:spAutoFit/>
          </a:bodyPr>
          <a:lstStyle/>
          <a:p>
            <a:r>
              <a:rPr kumimoji="1" lang="ja-JP" altLang="en-US" dirty="0">
                <a:ea typeface="BIZ UDPゴシック" panose="020B0400000000000000" pitchFamily="50" charset="-128"/>
              </a:rPr>
              <a:t>マルチタスク</a:t>
            </a:r>
            <a:r>
              <a:rPr kumimoji="1" lang="en-US" altLang="ja-JP" dirty="0">
                <a:ea typeface="BIZ UDPゴシック" panose="020B0400000000000000" pitchFamily="50" charset="-128"/>
              </a:rPr>
              <a:t>CNN</a:t>
            </a:r>
          </a:p>
        </p:txBody>
      </p:sp>
      <p:sp>
        <p:nvSpPr>
          <p:cNvPr id="64" name="テキスト ボックス 63">
            <a:extLst>
              <a:ext uri="{FF2B5EF4-FFF2-40B4-BE49-F238E27FC236}">
                <a16:creationId xmlns:a16="http://schemas.microsoft.com/office/drawing/2014/main" id="{509C879E-228B-B240-BD73-2B747971E54B}"/>
              </a:ext>
            </a:extLst>
          </p:cNvPr>
          <p:cNvSpPr txBox="1"/>
          <p:nvPr/>
        </p:nvSpPr>
        <p:spPr>
          <a:xfrm>
            <a:off x="8157505" y="1714824"/>
            <a:ext cx="655308" cy="369332"/>
          </a:xfrm>
          <a:prstGeom prst="rect">
            <a:avLst/>
          </a:prstGeom>
          <a:noFill/>
        </p:spPr>
        <p:txBody>
          <a:bodyPr wrap="none" rtlCol="0">
            <a:spAutoFit/>
          </a:bodyPr>
          <a:lstStyle/>
          <a:p>
            <a:r>
              <a:rPr kumimoji="1" lang="en-US" altLang="ja-JP" dirty="0">
                <a:ea typeface="BIZ UDPゴシック" panose="020B0400000000000000" pitchFamily="50" charset="-128"/>
              </a:rPr>
              <a:t>ROLL</a:t>
            </a:r>
            <a:endParaRPr kumimoji="1" lang="ja-JP" altLang="en-US" dirty="0">
              <a:ea typeface="BIZ UDPゴシック" panose="020B0400000000000000" pitchFamily="50" charset="-128"/>
            </a:endParaRPr>
          </a:p>
        </p:txBody>
      </p:sp>
      <p:sp>
        <p:nvSpPr>
          <p:cNvPr id="65" name="テキスト ボックス 64">
            <a:extLst>
              <a:ext uri="{FF2B5EF4-FFF2-40B4-BE49-F238E27FC236}">
                <a16:creationId xmlns:a16="http://schemas.microsoft.com/office/drawing/2014/main" id="{358AAAC5-B87A-8B49-8602-C734D153E869}"/>
              </a:ext>
            </a:extLst>
          </p:cNvPr>
          <p:cNvSpPr txBox="1"/>
          <p:nvPr/>
        </p:nvSpPr>
        <p:spPr>
          <a:xfrm>
            <a:off x="8191626" y="3436604"/>
            <a:ext cx="606256" cy="369332"/>
          </a:xfrm>
          <a:prstGeom prst="rect">
            <a:avLst/>
          </a:prstGeom>
          <a:noFill/>
        </p:spPr>
        <p:txBody>
          <a:bodyPr wrap="none" rtlCol="0">
            <a:spAutoFit/>
          </a:bodyPr>
          <a:lstStyle/>
          <a:p>
            <a:r>
              <a:rPr kumimoji="1" lang="en-US" altLang="ja-JP" dirty="0">
                <a:ea typeface="BIZ UDPゴシック" panose="020B0400000000000000" pitchFamily="50" charset="-128"/>
              </a:rPr>
              <a:t>RUN</a:t>
            </a:r>
            <a:endParaRPr kumimoji="1" lang="ja-JP" altLang="en-US" dirty="0">
              <a:ea typeface="BIZ UDPゴシック" panose="020B0400000000000000" pitchFamily="50" charset="-128"/>
            </a:endParaRPr>
          </a:p>
        </p:txBody>
      </p:sp>
      <p:sp>
        <p:nvSpPr>
          <p:cNvPr id="66" name="テキスト ボックス 65">
            <a:extLst>
              <a:ext uri="{FF2B5EF4-FFF2-40B4-BE49-F238E27FC236}">
                <a16:creationId xmlns:a16="http://schemas.microsoft.com/office/drawing/2014/main" id="{DD4E01AE-284F-2644-9B95-147469384EBB}"/>
              </a:ext>
            </a:extLst>
          </p:cNvPr>
          <p:cNvSpPr txBox="1"/>
          <p:nvPr/>
        </p:nvSpPr>
        <p:spPr>
          <a:xfrm>
            <a:off x="8124299" y="5152643"/>
            <a:ext cx="756938" cy="369332"/>
          </a:xfrm>
          <a:prstGeom prst="rect">
            <a:avLst/>
          </a:prstGeom>
          <a:noFill/>
        </p:spPr>
        <p:txBody>
          <a:bodyPr wrap="none" rtlCol="0">
            <a:spAutoFit/>
          </a:bodyPr>
          <a:lstStyle/>
          <a:p>
            <a:r>
              <a:rPr kumimoji="1" lang="en-US" altLang="ja-JP" dirty="0">
                <a:ea typeface="BIZ UDPゴシック" panose="020B0400000000000000" pitchFamily="50" charset="-128"/>
              </a:rPr>
              <a:t>DOOR</a:t>
            </a:r>
          </a:p>
        </p:txBody>
      </p:sp>
      <p:sp>
        <p:nvSpPr>
          <p:cNvPr id="72" name="三角形 71">
            <a:extLst>
              <a:ext uri="{FF2B5EF4-FFF2-40B4-BE49-F238E27FC236}">
                <a16:creationId xmlns:a16="http://schemas.microsoft.com/office/drawing/2014/main" id="{07B07C12-CDD9-8B49-A05F-9748D5A7198A}"/>
              </a:ext>
            </a:extLst>
          </p:cNvPr>
          <p:cNvSpPr/>
          <p:nvPr/>
        </p:nvSpPr>
        <p:spPr>
          <a:xfrm rot="5400000">
            <a:off x="5802812" y="1821720"/>
            <a:ext cx="460123" cy="140949"/>
          </a:xfrm>
          <a:prstGeom prst="triangle">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5" name="右矢印 74">
            <a:extLst>
              <a:ext uri="{FF2B5EF4-FFF2-40B4-BE49-F238E27FC236}">
                <a16:creationId xmlns:a16="http://schemas.microsoft.com/office/drawing/2014/main" id="{A2F5F566-B857-4A47-90BB-ABB282658B50}"/>
              </a:ext>
            </a:extLst>
          </p:cNvPr>
          <p:cNvSpPr/>
          <p:nvPr/>
        </p:nvSpPr>
        <p:spPr>
          <a:xfrm>
            <a:off x="1428593" y="3484793"/>
            <a:ext cx="284210" cy="302524"/>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6" name="右矢印 75">
            <a:extLst>
              <a:ext uri="{FF2B5EF4-FFF2-40B4-BE49-F238E27FC236}">
                <a16:creationId xmlns:a16="http://schemas.microsoft.com/office/drawing/2014/main" id="{A5BFDEC1-861F-FE47-8106-3EA53566F1EF}"/>
              </a:ext>
            </a:extLst>
          </p:cNvPr>
          <p:cNvSpPr/>
          <p:nvPr/>
        </p:nvSpPr>
        <p:spPr>
          <a:xfrm>
            <a:off x="4436158" y="3480523"/>
            <a:ext cx="284210" cy="302524"/>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7" name="右矢印 76">
            <a:extLst>
              <a:ext uri="{FF2B5EF4-FFF2-40B4-BE49-F238E27FC236}">
                <a16:creationId xmlns:a16="http://schemas.microsoft.com/office/drawing/2014/main" id="{774C14D9-44A0-A746-B0B4-0BBA557DC24E}"/>
              </a:ext>
            </a:extLst>
          </p:cNvPr>
          <p:cNvSpPr/>
          <p:nvPr/>
        </p:nvSpPr>
        <p:spPr>
          <a:xfrm rot="18900000">
            <a:off x="4436157" y="2452085"/>
            <a:ext cx="284210" cy="302524"/>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8" name="右矢印 77">
            <a:extLst>
              <a:ext uri="{FF2B5EF4-FFF2-40B4-BE49-F238E27FC236}">
                <a16:creationId xmlns:a16="http://schemas.microsoft.com/office/drawing/2014/main" id="{117A3AEA-56C1-5E40-A132-329DB7385CB6}"/>
              </a:ext>
            </a:extLst>
          </p:cNvPr>
          <p:cNvSpPr/>
          <p:nvPr/>
        </p:nvSpPr>
        <p:spPr>
          <a:xfrm rot="2700000">
            <a:off x="4436158" y="4508961"/>
            <a:ext cx="284210" cy="302524"/>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9" name="右矢印 78">
            <a:extLst>
              <a:ext uri="{FF2B5EF4-FFF2-40B4-BE49-F238E27FC236}">
                <a16:creationId xmlns:a16="http://schemas.microsoft.com/office/drawing/2014/main" id="{D6291D26-E4C1-1B45-9721-FDCF5AF6128E}"/>
              </a:ext>
            </a:extLst>
          </p:cNvPr>
          <p:cNvSpPr/>
          <p:nvPr/>
        </p:nvSpPr>
        <p:spPr>
          <a:xfrm>
            <a:off x="2926100" y="3480523"/>
            <a:ext cx="284210" cy="302524"/>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81" name="直線矢印コネクタ 80">
            <a:extLst>
              <a:ext uri="{FF2B5EF4-FFF2-40B4-BE49-F238E27FC236}">
                <a16:creationId xmlns:a16="http://schemas.microsoft.com/office/drawing/2014/main" id="{14819FC3-33D8-A948-845B-55D63490E502}"/>
              </a:ext>
            </a:extLst>
          </p:cNvPr>
          <p:cNvCxnSpPr/>
          <p:nvPr/>
        </p:nvCxnSpPr>
        <p:spPr>
          <a:xfrm>
            <a:off x="7067330" y="1902242"/>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260B8554-1700-6841-A792-E434D5972186}"/>
              </a:ext>
            </a:extLst>
          </p:cNvPr>
          <p:cNvCxnSpPr/>
          <p:nvPr/>
        </p:nvCxnSpPr>
        <p:spPr>
          <a:xfrm>
            <a:off x="7584220" y="1898936"/>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E8450A46-4119-184D-AF82-6C3BDE4CC3E7}"/>
              </a:ext>
            </a:extLst>
          </p:cNvPr>
          <p:cNvSpPr txBox="1"/>
          <p:nvPr/>
        </p:nvSpPr>
        <p:spPr>
          <a:xfrm>
            <a:off x="5272339" y="3852636"/>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64</a:t>
            </a:r>
            <a:endParaRPr kumimoji="1" lang="ja-JP" altLang="en-US" dirty="0">
              <a:ea typeface="BIZ UDPゴシック" panose="020B0400000000000000" pitchFamily="50" charset="-128"/>
            </a:endParaRPr>
          </a:p>
        </p:txBody>
      </p:sp>
      <p:sp>
        <p:nvSpPr>
          <p:cNvPr id="84" name="正方形/長方形 83">
            <a:extLst>
              <a:ext uri="{FF2B5EF4-FFF2-40B4-BE49-F238E27FC236}">
                <a16:creationId xmlns:a16="http://schemas.microsoft.com/office/drawing/2014/main" id="{A03BDBB7-B6AF-434B-A892-03E60354A6A6}"/>
              </a:ext>
            </a:extLst>
          </p:cNvPr>
          <p:cNvSpPr/>
          <p:nvPr/>
        </p:nvSpPr>
        <p:spPr>
          <a:xfrm>
            <a:off x="6820689" y="3218700"/>
            <a:ext cx="164615" cy="836160"/>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85" name="正方形/長方形 84">
            <a:extLst>
              <a:ext uri="{FF2B5EF4-FFF2-40B4-BE49-F238E27FC236}">
                <a16:creationId xmlns:a16="http://schemas.microsoft.com/office/drawing/2014/main" id="{3661DB3D-71B9-D940-8E86-142CF1D42FA6}"/>
              </a:ext>
            </a:extLst>
          </p:cNvPr>
          <p:cNvSpPr/>
          <p:nvPr/>
        </p:nvSpPr>
        <p:spPr>
          <a:xfrm>
            <a:off x="7328653" y="3360410"/>
            <a:ext cx="164615" cy="518820"/>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86" name="直方体 85">
            <a:extLst>
              <a:ext uri="{FF2B5EF4-FFF2-40B4-BE49-F238E27FC236}">
                <a16:creationId xmlns:a16="http://schemas.microsoft.com/office/drawing/2014/main" id="{5189133F-2E58-B24A-A8F5-C0DECA8FBF26}"/>
              </a:ext>
            </a:extLst>
          </p:cNvPr>
          <p:cNvSpPr/>
          <p:nvPr/>
        </p:nvSpPr>
        <p:spPr>
          <a:xfrm>
            <a:off x="5102749" y="3357848"/>
            <a:ext cx="682145" cy="523944"/>
          </a:xfrm>
          <a:prstGeom prst="cube">
            <a:avLst>
              <a:gd name="adj" fmla="val 11487"/>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87" name="テキスト ボックス 86">
            <a:extLst>
              <a:ext uri="{FF2B5EF4-FFF2-40B4-BE49-F238E27FC236}">
                <a16:creationId xmlns:a16="http://schemas.microsoft.com/office/drawing/2014/main" id="{60F800C0-C616-384F-93F9-1166A3A784C3}"/>
              </a:ext>
            </a:extLst>
          </p:cNvPr>
          <p:cNvSpPr txBox="1"/>
          <p:nvPr/>
        </p:nvSpPr>
        <p:spPr>
          <a:xfrm>
            <a:off x="6683587" y="4221750"/>
            <a:ext cx="535724" cy="369332"/>
          </a:xfrm>
          <a:prstGeom prst="rect">
            <a:avLst/>
          </a:prstGeom>
          <a:noFill/>
        </p:spPr>
        <p:txBody>
          <a:bodyPr wrap="none" rtlCol="0">
            <a:spAutoFit/>
          </a:bodyPr>
          <a:lstStyle/>
          <a:p>
            <a:r>
              <a:rPr kumimoji="1" lang="en-US" altLang="ja-JP" dirty="0">
                <a:ea typeface="BIZ UDPゴシック" panose="020B0400000000000000" pitchFamily="50" charset="-128"/>
              </a:rPr>
              <a:t>128</a:t>
            </a:r>
            <a:endParaRPr kumimoji="1" lang="ja-JP" altLang="en-US" dirty="0">
              <a:ea typeface="BIZ UDPゴシック" panose="020B0400000000000000" pitchFamily="50" charset="-128"/>
            </a:endParaRPr>
          </a:p>
        </p:txBody>
      </p:sp>
      <p:sp>
        <p:nvSpPr>
          <p:cNvPr id="88" name="テキスト ボックス 87">
            <a:extLst>
              <a:ext uri="{FF2B5EF4-FFF2-40B4-BE49-F238E27FC236}">
                <a16:creationId xmlns:a16="http://schemas.microsoft.com/office/drawing/2014/main" id="{AF19B618-33B2-834D-BBDB-CBA970701DD8}"/>
              </a:ext>
            </a:extLst>
          </p:cNvPr>
          <p:cNvSpPr txBox="1"/>
          <p:nvPr/>
        </p:nvSpPr>
        <p:spPr>
          <a:xfrm>
            <a:off x="7239478" y="4221750"/>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32</a:t>
            </a:r>
            <a:endParaRPr kumimoji="1" lang="ja-JP" altLang="en-US" dirty="0">
              <a:ea typeface="BIZ UDPゴシック" panose="020B0400000000000000" pitchFamily="50" charset="-128"/>
            </a:endParaRPr>
          </a:p>
        </p:txBody>
      </p:sp>
      <p:sp>
        <p:nvSpPr>
          <p:cNvPr id="89" name="円/楕円 88">
            <a:extLst>
              <a:ext uri="{FF2B5EF4-FFF2-40B4-BE49-F238E27FC236}">
                <a16:creationId xmlns:a16="http://schemas.microsoft.com/office/drawing/2014/main" id="{3656C60F-1EE0-D34A-B626-586AFA0262ED}"/>
              </a:ext>
            </a:extLst>
          </p:cNvPr>
          <p:cNvSpPr/>
          <p:nvPr/>
        </p:nvSpPr>
        <p:spPr>
          <a:xfrm>
            <a:off x="7866670" y="3566320"/>
            <a:ext cx="107000" cy="10700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0" name="テキスト ボックス 89">
            <a:extLst>
              <a:ext uri="{FF2B5EF4-FFF2-40B4-BE49-F238E27FC236}">
                <a16:creationId xmlns:a16="http://schemas.microsoft.com/office/drawing/2014/main" id="{3F55817E-D413-4849-AB5E-1C6416DB2C57}"/>
              </a:ext>
            </a:extLst>
          </p:cNvPr>
          <p:cNvSpPr txBox="1"/>
          <p:nvPr/>
        </p:nvSpPr>
        <p:spPr>
          <a:xfrm>
            <a:off x="7749629" y="4221021"/>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91" name="三角形 90">
            <a:extLst>
              <a:ext uri="{FF2B5EF4-FFF2-40B4-BE49-F238E27FC236}">
                <a16:creationId xmlns:a16="http://schemas.microsoft.com/office/drawing/2014/main" id="{85FB4228-E48C-1E46-857A-A1EFE2365CD3}"/>
              </a:ext>
            </a:extLst>
          </p:cNvPr>
          <p:cNvSpPr/>
          <p:nvPr/>
        </p:nvSpPr>
        <p:spPr>
          <a:xfrm rot="5400000">
            <a:off x="5801036" y="3541271"/>
            <a:ext cx="460123" cy="140949"/>
          </a:xfrm>
          <a:prstGeom prst="triangle">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92" name="直線矢印コネクタ 91">
            <a:extLst>
              <a:ext uri="{FF2B5EF4-FFF2-40B4-BE49-F238E27FC236}">
                <a16:creationId xmlns:a16="http://schemas.microsoft.com/office/drawing/2014/main" id="{7539B648-C9B8-CB41-ACB4-3593BBE5F6CE}"/>
              </a:ext>
            </a:extLst>
          </p:cNvPr>
          <p:cNvCxnSpPr/>
          <p:nvPr/>
        </p:nvCxnSpPr>
        <p:spPr>
          <a:xfrm>
            <a:off x="7065554" y="3621793"/>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C5184EDF-07AB-C245-B816-0E4D0A1B00D5}"/>
              </a:ext>
            </a:extLst>
          </p:cNvPr>
          <p:cNvCxnSpPr/>
          <p:nvPr/>
        </p:nvCxnSpPr>
        <p:spPr>
          <a:xfrm>
            <a:off x="7582444" y="3618487"/>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87C1FEDC-921D-DD48-B28B-ADF77102E8E0}"/>
              </a:ext>
            </a:extLst>
          </p:cNvPr>
          <p:cNvSpPr txBox="1"/>
          <p:nvPr/>
        </p:nvSpPr>
        <p:spPr>
          <a:xfrm>
            <a:off x="5284544" y="5571458"/>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64</a:t>
            </a:r>
            <a:endParaRPr kumimoji="1" lang="ja-JP" altLang="en-US" dirty="0">
              <a:ea typeface="BIZ UDPゴシック" panose="020B0400000000000000" pitchFamily="50" charset="-128"/>
            </a:endParaRPr>
          </a:p>
        </p:txBody>
      </p:sp>
      <p:sp>
        <p:nvSpPr>
          <p:cNvPr id="95" name="正方形/長方形 94">
            <a:extLst>
              <a:ext uri="{FF2B5EF4-FFF2-40B4-BE49-F238E27FC236}">
                <a16:creationId xmlns:a16="http://schemas.microsoft.com/office/drawing/2014/main" id="{1FF81651-2DAF-354D-A58B-F4EDFBF3F437}"/>
              </a:ext>
            </a:extLst>
          </p:cNvPr>
          <p:cNvSpPr/>
          <p:nvPr/>
        </p:nvSpPr>
        <p:spPr>
          <a:xfrm>
            <a:off x="6822465" y="4945025"/>
            <a:ext cx="164615" cy="836160"/>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6" name="正方形/長方形 95">
            <a:extLst>
              <a:ext uri="{FF2B5EF4-FFF2-40B4-BE49-F238E27FC236}">
                <a16:creationId xmlns:a16="http://schemas.microsoft.com/office/drawing/2014/main" id="{828A01A9-F2BF-B249-9553-2F7B900BB8A7}"/>
              </a:ext>
            </a:extLst>
          </p:cNvPr>
          <p:cNvSpPr/>
          <p:nvPr/>
        </p:nvSpPr>
        <p:spPr>
          <a:xfrm>
            <a:off x="7340858" y="5079232"/>
            <a:ext cx="164615" cy="518820"/>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7" name="直方体 96">
            <a:extLst>
              <a:ext uri="{FF2B5EF4-FFF2-40B4-BE49-F238E27FC236}">
                <a16:creationId xmlns:a16="http://schemas.microsoft.com/office/drawing/2014/main" id="{A153311D-F548-4A4E-8BF0-F8213ABF6FE0}"/>
              </a:ext>
            </a:extLst>
          </p:cNvPr>
          <p:cNvSpPr/>
          <p:nvPr/>
        </p:nvSpPr>
        <p:spPr>
          <a:xfrm>
            <a:off x="5104208" y="5086797"/>
            <a:ext cx="682145" cy="523944"/>
          </a:xfrm>
          <a:prstGeom prst="cube">
            <a:avLst>
              <a:gd name="adj" fmla="val 11487"/>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8" name="テキスト ボックス 97">
            <a:extLst>
              <a:ext uri="{FF2B5EF4-FFF2-40B4-BE49-F238E27FC236}">
                <a16:creationId xmlns:a16="http://schemas.microsoft.com/office/drawing/2014/main" id="{F76FA159-83C4-6D47-9106-7DFC9FF5EDCA}"/>
              </a:ext>
            </a:extLst>
          </p:cNvPr>
          <p:cNvSpPr txBox="1"/>
          <p:nvPr/>
        </p:nvSpPr>
        <p:spPr>
          <a:xfrm>
            <a:off x="6683587" y="5940488"/>
            <a:ext cx="535724" cy="369332"/>
          </a:xfrm>
          <a:prstGeom prst="rect">
            <a:avLst/>
          </a:prstGeom>
          <a:noFill/>
        </p:spPr>
        <p:txBody>
          <a:bodyPr wrap="none" rtlCol="0">
            <a:spAutoFit/>
          </a:bodyPr>
          <a:lstStyle/>
          <a:p>
            <a:r>
              <a:rPr kumimoji="1" lang="en-US" altLang="ja-JP" dirty="0">
                <a:ea typeface="BIZ UDPゴシック" panose="020B0400000000000000" pitchFamily="50" charset="-128"/>
              </a:rPr>
              <a:t>128</a:t>
            </a:r>
            <a:endParaRPr kumimoji="1" lang="ja-JP" altLang="en-US" dirty="0">
              <a:ea typeface="BIZ UDPゴシック" panose="020B0400000000000000" pitchFamily="50" charset="-128"/>
            </a:endParaRPr>
          </a:p>
        </p:txBody>
      </p:sp>
      <p:sp>
        <p:nvSpPr>
          <p:cNvPr id="99" name="テキスト ボックス 98">
            <a:extLst>
              <a:ext uri="{FF2B5EF4-FFF2-40B4-BE49-F238E27FC236}">
                <a16:creationId xmlns:a16="http://schemas.microsoft.com/office/drawing/2014/main" id="{CFA9AAF3-A83E-3545-A9DB-491B097C4D8A}"/>
              </a:ext>
            </a:extLst>
          </p:cNvPr>
          <p:cNvSpPr txBox="1"/>
          <p:nvPr/>
        </p:nvSpPr>
        <p:spPr>
          <a:xfrm>
            <a:off x="7251683" y="5940572"/>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32</a:t>
            </a:r>
            <a:endParaRPr kumimoji="1" lang="ja-JP" altLang="en-US" dirty="0">
              <a:ea typeface="BIZ UDPゴシック" panose="020B0400000000000000" pitchFamily="50" charset="-128"/>
            </a:endParaRPr>
          </a:p>
        </p:txBody>
      </p:sp>
      <p:sp>
        <p:nvSpPr>
          <p:cNvPr id="100" name="円/楕円 99">
            <a:extLst>
              <a:ext uri="{FF2B5EF4-FFF2-40B4-BE49-F238E27FC236}">
                <a16:creationId xmlns:a16="http://schemas.microsoft.com/office/drawing/2014/main" id="{6D77CBF7-2238-854D-9B96-A5D2F11522CF}"/>
              </a:ext>
            </a:extLst>
          </p:cNvPr>
          <p:cNvSpPr/>
          <p:nvPr/>
        </p:nvSpPr>
        <p:spPr>
          <a:xfrm>
            <a:off x="7878875" y="5285142"/>
            <a:ext cx="107000" cy="10700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01" name="テキスト ボックス 100">
            <a:extLst>
              <a:ext uri="{FF2B5EF4-FFF2-40B4-BE49-F238E27FC236}">
                <a16:creationId xmlns:a16="http://schemas.microsoft.com/office/drawing/2014/main" id="{607D9675-0B52-9F43-99C3-59A5D1ABF80B}"/>
              </a:ext>
            </a:extLst>
          </p:cNvPr>
          <p:cNvSpPr txBox="1"/>
          <p:nvPr/>
        </p:nvSpPr>
        <p:spPr>
          <a:xfrm>
            <a:off x="7761834" y="5939843"/>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102" name="三角形 101">
            <a:extLst>
              <a:ext uri="{FF2B5EF4-FFF2-40B4-BE49-F238E27FC236}">
                <a16:creationId xmlns:a16="http://schemas.microsoft.com/office/drawing/2014/main" id="{21E02E14-E903-E949-8BE9-FB88FB01E0AD}"/>
              </a:ext>
            </a:extLst>
          </p:cNvPr>
          <p:cNvSpPr/>
          <p:nvPr/>
        </p:nvSpPr>
        <p:spPr>
          <a:xfrm rot="5400000">
            <a:off x="5813241" y="5260093"/>
            <a:ext cx="460123" cy="140949"/>
          </a:xfrm>
          <a:prstGeom prst="triangle">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103" name="直線矢印コネクタ 102">
            <a:extLst>
              <a:ext uri="{FF2B5EF4-FFF2-40B4-BE49-F238E27FC236}">
                <a16:creationId xmlns:a16="http://schemas.microsoft.com/office/drawing/2014/main" id="{C5D8AF5B-C1D4-044A-AE3F-8ED0B189F2D6}"/>
              </a:ext>
            </a:extLst>
          </p:cNvPr>
          <p:cNvCxnSpPr/>
          <p:nvPr/>
        </p:nvCxnSpPr>
        <p:spPr>
          <a:xfrm>
            <a:off x="7077759" y="5340615"/>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3283227A-D1D0-B64B-A5AC-E57E030C96E4}"/>
              </a:ext>
            </a:extLst>
          </p:cNvPr>
          <p:cNvCxnSpPr/>
          <p:nvPr/>
        </p:nvCxnSpPr>
        <p:spPr>
          <a:xfrm>
            <a:off x="7594649" y="5337309"/>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右矢印 104">
            <a:extLst>
              <a:ext uri="{FF2B5EF4-FFF2-40B4-BE49-F238E27FC236}">
                <a16:creationId xmlns:a16="http://schemas.microsoft.com/office/drawing/2014/main" id="{5E496DCB-5A34-0041-88BC-6B50FE3737E7}"/>
              </a:ext>
            </a:extLst>
          </p:cNvPr>
          <p:cNvSpPr/>
          <p:nvPr/>
        </p:nvSpPr>
        <p:spPr>
          <a:xfrm>
            <a:off x="762320" y="5634227"/>
            <a:ext cx="201667" cy="214662"/>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06" name="三角形 105">
            <a:extLst>
              <a:ext uri="{FF2B5EF4-FFF2-40B4-BE49-F238E27FC236}">
                <a16:creationId xmlns:a16="http://schemas.microsoft.com/office/drawing/2014/main" id="{A23A9071-1B61-D247-B1CF-20E968AC2AB3}"/>
              </a:ext>
            </a:extLst>
          </p:cNvPr>
          <p:cNvSpPr/>
          <p:nvPr/>
        </p:nvSpPr>
        <p:spPr>
          <a:xfrm rot="5400000">
            <a:off x="709481" y="6060817"/>
            <a:ext cx="326489" cy="100013"/>
          </a:xfrm>
          <a:prstGeom prst="triangle">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107" name="直線矢印コネクタ 106">
            <a:extLst>
              <a:ext uri="{FF2B5EF4-FFF2-40B4-BE49-F238E27FC236}">
                <a16:creationId xmlns:a16="http://schemas.microsoft.com/office/drawing/2014/main" id="{EC507650-4229-3D40-8AF4-F751F9103B86}"/>
              </a:ext>
            </a:extLst>
          </p:cNvPr>
          <p:cNvCxnSpPr>
            <a:cxnSpLocks/>
          </p:cNvCxnSpPr>
          <p:nvPr/>
        </p:nvCxnSpPr>
        <p:spPr>
          <a:xfrm>
            <a:off x="762314" y="6458734"/>
            <a:ext cx="201673"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0" name="テキスト ボックス 109">
            <a:extLst>
              <a:ext uri="{FF2B5EF4-FFF2-40B4-BE49-F238E27FC236}">
                <a16:creationId xmlns:a16="http://schemas.microsoft.com/office/drawing/2014/main" id="{1C680299-60AE-6F41-8B0D-6CAA5729D469}"/>
              </a:ext>
            </a:extLst>
          </p:cNvPr>
          <p:cNvSpPr txBox="1"/>
          <p:nvPr/>
        </p:nvSpPr>
        <p:spPr>
          <a:xfrm>
            <a:off x="1034854" y="5559603"/>
            <a:ext cx="1320041" cy="369332"/>
          </a:xfrm>
          <a:prstGeom prst="rect">
            <a:avLst/>
          </a:prstGeom>
          <a:noFill/>
        </p:spPr>
        <p:txBody>
          <a:bodyPr wrap="none" rtlCol="0">
            <a:spAutoFit/>
          </a:bodyPr>
          <a:lstStyle/>
          <a:p>
            <a:r>
              <a:rPr kumimoji="1" lang="en-US" altLang="ja-JP" dirty="0">
                <a:ea typeface="BIZ UDPゴシック" panose="020B0400000000000000" pitchFamily="50" charset="-128"/>
              </a:rPr>
              <a:t>Convolution</a:t>
            </a:r>
            <a:endParaRPr kumimoji="1" lang="ja-JP" altLang="en-US" dirty="0">
              <a:ea typeface="BIZ UDPゴシック" panose="020B0400000000000000" pitchFamily="50" charset="-128"/>
            </a:endParaRPr>
          </a:p>
        </p:txBody>
      </p:sp>
      <p:sp>
        <p:nvSpPr>
          <p:cNvPr id="111" name="テキスト ボックス 110">
            <a:extLst>
              <a:ext uri="{FF2B5EF4-FFF2-40B4-BE49-F238E27FC236}">
                <a16:creationId xmlns:a16="http://schemas.microsoft.com/office/drawing/2014/main" id="{BA5650B2-EA20-3741-920B-2A33091EF5FE}"/>
              </a:ext>
            </a:extLst>
          </p:cNvPr>
          <p:cNvSpPr txBox="1"/>
          <p:nvPr/>
        </p:nvSpPr>
        <p:spPr>
          <a:xfrm>
            <a:off x="1034854" y="5911857"/>
            <a:ext cx="837217" cy="369332"/>
          </a:xfrm>
          <a:prstGeom prst="rect">
            <a:avLst/>
          </a:prstGeom>
          <a:noFill/>
        </p:spPr>
        <p:txBody>
          <a:bodyPr wrap="none" rtlCol="0">
            <a:spAutoFit/>
          </a:bodyPr>
          <a:lstStyle/>
          <a:p>
            <a:r>
              <a:rPr kumimoji="1" lang="en-US" altLang="ja-JP" dirty="0">
                <a:ea typeface="BIZ UDPゴシック" panose="020B0400000000000000" pitchFamily="50" charset="-128"/>
              </a:rPr>
              <a:t>Flatten</a:t>
            </a:r>
            <a:endParaRPr kumimoji="1" lang="ja-JP" altLang="en-US" dirty="0">
              <a:ea typeface="BIZ UDPゴシック" panose="020B0400000000000000" pitchFamily="50" charset="-128"/>
            </a:endParaRPr>
          </a:p>
        </p:txBody>
      </p:sp>
      <p:sp>
        <p:nvSpPr>
          <p:cNvPr id="112" name="テキスト ボックス 111">
            <a:extLst>
              <a:ext uri="{FF2B5EF4-FFF2-40B4-BE49-F238E27FC236}">
                <a16:creationId xmlns:a16="http://schemas.microsoft.com/office/drawing/2014/main" id="{B7B18741-8525-A749-BA7A-25F603237E63}"/>
              </a:ext>
            </a:extLst>
          </p:cNvPr>
          <p:cNvSpPr txBox="1"/>
          <p:nvPr/>
        </p:nvSpPr>
        <p:spPr>
          <a:xfrm>
            <a:off x="1036349" y="6274068"/>
            <a:ext cx="769763" cy="369332"/>
          </a:xfrm>
          <a:prstGeom prst="rect">
            <a:avLst/>
          </a:prstGeom>
          <a:noFill/>
        </p:spPr>
        <p:txBody>
          <a:bodyPr wrap="none" rtlCol="0">
            <a:spAutoFit/>
          </a:bodyPr>
          <a:lstStyle/>
          <a:p>
            <a:r>
              <a:rPr kumimoji="1" lang="en-US" altLang="ja-JP" dirty="0">
                <a:ea typeface="BIZ UDPゴシック" panose="020B0400000000000000" pitchFamily="50" charset="-128"/>
              </a:rPr>
              <a:t>Dense</a:t>
            </a:r>
            <a:endParaRPr kumimoji="1" lang="ja-JP" altLang="en-US" dirty="0">
              <a:ea typeface="BIZ UDPゴシック" panose="020B0400000000000000" pitchFamily="50" charset="-128"/>
            </a:endParaRPr>
          </a:p>
        </p:txBody>
      </p:sp>
      <p:sp>
        <p:nvSpPr>
          <p:cNvPr id="117" name="フリーフォーム 116">
            <a:extLst>
              <a:ext uri="{FF2B5EF4-FFF2-40B4-BE49-F238E27FC236}">
                <a16:creationId xmlns:a16="http://schemas.microsoft.com/office/drawing/2014/main" id="{C5CA6D05-0F79-B24E-83A2-2A7441BED84E}"/>
              </a:ext>
            </a:extLst>
          </p:cNvPr>
          <p:cNvSpPr/>
          <p:nvPr/>
        </p:nvSpPr>
        <p:spPr>
          <a:xfrm>
            <a:off x="1167322" y="2851326"/>
            <a:ext cx="99638" cy="526758"/>
          </a:xfrm>
          <a:custGeom>
            <a:avLst/>
            <a:gdLst>
              <a:gd name="connsiteX0" fmla="*/ 0 w 338997"/>
              <a:gd name="connsiteY0" fmla="*/ 330077 h 1770814"/>
              <a:gd name="connsiteX1" fmla="*/ 338997 w 338997"/>
              <a:gd name="connsiteY1" fmla="*/ 0 h 1770814"/>
              <a:gd name="connsiteX2" fmla="*/ 338997 w 338997"/>
              <a:gd name="connsiteY2" fmla="*/ 1440738 h 1770814"/>
              <a:gd name="connsiteX3" fmla="*/ 0 w 338997"/>
              <a:gd name="connsiteY3" fmla="*/ 1770814 h 1770814"/>
              <a:gd name="connsiteX4" fmla="*/ 0 w 338997"/>
              <a:gd name="connsiteY4" fmla="*/ 330077 h 1770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997" h="1770814">
                <a:moveTo>
                  <a:pt x="0" y="330077"/>
                </a:moveTo>
                <a:lnTo>
                  <a:pt x="338997" y="0"/>
                </a:lnTo>
                <a:lnTo>
                  <a:pt x="338997" y="1440738"/>
                </a:lnTo>
                <a:lnTo>
                  <a:pt x="0" y="1770814"/>
                </a:lnTo>
                <a:lnTo>
                  <a:pt x="0" y="330077"/>
                </a:lnTo>
                <a:close/>
              </a:path>
            </a:pathLst>
          </a:cu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18" name="フリーフォーム 117">
            <a:extLst>
              <a:ext uri="{FF2B5EF4-FFF2-40B4-BE49-F238E27FC236}">
                <a16:creationId xmlns:a16="http://schemas.microsoft.com/office/drawing/2014/main" id="{539BC8D9-C58A-574F-B7A0-5F085720FC7F}"/>
              </a:ext>
            </a:extLst>
          </p:cNvPr>
          <p:cNvSpPr/>
          <p:nvPr/>
        </p:nvSpPr>
        <p:spPr>
          <a:xfrm>
            <a:off x="2624005" y="3171789"/>
            <a:ext cx="99638" cy="526758"/>
          </a:xfrm>
          <a:custGeom>
            <a:avLst/>
            <a:gdLst>
              <a:gd name="connsiteX0" fmla="*/ 0 w 338997"/>
              <a:gd name="connsiteY0" fmla="*/ 330077 h 1770814"/>
              <a:gd name="connsiteX1" fmla="*/ 338997 w 338997"/>
              <a:gd name="connsiteY1" fmla="*/ 0 h 1770814"/>
              <a:gd name="connsiteX2" fmla="*/ 338997 w 338997"/>
              <a:gd name="connsiteY2" fmla="*/ 1440738 h 1770814"/>
              <a:gd name="connsiteX3" fmla="*/ 0 w 338997"/>
              <a:gd name="connsiteY3" fmla="*/ 1770814 h 1770814"/>
              <a:gd name="connsiteX4" fmla="*/ 0 w 338997"/>
              <a:gd name="connsiteY4" fmla="*/ 330077 h 1770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997" h="1770814">
                <a:moveTo>
                  <a:pt x="0" y="330077"/>
                </a:moveTo>
                <a:lnTo>
                  <a:pt x="338997" y="0"/>
                </a:lnTo>
                <a:lnTo>
                  <a:pt x="338997" y="1440738"/>
                </a:lnTo>
                <a:lnTo>
                  <a:pt x="0" y="1770814"/>
                </a:lnTo>
                <a:lnTo>
                  <a:pt x="0" y="330077"/>
                </a:lnTo>
                <a:close/>
              </a:path>
            </a:pathLst>
          </a:cu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21" name="フリーフォーム 120">
            <a:extLst>
              <a:ext uri="{FF2B5EF4-FFF2-40B4-BE49-F238E27FC236}">
                <a16:creationId xmlns:a16="http://schemas.microsoft.com/office/drawing/2014/main" id="{1B43F94B-8A76-3040-90FF-365D6F37FAEE}"/>
              </a:ext>
            </a:extLst>
          </p:cNvPr>
          <p:cNvSpPr/>
          <p:nvPr/>
        </p:nvSpPr>
        <p:spPr>
          <a:xfrm>
            <a:off x="3926829" y="3580502"/>
            <a:ext cx="201797" cy="296656"/>
          </a:xfrm>
          <a:custGeom>
            <a:avLst/>
            <a:gdLst>
              <a:gd name="connsiteX0" fmla="*/ 0 w 226855"/>
              <a:gd name="connsiteY0" fmla="*/ 219874 h 296656"/>
              <a:gd name="connsiteX1" fmla="*/ 0 w 226855"/>
              <a:gd name="connsiteY1" fmla="*/ 296656 h 296656"/>
              <a:gd name="connsiteX2" fmla="*/ 226855 w 226855"/>
              <a:gd name="connsiteY2" fmla="*/ 66311 h 296656"/>
              <a:gd name="connsiteX3" fmla="*/ 226855 w 226855"/>
              <a:gd name="connsiteY3" fmla="*/ 0 h 296656"/>
              <a:gd name="connsiteX4" fmla="*/ 0 w 226855"/>
              <a:gd name="connsiteY4" fmla="*/ 219874 h 296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5" h="296656">
                <a:moveTo>
                  <a:pt x="0" y="219874"/>
                </a:moveTo>
                <a:lnTo>
                  <a:pt x="0" y="296656"/>
                </a:lnTo>
                <a:lnTo>
                  <a:pt x="226855" y="66311"/>
                </a:lnTo>
                <a:lnTo>
                  <a:pt x="226855" y="0"/>
                </a:lnTo>
                <a:lnTo>
                  <a:pt x="0" y="219874"/>
                </a:lnTo>
                <a:close/>
              </a:path>
            </a:pathLst>
          </a:cu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22" name="正方形/長方形 121">
            <a:extLst>
              <a:ext uri="{FF2B5EF4-FFF2-40B4-BE49-F238E27FC236}">
                <a16:creationId xmlns:a16="http://schemas.microsoft.com/office/drawing/2014/main" id="{E155F5F0-3211-974F-BDA5-AE7049E113E1}"/>
              </a:ext>
            </a:extLst>
          </p:cNvPr>
          <p:cNvSpPr/>
          <p:nvPr/>
        </p:nvSpPr>
        <p:spPr>
          <a:xfrm>
            <a:off x="2574290" y="5984839"/>
            <a:ext cx="225955" cy="222863"/>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23" name="テキスト ボックス 122">
            <a:extLst>
              <a:ext uri="{FF2B5EF4-FFF2-40B4-BE49-F238E27FC236}">
                <a16:creationId xmlns:a16="http://schemas.microsoft.com/office/drawing/2014/main" id="{58229851-BA28-1F40-A593-0DEA7E57B7EE}"/>
              </a:ext>
            </a:extLst>
          </p:cNvPr>
          <p:cNvSpPr txBox="1"/>
          <p:nvPr/>
        </p:nvSpPr>
        <p:spPr>
          <a:xfrm>
            <a:off x="2907868" y="5907684"/>
            <a:ext cx="786434" cy="369332"/>
          </a:xfrm>
          <a:prstGeom prst="rect">
            <a:avLst/>
          </a:prstGeom>
          <a:noFill/>
        </p:spPr>
        <p:txBody>
          <a:bodyPr wrap="none" rtlCol="0">
            <a:spAutoFit/>
          </a:bodyPr>
          <a:lstStyle/>
          <a:p>
            <a:r>
              <a:rPr kumimoji="1" lang="en-US" altLang="ja-JP" dirty="0">
                <a:ea typeface="BIZ UDPゴシック" panose="020B0400000000000000" pitchFamily="50" charset="-128"/>
              </a:rPr>
              <a:t>Kernel</a:t>
            </a:r>
            <a:endParaRPr kumimoji="1" lang="ja-JP" altLang="en-US" dirty="0">
              <a:ea typeface="BIZ UDPゴシック" panose="020B0400000000000000" pitchFamily="50" charset="-128"/>
            </a:endParaRPr>
          </a:p>
        </p:txBody>
      </p:sp>
      <p:sp>
        <p:nvSpPr>
          <p:cNvPr id="124" name="テキスト ボックス 123">
            <a:extLst>
              <a:ext uri="{FF2B5EF4-FFF2-40B4-BE49-F238E27FC236}">
                <a16:creationId xmlns:a16="http://schemas.microsoft.com/office/drawing/2014/main" id="{974F7594-48C3-0F4B-B30C-40063BA2E468}"/>
              </a:ext>
            </a:extLst>
          </p:cNvPr>
          <p:cNvSpPr txBox="1"/>
          <p:nvPr/>
        </p:nvSpPr>
        <p:spPr>
          <a:xfrm>
            <a:off x="1077252" y="2613427"/>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1</a:t>
            </a:r>
            <a:endParaRPr kumimoji="1" lang="ja-JP" altLang="en-US" sz="1400">
              <a:latin typeface="UD Digi Kyokasho N-R" panose="02020400000000000000" pitchFamily="49" charset="-128"/>
              <a:ea typeface="UD Digi Kyokasho N-R" panose="02020400000000000000" pitchFamily="49" charset="-128"/>
            </a:endParaRPr>
          </a:p>
        </p:txBody>
      </p:sp>
      <p:sp>
        <p:nvSpPr>
          <p:cNvPr id="125" name="テキスト ボックス 124">
            <a:extLst>
              <a:ext uri="{FF2B5EF4-FFF2-40B4-BE49-F238E27FC236}">
                <a16:creationId xmlns:a16="http://schemas.microsoft.com/office/drawing/2014/main" id="{333E7DC9-0CEA-3A43-B0F9-25628F9D162C}"/>
              </a:ext>
            </a:extLst>
          </p:cNvPr>
          <p:cNvSpPr txBox="1"/>
          <p:nvPr/>
        </p:nvSpPr>
        <p:spPr>
          <a:xfrm>
            <a:off x="971760" y="3002927"/>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8</a:t>
            </a:r>
            <a:endParaRPr kumimoji="1" lang="ja-JP" altLang="en-US" sz="1400">
              <a:latin typeface="UD Digi Kyokasho N-R" panose="02020400000000000000" pitchFamily="49" charset="-128"/>
              <a:ea typeface="UD Digi Kyokasho N-R" panose="02020400000000000000" pitchFamily="49" charset="-128"/>
            </a:endParaRPr>
          </a:p>
        </p:txBody>
      </p:sp>
      <p:sp>
        <p:nvSpPr>
          <p:cNvPr id="126" name="テキスト ボックス 125">
            <a:extLst>
              <a:ext uri="{FF2B5EF4-FFF2-40B4-BE49-F238E27FC236}">
                <a16:creationId xmlns:a16="http://schemas.microsoft.com/office/drawing/2014/main" id="{2F365F71-0CC4-D344-B99A-DA246A6A32DC}"/>
              </a:ext>
            </a:extLst>
          </p:cNvPr>
          <p:cNvSpPr txBox="1"/>
          <p:nvPr/>
        </p:nvSpPr>
        <p:spPr>
          <a:xfrm>
            <a:off x="3726769" y="3681018"/>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1</a:t>
            </a:r>
            <a:endParaRPr kumimoji="1" lang="ja-JP" altLang="en-US" sz="1400">
              <a:latin typeface="UD Digi Kyokasho N-R" panose="02020400000000000000" pitchFamily="49" charset="-128"/>
              <a:ea typeface="UD Digi Kyokasho N-R" panose="02020400000000000000" pitchFamily="49" charset="-128"/>
            </a:endParaRPr>
          </a:p>
        </p:txBody>
      </p:sp>
      <p:sp>
        <p:nvSpPr>
          <p:cNvPr id="127" name="テキスト ボックス 126">
            <a:extLst>
              <a:ext uri="{FF2B5EF4-FFF2-40B4-BE49-F238E27FC236}">
                <a16:creationId xmlns:a16="http://schemas.microsoft.com/office/drawing/2014/main" id="{76F0250A-F87B-084D-9218-4896B75401A1}"/>
              </a:ext>
            </a:extLst>
          </p:cNvPr>
          <p:cNvSpPr txBox="1"/>
          <p:nvPr/>
        </p:nvSpPr>
        <p:spPr>
          <a:xfrm>
            <a:off x="2432572" y="3338426"/>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8</a:t>
            </a:r>
            <a:endParaRPr kumimoji="1" lang="ja-JP" altLang="en-US" sz="1400">
              <a:latin typeface="UD Digi Kyokasho N-R" panose="02020400000000000000" pitchFamily="49" charset="-128"/>
              <a:ea typeface="UD Digi Kyokasho N-R" panose="02020400000000000000" pitchFamily="49" charset="-128"/>
            </a:endParaRPr>
          </a:p>
        </p:txBody>
      </p:sp>
      <p:sp>
        <p:nvSpPr>
          <p:cNvPr id="129" name="テキスト ボックス 128">
            <a:extLst>
              <a:ext uri="{FF2B5EF4-FFF2-40B4-BE49-F238E27FC236}">
                <a16:creationId xmlns:a16="http://schemas.microsoft.com/office/drawing/2014/main" id="{7304B3C8-6356-5F4F-9C76-94D5EBD2D2FF}"/>
              </a:ext>
            </a:extLst>
          </p:cNvPr>
          <p:cNvSpPr txBox="1"/>
          <p:nvPr/>
        </p:nvSpPr>
        <p:spPr>
          <a:xfrm>
            <a:off x="3863986" y="3439313"/>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8</a:t>
            </a:r>
            <a:endParaRPr kumimoji="1" lang="ja-JP" altLang="en-US" sz="1400">
              <a:latin typeface="UD Digi Kyokasho N-R" panose="02020400000000000000" pitchFamily="49" charset="-128"/>
              <a:ea typeface="UD Digi Kyokasho N-R" panose="02020400000000000000" pitchFamily="49" charset="-128"/>
            </a:endParaRPr>
          </a:p>
        </p:txBody>
      </p:sp>
      <p:sp>
        <p:nvSpPr>
          <p:cNvPr id="130" name="テキスト ボックス 129">
            <a:extLst>
              <a:ext uri="{FF2B5EF4-FFF2-40B4-BE49-F238E27FC236}">
                <a16:creationId xmlns:a16="http://schemas.microsoft.com/office/drawing/2014/main" id="{22626703-645E-6947-9F4F-27DE424D5C2F}"/>
              </a:ext>
            </a:extLst>
          </p:cNvPr>
          <p:cNvSpPr txBox="1"/>
          <p:nvPr/>
        </p:nvSpPr>
        <p:spPr>
          <a:xfrm>
            <a:off x="4870506" y="3453533"/>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5</a:t>
            </a:r>
            <a:endParaRPr kumimoji="1" lang="ja-JP" altLang="en-US" dirty="0">
              <a:ea typeface="BIZ UDPゴシック" panose="020B0400000000000000" pitchFamily="50" charset="-128"/>
            </a:endParaRPr>
          </a:p>
        </p:txBody>
      </p:sp>
      <p:sp>
        <p:nvSpPr>
          <p:cNvPr id="131" name="テキスト ボックス 130">
            <a:extLst>
              <a:ext uri="{FF2B5EF4-FFF2-40B4-BE49-F238E27FC236}">
                <a16:creationId xmlns:a16="http://schemas.microsoft.com/office/drawing/2014/main" id="{6F7B6ABC-31C8-E24E-8F14-D9F33275118E}"/>
              </a:ext>
            </a:extLst>
          </p:cNvPr>
          <p:cNvSpPr txBox="1"/>
          <p:nvPr/>
        </p:nvSpPr>
        <p:spPr>
          <a:xfrm>
            <a:off x="4896224" y="3133400"/>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132" name="テキスト ボックス 131">
            <a:extLst>
              <a:ext uri="{FF2B5EF4-FFF2-40B4-BE49-F238E27FC236}">
                <a16:creationId xmlns:a16="http://schemas.microsoft.com/office/drawing/2014/main" id="{45BC6D21-8620-C140-9E06-317280879C94}"/>
              </a:ext>
            </a:extLst>
          </p:cNvPr>
          <p:cNvSpPr txBox="1"/>
          <p:nvPr/>
        </p:nvSpPr>
        <p:spPr>
          <a:xfrm>
            <a:off x="4902162" y="1376227"/>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133" name="テキスト ボックス 132">
            <a:extLst>
              <a:ext uri="{FF2B5EF4-FFF2-40B4-BE49-F238E27FC236}">
                <a16:creationId xmlns:a16="http://schemas.microsoft.com/office/drawing/2014/main" id="{DDA070D1-2172-294C-8B30-97C340D1E141}"/>
              </a:ext>
            </a:extLst>
          </p:cNvPr>
          <p:cNvSpPr txBox="1"/>
          <p:nvPr/>
        </p:nvSpPr>
        <p:spPr>
          <a:xfrm>
            <a:off x="4896310" y="4842107"/>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134" name="テキスト ボックス 133">
            <a:extLst>
              <a:ext uri="{FF2B5EF4-FFF2-40B4-BE49-F238E27FC236}">
                <a16:creationId xmlns:a16="http://schemas.microsoft.com/office/drawing/2014/main" id="{8089411F-9DC9-284A-8B62-39188274AF29}"/>
              </a:ext>
            </a:extLst>
          </p:cNvPr>
          <p:cNvSpPr txBox="1"/>
          <p:nvPr/>
        </p:nvSpPr>
        <p:spPr>
          <a:xfrm>
            <a:off x="4870506" y="1748571"/>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5</a:t>
            </a:r>
            <a:endParaRPr kumimoji="1" lang="ja-JP" altLang="en-US" dirty="0">
              <a:ea typeface="BIZ UDPゴシック" panose="020B0400000000000000" pitchFamily="50" charset="-128"/>
            </a:endParaRPr>
          </a:p>
        </p:txBody>
      </p:sp>
      <p:sp>
        <p:nvSpPr>
          <p:cNvPr id="135" name="テキスト ボックス 134">
            <a:extLst>
              <a:ext uri="{FF2B5EF4-FFF2-40B4-BE49-F238E27FC236}">
                <a16:creationId xmlns:a16="http://schemas.microsoft.com/office/drawing/2014/main" id="{83DDC00E-08A0-EB45-AFDD-3A79B226B30E}"/>
              </a:ext>
            </a:extLst>
          </p:cNvPr>
          <p:cNvSpPr txBox="1"/>
          <p:nvPr/>
        </p:nvSpPr>
        <p:spPr>
          <a:xfrm>
            <a:off x="4870506" y="5196621"/>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5</a:t>
            </a:r>
            <a:endParaRPr kumimoji="1" lang="ja-JP" altLang="en-US" dirty="0">
              <a:ea typeface="BIZ UDPゴシック" panose="020B0400000000000000" pitchFamily="50" charset="-128"/>
            </a:endParaRPr>
          </a:p>
        </p:txBody>
      </p:sp>
      <p:sp>
        <p:nvSpPr>
          <p:cNvPr id="136" name="テキスト ボックス 135">
            <a:extLst>
              <a:ext uri="{FF2B5EF4-FFF2-40B4-BE49-F238E27FC236}">
                <a16:creationId xmlns:a16="http://schemas.microsoft.com/office/drawing/2014/main" id="{FB913049-8804-8544-8D3E-A20C3640DDC7}"/>
              </a:ext>
            </a:extLst>
          </p:cNvPr>
          <p:cNvSpPr txBox="1"/>
          <p:nvPr/>
        </p:nvSpPr>
        <p:spPr>
          <a:xfrm>
            <a:off x="2537087" y="2986847"/>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1</a:t>
            </a:r>
            <a:endParaRPr kumimoji="1" lang="ja-JP" altLang="en-US" sz="1400">
              <a:latin typeface="UD Digi Kyokasho N-R" panose="02020400000000000000" pitchFamily="49" charset="-128"/>
              <a:ea typeface="UD Digi Kyokasho N-R" panose="02020400000000000000" pitchFamily="49" charset="-128"/>
            </a:endParaRPr>
          </a:p>
        </p:txBody>
      </p:sp>
      <p:sp>
        <p:nvSpPr>
          <p:cNvPr id="137" name="テキスト ボックス 136">
            <a:extLst>
              <a:ext uri="{FF2B5EF4-FFF2-40B4-BE49-F238E27FC236}">
                <a16:creationId xmlns:a16="http://schemas.microsoft.com/office/drawing/2014/main" id="{A9BC0692-C876-A64D-91D5-D2655F8DB6B0}"/>
              </a:ext>
            </a:extLst>
          </p:cNvPr>
          <p:cNvSpPr txBox="1"/>
          <p:nvPr/>
        </p:nvSpPr>
        <p:spPr>
          <a:xfrm>
            <a:off x="5639347" y="6365871"/>
            <a:ext cx="1568058"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イベント識別層</a:t>
            </a:r>
          </a:p>
        </p:txBody>
      </p:sp>
      <p:sp>
        <p:nvSpPr>
          <p:cNvPr id="108" name="正方形/長方形 107">
            <a:extLst>
              <a:ext uri="{FF2B5EF4-FFF2-40B4-BE49-F238E27FC236}">
                <a16:creationId xmlns:a16="http://schemas.microsoft.com/office/drawing/2014/main" id="{7C26E788-5080-1340-9F39-7BFEBAE81726}"/>
              </a:ext>
            </a:extLst>
          </p:cNvPr>
          <p:cNvSpPr/>
          <p:nvPr/>
        </p:nvSpPr>
        <p:spPr>
          <a:xfrm>
            <a:off x="6232933" y="1298085"/>
            <a:ext cx="164615" cy="1232317"/>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09" name="テキスト ボックス 108">
            <a:extLst>
              <a:ext uri="{FF2B5EF4-FFF2-40B4-BE49-F238E27FC236}">
                <a16:creationId xmlns:a16="http://schemas.microsoft.com/office/drawing/2014/main" id="{00429A44-63F1-C645-B36B-DB9B62E29BA9}"/>
              </a:ext>
            </a:extLst>
          </p:cNvPr>
          <p:cNvSpPr txBox="1"/>
          <p:nvPr/>
        </p:nvSpPr>
        <p:spPr>
          <a:xfrm>
            <a:off x="6095831" y="2511312"/>
            <a:ext cx="535724" cy="369332"/>
          </a:xfrm>
          <a:prstGeom prst="rect">
            <a:avLst/>
          </a:prstGeom>
          <a:noFill/>
        </p:spPr>
        <p:txBody>
          <a:bodyPr wrap="none" rtlCol="0">
            <a:spAutoFit/>
          </a:bodyPr>
          <a:lstStyle/>
          <a:p>
            <a:r>
              <a:rPr kumimoji="1" lang="en-US" altLang="ja-JP" dirty="0">
                <a:ea typeface="BIZ UDPゴシック" panose="020B0400000000000000" pitchFamily="50" charset="-128"/>
              </a:rPr>
              <a:t>320</a:t>
            </a:r>
            <a:endParaRPr kumimoji="1" lang="ja-JP" altLang="en-US" dirty="0">
              <a:ea typeface="BIZ UDPゴシック" panose="020B0400000000000000" pitchFamily="50" charset="-128"/>
            </a:endParaRPr>
          </a:p>
        </p:txBody>
      </p:sp>
      <p:cxnSp>
        <p:nvCxnSpPr>
          <p:cNvPr id="113" name="直線矢印コネクタ 112">
            <a:extLst>
              <a:ext uri="{FF2B5EF4-FFF2-40B4-BE49-F238E27FC236}">
                <a16:creationId xmlns:a16="http://schemas.microsoft.com/office/drawing/2014/main" id="{62551588-5E60-674E-9BAB-970BC14640FD}"/>
              </a:ext>
            </a:extLst>
          </p:cNvPr>
          <p:cNvCxnSpPr/>
          <p:nvPr/>
        </p:nvCxnSpPr>
        <p:spPr>
          <a:xfrm>
            <a:off x="6508794" y="1911355"/>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正方形/長方形 113">
            <a:extLst>
              <a:ext uri="{FF2B5EF4-FFF2-40B4-BE49-F238E27FC236}">
                <a16:creationId xmlns:a16="http://schemas.microsoft.com/office/drawing/2014/main" id="{B7389D34-9986-B240-8ED1-3423A77542DB}"/>
              </a:ext>
            </a:extLst>
          </p:cNvPr>
          <p:cNvSpPr/>
          <p:nvPr/>
        </p:nvSpPr>
        <p:spPr>
          <a:xfrm>
            <a:off x="6231157" y="3017636"/>
            <a:ext cx="164615" cy="1232317"/>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15" name="テキスト ボックス 114">
            <a:extLst>
              <a:ext uri="{FF2B5EF4-FFF2-40B4-BE49-F238E27FC236}">
                <a16:creationId xmlns:a16="http://schemas.microsoft.com/office/drawing/2014/main" id="{31C8CD34-A05B-F742-AF4D-3C1DEC47A7A5}"/>
              </a:ext>
            </a:extLst>
          </p:cNvPr>
          <p:cNvSpPr txBox="1"/>
          <p:nvPr/>
        </p:nvSpPr>
        <p:spPr>
          <a:xfrm>
            <a:off x="6094055" y="4230863"/>
            <a:ext cx="535724" cy="369332"/>
          </a:xfrm>
          <a:prstGeom prst="rect">
            <a:avLst/>
          </a:prstGeom>
          <a:noFill/>
        </p:spPr>
        <p:txBody>
          <a:bodyPr wrap="none" rtlCol="0">
            <a:spAutoFit/>
          </a:bodyPr>
          <a:lstStyle/>
          <a:p>
            <a:r>
              <a:rPr kumimoji="1" lang="en-US" altLang="ja-JP" dirty="0">
                <a:ea typeface="BIZ UDPゴシック" panose="020B0400000000000000" pitchFamily="50" charset="-128"/>
              </a:rPr>
              <a:t>320</a:t>
            </a:r>
            <a:endParaRPr kumimoji="1" lang="ja-JP" altLang="en-US" dirty="0">
              <a:ea typeface="BIZ UDPゴシック" panose="020B0400000000000000" pitchFamily="50" charset="-128"/>
            </a:endParaRPr>
          </a:p>
        </p:txBody>
      </p:sp>
      <p:cxnSp>
        <p:nvCxnSpPr>
          <p:cNvPr id="116" name="直線矢印コネクタ 115">
            <a:extLst>
              <a:ext uri="{FF2B5EF4-FFF2-40B4-BE49-F238E27FC236}">
                <a16:creationId xmlns:a16="http://schemas.microsoft.com/office/drawing/2014/main" id="{E426A2EA-19A5-D941-A523-7800AA79CFC3}"/>
              </a:ext>
            </a:extLst>
          </p:cNvPr>
          <p:cNvCxnSpPr/>
          <p:nvPr/>
        </p:nvCxnSpPr>
        <p:spPr>
          <a:xfrm>
            <a:off x="6507018" y="3630906"/>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9" name="正方形/長方形 118">
            <a:extLst>
              <a:ext uri="{FF2B5EF4-FFF2-40B4-BE49-F238E27FC236}">
                <a16:creationId xmlns:a16="http://schemas.microsoft.com/office/drawing/2014/main" id="{D2CD5B51-D800-AC47-9458-1EB283594D5E}"/>
              </a:ext>
            </a:extLst>
          </p:cNvPr>
          <p:cNvSpPr/>
          <p:nvPr/>
        </p:nvSpPr>
        <p:spPr>
          <a:xfrm>
            <a:off x="6232933" y="4743961"/>
            <a:ext cx="164615" cy="1232317"/>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20" name="テキスト ボックス 119">
            <a:extLst>
              <a:ext uri="{FF2B5EF4-FFF2-40B4-BE49-F238E27FC236}">
                <a16:creationId xmlns:a16="http://schemas.microsoft.com/office/drawing/2014/main" id="{893E3232-BB70-0842-A0BB-94E9AE8F24CF}"/>
              </a:ext>
            </a:extLst>
          </p:cNvPr>
          <p:cNvSpPr txBox="1"/>
          <p:nvPr/>
        </p:nvSpPr>
        <p:spPr>
          <a:xfrm>
            <a:off x="6094055" y="5949601"/>
            <a:ext cx="535724" cy="369332"/>
          </a:xfrm>
          <a:prstGeom prst="rect">
            <a:avLst/>
          </a:prstGeom>
          <a:noFill/>
        </p:spPr>
        <p:txBody>
          <a:bodyPr wrap="none" rtlCol="0">
            <a:spAutoFit/>
          </a:bodyPr>
          <a:lstStyle/>
          <a:p>
            <a:r>
              <a:rPr kumimoji="1" lang="en-US" altLang="ja-JP" dirty="0">
                <a:ea typeface="BIZ UDPゴシック" panose="020B0400000000000000" pitchFamily="50" charset="-128"/>
              </a:rPr>
              <a:t>320</a:t>
            </a:r>
            <a:endParaRPr kumimoji="1" lang="ja-JP" altLang="en-US" dirty="0">
              <a:ea typeface="BIZ UDPゴシック" panose="020B0400000000000000" pitchFamily="50" charset="-128"/>
            </a:endParaRPr>
          </a:p>
        </p:txBody>
      </p:sp>
      <p:cxnSp>
        <p:nvCxnSpPr>
          <p:cNvPr id="128" name="直線矢印コネクタ 127">
            <a:extLst>
              <a:ext uri="{FF2B5EF4-FFF2-40B4-BE49-F238E27FC236}">
                <a16:creationId xmlns:a16="http://schemas.microsoft.com/office/drawing/2014/main" id="{F6A0FB56-6CE7-7A46-B9FD-B71DB3826DD5}"/>
              </a:ext>
            </a:extLst>
          </p:cNvPr>
          <p:cNvCxnSpPr/>
          <p:nvPr/>
        </p:nvCxnSpPr>
        <p:spPr>
          <a:xfrm>
            <a:off x="6519223" y="5349728"/>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429151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3571812" cy="584775"/>
          </a:xfrm>
          <a:prstGeom prst="rect">
            <a:avLst/>
          </a:prstGeom>
          <a:noFill/>
        </p:spPr>
        <p:txBody>
          <a:bodyPr wrap="none" rtlCol="0">
            <a:spAutoFit/>
          </a:bodyPr>
          <a:lstStyle/>
          <a:p>
            <a:r>
              <a:rPr kumimoji="1" lang="ja-JP" altLang="en-US" sz="3200" dirty="0">
                <a:latin typeface="Meiryo" panose="020B0604030504040204" pitchFamily="34" charset="-128"/>
                <a:ea typeface="Meiryo" panose="020B0604030504040204" pitchFamily="34" charset="-128"/>
              </a:rPr>
              <a:t>閾値の決定方法　</a:t>
            </a:r>
            <a:r>
              <a:rPr kumimoji="1" lang="en" altLang="ja-JP" sz="2400" dirty="0">
                <a:latin typeface="Meiryo" panose="020B0604030504040204" pitchFamily="34" charset="-128"/>
                <a:ea typeface="Meiryo" panose="020B0604030504040204" pitchFamily="34" charset="-128"/>
              </a:rPr>
              <a:t> </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11</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p:cNvSpPr txBox="1"/>
              <p:nvPr/>
            </p:nvSpPr>
            <p:spPr>
              <a:xfrm>
                <a:off x="1589547" y="1602425"/>
                <a:ext cx="50304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𝑈𝑛𝑐𝑒𝑟𝑡𝑎𝑖𝑛𝑡</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𝑒</m:t>
                          </m:r>
                        </m:sub>
                      </m:sSub>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𝑂𝑢𝑡</m:t>
                              </m:r>
                            </m:e>
                            <m:sub>
                              <m:r>
                                <a:rPr kumimoji="1" lang="en-US" altLang="ja-JP" sz="2400" b="0" i="1" smtClean="0">
                                  <a:latin typeface="Cambria Math" panose="02040503050406030204" pitchFamily="18" charset="0"/>
                                </a:rPr>
                                <m:t>𝑒</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𝑇h𝑟𝑒𝑠h𝑜𝑙𝑑</m:t>
                              </m:r>
                            </m:e>
                            <m:sub>
                              <m:r>
                                <a:rPr kumimoji="1" lang="en-US" altLang="ja-JP" sz="2400" b="0" i="1" smtClean="0">
                                  <a:latin typeface="Cambria Math" panose="02040503050406030204" pitchFamily="18" charset="0"/>
                                </a:rPr>
                                <m:t>𝑒</m:t>
                              </m:r>
                            </m:sub>
                          </m:sSub>
                        </m:e>
                      </m:d>
                    </m:oMath>
                  </m:oMathPara>
                </a14:m>
                <a:endParaRPr kumimoji="1" lang="en-US" altLang="ja-JP" sz="2400" b="0" dirty="0">
                  <a:ea typeface="BIZ UDPゴシック" panose="020B0400000000000000" pitchFamily="50" charset="-128"/>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89547" y="1602425"/>
                <a:ext cx="5030416" cy="369332"/>
              </a:xfrm>
              <a:prstGeom prst="rect">
                <a:avLst/>
              </a:prstGeom>
              <a:blipFill>
                <a:blip r:embed="rId3"/>
                <a:stretch>
                  <a:fillRect l="-1091" b="-26667"/>
                </a:stretch>
              </a:blipFill>
            </p:spPr>
            <p:txBody>
              <a:bodyPr/>
              <a:lstStyle/>
              <a:p>
                <a:r>
                  <a:rPr lang="ja-JP" altLang="en-US">
                    <a:noFill/>
                  </a:rPr>
                  <a:t> </a:t>
                </a:r>
              </a:p>
            </p:txBody>
          </p:sp>
        </mc:Fallback>
      </mc:AlternateContent>
      <p:sp>
        <p:nvSpPr>
          <p:cNvPr id="14" name="1 つの角を切り取った四角形 1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 name="テキスト ボックス 3"/>
          <p:cNvSpPr txBox="1"/>
          <p:nvPr/>
        </p:nvSpPr>
        <p:spPr>
          <a:xfrm>
            <a:off x="301176" y="1096742"/>
            <a:ext cx="3865161" cy="400110"/>
          </a:xfrm>
          <a:prstGeom prst="rect">
            <a:avLst/>
          </a:prstGeom>
          <a:noFill/>
        </p:spPr>
        <p:txBody>
          <a:bodyPr wrap="none" rtlCol="0">
            <a:spAutoFit/>
          </a:bodyPr>
          <a:lstStyle/>
          <a:p>
            <a:r>
              <a:rPr kumimoji="1" lang="en-US" altLang="ja-JP" sz="2000" dirty="0">
                <a:latin typeface="BIZ UDPゴシック" panose="020B0400000000000000" pitchFamily="50" charset="-128"/>
                <a:ea typeface="BIZ UDPゴシック" panose="020B0400000000000000" pitchFamily="50" charset="-128"/>
              </a:rPr>
              <a:t>Uncertainty</a:t>
            </a:r>
            <a:r>
              <a:rPr kumimoji="1" lang="ja-JP" altLang="en-US" sz="2000" dirty="0">
                <a:latin typeface="BIZ UDPゴシック" panose="020B0400000000000000" pitchFamily="50" charset="-128"/>
                <a:ea typeface="BIZ UDPゴシック" panose="020B0400000000000000" pitchFamily="50" charset="-128"/>
              </a:rPr>
              <a:t>は以下のように定義</a:t>
            </a:r>
          </a:p>
        </p:txBody>
      </p:sp>
      <p:sp>
        <p:nvSpPr>
          <p:cNvPr id="13" name="テキスト ボックス 12"/>
          <p:cNvSpPr txBox="1"/>
          <p:nvPr/>
        </p:nvSpPr>
        <p:spPr>
          <a:xfrm>
            <a:off x="809297" y="3316404"/>
            <a:ext cx="2598788" cy="369332"/>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rPr>
              <a:t>DNN</a:t>
            </a:r>
            <a:r>
              <a:rPr kumimoji="1" lang="ja-JP" altLang="en-US" dirty="0">
                <a:latin typeface="メイリオ" panose="020B0604030504040204" pitchFamily="50" charset="-128"/>
                <a:ea typeface="メイリオ" panose="020B0604030504040204" pitchFamily="50" charset="-128"/>
              </a:rPr>
              <a:t>出力の閾値を変更</a:t>
            </a:r>
          </a:p>
        </p:txBody>
      </p:sp>
      <mc:AlternateContent xmlns:mc="http://schemas.openxmlformats.org/markup-compatibility/2006" xmlns:a14="http://schemas.microsoft.com/office/drawing/2010/main">
        <mc:Choice Requires="a14">
          <p:sp>
            <p:nvSpPr>
              <p:cNvPr id="5" name="テキスト ボックス 4"/>
              <p:cNvSpPr txBox="1"/>
              <p:nvPr/>
            </p:nvSpPr>
            <p:spPr>
              <a:xfrm>
                <a:off x="1846998" y="3918209"/>
                <a:ext cx="4918333" cy="593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𝑇h𝑟𝑒𝑠h𝑜𝑙</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𝑒</m:t>
                          </m:r>
                        </m:sub>
                      </m:sSub>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argmax</m:t>
                              </m:r>
                            </m:e>
                            <m:lim>
                              <m:r>
                                <a:rPr kumimoji="1" lang="en-US" altLang="ja-JP" sz="2400" b="0" i="1" smtClean="0">
                                  <a:latin typeface="Cambria Math" panose="02040503050406030204" pitchFamily="18" charset="0"/>
                                </a:rPr>
                                <m:t>𝑂𝑢</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𝑡</m:t>
                                  </m:r>
                                </m:e>
                                <m:sub>
                                  <m:r>
                                    <a:rPr kumimoji="1" lang="en-US" altLang="ja-JP" sz="2400" b="0" i="1" smtClean="0">
                                      <a:latin typeface="Cambria Math" panose="02040503050406030204" pitchFamily="18" charset="0"/>
                                    </a:rPr>
                                    <m:t>𝑒</m:t>
                                  </m:r>
                                </m:sub>
                              </m:sSub>
                            </m:lim>
                          </m:limLow>
                        </m:fName>
                        <m:e>
                          <m:r>
                            <a:rPr kumimoji="1" lang="en-US" altLang="ja-JP" sz="2400" i="1">
                              <a:latin typeface="Cambria Math" panose="02040503050406030204" pitchFamily="18" charset="0"/>
                            </a:rPr>
                            <m:t>(</m:t>
                          </m:r>
                          <m:r>
                            <a:rPr kumimoji="1" lang="en-US" altLang="ja-JP" sz="2400" i="1">
                              <a:latin typeface="Cambria Math" panose="02040503050406030204" pitchFamily="18" charset="0"/>
                            </a:rPr>
                            <m:t>𝐹</m:t>
                          </m:r>
                          <m:r>
                            <a:rPr kumimoji="1" lang="en-US" altLang="ja-JP" sz="2400" i="1">
                              <a:latin typeface="Cambria Math" panose="02040503050406030204" pitchFamily="18" charset="0"/>
                            </a:rPr>
                            <m:t>_</m:t>
                          </m:r>
                          <m:r>
                            <a:rPr kumimoji="1" lang="en-US" altLang="ja-JP" sz="2400" i="1">
                              <a:latin typeface="Cambria Math" panose="02040503050406030204" pitchFamily="18" charset="0"/>
                            </a:rPr>
                            <m:t>𝑚𝑒𝑎𝑠𝑢𝑟</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𝑒</m:t>
                              </m:r>
                            </m:e>
                            <m:sub>
                              <m:r>
                                <a:rPr kumimoji="1" lang="en-US" altLang="ja-JP" sz="2400" i="1">
                                  <a:latin typeface="Cambria Math" panose="02040503050406030204" pitchFamily="18" charset="0"/>
                                </a:rPr>
                                <m:t>𝑒</m:t>
                              </m:r>
                            </m:sub>
                          </m:sSub>
                          <m:r>
                            <a:rPr kumimoji="1" lang="en-US" altLang="ja-JP" sz="2400" i="1">
                              <a:latin typeface="Cambria Math" panose="02040503050406030204" pitchFamily="18" charset="0"/>
                            </a:rPr>
                            <m:t>)</m:t>
                          </m:r>
                        </m:e>
                      </m:func>
                    </m:oMath>
                  </m:oMathPara>
                </a14:m>
                <a:endParaRPr kumimoji="1" lang="ja-JP" altLang="en-US" sz="24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846998" y="3918209"/>
                <a:ext cx="4918333" cy="593689"/>
              </a:xfrm>
              <a:prstGeom prst="rect">
                <a:avLst/>
              </a:prstGeom>
              <a:blipFill>
                <a:blip r:embed="rId4"/>
                <a:stretch>
                  <a:fillRect l="-1115" r="-1735" b="-7216"/>
                </a:stretch>
              </a:blipFill>
            </p:spPr>
            <p:txBody>
              <a:bodyPr/>
              <a:lstStyle/>
              <a:p>
                <a:r>
                  <a:rPr lang="ja-JP" altLang="en-US">
                    <a:noFill/>
                  </a:rPr>
                  <a:t> </a:t>
                </a:r>
              </a:p>
            </p:txBody>
          </p:sp>
        </mc:Fallback>
      </mc:AlternateContent>
      <p:grpSp>
        <p:nvGrpSpPr>
          <p:cNvPr id="15" name="グループ化 14"/>
          <p:cNvGrpSpPr/>
          <p:nvPr/>
        </p:nvGrpSpPr>
        <p:grpSpPr>
          <a:xfrm>
            <a:off x="2250567" y="4792729"/>
            <a:ext cx="5202803" cy="1932915"/>
            <a:chOff x="2593696" y="1733807"/>
            <a:chExt cx="5202803" cy="1932915"/>
          </a:xfrm>
        </p:grpSpPr>
        <p:sp>
          <p:nvSpPr>
            <p:cNvPr id="16" name="正方形/長方形 15">
              <a:extLst>
                <a:ext uri="{FF2B5EF4-FFF2-40B4-BE49-F238E27FC236}">
                  <a16:creationId xmlns:a16="http://schemas.microsoft.com/office/drawing/2014/main" id="{66F03915-F074-1749-886F-553F9899D671}"/>
                </a:ext>
              </a:extLst>
            </p:cNvPr>
            <p:cNvSpPr/>
            <p:nvPr/>
          </p:nvSpPr>
          <p:spPr>
            <a:xfrm>
              <a:off x="4493250" y="2043815"/>
              <a:ext cx="2127655" cy="810227"/>
            </a:xfrm>
            <a:prstGeom prst="rect">
              <a:avLst/>
            </a:prstGeom>
            <a:solidFill>
              <a:srgbClr val="0070C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7" name="正方形/長方形 16">
              <a:extLst>
                <a:ext uri="{FF2B5EF4-FFF2-40B4-BE49-F238E27FC236}">
                  <a16:creationId xmlns:a16="http://schemas.microsoft.com/office/drawing/2014/main" id="{A2207E45-0727-9245-BB46-E75B075AAF03}"/>
                </a:ext>
              </a:extLst>
            </p:cNvPr>
            <p:cNvSpPr/>
            <p:nvPr/>
          </p:nvSpPr>
          <p:spPr>
            <a:xfrm>
              <a:off x="2792946" y="2043815"/>
              <a:ext cx="1703258" cy="810227"/>
            </a:xfrm>
            <a:prstGeom prst="rect">
              <a:avLst/>
            </a:prstGeom>
            <a:solidFill>
              <a:schemeClr val="accent4">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18" name="直線矢印コネクタ 17">
              <a:extLst>
                <a:ext uri="{FF2B5EF4-FFF2-40B4-BE49-F238E27FC236}">
                  <a16:creationId xmlns:a16="http://schemas.microsoft.com/office/drawing/2014/main" id="{66E9C23B-BDBC-7E41-BA60-2F2793AC8A40}"/>
                </a:ext>
              </a:extLst>
            </p:cNvPr>
            <p:cNvCxnSpPr>
              <a:cxnSpLocks/>
              <a:stCxn id="17" idx="1"/>
              <a:endCxn id="16" idx="3"/>
            </p:cNvCxnSpPr>
            <p:nvPr/>
          </p:nvCxnSpPr>
          <p:spPr>
            <a:xfrm>
              <a:off x="2792946" y="2448929"/>
              <a:ext cx="38279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円/楕円 34">
              <a:extLst>
                <a:ext uri="{FF2B5EF4-FFF2-40B4-BE49-F238E27FC236}">
                  <a16:creationId xmlns:a16="http://schemas.microsoft.com/office/drawing/2014/main" id="{6EF4CB39-2B9D-8E4E-AA07-668187FF753D}"/>
                </a:ext>
              </a:extLst>
            </p:cNvPr>
            <p:cNvSpPr/>
            <p:nvPr/>
          </p:nvSpPr>
          <p:spPr>
            <a:xfrm>
              <a:off x="3204838"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1" name="十字形 20">
              <a:extLst>
                <a:ext uri="{FF2B5EF4-FFF2-40B4-BE49-F238E27FC236}">
                  <a16:creationId xmlns:a16="http://schemas.microsoft.com/office/drawing/2014/main" id="{97884824-C7F1-B746-8F44-F24C0ABB0089}"/>
                </a:ext>
              </a:extLst>
            </p:cNvPr>
            <p:cNvSpPr/>
            <p:nvPr/>
          </p:nvSpPr>
          <p:spPr>
            <a:xfrm rot="2700000">
              <a:off x="3413597" y="2349869"/>
              <a:ext cx="209227" cy="209227"/>
            </a:xfrm>
            <a:prstGeom prst="plus">
              <a:avLst>
                <a:gd name="adj" fmla="val 42500"/>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470038AC-EC4E-0047-8155-A1245D1E67FB}"/>
                </a:ext>
              </a:extLst>
            </p:cNvPr>
            <p:cNvSpPr txBox="1"/>
            <p:nvPr/>
          </p:nvSpPr>
          <p:spPr>
            <a:xfrm>
              <a:off x="6611559" y="2247652"/>
              <a:ext cx="1184940" cy="400110"/>
            </a:xfrm>
            <a:prstGeom prst="rect">
              <a:avLst/>
            </a:prstGeom>
            <a:noFill/>
          </p:spPr>
          <p:txBody>
            <a:bodyPr wrap="none" rtlCol="0">
              <a:spAutoFit/>
            </a:bodyPr>
            <a:lstStyle/>
            <a:p>
              <a:r>
                <a:rPr kumimoji="1" lang="en-US" altLang="ja-JP" sz="2000" dirty="0">
                  <a:ea typeface="BIZ UDPゴシック" panose="020B0400000000000000" pitchFamily="50" charset="-128"/>
                </a:rPr>
                <a:t>DNN</a:t>
              </a:r>
              <a:r>
                <a:rPr kumimoji="1" lang="ja-JP" altLang="en-US" sz="2000" dirty="0">
                  <a:ea typeface="BIZ UDPゴシック" panose="020B0400000000000000" pitchFamily="50" charset="-128"/>
                </a:rPr>
                <a:t>出力</a:t>
              </a:r>
            </a:p>
          </p:txBody>
        </p:sp>
        <p:sp>
          <p:nvSpPr>
            <p:cNvPr id="23" name="十字形 22">
              <a:extLst>
                <a:ext uri="{FF2B5EF4-FFF2-40B4-BE49-F238E27FC236}">
                  <a16:creationId xmlns:a16="http://schemas.microsoft.com/office/drawing/2014/main" id="{0C257FDE-B767-334B-886B-BE2CEAE0C155}"/>
                </a:ext>
              </a:extLst>
            </p:cNvPr>
            <p:cNvSpPr/>
            <p:nvPr/>
          </p:nvSpPr>
          <p:spPr>
            <a:xfrm rot="2700000">
              <a:off x="3646601" y="2350154"/>
              <a:ext cx="209227" cy="209227"/>
            </a:xfrm>
            <a:prstGeom prst="plus">
              <a:avLst>
                <a:gd name="adj" fmla="val 42500"/>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4" name="十字形 23">
              <a:extLst>
                <a:ext uri="{FF2B5EF4-FFF2-40B4-BE49-F238E27FC236}">
                  <a16:creationId xmlns:a16="http://schemas.microsoft.com/office/drawing/2014/main" id="{242F682F-639E-B24B-AF78-9CEB10FFF33F}"/>
                </a:ext>
              </a:extLst>
            </p:cNvPr>
            <p:cNvSpPr/>
            <p:nvPr/>
          </p:nvSpPr>
          <p:spPr>
            <a:xfrm rot="2700000">
              <a:off x="4277728" y="2360664"/>
              <a:ext cx="209227" cy="209227"/>
            </a:xfrm>
            <a:prstGeom prst="plus">
              <a:avLst>
                <a:gd name="adj" fmla="val 42500"/>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5" name="十字形 24">
              <a:extLst>
                <a:ext uri="{FF2B5EF4-FFF2-40B4-BE49-F238E27FC236}">
                  <a16:creationId xmlns:a16="http://schemas.microsoft.com/office/drawing/2014/main" id="{D1751980-37A7-9141-8DF4-FC403B77E32E}"/>
                </a:ext>
              </a:extLst>
            </p:cNvPr>
            <p:cNvSpPr/>
            <p:nvPr/>
          </p:nvSpPr>
          <p:spPr>
            <a:xfrm rot="2700000">
              <a:off x="4988734" y="2360664"/>
              <a:ext cx="209227" cy="209227"/>
            </a:xfrm>
            <a:prstGeom prst="plus">
              <a:avLst>
                <a:gd name="adj" fmla="val 42500"/>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6" name="円/楕円 42">
              <a:extLst>
                <a:ext uri="{FF2B5EF4-FFF2-40B4-BE49-F238E27FC236}">
                  <a16:creationId xmlns:a16="http://schemas.microsoft.com/office/drawing/2014/main" id="{3EB1D206-7029-F946-8AEB-40E700482874}"/>
                </a:ext>
              </a:extLst>
            </p:cNvPr>
            <p:cNvSpPr/>
            <p:nvPr/>
          </p:nvSpPr>
          <p:spPr>
            <a:xfrm>
              <a:off x="4763291"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7" name="円/楕円 43">
              <a:extLst>
                <a:ext uri="{FF2B5EF4-FFF2-40B4-BE49-F238E27FC236}">
                  <a16:creationId xmlns:a16="http://schemas.microsoft.com/office/drawing/2014/main" id="{BCBDB5FA-0C3A-9A40-85B6-2CFE17F00AD1}"/>
                </a:ext>
              </a:extLst>
            </p:cNvPr>
            <p:cNvSpPr/>
            <p:nvPr/>
          </p:nvSpPr>
          <p:spPr>
            <a:xfrm>
              <a:off x="4529156"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8" name="円/楕円 44">
              <a:extLst>
                <a:ext uri="{FF2B5EF4-FFF2-40B4-BE49-F238E27FC236}">
                  <a16:creationId xmlns:a16="http://schemas.microsoft.com/office/drawing/2014/main" id="{FB33C7EB-8A16-3F4C-808C-931191D27622}"/>
                </a:ext>
              </a:extLst>
            </p:cNvPr>
            <p:cNvSpPr/>
            <p:nvPr/>
          </p:nvSpPr>
          <p:spPr>
            <a:xfrm>
              <a:off x="5466623"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9" name="円/楕円 45">
              <a:extLst>
                <a:ext uri="{FF2B5EF4-FFF2-40B4-BE49-F238E27FC236}">
                  <a16:creationId xmlns:a16="http://schemas.microsoft.com/office/drawing/2014/main" id="{455FDA96-7F19-7244-9EB6-36883A70A7FD}"/>
                </a:ext>
              </a:extLst>
            </p:cNvPr>
            <p:cNvSpPr/>
            <p:nvPr/>
          </p:nvSpPr>
          <p:spPr>
            <a:xfrm>
              <a:off x="5656407"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0" name="円/楕円 46">
              <a:extLst>
                <a:ext uri="{FF2B5EF4-FFF2-40B4-BE49-F238E27FC236}">
                  <a16:creationId xmlns:a16="http://schemas.microsoft.com/office/drawing/2014/main" id="{BD1CAD21-649E-244B-A97A-D1D67510E79E}"/>
                </a:ext>
              </a:extLst>
            </p:cNvPr>
            <p:cNvSpPr/>
            <p:nvPr/>
          </p:nvSpPr>
          <p:spPr>
            <a:xfrm>
              <a:off x="5871173"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1" name="円/楕円 47">
              <a:extLst>
                <a:ext uri="{FF2B5EF4-FFF2-40B4-BE49-F238E27FC236}">
                  <a16:creationId xmlns:a16="http://schemas.microsoft.com/office/drawing/2014/main" id="{9576826C-6DD8-FA49-9C93-463F7E63FECD}"/>
                </a:ext>
              </a:extLst>
            </p:cNvPr>
            <p:cNvSpPr/>
            <p:nvPr/>
          </p:nvSpPr>
          <p:spPr>
            <a:xfrm>
              <a:off x="6062880"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2" name="十字形 31">
              <a:extLst>
                <a:ext uri="{FF2B5EF4-FFF2-40B4-BE49-F238E27FC236}">
                  <a16:creationId xmlns:a16="http://schemas.microsoft.com/office/drawing/2014/main" id="{58C39A21-EC50-4244-AD58-00A2FDA47E2B}"/>
                </a:ext>
              </a:extLst>
            </p:cNvPr>
            <p:cNvSpPr/>
            <p:nvPr/>
          </p:nvSpPr>
          <p:spPr>
            <a:xfrm rot="2700000">
              <a:off x="2977485" y="2349869"/>
              <a:ext cx="209227" cy="209227"/>
            </a:xfrm>
            <a:prstGeom prst="plus">
              <a:avLst>
                <a:gd name="adj" fmla="val 42500"/>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33" name="直線矢印コネクタ 32">
              <a:extLst>
                <a:ext uri="{FF2B5EF4-FFF2-40B4-BE49-F238E27FC236}">
                  <a16:creationId xmlns:a16="http://schemas.microsoft.com/office/drawing/2014/main" id="{35ECCBD1-32F3-244C-B13F-2E06D00316FE}"/>
                </a:ext>
              </a:extLst>
            </p:cNvPr>
            <p:cNvCxnSpPr/>
            <p:nvPr/>
          </p:nvCxnSpPr>
          <p:spPr>
            <a:xfrm>
              <a:off x="4496204" y="2043815"/>
              <a:ext cx="520958"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E16DD7A4-A9C8-194A-9396-7C8DBA05FC64}"/>
                </a:ext>
              </a:extLst>
            </p:cNvPr>
            <p:cNvSpPr txBox="1"/>
            <p:nvPr/>
          </p:nvSpPr>
          <p:spPr>
            <a:xfrm>
              <a:off x="5554480" y="1733807"/>
              <a:ext cx="949299" cy="369332"/>
            </a:xfrm>
            <a:prstGeom prst="rect">
              <a:avLst/>
            </a:prstGeom>
            <a:noFill/>
          </p:spPr>
          <p:txBody>
            <a:bodyPr wrap="none" rtlCol="0">
              <a:spAutoFit/>
            </a:bodyPr>
            <a:lstStyle/>
            <a:p>
              <a:r>
                <a:rPr kumimoji="1" lang="en-US" altLang="ja-JP" dirty="0">
                  <a:latin typeface="HGPｺﾞｼｯｸM" panose="020B0600000000000000" pitchFamily="50" charset="-128"/>
                  <a:ea typeface="HGPｺﾞｼｯｸM" panose="020B0600000000000000" pitchFamily="50" charset="-128"/>
                </a:rPr>
                <a:t>Positive</a:t>
              </a:r>
              <a:endParaRPr kumimoji="1" lang="ja-JP" altLang="en-US" dirty="0">
                <a:latin typeface="HGPｺﾞｼｯｸM" panose="020B0600000000000000" pitchFamily="50" charset="-128"/>
                <a:ea typeface="HGPｺﾞｼｯｸM" panose="020B0600000000000000" pitchFamily="50" charset="-128"/>
              </a:endParaRPr>
            </a:p>
          </p:txBody>
        </p:sp>
        <p:cxnSp>
          <p:nvCxnSpPr>
            <p:cNvPr id="35" name="直線矢印コネクタ 34">
              <a:extLst>
                <a:ext uri="{FF2B5EF4-FFF2-40B4-BE49-F238E27FC236}">
                  <a16:creationId xmlns:a16="http://schemas.microsoft.com/office/drawing/2014/main" id="{F91654A2-6C19-BE40-91B3-F0163DE7AC52}"/>
                </a:ext>
              </a:extLst>
            </p:cNvPr>
            <p:cNvCxnSpPr>
              <a:cxnSpLocks/>
            </p:cNvCxnSpPr>
            <p:nvPr/>
          </p:nvCxnSpPr>
          <p:spPr>
            <a:xfrm flipH="1">
              <a:off x="4006216" y="2854042"/>
              <a:ext cx="489988"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FEE5D13C-710F-A54E-8FEC-A82B74027F1C}"/>
                </a:ext>
              </a:extLst>
            </p:cNvPr>
            <p:cNvSpPr txBox="1"/>
            <p:nvPr/>
          </p:nvSpPr>
          <p:spPr>
            <a:xfrm>
              <a:off x="2593696" y="2854042"/>
              <a:ext cx="1040670" cy="369332"/>
            </a:xfrm>
            <a:prstGeom prst="rect">
              <a:avLst/>
            </a:prstGeom>
            <a:noFill/>
          </p:spPr>
          <p:txBody>
            <a:bodyPr wrap="none" rtlCol="0">
              <a:spAutoFit/>
            </a:bodyPr>
            <a:lstStyle/>
            <a:p>
              <a:r>
                <a:rPr kumimoji="1" lang="en-US" altLang="ja-JP" dirty="0">
                  <a:latin typeface="HGPｺﾞｼｯｸM" panose="020B0600000000000000" pitchFamily="50" charset="-128"/>
                  <a:ea typeface="HGPｺﾞｼｯｸM" panose="020B0600000000000000" pitchFamily="50" charset="-128"/>
                </a:rPr>
                <a:t>Negative</a:t>
              </a:r>
            </a:p>
          </p:txBody>
        </p:sp>
        <p:cxnSp>
          <p:nvCxnSpPr>
            <p:cNvPr id="37" name="直線コネクタ 36">
              <a:extLst>
                <a:ext uri="{FF2B5EF4-FFF2-40B4-BE49-F238E27FC236}">
                  <a16:creationId xmlns:a16="http://schemas.microsoft.com/office/drawing/2014/main" id="{45A64BD1-D51B-0A4F-907E-17A91C0CC42E}"/>
                </a:ext>
              </a:extLst>
            </p:cNvPr>
            <p:cNvCxnSpPr/>
            <p:nvPr/>
          </p:nvCxnSpPr>
          <p:spPr>
            <a:xfrm>
              <a:off x="4496204" y="1811342"/>
              <a:ext cx="0" cy="1363336"/>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4139067" y="3205057"/>
              <a:ext cx="800219" cy="461665"/>
            </a:xfrm>
            <a:prstGeom prst="rect">
              <a:avLst/>
            </a:prstGeom>
            <a:noFill/>
          </p:spPr>
          <p:txBody>
            <a:bodyPr wrap="none" rtlCol="0">
              <a:spAutoFit/>
            </a:bodyPr>
            <a:lstStyle/>
            <a:p>
              <a:r>
                <a:rPr kumimoji="1" lang="ja-JP" altLang="en-US" sz="2400" dirty="0">
                  <a:latin typeface="HGPｺﾞｼｯｸM" panose="020B0600000000000000" pitchFamily="50" charset="-128"/>
                  <a:ea typeface="HGPｺﾞｼｯｸM" panose="020B0600000000000000" pitchFamily="50" charset="-128"/>
                </a:rPr>
                <a:t>閾値</a:t>
              </a:r>
            </a:p>
          </p:txBody>
        </p:sp>
      </p:grpSp>
      <mc:AlternateContent xmlns:mc="http://schemas.openxmlformats.org/markup-compatibility/2006" xmlns:a14="http://schemas.microsoft.com/office/drawing/2010/main">
        <mc:Choice Requires="a14">
          <p:sp>
            <p:nvSpPr>
              <p:cNvPr id="7" name="テキスト ボックス 6"/>
              <p:cNvSpPr txBox="1"/>
              <p:nvPr/>
            </p:nvSpPr>
            <p:spPr>
              <a:xfrm>
                <a:off x="5684563" y="2048994"/>
                <a:ext cx="3068404" cy="553998"/>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𝑒</m:t>
                    </m:r>
                  </m:oMath>
                </a14:m>
                <a:r>
                  <a:rPr kumimoji="1" lang="en-US" altLang="ja-JP" dirty="0">
                    <a:latin typeface="HGSｺﾞｼｯｸM" panose="020B0600000000000000" pitchFamily="50" charset="-128"/>
                    <a:ea typeface="HGSｺﾞｼｯｸM" panose="020B0600000000000000" pitchFamily="50" charset="-128"/>
                  </a:rPr>
                  <a:t>: </a:t>
                </a:r>
                <a:r>
                  <a:rPr kumimoji="1" lang="ja-JP" altLang="en-US" dirty="0">
                    <a:latin typeface="HGSｺﾞｼｯｸM" panose="020B0600000000000000" pitchFamily="50" charset="-128"/>
                    <a:ea typeface="HGSｺﾞｼｯｸM" panose="020B0600000000000000" pitchFamily="50" charset="-128"/>
                  </a:rPr>
                  <a:t>イベント</a:t>
                </a:r>
                <a:r>
                  <a:rPr kumimoji="1" lang="en-US" altLang="ja-JP" dirty="0">
                    <a:latin typeface="HGSｺﾞｼｯｸM" panose="020B0600000000000000" pitchFamily="50" charset="-128"/>
                    <a:ea typeface="HGSｺﾞｼｯｸM" panose="020B0600000000000000" pitchFamily="50" charset="-128"/>
                  </a:rPr>
                  <a:t>(ROLL, RUN, DOOR</a:t>
                </a:r>
                <a:r>
                  <a:rPr kumimoji="1" lang="en-US" altLang="ja-JP" dirty="0" smtClean="0">
                    <a:latin typeface="HGSｺﾞｼｯｸM" panose="020B0600000000000000" pitchFamily="50" charset="-128"/>
                    <a:ea typeface="HGSｺﾞｼｯｸM" panose="020B0600000000000000" pitchFamily="50" charset="-128"/>
                  </a:rPr>
                  <a:t>)</a:t>
                </a:r>
              </a:p>
              <a:p>
                <a14:m>
                  <m:oMath xmlns:m="http://schemas.openxmlformats.org/officeDocument/2006/math">
                    <m:r>
                      <a:rPr kumimoji="1" lang="en-US" altLang="ja-JP" i="1">
                        <a:latin typeface="Cambria Math" panose="02040503050406030204" pitchFamily="18" charset="0"/>
                      </a:rPr>
                      <m:t>𝑂𝑢𝑡</m:t>
                    </m:r>
                  </m:oMath>
                </a14:m>
                <a:r>
                  <a:rPr kumimoji="1" lang="en-US" altLang="ja-JP" i="1" dirty="0" smtClean="0">
                    <a:latin typeface="Cambria Math" panose="02040503050406030204" pitchFamily="18" charset="0"/>
                  </a:rPr>
                  <a:t>: </a:t>
                </a:r>
                <a:r>
                  <a:rPr kumimoji="1" lang="en-US" altLang="ja-JP" dirty="0" smtClean="0">
                    <a:latin typeface="Cambria Math" panose="02040503050406030204" pitchFamily="18" charset="0"/>
                  </a:rPr>
                  <a:t>DNN</a:t>
                </a:r>
                <a:r>
                  <a:rPr kumimoji="1" lang="ja-JP" altLang="en-US" dirty="0" smtClean="0">
                    <a:latin typeface="Cambria Math" panose="02040503050406030204" pitchFamily="18" charset="0"/>
                  </a:rPr>
                  <a:t>出力</a:t>
                </a:r>
                <a:endParaRPr kumimoji="1" lang="en-US" altLang="ja-JP" dirty="0">
                  <a:latin typeface="Cambria Math" panose="02040503050406030204" pitchFamily="18" charset="0"/>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5684563" y="2048994"/>
                <a:ext cx="3068404" cy="553998"/>
              </a:xfrm>
              <a:prstGeom prst="rect">
                <a:avLst/>
              </a:prstGeom>
              <a:blipFill>
                <a:blip r:embed="rId5"/>
                <a:stretch>
                  <a:fillRect l="-2783" t="-16484" r="-3777" b="-26374"/>
                </a:stretch>
              </a:blipFill>
            </p:spPr>
            <p:txBody>
              <a:bodyPr/>
              <a:lstStyle/>
              <a:p>
                <a:r>
                  <a:rPr lang="ja-JP" altLang="en-US">
                    <a:noFill/>
                  </a:rPr>
                  <a:t> </a:t>
                </a:r>
              </a:p>
            </p:txBody>
          </p:sp>
        </mc:Fallback>
      </mc:AlternateContent>
      <p:sp>
        <p:nvSpPr>
          <p:cNvPr id="8" name="テキスト ボックス 7"/>
          <p:cNvSpPr txBox="1"/>
          <p:nvPr/>
        </p:nvSpPr>
        <p:spPr>
          <a:xfrm>
            <a:off x="318977" y="2877101"/>
            <a:ext cx="4923143" cy="400110"/>
          </a:xfrm>
          <a:prstGeom prst="rect">
            <a:avLst/>
          </a:prstGeom>
          <a:noFill/>
        </p:spPr>
        <p:txBody>
          <a:bodyPr wrap="none" rtlCol="0">
            <a:spAutoFit/>
          </a:bodyPr>
          <a:lstStyle/>
          <a:p>
            <a:r>
              <a:rPr kumimoji="1" lang="ja-JP" altLang="en-US" sz="2000" dirty="0">
                <a:latin typeface="BIZ UDPゴシック" panose="020B0400000000000000" pitchFamily="50" charset="-128"/>
                <a:ea typeface="BIZ UDPゴシック" panose="020B0400000000000000" pitchFamily="50" charset="-128"/>
              </a:rPr>
              <a:t>仮説１</a:t>
            </a:r>
            <a:r>
              <a:rPr kumimoji="1" lang="en-US" altLang="ja-JP" sz="2000" dirty="0">
                <a:latin typeface="BIZ UDPゴシック" panose="020B0400000000000000" pitchFamily="50" charset="-128"/>
                <a:ea typeface="BIZ UDPゴシック" panose="020B0400000000000000" pitchFamily="50" charset="-128"/>
              </a:rPr>
              <a:t>. </a:t>
            </a:r>
            <a:r>
              <a:rPr kumimoji="1" lang="ja-JP" altLang="en-US" sz="2000" dirty="0">
                <a:latin typeface="BIZ UDPゴシック" panose="020B0400000000000000" pitchFamily="50" charset="-128"/>
                <a:ea typeface="BIZ UDPゴシック" panose="020B0400000000000000" pitchFamily="50" charset="-128"/>
              </a:rPr>
              <a:t>閾値を決める基準が適切ではない</a:t>
            </a:r>
          </a:p>
        </p:txBody>
      </p:sp>
      <p:sp>
        <p:nvSpPr>
          <p:cNvPr id="2" name="テキスト ボックス 1">
            <a:extLst>
              <a:ext uri="{FF2B5EF4-FFF2-40B4-BE49-F238E27FC236}">
                <a16:creationId xmlns:a16="http://schemas.microsoft.com/office/drawing/2014/main" id="{3106C496-5142-9147-87BF-A315ACDA14E5}"/>
              </a:ext>
            </a:extLst>
          </p:cNvPr>
          <p:cNvSpPr txBox="1"/>
          <p:nvPr/>
        </p:nvSpPr>
        <p:spPr>
          <a:xfrm>
            <a:off x="301176" y="2513638"/>
            <a:ext cx="2954655" cy="369332"/>
          </a:xfrm>
          <a:prstGeom prst="rect">
            <a:avLst/>
          </a:prstGeom>
          <a:noFill/>
        </p:spPr>
        <p:txBody>
          <a:bodyPr wrap="none" rtlCol="0">
            <a:spAutoFit/>
          </a:bodyPr>
          <a:lstStyle/>
          <a:p>
            <a:r>
              <a:rPr kumimoji="1" lang="ja-JP" altLang="en-US" dirty="0"/>
              <a:t>既往研究結果に関する仮説</a:t>
            </a:r>
          </a:p>
        </p:txBody>
      </p:sp>
      <p:sp>
        <p:nvSpPr>
          <p:cNvPr id="40" name="円/楕円 45">
            <a:extLst>
              <a:ext uri="{FF2B5EF4-FFF2-40B4-BE49-F238E27FC236}">
                <a16:creationId xmlns:a16="http://schemas.microsoft.com/office/drawing/2014/main" id="{455FDA96-7F19-7244-9EB6-36883A70A7FD}"/>
              </a:ext>
            </a:extLst>
          </p:cNvPr>
          <p:cNvSpPr/>
          <p:nvPr/>
        </p:nvSpPr>
        <p:spPr>
          <a:xfrm>
            <a:off x="5606303" y="6119612"/>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1" name="十字形 40">
            <a:extLst>
              <a:ext uri="{FF2B5EF4-FFF2-40B4-BE49-F238E27FC236}">
                <a16:creationId xmlns:a16="http://schemas.microsoft.com/office/drawing/2014/main" id="{97884824-C7F1-B746-8F44-F24C0ABB0089}"/>
              </a:ext>
            </a:extLst>
          </p:cNvPr>
          <p:cNvSpPr/>
          <p:nvPr/>
        </p:nvSpPr>
        <p:spPr>
          <a:xfrm rot="2700000">
            <a:off x="5579950" y="6467710"/>
            <a:ext cx="209227" cy="209227"/>
          </a:xfrm>
          <a:prstGeom prst="plus">
            <a:avLst>
              <a:gd name="adj" fmla="val 42500"/>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2" name="テキスト ボックス 41"/>
          <p:cNvSpPr txBox="1"/>
          <p:nvPr/>
        </p:nvSpPr>
        <p:spPr>
          <a:xfrm>
            <a:off x="5798643" y="6076575"/>
            <a:ext cx="692497" cy="276999"/>
          </a:xfrm>
          <a:prstGeom prst="rect">
            <a:avLst/>
          </a:prstGeom>
          <a:noFill/>
        </p:spPr>
        <p:txBody>
          <a:bodyPr wrap="none" lIns="0" tIns="0" rIns="0" bIns="0" rtlCol="0">
            <a:spAutoFit/>
          </a:bodyPr>
          <a:lstStyle/>
          <a:p>
            <a:r>
              <a:rPr kumimoji="1" lang="ja-JP" altLang="en-US" dirty="0" smtClean="0">
                <a:latin typeface="メイリオ" panose="020B0604030504040204" pitchFamily="50" charset="-128"/>
                <a:ea typeface="メイリオ" panose="020B0604030504040204" pitchFamily="50" charset="-128"/>
              </a:rPr>
              <a:t>：正例</a:t>
            </a:r>
            <a:endParaRPr kumimoji="1" lang="en-US" altLang="ja-JP" dirty="0" smtClean="0">
              <a:latin typeface="メイリオ" panose="020B0604030504040204" pitchFamily="50" charset="-128"/>
              <a:ea typeface="メイリオ" panose="020B0604030504040204" pitchFamily="50" charset="-128"/>
            </a:endParaRPr>
          </a:p>
        </p:txBody>
      </p:sp>
      <p:sp>
        <p:nvSpPr>
          <p:cNvPr id="43" name="テキスト ボックス 42"/>
          <p:cNvSpPr txBox="1"/>
          <p:nvPr/>
        </p:nvSpPr>
        <p:spPr>
          <a:xfrm>
            <a:off x="5798252" y="6454560"/>
            <a:ext cx="692497" cy="276999"/>
          </a:xfrm>
          <a:prstGeom prst="rect">
            <a:avLst/>
          </a:prstGeom>
          <a:noFill/>
        </p:spPr>
        <p:txBody>
          <a:bodyPr wrap="none" lIns="0" tIns="0" rIns="0" bIns="0" rtlCol="0">
            <a:spAutoFit/>
          </a:bodyPr>
          <a:lstStyle/>
          <a:p>
            <a:r>
              <a:rPr kumimoji="1" lang="ja-JP" altLang="en-US" dirty="0" smtClean="0">
                <a:latin typeface="メイリオ" panose="020B0604030504040204" pitchFamily="50" charset="-128"/>
                <a:ea typeface="メイリオ" panose="020B0604030504040204" pitchFamily="50" charset="-128"/>
              </a:rPr>
              <a:t>：負例</a:t>
            </a:r>
            <a:endParaRPr kumimoji="1" lang="en-US" altLang="ja-JP" dirty="0" smtClean="0">
              <a:latin typeface="メイリオ" panose="020B0604030504040204" pitchFamily="50" charset="-128"/>
              <a:ea typeface="メイリオ" panose="020B0604030504040204" pitchFamily="50" charset="-128"/>
            </a:endParaRPr>
          </a:p>
        </p:txBody>
      </p:sp>
      <p:sp>
        <p:nvSpPr>
          <p:cNvPr id="44" name="テキスト ボックス 43">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1177312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つの角を切り取った四角形 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6492483" cy="584775"/>
          </a:xfrm>
          <a:prstGeom prst="rect">
            <a:avLst/>
          </a:prstGeom>
          <a:noFill/>
        </p:spPr>
        <p:txBody>
          <a:bodyPr wrap="none" rtlCol="0">
            <a:spAutoFit/>
          </a:bodyPr>
          <a:lstStyle/>
          <a:p>
            <a:r>
              <a:rPr kumimoji="1" lang="ja-JP" altLang="en-US" sz="3200" dirty="0">
                <a:latin typeface="Meiryo" panose="020B0604030504040204" pitchFamily="34" charset="-128"/>
                <a:ea typeface="Meiryo" panose="020B0604030504040204" pitchFamily="34" charset="-128"/>
              </a:rPr>
              <a:t>閾値の決定方法　</a:t>
            </a:r>
            <a:r>
              <a:rPr kumimoji="1" lang="en" altLang="ja-JP" sz="2400" dirty="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DOOR</a:t>
            </a:r>
            <a:r>
              <a:rPr kumimoji="1" lang="ja-JP" altLang="en-US" sz="2400" dirty="0">
                <a:latin typeface="Meiryo" panose="020B0604030504040204" pitchFamily="34" charset="-128"/>
                <a:ea typeface="Meiryo" panose="020B0604030504040204" pitchFamily="34" charset="-128"/>
              </a:rPr>
              <a:t>のデータ分布</a:t>
            </a:r>
            <a:r>
              <a:rPr lang="en-US" altLang="ja-JP" sz="2400" dirty="0">
                <a:latin typeface="Meiryo" panose="020B0604030504040204" pitchFamily="34" charset="-128"/>
                <a:ea typeface="Meiryo" panose="020B0604030504040204" pitchFamily="34" charset="-128"/>
              </a:rPr>
              <a:t>-</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12</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FCAF644B-8113-6E49-9877-801C78BA1798}"/>
              </a:ext>
            </a:extLst>
          </p:cNvPr>
          <p:cNvSpPr txBox="1"/>
          <p:nvPr/>
        </p:nvSpPr>
        <p:spPr>
          <a:xfrm>
            <a:off x="357385" y="1142989"/>
            <a:ext cx="4214615" cy="369332"/>
          </a:xfrm>
          <a:prstGeom prst="rect">
            <a:avLst/>
          </a:prstGeom>
          <a:noFill/>
        </p:spPr>
        <p:txBody>
          <a:bodyPr wrap="none" rtlCol="0">
            <a:spAutoFit/>
          </a:bodyPr>
          <a:lstStyle/>
          <a:p>
            <a:r>
              <a:rPr kumimoji="1" lang="en-US" altLang="ja-JP" dirty="0">
                <a:latin typeface="BIZ UDPゴシック" panose="020B0400000000000000" pitchFamily="50" charset="-128"/>
                <a:ea typeface="BIZ UDPゴシック" panose="020B0400000000000000" pitchFamily="50" charset="-128"/>
              </a:rPr>
              <a:t>F</a:t>
            </a:r>
            <a:r>
              <a:rPr kumimoji="1" lang="ja-JP" altLang="en-US" dirty="0">
                <a:latin typeface="BIZ UDPゴシック" panose="020B0400000000000000" pitchFamily="50" charset="-128"/>
                <a:ea typeface="BIZ UDPゴシック" panose="020B0400000000000000" pitchFamily="50" charset="-128"/>
              </a:rPr>
              <a:t>値で閾値を決定した場合のデータ分布</a:t>
            </a:r>
          </a:p>
        </p:txBody>
      </p:sp>
      <p:sp>
        <p:nvSpPr>
          <p:cNvPr id="13" name="テキスト ボックス 12">
            <a:extLst>
              <a:ext uri="{FF2B5EF4-FFF2-40B4-BE49-F238E27FC236}">
                <a16:creationId xmlns:a16="http://schemas.microsoft.com/office/drawing/2014/main" id="{FCAF644B-8113-6E49-9877-801C78BA1798}"/>
              </a:ext>
            </a:extLst>
          </p:cNvPr>
          <p:cNvSpPr txBox="1"/>
          <p:nvPr/>
        </p:nvSpPr>
        <p:spPr>
          <a:xfrm>
            <a:off x="3279827" y="5569665"/>
            <a:ext cx="2807115" cy="646331"/>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rPr>
              <a:t>黒：</a:t>
            </a:r>
            <a:r>
              <a:rPr kumimoji="1" lang="en-US" altLang="ja-JP" dirty="0" smtClean="0">
                <a:latin typeface="メイリオ" panose="020B0604030504040204" pitchFamily="50" charset="-128"/>
                <a:ea typeface="メイリオ" panose="020B0604030504040204" pitchFamily="50" charset="-128"/>
              </a:rPr>
              <a:t>F</a:t>
            </a:r>
            <a:r>
              <a:rPr kumimoji="1" lang="ja-JP" altLang="en-US" dirty="0" smtClean="0">
                <a:latin typeface="メイリオ" panose="020B0604030504040204" pitchFamily="50" charset="-128"/>
                <a:ea typeface="メイリオ" panose="020B0604030504040204" pitchFamily="50" charset="-128"/>
              </a:rPr>
              <a:t>値によ</a:t>
            </a:r>
            <a:r>
              <a:rPr kumimoji="1" lang="ja-JP" altLang="en-US" dirty="0">
                <a:latin typeface="メイリオ" panose="020B0604030504040204" pitchFamily="50" charset="-128"/>
                <a:ea typeface="メイリオ" panose="020B0604030504040204" pitchFamily="50" charset="-128"/>
              </a:rPr>
              <a:t>る</a:t>
            </a:r>
            <a:r>
              <a:rPr kumimoji="1" lang="ja-JP" altLang="en-US" dirty="0" smtClean="0">
                <a:latin typeface="メイリオ" panose="020B0604030504040204" pitchFamily="50" charset="-128"/>
                <a:ea typeface="メイリオ" panose="020B0604030504040204" pitchFamily="50" charset="-128"/>
              </a:rPr>
              <a:t>閾値</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赤：</a:t>
            </a:r>
            <a:r>
              <a:rPr kumimoji="1" lang="en-US" altLang="ja-JP" dirty="0" smtClean="0">
                <a:latin typeface="メイリオ" panose="020B0604030504040204" pitchFamily="50" charset="-128"/>
                <a:ea typeface="メイリオ" panose="020B0604030504040204" pitchFamily="50" charset="-128"/>
              </a:rPr>
              <a:t>Accuracy</a:t>
            </a:r>
            <a:r>
              <a:rPr kumimoji="1" lang="ja-JP" altLang="en-US" dirty="0" smtClean="0">
                <a:latin typeface="メイリオ" panose="020B0604030504040204" pitchFamily="50" charset="-128"/>
                <a:ea typeface="メイリオ" panose="020B0604030504040204" pitchFamily="50" charset="-128"/>
              </a:rPr>
              <a:t>によ</a:t>
            </a:r>
            <a:r>
              <a:rPr kumimoji="1" lang="ja-JP" altLang="en-US" dirty="0">
                <a:latin typeface="メイリオ" panose="020B0604030504040204" pitchFamily="50" charset="-128"/>
                <a:ea typeface="メイリオ" panose="020B0604030504040204" pitchFamily="50" charset="-128"/>
              </a:rPr>
              <a:t>る</a:t>
            </a:r>
            <a:r>
              <a:rPr kumimoji="1" lang="ja-JP" altLang="en-US" dirty="0" smtClean="0">
                <a:latin typeface="メイリオ" panose="020B0604030504040204" pitchFamily="50" charset="-128"/>
                <a:ea typeface="メイリオ" panose="020B0604030504040204" pitchFamily="50" charset="-128"/>
              </a:rPr>
              <a:t>閾値</a:t>
            </a:r>
            <a:endParaRPr kumimoji="1" lang="ja-JP" altLang="en-US" dirty="0">
              <a:latin typeface="メイリオ" panose="020B0604030504040204" pitchFamily="50" charset="-128"/>
              <a:ea typeface="メイリオ" panose="020B0604030504040204" pitchFamily="50" charset="-128"/>
            </a:endParaRPr>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98" y="1804661"/>
            <a:ext cx="4437387" cy="3328040"/>
          </a:xfrm>
          <a:prstGeom prst="rect">
            <a:avLst/>
          </a:prstGeom>
        </p:spPr>
      </p:pic>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081" y="1804661"/>
            <a:ext cx="4437385" cy="3328040"/>
          </a:xfrm>
          <a:prstGeom prst="rect">
            <a:avLst/>
          </a:prstGeom>
        </p:spPr>
      </p:pic>
      <p:sp>
        <p:nvSpPr>
          <p:cNvPr id="17" name="テキスト ボックス 16">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2455704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つの角を切り取った四角形 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5625258" cy="584775"/>
          </a:xfrm>
          <a:prstGeom prst="rect">
            <a:avLst/>
          </a:prstGeom>
          <a:noFill/>
        </p:spPr>
        <p:txBody>
          <a:bodyPr wrap="none" rtlCol="0">
            <a:spAutoFit/>
          </a:bodyPr>
          <a:lstStyle/>
          <a:p>
            <a:r>
              <a:rPr kumimoji="1" lang="ja-JP" altLang="en-US" sz="3200" dirty="0">
                <a:latin typeface="Meiryo" panose="020B0604030504040204" pitchFamily="34" charset="-128"/>
                <a:ea typeface="Meiryo" panose="020B0604030504040204" pitchFamily="34" charset="-128"/>
              </a:rPr>
              <a:t>予備実験　</a:t>
            </a:r>
            <a:r>
              <a:rPr kumimoji="1" lang="en" altLang="ja-JP" sz="2400" dirty="0" smtClean="0">
                <a:latin typeface="Meiryo" panose="020B0604030504040204" pitchFamily="34" charset="-128"/>
                <a:ea typeface="Meiryo" panose="020B0604030504040204" pitchFamily="34" charset="-128"/>
              </a:rPr>
              <a:t>–</a:t>
            </a:r>
            <a:r>
              <a:rPr kumimoji="1" lang="en-US" altLang="ja-JP" sz="2400" dirty="0" smtClean="0">
                <a:latin typeface="Meiryo" panose="020B0604030504040204" pitchFamily="34" charset="-128"/>
                <a:ea typeface="Meiryo" panose="020B0604030504040204" pitchFamily="34" charset="-128"/>
              </a:rPr>
              <a:t>DOOR</a:t>
            </a:r>
            <a:r>
              <a:rPr kumimoji="1" lang="ja-JP" altLang="en-US" sz="2400" dirty="0">
                <a:latin typeface="Meiryo" panose="020B0604030504040204" pitchFamily="34" charset="-128"/>
                <a:ea typeface="Meiryo" panose="020B0604030504040204" pitchFamily="34" charset="-128"/>
              </a:rPr>
              <a:t>の正例とスコア</a:t>
            </a:r>
            <a:r>
              <a:rPr lang="en-US" altLang="ja-JP" sz="2400" dirty="0">
                <a:latin typeface="Meiryo" panose="020B0604030504040204" pitchFamily="34" charset="-128"/>
                <a:ea typeface="Meiryo" panose="020B0604030504040204" pitchFamily="34" charset="-128"/>
              </a:rPr>
              <a:t>-</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13</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42" y="2043265"/>
            <a:ext cx="6394770" cy="3885818"/>
          </a:xfrm>
          <a:prstGeom prst="rect">
            <a:avLst/>
          </a:prstGeom>
        </p:spPr>
      </p:pic>
      <p:sp>
        <p:nvSpPr>
          <p:cNvPr id="5" name="テキスト ボックス 4"/>
          <p:cNvSpPr txBox="1"/>
          <p:nvPr/>
        </p:nvSpPr>
        <p:spPr>
          <a:xfrm>
            <a:off x="1137405" y="6083097"/>
            <a:ext cx="7090403"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追加データ内の</a:t>
            </a:r>
            <a:r>
              <a:rPr kumimoji="1" lang="en-US" altLang="ja-JP" dirty="0">
                <a:latin typeface="メイリオ" panose="020B0604030504040204" pitchFamily="50" charset="-128"/>
                <a:ea typeface="メイリオ" panose="020B0604030504040204" pitchFamily="50" charset="-128"/>
              </a:rPr>
              <a:t>DOOR</a:t>
            </a:r>
            <a:r>
              <a:rPr kumimoji="1" lang="ja-JP" altLang="en-US" dirty="0">
                <a:latin typeface="メイリオ" panose="020B0604030504040204" pitchFamily="50" charset="-128"/>
                <a:ea typeface="メイリオ" panose="020B0604030504040204" pitchFamily="50" charset="-128"/>
              </a:rPr>
              <a:t>正例の数が増加すると</a:t>
            </a:r>
            <a:r>
              <a:rPr kumimoji="1" lang="en-US" altLang="ja-JP" dirty="0">
                <a:latin typeface="メイリオ" panose="020B0604030504040204" pitchFamily="50" charset="-128"/>
                <a:ea typeface="メイリオ" panose="020B0604030504040204" pitchFamily="50" charset="-128"/>
              </a:rPr>
              <a:t>DOOR</a:t>
            </a:r>
            <a:r>
              <a:rPr kumimoji="1" lang="ja-JP" altLang="en-US" dirty="0">
                <a:latin typeface="メイリオ" panose="020B0604030504040204" pitchFamily="50" charset="-128"/>
                <a:ea typeface="メイリオ" panose="020B0604030504040204" pitchFamily="50" charset="-128"/>
              </a:rPr>
              <a:t>のスコアも上昇</a:t>
            </a:r>
          </a:p>
        </p:txBody>
      </p:sp>
      <p:sp>
        <p:nvSpPr>
          <p:cNvPr id="3" name="テキスト ボックス 2"/>
          <p:cNvSpPr txBox="1"/>
          <p:nvPr/>
        </p:nvSpPr>
        <p:spPr>
          <a:xfrm>
            <a:off x="318977" y="1166566"/>
            <a:ext cx="7329251" cy="369332"/>
          </a:xfrm>
          <a:prstGeom prst="rect">
            <a:avLst/>
          </a:prstGeom>
          <a:noFill/>
        </p:spPr>
        <p:txBody>
          <a:bodyPr wrap="none" rtlCol="0">
            <a:spAutoFit/>
          </a:bodyPr>
          <a:lstStyle/>
          <a:p>
            <a:r>
              <a:rPr kumimoji="1" lang="ja-JP" altLang="en-US" dirty="0">
                <a:latin typeface="BIZ UDPゴシック" panose="020B0400000000000000" pitchFamily="50" charset="-128"/>
                <a:ea typeface="BIZ UDPゴシック" panose="020B0400000000000000" pitchFamily="50" charset="-128"/>
              </a:rPr>
              <a:t>仮説２</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追加データ内の</a:t>
            </a:r>
            <a:r>
              <a:rPr kumimoji="1" lang="en-US" altLang="ja-JP" dirty="0">
                <a:latin typeface="BIZ UDPゴシック" panose="020B0400000000000000" pitchFamily="50" charset="-128"/>
                <a:ea typeface="BIZ UDPゴシック" panose="020B0400000000000000" pitchFamily="50" charset="-128"/>
              </a:rPr>
              <a:t>DOOR</a:t>
            </a:r>
            <a:r>
              <a:rPr kumimoji="1" lang="ja-JP" altLang="en-US" dirty="0">
                <a:latin typeface="BIZ UDPゴシック" panose="020B0400000000000000" pitchFamily="50" charset="-128"/>
                <a:ea typeface="BIZ UDPゴシック" panose="020B0400000000000000" pitchFamily="50" charset="-128"/>
              </a:rPr>
              <a:t>正例の数が少ないとスコアが上がらない</a:t>
            </a:r>
          </a:p>
        </p:txBody>
      </p:sp>
      <p:sp>
        <p:nvSpPr>
          <p:cNvPr id="13" name="テキスト ボックス 12"/>
          <p:cNvSpPr txBox="1"/>
          <p:nvPr/>
        </p:nvSpPr>
        <p:spPr>
          <a:xfrm>
            <a:off x="5044801" y="3801508"/>
            <a:ext cx="4099199" cy="646331"/>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rPr>
              <a:t>横軸：追加データ内の</a:t>
            </a:r>
            <a:r>
              <a:rPr kumimoji="1" lang="en-US" altLang="ja-JP" dirty="0" smtClean="0">
                <a:latin typeface="メイリオ" panose="020B0604030504040204" pitchFamily="50" charset="-128"/>
                <a:ea typeface="メイリオ" panose="020B0604030504040204" pitchFamily="50" charset="-128"/>
              </a:rPr>
              <a:t>DOOR</a:t>
            </a:r>
            <a:r>
              <a:rPr kumimoji="1" lang="ja-JP" altLang="en-US" dirty="0" smtClean="0">
                <a:latin typeface="メイリオ" panose="020B0604030504040204" pitchFamily="50" charset="-128"/>
                <a:ea typeface="メイリオ" panose="020B0604030504040204" pitchFamily="50" charset="-128"/>
              </a:rPr>
              <a:t>正例の数</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縦軸：各評価指標の値</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1129536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6357831" cy="584775"/>
          </a:xfrm>
          <a:prstGeom prst="rect">
            <a:avLst/>
          </a:prstGeom>
          <a:noFill/>
        </p:spPr>
        <p:txBody>
          <a:bodyPr wrap="none" rtlCol="0">
            <a:spAutoFit/>
          </a:bodyPr>
          <a:lstStyle/>
          <a:p>
            <a:r>
              <a:rPr kumimoji="1" lang="ja-JP" altLang="en-US" sz="3200" dirty="0" smtClean="0">
                <a:latin typeface="Meiryo" panose="020B0604030504040204" pitchFamily="34" charset="-128"/>
                <a:ea typeface="Meiryo" panose="020B0604030504040204" pitchFamily="34" charset="-128"/>
              </a:rPr>
              <a:t>サンプリング手法</a:t>
            </a:r>
            <a:r>
              <a:rPr kumimoji="1" lang="ja-JP" altLang="en-US" sz="3200" dirty="0">
                <a:latin typeface="Meiryo" panose="020B0604030504040204" pitchFamily="34" charset="-128"/>
                <a:ea typeface="Meiryo" panose="020B0604030504040204" pitchFamily="34" charset="-128"/>
              </a:rPr>
              <a:t>　</a:t>
            </a:r>
            <a:r>
              <a:rPr kumimoji="1" lang="en" altLang="ja-JP" sz="2400" dirty="0" smtClean="0">
                <a:latin typeface="Meiryo" panose="020B0604030504040204" pitchFamily="34" charset="-128"/>
                <a:ea typeface="Meiryo" panose="020B0604030504040204" pitchFamily="34" charset="-128"/>
              </a:rPr>
              <a:t>–</a:t>
            </a:r>
            <a:r>
              <a:rPr kumimoji="1" lang="ja-JP" altLang="en-US" sz="2400" dirty="0" smtClean="0">
                <a:latin typeface="Meiryo" panose="020B0604030504040204" pitchFamily="34" charset="-128"/>
                <a:ea typeface="Meiryo" panose="020B0604030504040204" pitchFamily="34" charset="-128"/>
              </a:rPr>
              <a:t>各戦略と正例数</a:t>
            </a:r>
            <a:r>
              <a:rPr lang="en-US" altLang="ja-JP" sz="2400" dirty="0">
                <a:latin typeface="Meiryo" panose="020B0604030504040204" pitchFamily="34" charset="-128"/>
                <a:ea typeface="Meiryo" panose="020B0604030504040204" pitchFamily="34" charset="-128"/>
              </a:rPr>
              <a:t>-</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14</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3924" y="4048157"/>
            <a:ext cx="3679747" cy="891367"/>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6866" y="5715148"/>
            <a:ext cx="3816881" cy="882225"/>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800" y="4060070"/>
            <a:ext cx="3711745" cy="886796"/>
          </a:xfrm>
          <a:prstGeom prst="rect">
            <a:avLst/>
          </a:prstGeom>
        </p:spPr>
      </p:pic>
      <p:sp>
        <p:nvSpPr>
          <p:cNvPr id="7" name="テキスト ボックス 6"/>
          <p:cNvSpPr txBox="1"/>
          <p:nvPr/>
        </p:nvSpPr>
        <p:spPr>
          <a:xfrm>
            <a:off x="969717" y="3701177"/>
            <a:ext cx="2197909" cy="369332"/>
          </a:xfrm>
          <a:prstGeom prst="rect">
            <a:avLst/>
          </a:prstGeom>
          <a:noFill/>
        </p:spPr>
        <p:txBody>
          <a:bodyPr wrap="none" rtlCol="0">
            <a:spAutoFit/>
          </a:bodyPr>
          <a:lstStyle/>
          <a:p>
            <a:r>
              <a:rPr kumimoji="1" lang="en-US" altLang="ja-JP" dirty="0">
                <a:ea typeface="BIZ UDPゴシック" panose="020B0400000000000000" pitchFamily="50" charset="-128"/>
              </a:rPr>
              <a:t>Uncertainty Sampling</a:t>
            </a:r>
            <a:endParaRPr kumimoji="1" lang="ja-JP" altLang="en-US" dirty="0">
              <a:ea typeface="BIZ UDPゴシック" panose="020B0400000000000000" pitchFamily="50" charset="-128"/>
            </a:endParaRPr>
          </a:p>
        </p:txBody>
      </p:sp>
      <p:sp>
        <p:nvSpPr>
          <p:cNvPr id="13" name="テキスト ボックス 12"/>
          <p:cNvSpPr txBox="1"/>
          <p:nvPr/>
        </p:nvSpPr>
        <p:spPr>
          <a:xfrm>
            <a:off x="5207479" y="5312601"/>
            <a:ext cx="2660857" cy="369332"/>
          </a:xfrm>
          <a:prstGeom prst="rect">
            <a:avLst/>
          </a:prstGeom>
          <a:noFill/>
        </p:spPr>
        <p:txBody>
          <a:bodyPr wrap="none" rtlCol="0">
            <a:spAutoFit/>
          </a:bodyPr>
          <a:lstStyle/>
          <a:p>
            <a:r>
              <a:rPr kumimoji="1" lang="en-US" altLang="ja-JP" dirty="0">
                <a:ea typeface="BIZ UDPゴシック" panose="020B0400000000000000" pitchFamily="50" charset="-128"/>
              </a:rPr>
              <a:t>Positive Random Sampling</a:t>
            </a:r>
            <a:endParaRPr kumimoji="1" lang="ja-JP" altLang="en-US" dirty="0">
              <a:ea typeface="BIZ UDPゴシック" panose="020B0400000000000000" pitchFamily="50" charset="-128"/>
            </a:endParaRPr>
          </a:p>
        </p:txBody>
      </p:sp>
      <p:sp>
        <p:nvSpPr>
          <p:cNvPr id="14" name="テキスト ボックス 13"/>
          <p:cNvSpPr txBox="1"/>
          <p:nvPr/>
        </p:nvSpPr>
        <p:spPr>
          <a:xfrm>
            <a:off x="5171536" y="3705355"/>
            <a:ext cx="2976520" cy="369332"/>
          </a:xfrm>
          <a:prstGeom prst="rect">
            <a:avLst/>
          </a:prstGeom>
          <a:noFill/>
        </p:spPr>
        <p:txBody>
          <a:bodyPr wrap="none" rtlCol="0">
            <a:spAutoFit/>
          </a:bodyPr>
          <a:lstStyle/>
          <a:p>
            <a:r>
              <a:rPr kumimoji="1" lang="en-US" altLang="ja-JP" dirty="0">
                <a:ea typeface="BIZ UDPゴシック" panose="020B0400000000000000" pitchFamily="50" charset="-128"/>
              </a:rPr>
              <a:t>Positive Uncertainty Sampling</a:t>
            </a:r>
            <a:endParaRPr kumimoji="1" lang="ja-JP" altLang="en-US" dirty="0">
              <a:ea typeface="BIZ UDPゴシック" panose="020B0400000000000000" pitchFamily="50" charset="-128"/>
            </a:endParaRPr>
          </a:p>
        </p:txBody>
      </p:sp>
      <p:sp>
        <p:nvSpPr>
          <p:cNvPr id="16" name="1 つの角を切り取った四角形 15">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 name="正方形/長方形 3"/>
          <p:cNvSpPr/>
          <p:nvPr/>
        </p:nvSpPr>
        <p:spPr>
          <a:xfrm>
            <a:off x="212800" y="4757782"/>
            <a:ext cx="3711745" cy="1890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803925" y="4757735"/>
            <a:ext cx="3673586" cy="15978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4636866" y="6403497"/>
            <a:ext cx="3816881" cy="18908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924545" y="4657948"/>
            <a:ext cx="590226" cy="369332"/>
          </a:xfrm>
          <a:prstGeom prst="rect">
            <a:avLst/>
          </a:prstGeom>
          <a:noFill/>
        </p:spPr>
        <p:txBody>
          <a:bodyPr wrap="none" rtlCol="0">
            <a:spAutoFit/>
          </a:bodyPr>
          <a:lstStyle/>
          <a:p>
            <a:r>
              <a:rPr kumimoji="1" lang="en-US" altLang="ja-JP" dirty="0">
                <a:latin typeface="BIZ UDPゴシック" panose="020B0400000000000000" pitchFamily="50" charset="-128"/>
                <a:ea typeface="BIZ UDPゴシック" panose="020B0400000000000000" pitchFamily="50" charset="-128"/>
              </a:rPr>
              <a:t>2%</a:t>
            </a:r>
            <a:endParaRPr kumimoji="1" lang="ja-JP" altLang="en-US" dirty="0">
              <a:latin typeface="BIZ UDPゴシック" panose="020B0400000000000000" pitchFamily="50" charset="-128"/>
              <a:ea typeface="BIZ UDPゴシック" panose="020B0400000000000000" pitchFamily="50" charset="-128"/>
            </a:endParaRPr>
          </a:p>
        </p:txBody>
      </p:sp>
      <p:sp>
        <p:nvSpPr>
          <p:cNvPr id="18" name="テキスト ボックス 17"/>
          <p:cNvSpPr txBox="1"/>
          <p:nvPr/>
        </p:nvSpPr>
        <p:spPr>
          <a:xfrm>
            <a:off x="8515723" y="4641590"/>
            <a:ext cx="590226" cy="369332"/>
          </a:xfrm>
          <a:prstGeom prst="rect">
            <a:avLst/>
          </a:prstGeom>
          <a:noFill/>
        </p:spPr>
        <p:txBody>
          <a:bodyPr wrap="none" rtlCol="0">
            <a:spAutoFit/>
          </a:bodyPr>
          <a:lstStyle/>
          <a:p>
            <a:r>
              <a:rPr kumimoji="1" lang="en-US" altLang="ja-JP" dirty="0">
                <a:latin typeface="BIZ UDPゴシック" panose="020B0400000000000000" pitchFamily="50" charset="-128"/>
                <a:ea typeface="BIZ UDPゴシック" panose="020B0400000000000000" pitchFamily="50" charset="-128"/>
              </a:rPr>
              <a:t>5%</a:t>
            </a:r>
            <a:endParaRPr kumimoji="1" lang="ja-JP" altLang="en-US" dirty="0">
              <a:latin typeface="BIZ UDPゴシック" panose="020B0400000000000000" pitchFamily="50" charset="-128"/>
              <a:ea typeface="BIZ UDPゴシック" panose="020B0400000000000000" pitchFamily="50" charset="-128"/>
            </a:endParaRPr>
          </a:p>
        </p:txBody>
      </p:sp>
      <p:sp>
        <p:nvSpPr>
          <p:cNvPr id="20" name="テキスト ボックス 19"/>
          <p:cNvSpPr txBox="1"/>
          <p:nvPr/>
        </p:nvSpPr>
        <p:spPr>
          <a:xfrm>
            <a:off x="8460907" y="6307402"/>
            <a:ext cx="764953" cy="369332"/>
          </a:xfrm>
          <a:prstGeom prst="rect">
            <a:avLst/>
          </a:prstGeom>
          <a:noFill/>
        </p:spPr>
        <p:txBody>
          <a:bodyPr wrap="none" rtlCol="0">
            <a:spAutoFit/>
          </a:bodyPr>
          <a:lstStyle/>
          <a:p>
            <a:r>
              <a:rPr kumimoji="1" lang="en-US" altLang="ja-JP" dirty="0">
                <a:latin typeface="BIZ UDPゴシック" panose="020B0400000000000000" pitchFamily="50" charset="-128"/>
                <a:ea typeface="BIZ UDPゴシック" panose="020B0400000000000000" pitchFamily="50" charset="-128"/>
              </a:rPr>
              <a:t>20%</a:t>
            </a:r>
            <a:endParaRPr kumimoji="1" lang="ja-JP" altLang="en-US" dirty="0">
              <a:latin typeface="BIZ UDPゴシック" panose="020B0400000000000000" pitchFamily="50" charset="-128"/>
              <a:ea typeface="BIZ UDPゴシック" panose="020B0400000000000000" pitchFamily="50" charset="-128"/>
            </a:endParaRPr>
          </a:p>
        </p:txBody>
      </p:sp>
      <p:graphicFrame>
        <p:nvGraphicFramePr>
          <p:cNvPr id="19" name="表 18"/>
          <p:cNvGraphicFramePr>
            <a:graphicFrameLocks noGrp="1"/>
          </p:cNvGraphicFramePr>
          <p:nvPr>
            <p:extLst>
              <p:ext uri="{D42A27DB-BD31-4B8C-83A1-F6EECF244321}">
                <p14:modId xmlns:p14="http://schemas.microsoft.com/office/powerpoint/2010/main" val="3442470235"/>
              </p:ext>
            </p:extLst>
          </p:nvPr>
        </p:nvGraphicFramePr>
        <p:xfrm>
          <a:off x="318977" y="1009746"/>
          <a:ext cx="8689308" cy="2194560"/>
        </p:xfrm>
        <a:graphic>
          <a:graphicData uri="http://schemas.openxmlformats.org/drawingml/2006/table">
            <a:tbl>
              <a:tblPr firstRow="1" bandRow="1">
                <a:tableStyleId>{5C22544A-7EE6-4342-B048-85BDC9FD1C3A}</a:tableStyleId>
              </a:tblPr>
              <a:tblGrid>
                <a:gridCol w="3092438">
                  <a:extLst>
                    <a:ext uri="{9D8B030D-6E8A-4147-A177-3AD203B41FA5}">
                      <a16:colId xmlns:a16="http://schemas.microsoft.com/office/drawing/2014/main" val="1678945687"/>
                    </a:ext>
                  </a:extLst>
                </a:gridCol>
                <a:gridCol w="5596870">
                  <a:extLst>
                    <a:ext uri="{9D8B030D-6E8A-4147-A177-3AD203B41FA5}">
                      <a16:colId xmlns:a16="http://schemas.microsoft.com/office/drawing/2014/main" val="3558306245"/>
                    </a:ext>
                  </a:extLst>
                </a:gridCol>
              </a:tblGrid>
              <a:tr h="370840">
                <a:tc>
                  <a:txBody>
                    <a:bodyPr/>
                    <a:lstStyle/>
                    <a:p>
                      <a:r>
                        <a:rPr kumimoji="1" lang="ja-JP" altLang="en-US" sz="2000" b="0" dirty="0" smtClean="0">
                          <a:solidFill>
                            <a:schemeClr val="tx1"/>
                          </a:solidFill>
                          <a:latin typeface="BIZ UDPゴシック" panose="020B0400000000000000" pitchFamily="50" charset="-128"/>
                          <a:ea typeface="BIZ UDPゴシック" panose="020B0400000000000000" pitchFamily="50" charset="-128"/>
                        </a:rPr>
                        <a:t>手法名</a:t>
                      </a:r>
                      <a:endParaRPr kumimoji="1" lang="ja-JP" altLang="en-US" sz="2000" b="0" dirty="0">
                        <a:solidFill>
                          <a:schemeClr val="tx1"/>
                        </a:solidFill>
                        <a:latin typeface="BIZ UDPゴシック" panose="020B0400000000000000" pitchFamily="50" charset="-128"/>
                        <a:ea typeface="BIZ UDPゴシック" panose="020B0400000000000000" pitchFamily="50" charset="-128"/>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2000" b="0" dirty="0">
                          <a:solidFill>
                            <a:schemeClr val="tx1"/>
                          </a:solidFill>
                          <a:latin typeface="BIZ UDPゴシック" panose="020B0400000000000000" pitchFamily="50" charset="-128"/>
                          <a:ea typeface="BIZ UDPゴシック" panose="020B0400000000000000" pitchFamily="50" charset="-128"/>
                        </a:rPr>
                        <a:t>追加データの選択方法</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8828738"/>
                  </a:ext>
                </a:extLst>
              </a:tr>
              <a:tr h="370840">
                <a:tc>
                  <a:txBody>
                    <a:bodyPr/>
                    <a:lstStyle/>
                    <a:p>
                      <a:r>
                        <a:rPr kumimoji="1" lang="en-US" altLang="ja-JP" sz="2000" baseline="0" dirty="0">
                          <a:latin typeface="Meiryo UI" panose="020B0604030504040204" pitchFamily="50" charset="-128"/>
                          <a:ea typeface="Meiryo UI" panose="020B0604030504040204" pitchFamily="50" charset="-128"/>
                        </a:rPr>
                        <a:t>Uncertainty Sampling</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kumimoji="1" lang="en-US" altLang="ja-JP" sz="2000" dirty="0">
                          <a:latin typeface="Meiryo UI" panose="020B0604030504040204" pitchFamily="50" charset="-128"/>
                          <a:ea typeface="Meiryo UI" panose="020B0604030504040204" pitchFamily="50" charset="-128"/>
                        </a:rPr>
                        <a:t>Uncertainty</a:t>
                      </a:r>
                      <a:r>
                        <a:rPr kumimoji="1" lang="ja-JP" altLang="en-US" sz="2000" dirty="0">
                          <a:latin typeface="Meiryo UI" panose="020B0604030504040204" pitchFamily="50" charset="-128"/>
                          <a:ea typeface="Meiryo UI" panose="020B0604030504040204" pitchFamily="50" charset="-128"/>
                        </a:rPr>
                        <a:t>が小さいものから選択</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66146428"/>
                  </a:ext>
                </a:extLst>
              </a:tr>
              <a:tr h="370840">
                <a:tc>
                  <a:txBody>
                    <a:bodyPr/>
                    <a:lstStyle/>
                    <a:p>
                      <a:r>
                        <a:rPr kumimoji="1" lang="en-US" altLang="ja-JP" sz="2000" baseline="0" dirty="0">
                          <a:latin typeface="Meiryo UI" panose="020B0604030504040204" pitchFamily="50" charset="-128"/>
                          <a:ea typeface="Meiryo UI" panose="020B0604030504040204" pitchFamily="50" charset="-128"/>
                        </a:rPr>
                        <a:t>Positive Uncertainty Sampling</a:t>
                      </a:r>
                    </a:p>
                  </a:txBody>
                  <a:tcPr anchor="ctr">
                    <a:lnR w="12700" cap="flat" cmpd="sng" algn="ctr">
                      <a:solidFill>
                        <a:schemeClr val="tx1"/>
                      </a:solidFill>
                      <a:prstDash val="solid"/>
                      <a:round/>
                      <a:headEnd type="none" w="med" len="med"/>
                      <a:tailEnd type="none" w="med" len="med"/>
                    </a:lnR>
                    <a:noFill/>
                  </a:tcPr>
                </a:tc>
                <a:tc>
                  <a:txBody>
                    <a:bodyPr/>
                    <a:lstStyle/>
                    <a:p>
                      <a:r>
                        <a:rPr kumimoji="1" lang="ja-JP" altLang="en-US" sz="2000" dirty="0">
                          <a:latin typeface="Meiryo UI" panose="020B0604030504040204" pitchFamily="50" charset="-128"/>
                          <a:ea typeface="Meiryo UI" panose="020B0604030504040204" pitchFamily="50" charset="-128"/>
                        </a:rPr>
                        <a:t>先行学習モデルの予測が</a:t>
                      </a:r>
                      <a:r>
                        <a:rPr kumimoji="1" lang="en-US" altLang="ja-JP" sz="2000" dirty="0">
                          <a:latin typeface="Meiryo UI" panose="020B0604030504040204" pitchFamily="50" charset="-128"/>
                          <a:ea typeface="Meiryo UI" panose="020B0604030504040204" pitchFamily="50" charset="-128"/>
                        </a:rPr>
                        <a:t>Positive</a:t>
                      </a:r>
                      <a:r>
                        <a:rPr kumimoji="1" lang="ja-JP" altLang="en-US" sz="2000" dirty="0">
                          <a:latin typeface="Meiryo UI" panose="020B0604030504040204" pitchFamily="50" charset="-128"/>
                          <a:ea typeface="Meiryo UI" panose="020B0604030504040204" pitchFamily="50" charset="-128"/>
                        </a:rPr>
                        <a:t>のもののうち</a:t>
                      </a:r>
                      <a:r>
                        <a:rPr kumimoji="1" lang="en-US" altLang="ja-JP" sz="2000" dirty="0">
                          <a:latin typeface="Meiryo UI" panose="020B0604030504040204" pitchFamily="50" charset="-128"/>
                          <a:ea typeface="Meiryo UI" panose="020B0604030504040204" pitchFamily="50" charset="-128"/>
                        </a:rPr>
                        <a:t>, </a:t>
                      </a:r>
                    </a:p>
                    <a:p>
                      <a:r>
                        <a:rPr kumimoji="1" lang="en-US" altLang="ja-JP" sz="2000" dirty="0">
                          <a:latin typeface="Meiryo UI" panose="020B0604030504040204" pitchFamily="50" charset="-128"/>
                          <a:ea typeface="Meiryo UI" panose="020B0604030504040204" pitchFamily="50" charset="-128"/>
                        </a:rPr>
                        <a:t>Uncertainty</a:t>
                      </a:r>
                      <a:r>
                        <a:rPr kumimoji="1" lang="ja-JP" altLang="en-US" sz="2000" dirty="0">
                          <a:latin typeface="Meiryo UI" panose="020B0604030504040204" pitchFamily="50" charset="-128"/>
                          <a:ea typeface="Meiryo UI" panose="020B0604030504040204" pitchFamily="50" charset="-128"/>
                        </a:rPr>
                        <a:t>が小さいものから選択</a:t>
                      </a: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602643526"/>
                  </a:ext>
                </a:extLst>
              </a:tr>
              <a:tr h="370840">
                <a:tc>
                  <a:txBody>
                    <a:bodyPr/>
                    <a:lstStyle/>
                    <a:p>
                      <a:r>
                        <a:rPr kumimoji="1" lang="en-US" altLang="ja-JP" sz="2000" dirty="0">
                          <a:latin typeface="Meiryo UI" panose="020B0604030504040204" pitchFamily="50" charset="-128"/>
                          <a:ea typeface="Meiryo UI" panose="020B0604030504040204" pitchFamily="50" charset="-128"/>
                        </a:rPr>
                        <a:t>Positive</a:t>
                      </a:r>
                      <a:r>
                        <a:rPr kumimoji="1" lang="en-US" altLang="ja-JP" sz="2000" baseline="0" dirty="0">
                          <a:latin typeface="Meiryo UI" panose="020B0604030504040204" pitchFamily="50" charset="-128"/>
                          <a:ea typeface="Meiryo UI" panose="020B0604030504040204" pitchFamily="50" charset="-128"/>
                        </a:rPr>
                        <a:t> Random Sampling</a:t>
                      </a:r>
                    </a:p>
                  </a:txBody>
                  <a:tcPr anchor="ctr">
                    <a:lnR w="12700" cap="flat" cmpd="sng" algn="ctr">
                      <a:solidFill>
                        <a:schemeClr val="tx1"/>
                      </a:solidFill>
                      <a:prstDash val="solid"/>
                      <a:round/>
                      <a:headEnd type="none" w="med" len="med"/>
                      <a:tailEnd type="none" w="med" len="med"/>
                    </a:lnR>
                    <a:noFill/>
                  </a:tcPr>
                </a:tc>
                <a:tc>
                  <a:txBody>
                    <a:bodyPr/>
                    <a:lstStyle/>
                    <a:p>
                      <a:r>
                        <a:rPr kumimoji="1" lang="ja-JP" altLang="en-US" sz="2000" dirty="0">
                          <a:latin typeface="Meiryo UI" panose="020B0604030504040204" pitchFamily="50" charset="-128"/>
                          <a:ea typeface="Meiryo UI" panose="020B0604030504040204" pitchFamily="50" charset="-128"/>
                        </a:rPr>
                        <a:t>先行学習モデルの予測が</a:t>
                      </a:r>
                      <a:r>
                        <a:rPr kumimoji="1" lang="en-US" altLang="ja-JP" sz="2000" dirty="0">
                          <a:latin typeface="Meiryo UI" panose="020B0604030504040204" pitchFamily="50" charset="-128"/>
                          <a:ea typeface="Meiryo UI" panose="020B0604030504040204" pitchFamily="50" charset="-128"/>
                        </a:rPr>
                        <a:t>Positive</a:t>
                      </a:r>
                      <a:r>
                        <a:rPr kumimoji="1" lang="ja-JP" altLang="en-US" sz="2000" dirty="0">
                          <a:latin typeface="Meiryo UI" panose="020B0604030504040204" pitchFamily="50" charset="-128"/>
                          <a:ea typeface="Meiryo UI" panose="020B0604030504040204" pitchFamily="50" charset="-128"/>
                        </a:rPr>
                        <a:t>のものから</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ランダムに選択</a:t>
                      </a: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17878110"/>
                  </a:ext>
                </a:extLst>
              </a:tr>
            </a:tbl>
          </a:graphicData>
        </a:graphic>
      </p:graphicFrame>
      <p:sp>
        <p:nvSpPr>
          <p:cNvPr id="22" name="テキスト ボックス 21">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3402494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3634328"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本実験　</a:t>
            </a:r>
            <a:r>
              <a:rPr kumimoji="1" lang="en" altLang="ja-JP" sz="2400" dirty="0">
                <a:latin typeface="Meiryo" panose="020B0604030504040204" pitchFamily="34" charset="-128"/>
                <a:ea typeface="Meiryo" panose="020B0604030504040204" pitchFamily="34" charset="-128"/>
              </a:rPr>
              <a:t>-</a:t>
            </a:r>
            <a:r>
              <a:rPr kumimoji="1" lang="ja-JP" altLang="en-US" sz="2400" dirty="0">
                <a:latin typeface="Meiryo" panose="020B0604030504040204" pitchFamily="34" charset="-128"/>
                <a:ea typeface="Meiryo" panose="020B0604030504040204" pitchFamily="34" charset="-128"/>
              </a:rPr>
              <a:t>学習の条件</a:t>
            </a:r>
            <a:r>
              <a:rPr lang="en-US" altLang="ja-JP" sz="2400" dirty="0">
                <a:latin typeface="Meiryo" panose="020B0604030504040204" pitchFamily="34" charset="-128"/>
                <a:ea typeface="Meiryo" panose="020B0604030504040204" pitchFamily="34" charset="-128"/>
              </a:rPr>
              <a:t>-</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15</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 2"/>
          <p:cNvGraphicFramePr>
            <a:graphicFrameLocks noGrp="1"/>
          </p:cNvGraphicFramePr>
          <p:nvPr>
            <p:extLst>
              <p:ext uri="{D42A27DB-BD31-4B8C-83A1-F6EECF244321}">
                <p14:modId xmlns:p14="http://schemas.microsoft.com/office/powerpoint/2010/main" val="508552265"/>
              </p:ext>
            </p:extLst>
          </p:nvPr>
        </p:nvGraphicFramePr>
        <p:xfrm>
          <a:off x="458893" y="2137120"/>
          <a:ext cx="8549392" cy="2773680"/>
        </p:xfrm>
        <a:graphic>
          <a:graphicData uri="http://schemas.openxmlformats.org/drawingml/2006/table">
            <a:tbl>
              <a:tblPr firstRow="1" bandRow="1">
                <a:tableStyleId>{5C22544A-7EE6-4342-B048-85BDC9FD1C3A}</a:tableStyleId>
              </a:tblPr>
              <a:tblGrid>
                <a:gridCol w="2220807">
                  <a:extLst>
                    <a:ext uri="{9D8B030D-6E8A-4147-A177-3AD203B41FA5}">
                      <a16:colId xmlns:a16="http://schemas.microsoft.com/office/drawing/2014/main" val="219518809"/>
                    </a:ext>
                  </a:extLst>
                </a:gridCol>
                <a:gridCol w="2844800">
                  <a:extLst>
                    <a:ext uri="{9D8B030D-6E8A-4147-A177-3AD203B41FA5}">
                      <a16:colId xmlns:a16="http://schemas.microsoft.com/office/drawing/2014/main" val="2087457147"/>
                    </a:ext>
                  </a:extLst>
                </a:gridCol>
                <a:gridCol w="3483785">
                  <a:extLst>
                    <a:ext uri="{9D8B030D-6E8A-4147-A177-3AD203B41FA5}">
                      <a16:colId xmlns:a16="http://schemas.microsoft.com/office/drawing/2014/main" val="1330034404"/>
                    </a:ext>
                  </a:extLst>
                </a:gridCol>
              </a:tblGrid>
              <a:tr h="370840">
                <a:tc>
                  <a:txBody>
                    <a:bodyPr/>
                    <a:lstStyle/>
                    <a:p>
                      <a:endParaRPr kumimoji="1" lang="ja-JP" altLang="en-US" sz="2000" b="0" dirty="0">
                        <a:solidFill>
                          <a:schemeClr val="tx1"/>
                        </a:solidFill>
                        <a:ea typeface="BIZ UDPゴシック" panose="020B0400000000000000" pitchFamily="50" charset="-128"/>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ja-JP" altLang="en-US" sz="2000" b="0" dirty="0">
                          <a:solidFill>
                            <a:schemeClr val="tx1"/>
                          </a:solidFill>
                          <a:ea typeface="BIZ UDPゴシック" panose="020B0400000000000000" pitchFamily="50" charset="-128"/>
                        </a:rPr>
                        <a:t>先行学習</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kumimoji="1" lang="ja-JP" altLang="en-US" sz="2000" b="0" dirty="0">
                          <a:solidFill>
                            <a:schemeClr val="tx1"/>
                          </a:solidFill>
                          <a:ea typeface="BIZ UDPゴシック" panose="020B0400000000000000" pitchFamily="50" charset="-128"/>
                        </a:rPr>
                        <a:t>追加学習</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9205086"/>
                  </a:ext>
                </a:extLst>
              </a:tr>
              <a:tr h="370840">
                <a:tc>
                  <a:txBody>
                    <a:bodyPr/>
                    <a:lstStyle/>
                    <a:p>
                      <a:pPr algn="r"/>
                      <a:r>
                        <a:rPr kumimoji="1" lang="ja-JP" altLang="en-US" sz="2000" dirty="0">
                          <a:ea typeface="BIZ UDPゴシック" panose="020B0400000000000000" pitchFamily="50" charset="-128"/>
                        </a:rPr>
                        <a:t>学習データ数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2000" dirty="0">
                          <a:ea typeface="BIZ UDPゴシック" panose="020B0400000000000000" pitchFamily="50" charset="-128"/>
                        </a:rPr>
                        <a:t>1024(256/</a:t>
                      </a:r>
                      <a:r>
                        <a:rPr kumimoji="1" lang="ja-JP" altLang="en-US" sz="2000" dirty="0">
                          <a:ea typeface="BIZ UDPゴシック" panose="020B0400000000000000" pitchFamily="50" charset="-128"/>
                        </a:rPr>
                        <a:t>台</a:t>
                      </a:r>
                      <a:r>
                        <a:rPr kumimoji="1" lang="en-US" altLang="ja-JP" sz="2000" dirty="0">
                          <a:ea typeface="BIZ UDPゴシック" panose="020B0400000000000000" pitchFamily="50" charset="-128"/>
                        </a:rPr>
                        <a:t>)</a:t>
                      </a:r>
                      <a:endParaRPr kumimoji="1" lang="ja-JP" altLang="en-US" sz="2000" dirty="0">
                        <a:ea typeface="BIZ UDPゴシック" panose="020B0400000000000000"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kumimoji="1" lang="en-US" altLang="ja-JP" sz="2000" dirty="0" smtClean="0">
                          <a:ea typeface="BIZ UDPゴシック" panose="020B0400000000000000" pitchFamily="50" charset="-128"/>
                        </a:rPr>
                        <a:t>1024</a:t>
                      </a:r>
                      <a:r>
                        <a:rPr kumimoji="1" lang="ja-JP" altLang="en-US" sz="2000" baseline="0" dirty="0" smtClean="0">
                          <a:ea typeface="BIZ UDPゴシック" panose="020B0400000000000000" pitchFamily="50" charset="-128"/>
                        </a:rPr>
                        <a:t> </a:t>
                      </a:r>
                      <a:r>
                        <a:rPr kumimoji="1" lang="en-US" altLang="ja-JP" sz="2000" dirty="0" smtClean="0">
                          <a:ea typeface="BIZ UDPゴシック" panose="020B0400000000000000" pitchFamily="50" charset="-128"/>
                        </a:rPr>
                        <a:t>+ 64 </a:t>
                      </a:r>
                      <a:r>
                        <a:rPr kumimoji="1" lang="en-US" altLang="ja-JP" sz="2000" dirty="0">
                          <a:ea typeface="BIZ UDPゴシック" panose="020B0400000000000000" pitchFamily="50" charset="-128"/>
                        </a:rPr>
                        <a:t>or 128(</a:t>
                      </a:r>
                      <a:r>
                        <a:rPr kumimoji="1" lang="ja-JP" altLang="en-US" sz="2000" dirty="0">
                          <a:ea typeface="BIZ UDPゴシック" panose="020B0400000000000000" pitchFamily="50" charset="-128"/>
                        </a:rPr>
                        <a:t>先行</a:t>
                      </a:r>
                      <a:r>
                        <a:rPr kumimoji="1" lang="en-US" altLang="ja-JP" sz="2000" dirty="0">
                          <a:ea typeface="BIZ UDPゴシック" panose="020B0400000000000000" pitchFamily="50" charset="-128"/>
                        </a:rPr>
                        <a:t>+ </a:t>
                      </a:r>
                      <a:r>
                        <a:rPr kumimoji="1" lang="ja-JP" altLang="en-US" sz="2000" dirty="0">
                          <a:ea typeface="BIZ UDPゴシック" panose="020B0400000000000000" pitchFamily="50" charset="-128"/>
                        </a:rPr>
                        <a:t>追加</a:t>
                      </a:r>
                      <a:r>
                        <a:rPr kumimoji="1" lang="en-US" altLang="ja-JP" sz="2000" dirty="0">
                          <a:ea typeface="BIZ UDPゴシック" panose="020B0400000000000000" pitchFamily="50" charset="-128"/>
                        </a:rPr>
                        <a:t>)</a:t>
                      </a:r>
                      <a:endParaRPr kumimoji="1" lang="ja-JP" altLang="en-US" sz="2000" dirty="0">
                        <a:ea typeface="BIZ UDPゴシック" panose="020B0400000000000000" pitchFamily="50" charset="-128"/>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696448165"/>
                  </a:ext>
                </a:extLst>
              </a:tr>
              <a:tr h="370840">
                <a:tc>
                  <a:txBody>
                    <a:bodyPr/>
                    <a:lstStyle/>
                    <a:p>
                      <a:pPr algn="r"/>
                      <a:r>
                        <a:rPr kumimoji="1" lang="ja-JP" altLang="en-US" sz="2000" dirty="0">
                          <a:ea typeface="BIZ UDPゴシック" panose="020B0400000000000000" pitchFamily="50" charset="-128"/>
                        </a:rPr>
                        <a:t>バッチサイズ</a:t>
                      </a:r>
                    </a:p>
                  </a:txBody>
                  <a:tcPr>
                    <a:lnR w="12700" cap="flat" cmpd="sng" algn="ctr">
                      <a:solidFill>
                        <a:schemeClr val="tx1"/>
                      </a:solidFill>
                      <a:prstDash val="solid"/>
                      <a:round/>
                      <a:headEnd type="none" w="med" len="med"/>
                      <a:tailEnd type="none" w="med" len="med"/>
                    </a:lnR>
                    <a:noFill/>
                  </a:tcPr>
                </a:tc>
                <a:tc>
                  <a:txBody>
                    <a:bodyPr/>
                    <a:lstStyle/>
                    <a:p>
                      <a:pPr algn="ctr"/>
                      <a:r>
                        <a:rPr kumimoji="1" lang="en-US" altLang="ja-JP" sz="2000" dirty="0">
                          <a:ea typeface="BIZ UDPゴシック" panose="020B0400000000000000" pitchFamily="50" charset="-128"/>
                        </a:rPr>
                        <a:t>512</a:t>
                      </a:r>
                      <a:endParaRPr kumimoji="1" lang="ja-JP" altLang="en-US" sz="2000" dirty="0">
                        <a:ea typeface="BIZ UDPゴシック" panose="020B0400000000000000" pitchFamily="50" charset="-128"/>
                      </a:endParaRPr>
                    </a:p>
                  </a:txBody>
                  <a:tcPr>
                    <a:lnL w="12700" cap="flat" cmpd="sng" algn="ctr">
                      <a:solidFill>
                        <a:schemeClr val="tx1"/>
                      </a:solidFill>
                      <a:prstDash val="solid"/>
                      <a:round/>
                      <a:headEnd type="none" w="med" len="med"/>
                      <a:tailEnd type="none" w="med" len="med"/>
                    </a:lnL>
                    <a:noFill/>
                  </a:tcPr>
                </a:tc>
                <a:tc>
                  <a:txBody>
                    <a:bodyPr/>
                    <a:lstStyle/>
                    <a:p>
                      <a:pPr algn="ctr"/>
                      <a:r>
                        <a:rPr kumimoji="1" lang="en-US" altLang="ja-JP" sz="2000" dirty="0">
                          <a:ea typeface="BIZ UDPゴシック" panose="020B0400000000000000" pitchFamily="50" charset="-128"/>
                        </a:rPr>
                        <a:t>512</a:t>
                      </a:r>
                      <a:endParaRPr kumimoji="1" lang="ja-JP" altLang="en-US" sz="2000" dirty="0">
                        <a:ea typeface="BIZ UDPゴシック" panose="020B0400000000000000" pitchFamily="50" charset="-128"/>
                      </a:endParaRPr>
                    </a:p>
                  </a:txBody>
                  <a:tcPr>
                    <a:noFill/>
                  </a:tcPr>
                </a:tc>
                <a:extLst>
                  <a:ext uri="{0D108BD9-81ED-4DB2-BD59-A6C34878D82A}">
                    <a16:rowId xmlns:a16="http://schemas.microsoft.com/office/drawing/2014/main" val="409676168"/>
                  </a:ext>
                </a:extLst>
              </a:tr>
              <a:tr h="370840">
                <a:tc>
                  <a:txBody>
                    <a:bodyPr/>
                    <a:lstStyle/>
                    <a:p>
                      <a:pPr algn="r"/>
                      <a:r>
                        <a:rPr kumimoji="1" lang="en-US" altLang="ja-JP" sz="2000" dirty="0">
                          <a:ea typeface="BIZ UDPゴシック" panose="020B0400000000000000" pitchFamily="50" charset="-128"/>
                        </a:rPr>
                        <a:t>Epoch</a:t>
                      </a:r>
                      <a:r>
                        <a:rPr kumimoji="1" lang="ja-JP" altLang="en-US" sz="2000" dirty="0">
                          <a:ea typeface="BIZ UDPゴシック" panose="020B0400000000000000" pitchFamily="50" charset="-128"/>
                        </a:rPr>
                        <a:t>数</a:t>
                      </a:r>
                    </a:p>
                  </a:txBody>
                  <a:tcPr>
                    <a:lnR w="12700" cap="flat" cmpd="sng" algn="ctr">
                      <a:solidFill>
                        <a:schemeClr val="tx1"/>
                      </a:solidFill>
                      <a:prstDash val="solid"/>
                      <a:round/>
                      <a:headEnd type="none" w="med" len="med"/>
                      <a:tailEnd type="none" w="med" len="med"/>
                    </a:lnR>
                    <a:noFill/>
                  </a:tcPr>
                </a:tc>
                <a:tc>
                  <a:txBody>
                    <a:bodyPr/>
                    <a:lstStyle/>
                    <a:p>
                      <a:pPr algn="ctr"/>
                      <a:r>
                        <a:rPr kumimoji="1" lang="en-US" altLang="ja-JP" sz="2000" dirty="0">
                          <a:ea typeface="BIZ UDPゴシック" panose="020B0400000000000000" pitchFamily="50" charset="-128"/>
                        </a:rPr>
                        <a:t>150</a:t>
                      </a:r>
                      <a:endParaRPr kumimoji="1" lang="ja-JP" altLang="en-US" sz="2000" dirty="0">
                        <a:ea typeface="BIZ UDPゴシック" panose="020B0400000000000000" pitchFamily="50" charset="-128"/>
                      </a:endParaRPr>
                    </a:p>
                  </a:txBody>
                  <a:tcPr>
                    <a:lnL w="12700" cap="flat" cmpd="sng" algn="ctr">
                      <a:solidFill>
                        <a:schemeClr val="tx1"/>
                      </a:solidFill>
                      <a:prstDash val="solid"/>
                      <a:round/>
                      <a:headEnd type="none" w="med" len="med"/>
                      <a:tailEnd type="none" w="med" len="med"/>
                    </a:lnL>
                    <a:noFill/>
                  </a:tcPr>
                </a:tc>
                <a:tc>
                  <a:txBody>
                    <a:bodyPr/>
                    <a:lstStyle/>
                    <a:p>
                      <a:pPr algn="ctr"/>
                      <a:r>
                        <a:rPr kumimoji="1" lang="en-US" altLang="ja-JP" sz="2000" dirty="0">
                          <a:ea typeface="BIZ UDPゴシック" panose="020B0400000000000000" pitchFamily="50" charset="-128"/>
                        </a:rPr>
                        <a:t>50</a:t>
                      </a:r>
                      <a:endParaRPr kumimoji="1" lang="ja-JP" altLang="en-US" sz="2000" dirty="0">
                        <a:ea typeface="BIZ UDPゴシック" panose="020B0400000000000000" pitchFamily="50" charset="-128"/>
                      </a:endParaRPr>
                    </a:p>
                  </a:txBody>
                  <a:tcPr>
                    <a:noFill/>
                  </a:tcPr>
                </a:tc>
                <a:extLst>
                  <a:ext uri="{0D108BD9-81ED-4DB2-BD59-A6C34878D82A}">
                    <a16:rowId xmlns:a16="http://schemas.microsoft.com/office/drawing/2014/main" val="784529003"/>
                  </a:ext>
                </a:extLst>
              </a:tr>
              <a:tr h="370840">
                <a:tc>
                  <a:txBody>
                    <a:bodyPr/>
                    <a:lstStyle/>
                    <a:p>
                      <a:pPr algn="r"/>
                      <a:r>
                        <a:rPr kumimoji="1" lang="ja-JP" altLang="en-US" sz="2000" dirty="0">
                          <a:ea typeface="BIZ UDPゴシック" panose="020B0400000000000000" pitchFamily="50" charset="-128"/>
                        </a:rPr>
                        <a:t>学習初期の重み</a:t>
                      </a:r>
                    </a:p>
                  </a:txBody>
                  <a:tcPr>
                    <a:lnR w="12700" cap="flat" cmpd="sng" algn="ctr">
                      <a:solidFill>
                        <a:schemeClr val="tx1"/>
                      </a:solidFill>
                      <a:prstDash val="solid"/>
                      <a:round/>
                      <a:headEnd type="none" w="med" len="med"/>
                      <a:tailEnd type="none" w="med" len="med"/>
                    </a:lnR>
                    <a:noFill/>
                  </a:tcPr>
                </a:tc>
                <a:tc>
                  <a:txBody>
                    <a:bodyPr/>
                    <a:lstStyle/>
                    <a:p>
                      <a:pPr algn="ctr"/>
                      <a:r>
                        <a:rPr kumimoji="1" lang="ja-JP" altLang="en-US" sz="2000" dirty="0">
                          <a:ea typeface="BIZ UDPゴシック" panose="020B0400000000000000" pitchFamily="50" charset="-128"/>
                        </a:rPr>
                        <a:t>初期化</a:t>
                      </a:r>
                    </a:p>
                  </a:txBody>
                  <a:tcPr>
                    <a:lnL w="12700" cap="flat" cmpd="sng" algn="ctr">
                      <a:solidFill>
                        <a:schemeClr val="tx1"/>
                      </a:solidFill>
                      <a:prstDash val="solid"/>
                      <a:round/>
                      <a:headEnd type="none" w="med" len="med"/>
                      <a:tailEnd type="none" w="med" len="med"/>
                    </a:lnL>
                    <a:noFill/>
                  </a:tcPr>
                </a:tc>
                <a:tc>
                  <a:txBody>
                    <a:bodyPr/>
                    <a:lstStyle/>
                    <a:p>
                      <a:pPr algn="ctr"/>
                      <a:r>
                        <a:rPr kumimoji="1" lang="ja-JP" altLang="en-US" sz="2000" dirty="0">
                          <a:ea typeface="BIZ UDPゴシック" panose="020B0400000000000000" pitchFamily="50" charset="-128"/>
                        </a:rPr>
                        <a:t>先行学習後の重み</a:t>
                      </a:r>
                    </a:p>
                  </a:txBody>
                  <a:tcPr>
                    <a:noFill/>
                  </a:tcPr>
                </a:tc>
                <a:extLst>
                  <a:ext uri="{0D108BD9-81ED-4DB2-BD59-A6C34878D82A}">
                    <a16:rowId xmlns:a16="http://schemas.microsoft.com/office/drawing/2014/main" val="3593378645"/>
                  </a:ext>
                </a:extLst>
              </a:tr>
              <a:tr h="370840">
                <a:tc>
                  <a:txBody>
                    <a:bodyPr/>
                    <a:lstStyle/>
                    <a:p>
                      <a:pPr algn="r"/>
                      <a:r>
                        <a:rPr kumimoji="1" lang="en-US" altLang="ja-JP" sz="2000" dirty="0">
                          <a:ea typeface="BIZ UDPゴシック" panose="020B0400000000000000" pitchFamily="50" charset="-128"/>
                        </a:rPr>
                        <a:t>Early stop</a:t>
                      </a:r>
                      <a:endParaRPr kumimoji="1" lang="ja-JP" altLang="en-US" sz="2000" dirty="0">
                        <a:ea typeface="BIZ UDPゴシック" panose="020B0400000000000000" pitchFamily="50" charset="-128"/>
                      </a:endParaRPr>
                    </a:p>
                  </a:txBody>
                  <a:tcPr>
                    <a:lnR w="12700" cap="flat" cmpd="sng" algn="ctr">
                      <a:solidFill>
                        <a:schemeClr val="tx1"/>
                      </a:solidFill>
                      <a:prstDash val="solid"/>
                      <a:round/>
                      <a:headEnd type="none" w="med" len="med"/>
                      <a:tailEnd type="none" w="med" len="med"/>
                    </a:lnR>
                    <a:noFill/>
                  </a:tcPr>
                </a:tc>
                <a:tc gridSpan="2">
                  <a:txBody>
                    <a:bodyPr/>
                    <a:lstStyle/>
                    <a:p>
                      <a:pPr algn="ctr"/>
                      <a:r>
                        <a:rPr kumimoji="1" lang="ja-JP" altLang="en-US" sz="2000" dirty="0">
                          <a:ea typeface="BIZ UDPゴシック" panose="020B0400000000000000" pitchFamily="50" charset="-128"/>
                        </a:rPr>
                        <a:t>検証用データの</a:t>
                      </a:r>
                      <a:r>
                        <a:rPr kumimoji="1" lang="en-US" altLang="ja-JP" sz="2000" dirty="0">
                          <a:ea typeface="BIZ UDPゴシック" panose="020B0400000000000000" pitchFamily="50" charset="-128"/>
                        </a:rPr>
                        <a:t>Accuracy</a:t>
                      </a:r>
                      <a:r>
                        <a:rPr kumimoji="1" lang="ja-JP" altLang="en-US" sz="2000" dirty="0">
                          <a:ea typeface="BIZ UDPゴシック" panose="020B0400000000000000" pitchFamily="50" charset="-128"/>
                        </a:rPr>
                        <a:t>が最も高いもの</a:t>
                      </a:r>
                    </a:p>
                  </a:txBody>
                  <a:tcPr>
                    <a:lnL w="12700" cap="flat" cmpd="sng" algn="ctr">
                      <a:solidFill>
                        <a:schemeClr val="tx1"/>
                      </a:solidFill>
                      <a:prstDash val="solid"/>
                      <a:round/>
                      <a:headEnd type="none" w="med" len="med"/>
                      <a:tailEnd type="none" w="med" len="med"/>
                    </a:lnL>
                    <a:noFill/>
                  </a:tcPr>
                </a:tc>
                <a:tc hMerge="1">
                  <a:txBody>
                    <a:bodyPr/>
                    <a:lstStyle/>
                    <a:p>
                      <a:endParaRPr kumimoji="1" lang="ja-JP" altLang="en-US" dirty="0"/>
                    </a:p>
                  </a:txBody>
                  <a:tcPr/>
                </a:tc>
                <a:extLst>
                  <a:ext uri="{0D108BD9-81ED-4DB2-BD59-A6C34878D82A}">
                    <a16:rowId xmlns:a16="http://schemas.microsoft.com/office/drawing/2014/main" val="3352324082"/>
                  </a:ext>
                </a:extLst>
              </a:tr>
              <a:tr h="370840">
                <a:tc>
                  <a:txBody>
                    <a:bodyPr/>
                    <a:lstStyle/>
                    <a:p>
                      <a:pPr algn="r"/>
                      <a:r>
                        <a:rPr kumimoji="1" lang="ja-JP" altLang="en-US" sz="2000" dirty="0">
                          <a:ea typeface="BIZ UDPゴシック" panose="020B0400000000000000" pitchFamily="50" charset="-128"/>
                        </a:rPr>
                        <a:t>損失関数</a:t>
                      </a:r>
                    </a:p>
                  </a:txBody>
                  <a:tcPr>
                    <a:lnR w="12700" cap="flat" cmpd="sng" algn="ctr">
                      <a:solidFill>
                        <a:schemeClr val="tx1"/>
                      </a:solidFill>
                      <a:prstDash val="solid"/>
                      <a:round/>
                      <a:headEnd type="none" w="med" len="med"/>
                      <a:tailEnd type="none" w="med" len="med"/>
                    </a:lnR>
                    <a:noFill/>
                  </a:tcPr>
                </a:tc>
                <a:tc gridSpan="2">
                  <a:txBody>
                    <a:bodyPr/>
                    <a:lstStyle/>
                    <a:p>
                      <a:pPr algn="ctr"/>
                      <a:r>
                        <a:rPr kumimoji="1" lang="en-US" altLang="ja-JP" sz="2000" dirty="0">
                          <a:ea typeface="BIZ UDPゴシック" panose="020B0400000000000000" pitchFamily="50" charset="-128"/>
                        </a:rPr>
                        <a:t>-ln(AUC)</a:t>
                      </a:r>
                      <a:endParaRPr kumimoji="1" lang="ja-JP" altLang="en-US" sz="2000" dirty="0">
                        <a:ea typeface="BIZ UDPゴシック" panose="020B0400000000000000" pitchFamily="50" charset="-128"/>
                      </a:endParaRPr>
                    </a:p>
                  </a:txBody>
                  <a:tcPr>
                    <a:lnL w="12700" cap="flat" cmpd="sng" algn="ctr">
                      <a:solidFill>
                        <a:schemeClr val="tx1"/>
                      </a:solidFill>
                      <a:prstDash val="solid"/>
                      <a:round/>
                      <a:headEnd type="none" w="med" len="med"/>
                      <a:tailEnd type="none" w="med" len="med"/>
                    </a:lnL>
                    <a:noFill/>
                  </a:tcPr>
                </a:tc>
                <a:tc hMerge="1">
                  <a:txBody>
                    <a:bodyPr/>
                    <a:lstStyle/>
                    <a:p>
                      <a:endParaRPr kumimoji="1" lang="ja-JP" altLang="en-US"/>
                    </a:p>
                  </a:txBody>
                  <a:tcPr/>
                </a:tc>
                <a:extLst>
                  <a:ext uri="{0D108BD9-81ED-4DB2-BD59-A6C34878D82A}">
                    <a16:rowId xmlns:a16="http://schemas.microsoft.com/office/drawing/2014/main" val="3603691241"/>
                  </a:ext>
                </a:extLst>
              </a:tr>
            </a:tbl>
          </a:graphicData>
        </a:graphic>
      </p:graphicFrame>
      <p:sp>
        <p:nvSpPr>
          <p:cNvPr id="14" name="1 つの角を切り取った四角形 1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8" name="テキスト ボックス 7">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1446901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4354077" cy="584775"/>
          </a:xfrm>
          <a:prstGeom prst="rect">
            <a:avLst/>
          </a:prstGeom>
          <a:noFill/>
        </p:spPr>
        <p:txBody>
          <a:bodyPr wrap="none" rtlCol="0">
            <a:spAutoFit/>
          </a:bodyPr>
          <a:lstStyle/>
          <a:p>
            <a:r>
              <a:rPr kumimoji="1" lang="ja-JP" altLang="en-US" sz="3200" dirty="0">
                <a:latin typeface="Meiryo" panose="020B0604030504040204" pitchFamily="34" charset="-128"/>
                <a:ea typeface="Meiryo" panose="020B0604030504040204" pitchFamily="34" charset="-128"/>
              </a:rPr>
              <a:t>本実験　</a:t>
            </a:r>
            <a:r>
              <a:rPr kumimoji="1" lang="en" altLang="ja-JP" sz="2400" dirty="0">
                <a:latin typeface="Meiryo" panose="020B0604030504040204" pitchFamily="34" charset="-128"/>
                <a:ea typeface="Meiryo" panose="020B0604030504040204" pitchFamily="34" charset="-128"/>
              </a:rPr>
              <a:t> </a:t>
            </a:r>
            <a:r>
              <a:rPr kumimoji="1" lang="en" altLang="ja-JP" sz="2400" dirty="0" smtClean="0">
                <a:latin typeface="Meiryo" panose="020B0604030504040204" pitchFamily="34" charset="-128"/>
                <a:ea typeface="Meiryo" panose="020B0604030504040204" pitchFamily="34" charset="-128"/>
              </a:rPr>
              <a:t>-</a:t>
            </a:r>
            <a:r>
              <a:rPr kumimoji="1" lang="ja-JP" altLang="en-US" sz="2400" dirty="0" smtClean="0">
                <a:latin typeface="Meiryo" panose="020B0604030504040204" pitchFamily="34" charset="-128"/>
                <a:ea typeface="Meiryo" panose="020B0604030504040204" pitchFamily="34" charset="-128"/>
              </a:rPr>
              <a:t>モデルについて</a:t>
            </a:r>
            <a:r>
              <a:rPr lang="en-US" altLang="ja-JP" sz="2400" dirty="0" smtClean="0">
                <a:latin typeface="Meiryo" panose="020B0604030504040204" pitchFamily="34" charset="-128"/>
                <a:ea typeface="Meiryo" panose="020B0604030504040204" pitchFamily="34" charset="-128"/>
              </a:rPr>
              <a:t>-</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16</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7DE20BA6-3EB3-FE41-8F49-1BF723ADB041}"/>
              </a:ext>
            </a:extLst>
          </p:cNvPr>
          <p:cNvSpPr/>
          <p:nvPr/>
        </p:nvSpPr>
        <p:spPr>
          <a:xfrm>
            <a:off x="478324" y="1198746"/>
            <a:ext cx="5641122"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944771148"/>
              </p:ext>
            </p:extLst>
          </p:nvPr>
        </p:nvGraphicFramePr>
        <p:xfrm>
          <a:off x="318977" y="1574021"/>
          <a:ext cx="8689308" cy="1188720"/>
        </p:xfrm>
        <a:graphic>
          <a:graphicData uri="http://schemas.openxmlformats.org/drawingml/2006/table">
            <a:tbl>
              <a:tblPr firstRow="1" bandRow="1">
                <a:tableStyleId>{5C22544A-7EE6-4342-B048-85BDC9FD1C3A}</a:tableStyleId>
              </a:tblPr>
              <a:tblGrid>
                <a:gridCol w="3080715">
                  <a:extLst>
                    <a:ext uri="{9D8B030D-6E8A-4147-A177-3AD203B41FA5}">
                      <a16:colId xmlns:a16="http://schemas.microsoft.com/office/drawing/2014/main" val="1678945687"/>
                    </a:ext>
                  </a:extLst>
                </a:gridCol>
                <a:gridCol w="5608593">
                  <a:extLst>
                    <a:ext uri="{9D8B030D-6E8A-4147-A177-3AD203B41FA5}">
                      <a16:colId xmlns:a16="http://schemas.microsoft.com/office/drawing/2014/main" val="3558306245"/>
                    </a:ext>
                  </a:extLst>
                </a:gridCol>
              </a:tblGrid>
              <a:tr h="370840">
                <a:tc>
                  <a:txBody>
                    <a:bodyPr/>
                    <a:lstStyle/>
                    <a:p>
                      <a:r>
                        <a:rPr kumimoji="1" lang="ja-JP" altLang="en-US" sz="2000" b="0" dirty="0">
                          <a:solidFill>
                            <a:schemeClr val="tx1"/>
                          </a:solidFill>
                          <a:latin typeface="BIZ UDPゴシック" panose="020B0400000000000000" pitchFamily="50" charset="-128"/>
                          <a:ea typeface="BIZ UDPゴシック" panose="020B0400000000000000" pitchFamily="50" charset="-128"/>
                        </a:rPr>
                        <a:t>モデル名</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2000" b="0" dirty="0">
                          <a:solidFill>
                            <a:schemeClr val="tx1"/>
                          </a:solidFill>
                          <a:latin typeface="BIZ UDPゴシック" panose="020B0400000000000000" pitchFamily="50" charset="-128"/>
                          <a:ea typeface="BIZ UDPゴシック" panose="020B0400000000000000" pitchFamily="50" charset="-128"/>
                        </a:rPr>
                        <a:t>備考</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8828738"/>
                  </a:ext>
                </a:extLst>
              </a:tr>
              <a:tr h="370840">
                <a:tc>
                  <a:txBody>
                    <a:bodyPr/>
                    <a:lstStyle/>
                    <a:p>
                      <a:r>
                        <a:rPr kumimoji="1" lang="en-US" altLang="ja-JP" sz="2000" dirty="0">
                          <a:latin typeface="Meiryo UI" panose="020B0604030504040204" pitchFamily="50" charset="-128"/>
                          <a:ea typeface="Meiryo UI" panose="020B0604030504040204" pitchFamily="50" charset="-128"/>
                        </a:rPr>
                        <a:t>Baseline</a:t>
                      </a:r>
                      <a:endParaRPr kumimoji="1" lang="ja-JP" altLang="en-US" sz="20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kumimoji="1" lang="ja-JP" altLang="en-US" sz="2000" dirty="0">
                          <a:latin typeface="Meiryo UI" panose="020B0604030504040204" pitchFamily="50" charset="-128"/>
                          <a:ea typeface="Meiryo UI" panose="020B0604030504040204" pitchFamily="50" charset="-128"/>
                        </a:rPr>
                        <a:t>先行学習モデル</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35113177"/>
                  </a:ext>
                </a:extLst>
              </a:tr>
              <a:tr h="370840">
                <a:tc>
                  <a:txBody>
                    <a:bodyPr/>
                    <a:lstStyle/>
                    <a:p>
                      <a:r>
                        <a:rPr kumimoji="1" lang="en-US" altLang="ja-JP" sz="2000" dirty="0">
                          <a:latin typeface="Meiryo UI" panose="020B0604030504040204" pitchFamily="50" charset="-128"/>
                          <a:ea typeface="Meiryo UI" panose="020B0604030504040204" pitchFamily="50" charset="-128"/>
                        </a:rPr>
                        <a:t>Test Car Only </a:t>
                      </a:r>
                      <a:endParaRPr kumimoji="1" lang="ja-JP" altLang="en-US" sz="20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noFill/>
                  </a:tcPr>
                </a:tc>
                <a:tc>
                  <a:txBody>
                    <a:bodyPr/>
                    <a:lstStyle/>
                    <a:p>
                      <a:r>
                        <a:rPr kumimoji="1" lang="ja-JP" altLang="en-US" sz="2000" dirty="0">
                          <a:latin typeface="Meiryo UI" panose="020B0604030504040204" pitchFamily="50" charset="-128"/>
                          <a:ea typeface="Meiryo UI" panose="020B0604030504040204" pitchFamily="50" charset="-128"/>
                        </a:rPr>
                        <a:t>テスト対象の車両のみで学習したモデル</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4042572729"/>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52526138"/>
              </p:ext>
            </p:extLst>
          </p:nvPr>
        </p:nvGraphicFramePr>
        <p:xfrm>
          <a:off x="318977" y="3140765"/>
          <a:ext cx="8689308" cy="2590800"/>
        </p:xfrm>
        <a:graphic>
          <a:graphicData uri="http://schemas.openxmlformats.org/drawingml/2006/table">
            <a:tbl>
              <a:tblPr firstRow="1" bandRow="1">
                <a:tableStyleId>{5C22544A-7EE6-4342-B048-85BDC9FD1C3A}</a:tableStyleId>
              </a:tblPr>
              <a:tblGrid>
                <a:gridCol w="3092438">
                  <a:extLst>
                    <a:ext uri="{9D8B030D-6E8A-4147-A177-3AD203B41FA5}">
                      <a16:colId xmlns:a16="http://schemas.microsoft.com/office/drawing/2014/main" val="1678945687"/>
                    </a:ext>
                  </a:extLst>
                </a:gridCol>
                <a:gridCol w="5596870">
                  <a:extLst>
                    <a:ext uri="{9D8B030D-6E8A-4147-A177-3AD203B41FA5}">
                      <a16:colId xmlns:a16="http://schemas.microsoft.com/office/drawing/2014/main" val="3558306245"/>
                    </a:ext>
                  </a:extLst>
                </a:gridCol>
              </a:tblGrid>
              <a:tr h="370840">
                <a:tc>
                  <a:txBody>
                    <a:bodyPr/>
                    <a:lstStyle/>
                    <a:p>
                      <a:r>
                        <a:rPr kumimoji="1" lang="ja-JP" altLang="en-US" sz="2000" b="0" dirty="0" smtClean="0">
                          <a:solidFill>
                            <a:schemeClr val="tx1"/>
                          </a:solidFill>
                          <a:latin typeface="BIZ UDPゴシック" panose="020B0400000000000000" pitchFamily="50" charset="-128"/>
                          <a:ea typeface="BIZ UDPゴシック" panose="020B0400000000000000" pitchFamily="50" charset="-128"/>
                        </a:rPr>
                        <a:t>手法名</a:t>
                      </a:r>
                      <a:endParaRPr kumimoji="1" lang="ja-JP" altLang="en-US" sz="2000" b="0" dirty="0">
                        <a:solidFill>
                          <a:schemeClr val="tx1"/>
                        </a:solidFill>
                        <a:latin typeface="BIZ UDPゴシック" panose="020B0400000000000000" pitchFamily="50" charset="-128"/>
                        <a:ea typeface="BIZ UDPゴシック" panose="020B0400000000000000" pitchFamily="50" charset="-128"/>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2000" b="0" dirty="0">
                          <a:solidFill>
                            <a:schemeClr val="tx1"/>
                          </a:solidFill>
                          <a:latin typeface="BIZ UDPゴシック" panose="020B0400000000000000" pitchFamily="50" charset="-128"/>
                          <a:ea typeface="BIZ UDPゴシック" panose="020B0400000000000000" pitchFamily="50" charset="-128"/>
                        </a:rPr>
                        <a:t>追加データの選択方法</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8828738"/>
                  </a:ext>
                </a:extLst>
              </a:tr>
              <a:tr h="370840">
                <a:tc>
                  <a:txBody>
                    <a:bodyPr/>
                    <a:lstStyle/>
                    <a:p>
                      <a:r>
                        <a:rPr kumimoji="1" lang="en-US" altLang="ja-JP" sz="2000" dirty="0">
                          <a:latin typeface="Meiryo UI" panose="020B0604030504040204" pitchFamily="50" charset="-128"/>
                          <a:ea typeface="Meiryo UI" panose="020B0604030504040204" pitchFamily="50" charset="-128"/>
                        </a:rPr>
                        <a:t>Random Sampling</a:t>
                      </a:r>
                      <a:endParaRPr kumimoji="1" lang="ja-JP" altLang="en-US" sz="2000" dirty="0">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kumimoji="1" lang="ja-JP" altLang="en-US" sz="2000" dirty="0">
                          <a:latin typeface="Meiryo UI" panose="020B0604030504040204" pitchFamily="50" charset="-128"/>
                          <a:ea typeface="Meiryo UI" panose="020B0604030504040204" pitchFamily="50" charset="-128"/>
                        </a:rPr>
                        <a:t>ランダムに選択</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35113177"/>
                  </a:ext>
                </a:extLst>
              </a:tr>
              <a:tr h="370840">
                <a:tc>
                  <a:txBody>
                    <a:bodyPr/>
                    <a:lstStyle/>
                    <a:p>
                      <a:r>
                        <a:rPr kumimoji="1" lang="en-US" altLang="ja-JP" sz="2000" dirty="0">
                          <a:latin typeface="Meiryo UI" panose="020B0604030504040204" pitchFamily="50" charset="-128"/>
                          <a:ea typeface="Meiryo UI" panose="020B0604030504040204" pitchFamily="50" charset="-128"/>
                        </a:rPr>
                        <a:t>Positive</a:t>
                      </a:r>
                      <a:r>
                        <a:rPr kumimoji="1" lang="en-US" altLang="ja-JP" sz="2000" baseline="0" dirty="0">
                          <a:latin typeface="Meiryo UI" panose="020B0604030504040204" pitchFamily="50" charset="-128"/>
                          <a:ea typeface="Meiryo UI" panose="020B0604030504040204" pitchFamily="50" charset="-128"/>
                        </a:rPr>
                        <a:t> Random Sampling</a:t>
                      </a:r>
                    </a:p>
                  </a:txBody>
                  <a:tcPr anchor="ctr">
                    <a:lnR w="12700" cap="flat" cmpd="sng" algn="ctr">
                      <a:solidFill>
                        <a:schemeClr val="tx1"/>
                      </a:solidFill>
                      <a:prstDash val="solid"/>
                      <a:round/>
                      <a:headEnd type="none" w="med" len="med"/>
                      <a:tailEnd type="none" w="med" len="med"/>
                    </a:lnR>
                    <a:noFill/>
                  </a:tcPr>
                </a:tc>
                <a:tc>
                  <a:txBody>
                    <a:bodyPr/>
                    <a:lstStyle/>
                    <a:p>
                      <a:r>
                        <a:rPr kumimoji="1" lang="ja-JP" altLang="en-US" sz="2000" dirty="0">
                          <a:latin typeface="Meiryo UI" panose="020B0604030504040204" pitchFamily="50" charset="-128"/>
                          <a:ea typeface="Meiryo UI" panose="020B0604030504040204" pitchFamily="50" charset="-128"/>
                        </a:rPr>
                        <a:t>先行学習モデルの予測が</a:t>
                      </a:r>
                      <a:r>
                        <a:rPr kumimoji="1" lang="en-US" altLang="ja-JP" sz="2000" dirty="0">
                          <a:latin typeface="Meiryo UI" panose="020B0604030504040204" pitchFamily="50" charset="-128"/>
                          <a:ea typeface="Meiryo UI" panose="020B0604030504040204" pitchFamily="50" charset="-128"/>
                        </a:rPr>
                        <a:t>Positive</a:t>
                      </a:r>
                      <a:r>
                        <a:rPr kumimoji="1" lang="ja-JP" altLang="en-US" sz="2000" dirty="0">
                          <a:latin typeface="Meiryo UI" panose="020B0604030504040204" pitchFamily="50" charset="-128"/>
                          <a:ea typeface="Meiryo UI" panose="020B0604030504040204" pitchFamily="50" charset="-128"/>
                        </a:rPr>
                        <a:t>のものから</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ランダムに選択</a:t>
                      </a: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773574026"/>
                  </a:ext>
                </a:extLst>
              </a:tr>
              <a:tr h="370840">
                <a:tc>
                  <a:txBody>
                    <a:bodyPr/>
                    <a:lstStyle/>
                    <a:p>
                      <a:r>
                        <a:rPr kumimoji="1" lang="en-US" altLang="ja-JP" sz="2000" baseline="0" dirty="0">
                          <a:latin typeface="Meiryo UI" panose="020B0604030504040204" pitchFamily="50" charset="-128"/>
                          <a:ea typeface="Meiryo UI" panose="020B0604030504040204" pitchFamily="50" charset="-128"/>
                        </a:rPr>
                        <a:t>Uncertainty Sampling</a:t>
                      </a:r>
                    </a:p>
                  </a:txBody>
                  <a:tcPr anchor="ctr">
                    <a:lnR w="12700" cap="flat" cmpd="sng" algn="ctr">
                      <a:solidFill>
                        <a:schemeClr val="tx1"/>
                      </a:solidFill>
                      <a:prstDash val="solid"/>
                      <a:round/>
                      <a:headEnd type="none" w="med" len="med"/>
                      <a:tailEnd type="none" w="med" len="med"/>
                    </a:lnR>
                    <a:noFill/>
                  </a:tcPr>
                </a:tc>
                <a:tc>
                  <a:txBody>
                    <a:bodyPr/>
                    <a:lstStyle/>
                    <a:p>
                      <a:r>
                        <a:rPr kumimoji="1" lang="en-US" altLang="ja-JP" sz="2000" dirty="0">
                          <a:latin typeface="Meiryo UI" panose="020B0604030504040204" pitchFamily="50" charset="-128"/>
                          <a:ea typeface="Meiryo UI" panose="020B0604030504040204" pitchFamily="50" charset="-128"/>
                        </a:rPr>
                        <a:t>Uncertainty</a:t>
                      </a:r>
                      <a:r>
                        <a:rPr kumimoji="1" lang="ja-JP" altLang="en-US" sz="2000" dirty="0">
                          <a:latin typeface="Meiryo UI" panose="020B0604030504040204" pitchFamily="50" charset="-128"/>
                          <a:ea typeface="Meiryo UI" panose="020B0604030504040204" pitchFamily="50" charset="-128"/>
                        </a:rPr>
                        <a:t>が小さいものから選択</a:t>
                      </a: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66146428"/>
                  </a:ext>
                </a:extLst>
              </a:tr>
              <a:tr h="370840">
                <a:tc>
                  <a:txBody>
                    <a:bodyPr/>
                    <a:lstStyle/>
                    <a:p>
                      <a:r>
                        <a:rPr kumimoji="1" lang="en-US" altLang="ja-JP" sz="2000" baseline="0" dirty="0">
                          <a:latin typeface="Meiryo UI" panose="020B0604030504040204" pitchFamily="50" charset="-128"/>
                          <a:ea typeface="Meiryo UI" panose="020B0604030504040204" pitchFamily="50" charset="-128"/>
                        </a:rPr>
                        <a:t>Positive Uncertainty Sampling</a:t>
                      </a:r>
                    </a:p>
                  </a:txBody>
                  <a:tcPr anchor="ctr">
                    <a:lnR w="12700" cap="flat" cmpd="sng" algn="ctr">
                      <a:solidFill>
                        <a:schemeClr val="tx1"/>
                      </a:solidFill>
                      <a:prstDash val="solid"/>
                      <a:round/>
                      <a:headEnd type="none" w="med" len="med"/>
                      <a:tailEnd type="none" w="med" len="med"/>
                    </a:lnR>
                    <a:noFill/>
                  </a:tcPr>
                </a:tc>
                <a:tc>
                  <a:txBody>
                    <a:bodyPr/>
                    <a:lstStyle/>
                    <a:p>
                      <a:r>
                        <a:rPr kumimoji="1" lang="ja-JP" altLang="en-US" sz="2000" dirty="0">
                          <a:latin typeface="Meiryo UI" panose="020B0604030504040204" pitchFamily="50" charset="-128"/>
                          <a:ea typeface="Meiryo UI" panose="020B0604030504040204" pitchFamily="50" charset="-128"/>
                        </a:rPr>
                        <a:t>先行学習モデルの予測が</a:t>
                      </a:r>
                      <a:r>
                        <a:rPr kumimoji="1" lang="en-US" altLang="ja-JP" sz="2000" dirty="0">
                          <a:latin typeface="Meiryo UI" panose="020B0604030504040204" pitchFamily="50" charset="-128"/>
                          <a:ea typeface="Meiryo UI" panose="020B0604030504040204" pitchFamily="50" charset="-128"/>
                        </a:rPr>
                        <a:t>Positive</a:t>
                      </a:r>
                      <a:r>
                        <a:rPr kumimoji="1" lang="ja-JP" altLang="en-US" sz="2000" dirty="0">
                          <a:latin typeface="Meiryo UI" panose="020B0604030504040204" pitchFamily="50" charset="-128"/>
                          <a:ea typeface="Meiryo UI" panose="020B0604030504040204" pitchFamily="50" charset="-128"/>
                        </a:rPr>
                        <a:t>のもののうち</a:t>
                      </a:r>
                      <a:r>
                        <a:rPr kumimoji="1" lang="en-US" altLang="ja-JP" sz="2000" dirty="0">
                          <a:latin typeface="Meiryo UI" panose="020B0604030504040204" pitchFamily="50" charset="-128"/>
                          <a:ea typeface="Meiryo UI" panose="020B0604030504040204" pitchFamily="50" charset="-128"/>
                        </a:rPr>
                        <a:t>, </a:t>
                      </a:r>
                    </a:p>
                    <a:p>
                      <a:r>
                        <a:rPr kumimoji="1" lang="en-US" altLang="ja-JP" sz="2000" dirty="0">
                          <a:latin typeface="Meiryo UI" panose="020B0604030504040204" pitchFamily="50" charset="-128"/>
                          <a:ea typeface="Meiryo UI" panose="020B0604030504040204" pitchFamily="50" charset="-128"/>
                        </a:rPr>
                        <a:t>Uncertainty</a:t>
                      </a:r>
                      <a:r>
                        <a:rPr kumimoji="1" lang="ja-JP" altLang="en-US" sz="2000" dirty="0">
                          <a:latin typeface="Meiryo UI" panose="020B0604030504040204" pitchFamily="50" charset="-128"/>
                          <a:ea typeface="Meiryo UI" panose="020B0604030504040204" pitchFamily="50" charset="-128"/>
                        </a:rPr>
                        <a:t>が小さいものから選択</a:t>
                      </a: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602643526"/>
                  </a:ext>
                </a:extLst>
              </a:tr>
            </a:tbl>
          </a:graphicData>
        </a:graphic>
      </p:graphicFrame>
      <p:sp>
        <p:nvSpPr>
          <p:cNvPr id="14" name="1 つの角を切り取った四角形 1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5" name="テキスト ボックス 14">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1635355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264" y="1869496"/>
            <a:ext cx="4506736" cy="3491410"/>
          </a:xfrm>
          <a:prstGeom prst="rect">
            <a:avLst/>
          </a:prstGeom>
        </p:spPr>
      </p:pic>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5867697"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本実験　</a:t>
            </a:r>
            <a:r>
              <a:rPr kumimoji="1" lang="en"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追加学習戦略と</a:t>
            </a:r>
            <a:r>
              <a:rPr kumimoji="1" lang="en-US" altLang="ja-JP" sz="2400" dirty="0">
                <a:latin typeface="Meiryo" panose="020B0604030504040204" pitchFamily="34" charset="-128"/>
                <a:ea typeface="Meiryo" panose="020B0604030504040204" pitchFamily="34" charset="-128"/>
              </a:rPr>
              <a:t>AUC</a:t>
            </a:r>
            <a:r>
              <a:rPr kumimoji="1" lang="ja-JP" altLang="en-US" sz="2400">
                <a:latin typeface="Meiryo" panose="020B0604030504040204" pitchFamily="34" charset="-128"/>
                <a:ea typeface="Meiryo" panose="020B0604030504040204" pitchFamily="34" charset="-128"/>
              </a:rPr>
              <a:t>の変化</a:t>
            </a:r>
            <a:r>
              <a:rPr lang="en-US" altLang="ja-JP" sz="2400" dirty="0">
                <a:latin typeface="Meiryo" panose="020B0604030504040204" pitchFamily="34" charset="-128"/>
                <a:ea typeface="Meiryo" panose="020B0604030504040204" pitchFamily="34" charset="-128"/>
              </a:rPr>
              <a:t>-</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17</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819665" y="1618817"/>
            <a:ext cx="2141933" cy="369332"/>
          </a:xfrm>
          <a:prstGeom prst="rect">
            <a:avLst/>
          </a:prstGeom>
          <a:noFill/>
        </p:spPr>
        <p:txBody>
          <a:bodyPr wrap="none" rtlCol="0">
            <a:spAutoFit/>
          </a:bodyPr>
          <a:lstStyle/>
          <a:p>
            <a:r>
              <a:rPr kumimoji="1" lang="ja-JP" altLang="en-US" dirty="0">
                <a:latin typeface="BIZ UDPゴシック" panose="020B0400000000000000" pitchFamily="50" charset="-128"/>
                <a:ea typeface="BIZ UDPゴシック" panose="020B0400000000000000" pitchFamily="50" charset="-128"/>
              </a:rPr>
              <a:t>追加データ数：</a:t>
            </a:r>
            <a:r>
              <a:rPr kumimoji="1" lang="en-US" altLang="ja-JP" dirty="0">
                <a:latin typeface="BIZ UDPゴシック" panose="020B0400000000000000" pitchFamily="50" charset="-128"/>
                <a:ea typeface="BIZ UDPゴシック" panose="020B0400000000000000" pitchFamily="50" charset="-128"/>
              </a:rPr>
              <a:t>128</a:t>
            </a:r>
            <a:endParaRPr kumimoji="1" lang="ja-JP" altLang="en-US" dirty="0">
              <a:latin typeface="BIZ UDPゴシック" panose="020B0400000000000000" pitchFamily="50" charset="-128"/>
              <a:ea typeface="BIZ UDPゴシック" panose="020B0400000000000000" pitchFamily="50" charset="-128"/>
            </a:endParaRPr>
          </a:p>
        </p:txBody>
      </p:sp>
      <p:sp>
        <p:nvSpPr>
          <p:cNvPr id="8" name="テキスト ボックス 7"/>
          <p:cNvSpPr txBox="1"/>
          <p:nvPr/>
        </p:nvSpPr>
        <p:spPr>
          <a:xfrm>
            <a:off x="1878496" y="5360906"/>
            <a:ext cx="5517536" cy="707886"/>
          </a:xfrm>
          <a:prstGeom prst="rect">
            <a:avLst/>
          </a:prstGeom>
          <a:noFill/>
        </p:spPr>
        <p:txBody>
          <a:bodyPr wrap="none" rtlCol="0">
            <a:spAutoFit/>
          </a:bodyPr>
          <a:lstStyle/>
          <a:p>
            <a:r>
              <a:rPr kumimoji="1" lang="en-US" altLang="ja-JP" sz="2000" dirty="0">
                <a:ea typeface="BIZ UDPゴシック" panose="020B0400000000000000" pitchFamily="50" charset="-128"/>
              </a:rPr>
              <a:t>Uncertainty</a:t>
            </a:r>
            <a:r>
              <a:rPr kumimoji="1" lang="ja-JP" altLang="en-US" sz="2000" dirty="0">
                <a:ea typeface="BIZ UDPゴシック" panose="020B0400000000000000" pitchFamily="50" charset="-128"/>
              </a:rPr>
              <a:t>が低いものや予測が</a:t>
            </a:r>
            <a:r>
              <a:rPr kumimoji="1" lang="en-US" altLang="ja-JP" sz="2000" dirty="0">
                <a:ea typeface="BIZ UDPゴシック" panose="020B0400000000000000" pitchFamily="50" charset="-128"/>
              </a:rPr>
              <a:t>Positive</a:t>
            </a:r>
            <a:r>
              <a:rPr kumimoji="1" lang="ja-JP" altLang="en-US" sz="2000" dirty="0">
                <a:ea typeface="BIZ UDPゴシック" panose="020B0400000000000000" pitchFamily="50" charset="-128"/>
              </a:rPr>
              <a:t>のものを</a:t>
            </a:r>
            <a:endParaRPr kumimoji="1" lang="en-US" altLang="ja-JP" sz="2000" dirty="0">
              <a:ea typeface="BIZ UDPゴシック" panose="020B0400000000000000" pitchFamily="50" charset="-128"/>
            </a:endParaRPr>
          </a:p>
          <a:p>
            <a:pPr algn="ctr"/>
            <a:r>
              <a:rPr kumimoji="1" lang="ja-JP" altLang="en-US" sz="2000" dirty="0">
                <a:ea typeface="BIZ UDPゴシック" panose="020B0400000000000000" pitchFamily="50" charset="-128"/>
              </a:rPr>
              <a:t>学習させるとスコアが向上する傾向</a:t>
            </a:r>
          </a:p>
        </p:txBody>
      </p:sp>
      <p:sp>
        <p:nvSpPr>
          <p:cNvPr id="20" name="1 つの角を切り取った四角形 19">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14" y="1869619"/>
            <a:ext cx="4735772" cy="3488176"/>
          </a:xfrm>
          <a:prstGeom prst="rect">
            <a:avLst/>
          </a:prstGeom>
        </p:spPr>
      </p:pic>
      <p:sp>
        <p:nvSpPr>
          <p:cNvPr id="6" name="テキスト ボックス 5"/>
          <p:cNvSpPr txBox="1"/>
          <p:nvPr/>
        </p:nvSpPr>
        <p:spPr>
          <a:xfrm>
            <a:off x="1619809" y="1583282"/>
            <a:ext cx="1996059" cy="369332"/>
          </a:xfrm>
          <a:prstGeom prst="rect">
            <a:avLst/>
          </a:prstGeom>
          <a:noFill/>
        </p:spPr>
        <p:txBody>
          <a:bodyPr wrap="none" rtlCol="0">
            <a:spAutoFit/>
          </a:bodyPr>
          <a:lstStyle/>
          <a:p>
            <a:r>
              <a:rPr kumimoji="1" lang="ja-JP" altLang="en-US" dirty="0">
                <a:latin typeface="BIZ UDPゴシック" panose="020B0400000000000000" pitchFamily="50" charset="-128"/>
                <a:ea typeface="BIZ UDPゴシック" panose="020B0400000000000000" pitchFamily="50" charset="-128"/>
              </a:rPr>
              <a:t>追加データ数：</a:t>
            </a:r>
            <a:r>
              <a:rPr kumimoji="1" lang="en-US" altLang="ja-JP" dirty="0">
                <a:latin typeface="BIZ UDPゴシック" panose="020B0400000000000000" pitchFamily="50" charset="-128"/>
                <a:ea typeface="BIZ UDPゴシック" panose="020B0400000000000000" pitchFamily="50" charset="-128"/>
              </a:rPr>
              <a:t>64</a:t>
            </a:r>
            <a:endParaRPr kumimoji="1" lang="ja-JP" altLang="en-US" dirty="0">
              <a:latin typeface="BIZ UDPゴシック" panose="020B0400000000000000" pitchFamily="50" charset="-128"/>
              <a:ea typeface="BIZ UDPゴシック" panose="020B0400000000000000" pitchFamily="50" charset="-128"/>
            </a:endParaRPr>
          </a:p>
        </p:txBody>
      </p:sp>
      <p:sp>
        <p:nvSpPr>
          <p:cNvPr id="15" name="テキスト ボックス 14">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1397045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3467616" cy="584775"/>
          </a:xfrm>
          <a:prstGeom prst="rect">
            <a:avLst/>
          </a:prstGeom>
          <a:noFill/>
        </p:spPr>
        <p:txBody>
          <a:bodyPr wrap="none" rtlCol="0">
            <a:spAutoFit/>
          </a:bodyPr>
          <a:lstStyle/>
          <a:p>
            <a:r>
              <a:rPr kumimoji="1" lang="ja-JP" altLang="en-US" sz="3200" dirty="0">
                <a:latin typeface="Meiryo" panose="020B0604030504040204" pitchFamily="34" charset="-128"/>
                <a:ea typeface="Meiryo" panose="020B0604030504040204" pitchFamily="34" charset="-128"/>
              </a:rPr>
              <a:t>結言・今後の展望</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18</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7DE20BA6-3EB3-FE41-8F49-1BF723ADB041}"/>
              </a:ext>
            </a:extLst>
          </p:cNvPr>
          <p:cNvSpPr/>
          <p:nvPr/>
        </p:nvSpPr>
        <p:spPr>
          <a:xfrm>
            <a:off x="478324" y="1198746"/>
            <a:ext cx="5641122"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9" name="テキスト ボックス 18">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
        <p:nvSpPr>
          <p:cNvPr id="5" name="正方形/長方形 4"/>
          <p:cNvSpPr/>
          <p:nvPr/>
        </p:nvSpPr>
        <p:spPr>
          <a:xfrm>
            <a:off x="998788" y="1026462"/>
            <a:ext cx="7146423" cy="852669"/>
          </a:xfrm>
          <a:prstGeom prst="rect">
            <a:avLst/>
          </a:prstGeom>
          <a:ln w="28575">
            <a:solidFill>
              <a:schemeClr val="accent4"/>
            </a:solidFill>
          </a:ln>
        </p:spPr>
        <p:txBody>
          <a:bodyPr wrap="square">
            <a:spAutoFit/>
          </a:bodyPr>
          <a:lstStyle/>
          <a:p>
            <a:pPr lvl="0">
              <a:lnSpc>
                <a:spcPct val="150000"/>
              </a:lnSpc>
            </a:pPr>
            <a:r>
              <a:rPr kumimoji="1" lang="ja-JP" altLang="en-US" dirty="0" smtClean="0">
                <a:solidFill>
                  <a:prstClr val="black"/>
                </a:solidFill>
                <a:latin typeface="BIZ UDPゴシック" panose="020B0400000000000000" pitchFamily="50" charset="-128"/>
                <a:ea typeface="BIZ UDPゴシック" panose="020B0400000000000000" pitchFamily="50" charset="-128"/>
              </a:rPr>
              <a:t>目的：１</a:t>
            </a:r>
            <a:r>
              <a:rPr kumimoji="1" lang="en-US" altLang="ja-JP" dirty="0" smtClean="0">
                <a:solidFill>
                  <a:prstClr val="black"/>
                </a:solidFill>
                <a:latin typeface="BIZ UDPゴシック" panose="020B0400000000000000" pitchFamily="50" charset="-128"/>
                <a:ea typeface="BIZ UDPゴシック" panose="020B0400000000000000" pitchFamily="50" charset="-128"/>
              </a:rPr>
              <a:t>.</a:t>
            </a:r>
            <a:r>
              <a:rPr kumimoji="1" lang="ja-JP" altLang="en-US" dirty="0">
                <a:solidFill>
                  <a:prstClr val="black"/>
                </a:solidFill>
                <a:latin typeface="BIZ UDPゴシック" panose="020B0400000000000000" pitchFamily="50" charset="-128"/>
                <a:ea typeface="BIZ UDPゴシック" panose="020B0400000000000000" pitchFamily="50" charset="-128"/>
              </a:rPr>
              <a:t>既往研究において</a:t>
            </a:r>
            <a:r>
              <a:rPr kumimoji="1" lang="en-US" altLang="ja-JP" dirty="0">
                <a:solidFill>
                  <a:prstClr val="black"/>
                </a:solidFill>
                <a:latin typeface="BIZ UDPゴシック" panose="020B0400000000000000" pitchFamily="50" charset="-128"/>
                <a:ea typeface="BIZ UDPゴシック" panose="020B0400000000000000" pitchFamily="50" charset="-128"/>
              </a:rPr>
              <a:t>DOOR</a:t>
            </a:r>
            <a:r>
              <a:rPr kumimoji="1" lang="ja-JP" altLang="en-US" dirty="0">
                <a:solidFill>
                  <a:prstClr val="black"/>
                </a:solidFill>
                <a:latin typeface="BIZ UDPゴシック" panose="020B0400000000000000" pitchFamily="50" charset="-128"/>
                <a:ea typeface="BIZ UDPゴシック" panose="020B0400000000000000" pitchFamily="50" charset="-128"/>
              </a:rPr>
              <a:t>の</a:t>
            </a:r>
            <a:r>
              <a:rPr kumimoji="1" lang="en-US" altLang="ja-JP" dirty="0">
                <a:solidFill>
                  <a:prstClr val="black"/>
                </a:solidFill>
                <a:latin typeface="BIZ UDPゴシック" panose="020B0400000000000000" pitchFamily="50" charset="-128"/>
                <a:ea typeface="BIZ UDPゴシック" panose="020B0400000000000000" pitchFamily="50" charset="-128"/>
              </a:rPr>
              <a:t>AUC</a:t>
            </a:r>
            <a:r>
              <a:rPr kumimoji="1" lang="ja-JP" altLang="en-US" dirty="0">
                <a:solidFill>
                  <a:prstClr val="black"/>
                </a:solidFill>
                <a:latin typeface="BIZ UDPゴシック" panose="020B0400000000000000" pitchFamily="50" charset="-128"/>
                <a:ea typeface="BIZ UDPゴシック" panose="020B0400000000000000" pitchFamily="50" charset="-128"/>
              </a:rPr>
              <a:t>が低下する原因の</a:t>
            </a:r>
            <a:r>
              <a:rPr kumimoji="1" lang="ja-JP" altLang="en-US" dirty="0" smtClean="0">
                <a:solidFill>
                  <a:prstClr val="black"/>
                </a:solidFill>
                <a:latin typeface="BIZ UDPゴシック" panose="020B0400000000000000" pitchFamily="50" charset="-128"/>
                <a:ea typeface="BIZ UDPゴシック" panose="020B0400000000000000" pitchFamily="50" charset="-128"/>
              </a:rPr>
              <a:t>調査</a:t>
            </a:r>
            <a:endParaRPr kumimoji="1" lang="en-US" altLang="ja-JP" dirty="0" smtClean="0">
              <a:solidFill>
                <a:prstClr val="black"/>
              </a:solidFill>
              <a:latin typeface="BIZ UDPゴシック" panose="020B0400000000000000" pitchFamily="50" charset="-128"/>
              <a:ea typeface="BIZ UDPゴシック" panose="020B0400000000000000" pitchFamily="50" charset="-128"/>
            </a:endParaRPr>
          </a:p>
          <a:p>
            <a:pPr lvl="0">
              <a:lnSpc>
                <a:spcPct val="150000"/>
              </a:lnSpc>
            </a:pPr>
            <a:r>
              <a:rPr kumimoji="1" lang="ja-JP" altLang="en-US" dirty="0">
                <a:solidFill>
                  <a:prstClr val="black"/>
                </a:solidFill>
                <a:latin typeface="BIZ UDPゴシック" panose="020B0400000000000000" pitchFamily="50" charset="-128"/>
                <a:ea typeface="BIZ UDPゴシック" panose="020B0400000000000000" pitchFamily="50" charset="-128"/>
              </a:rPr>
              <a:t>　　 </a:t>
            </a:r>
            <a:r>
              <a:rPr kumimoji="1" lang="ja-JP" altLang="en-US" dirty="0" smtClean="0">
                <a:solidFill>
                  <a:prstClr val="black"/>
                </a:solidFill>
                <a:latin typeface="BIZ UDPゴシック" panose="020B0400000000000000" pitchFamily="50" charset="-128"/>
                <a:ea typeface="BIZ UDPゴシック" panose="020B0400000000000000" pitchFamily="50" charset="-128"/>
              </a:rPr>
              <a:t>  </a:t>
            </a:r>
            <a:r>
              <a:rPr kumimoji="1" lang="en-US" altLang="ja-JP" dirty="0" smtClean="0">
                <a:solidFill>
                  <a:prstClr val="black"/>
                </a:solidFill>
                <a:latin typeface="BIZ UDPゴシック" panose="020B0400000000000000" pitchFamily="50" charset="-128"/>
                <a:ea typeface="BIZ UDPゴシック" panose="020B0400000000000000" pitchFamily="50" charset="-128"/>
              </a:rPr>
              <a:t>2</a:t>
            </a:r>
            <a:r>
              <a:rPr kumimoji="1" lang="en-US" altLang="ja-JP" dirty="0">
                <a:solidFill>
                  <a:prstClr val="black"/>
                </a:solidFill>
                <a:latin typeface="BIZ UDPゴシック" panose="020B0400000000000000" pitchFamily="50" charset="-128"/>
                <a:ea typeface="BIZ UDPゴシック" panose="020B0400000000000000" pitchFamily="50" charset="-128"/>
              </a:rPr>
              <a:t>. </a:t>
            </a:r>
            <a:r>
              <a:rPr kumimoji="1" lang="ja-JP" altLang="en-US" dirty="0">
                <a:solidFill>
                  <a:prstClr val="black"/>
                </a:solidFill>
                <a:latin typeface="BIZ UDPゴシック" panose="020B0400000000000000" pitchFamily="50" charset="-128"/>
                <a:ea typeface="BIZ UDPゴシック" panose="020B0400000000000000" pitchFamily="50" charset="-128"/>
              </a:rPr>
              <a:t>よりコストパフォーマンスのよいモデル更新手法の検討</a:t>
            </a:r>
            <a:endParaRPr kumimoji="1" lang="en-US" altLang="ja-JP" dirty="0">
              <a:solidFill>
                <a:prstClr val="black"/>
              </a:solidFill>
              <a:latin typeface="BIZ UDPゴシック" panose="020B0400000000000000" pitchFamily="50" charset="-128"/>
              <a:ea typeface="BIZ UDPゴシック" panose="020B0400000000000000" pitchFamily="50" charset="-128"/>
            </a:endParaRPr>
          </a:p>
        </p:txBody>
      </p:sp>
      <p:sp>
        <p:nvSpPr>
          <p:cNvPr id="13" name="正方形/長方形 12"/>
          <p:cNvSpPr/>
          <p:nvPr/>
        </p:nvSpPr>
        <p:spPr>
          <a:xfrm>
            <a:off x="318977" y="2074755"/>
            <a:ext cx="8689308" cy="4708981"/>
          </a:xfrm>
          <a:prstGeom prst="rect">
            <a:avLst/>
          </a:prstGeom>
          <a:ln w="28575">
            <a:noFill/>
          </a:ln>
        </p:spPr>
        <p:txBody>
          <a:bodyPr wrap="square">
            <a:spAutoFit/>
          </a:bodyPr>
          <a:lstStyle/>
          <a:p>
            <a:pPr lvl="0">
              <a:lnSpc>
                <a:spcPct val="150000"/>
              </a:lnSpc>
            </a:pPr>
            <a:r>
              <a:rPr kumimoji="1" lang="ja-JP" altLang="en-US" dirty="0">
                <a:solidFill>
                  <a:prstClr val="black"/>
                </a:solidFill>
                <a:latin typeface="Meiryo UI" panose="020B0604030504040204" pitchFamily="50" charset="-128"/>
                <a:ea typeface="Meiryo UI" panose="020B0604030504040204" pitchFamily="50" charset="-128"/>
              </a:rPr>
              <a:t>・既往研究の傾向とは異なり、</a:t>
            </a:r>
            <a:r>
              <a:rPr kumimoji="1" lang="en-US" altLang="ja-JP" dirty="0">
                <a:solidFill>
                  <a:prstClr val="black"/>
                </a:solidFill>
                <a:latin typeface="Meiryo UI" panose="020B0604030504040204" pitchFamily="50" charset="-128"/>
                <a:ea typeface="Meiryo UI" panose="020B0604030504040204" pitchFamily="50" charset="-128"/>
              </a:rPr>
              <a:t>Uncertainty Sampling</a:t>
            </a:r>
            <a:r>
              <a:rPr kumimoji="1" lang="ja-JP" altLang="en-US" dirty="0">
                <a:solidFill>
                  <a:prstClr val="black"/>
                </a:solidFill>
                <a:latin typeface="Meiryo UI" panose="020B0604030504040204" pitchFamily="50" charset="-128"/>
                <a:ea typeface="Meiryo UI" panose="020B0604030504040204" pitchFamily="50" charset="-128"/>
              </a:rPr>
              <a:t>でも追加学習の効果がみられた。</a:t>
            </a:r>
            <a:endParaRPr kumimoji="1" lang="en-US" altLang="ja-JP" dirty="0">
              <a:solidFill>
                <a:prstClr val="black"/>
              </a:solidFill>
              <a:latin typeface="Meiryo UI" panose="020B0604030504040204" pitchFamily="50" charset="-128"/>
              <a:ea typeface="Meiryo UI" panose="020B0604030504040204" pitchFamily="50" charset="-128"/>
            </a:endParaRPr>
          </a:p>
          <a:p>
            <a:pPr lvl="0">
              <a:lnSpc>
                <a:spcPct val="150000"/>
              </a:lnSpc>
            </a:pPr>
            <a:r>
              <a:rPr kumimoji="1" lang="ja-JP" altLang="en-US" dirty="0">
                <a:solidFill>
                  <a:prstClr val="black"/>
                </a:solidFill>
                <a:latin typeface="Meiryo UI" panose="020B0604030504040204" pitchFamily="50" charset="-128"/>
                <a:ea typeface="Meiryo UI" panose="020B0604030504040204" pitchFamily="50" charset="-128"/>
              </a:rPr>
              <a:t>既往</a:t>
            </a:r>
            <a:r>
              <a:rPr kumimoji="1" lang="ja-JP" altLang="en-US" dirty="0" smtClean="0">
                <a:solidFill>
                  <a:prstClr val="black"/>
                </a:solidFill>
                <a:latin typeface="Meiryo UI" panose="020B0604030504040204" pitchFamily="50" charset="-128"/>
                <a:ea typeface="Meiryo UI" panose="020B0604030504040204" pitchFamily="50" charset="-128"/>
              </a:rPr>
              <a:t>研究</a:t>
            </a:r>
            <a:r>
              <a:rPr kumimoji="1" lang="ja-JP" altLang="en-US" dirty="0">
                <a:solidFill>
                  <a:prstClr val="black"/>
                </a:solidFill>
                <a:latin typeface="Meiryo UI" panose="020B0604030504040204" pitchFamily="50" charset="-128"/>
                <a:ea typeface="Meiryo UI" panose="020B0604030504040204" pitchFamily="50" charset="-128"/>
              </a:rPr>
              <a:t>結果</a:t>
            </a:r>
            <a:r>
              <a:rPr kumimoji="1" lang="ja-JP" altLang="en-US" dirty="0" smtClean="0">
                <a:solidFill>
                  <a:prstClr val="black"/>
                </a:solidFill>
                <a:latin typeface="Meiryo UI" panose="020B0604030504040204" pitchFamily="50" charset="-128"/>
                <a:ea typeface="Meiryo UI" panose="020B0604030504040204" pitchFamily="50" charset="-128"/>
              </a:rPr>
              <a:t>の原因については明らかにはならず、さらなる調査が必要</a:t>
            </a:r>
            <a:endParaRPr kumimoji="1" lang="en-US" altLang="ja-JP" dirty="0" smtClean="0">
              <a:solidFill>
                <a:prstClr val="black"/>
              </a:solidFill>
              <a:latin typeface="Meiryo UI" panose="020B0604030504040204" pitchFamily="50" charset="-128"/>
              <a:ea typeface="Meiryo UI" panose="020B0604030504040204" pitchFamily="50" charset="-128"/>
            </a:endParaRPr>
          </a:p>
          <a:p>
            <a:pPr lvl="0">
              <a:lnSpc>
                <a:spcPct val="150000"/>
              </a:lnSpc>
            </a:pPr>
            <a:endParaRPr kumimoji="1" lang="en-US" altLang="ja-JP" dirty="0" smtClean="0">
              <a:solidFill>
                <a:prstClr val="black"/>
              </a:solidFill>
              <a:latin typeface="Meiryo UI" panose="020B0604030504040204" pitchFamily="50" charset="-128"/>
              <a:ea typeface="Meiryo UI" panose="020B0604030504040204" pitchFamily="50" charset="-128"/>
            </a:endParaRPr>
          </a:p>
          <a:p>
            <a:pPr lvl="0">
              <a:lnSpc>
                <a:spcPct val="150000"/>
              </a:lnSpc>
            </a:pPr>
            <a:r>
              <a:rPr kumimoji="1" lang="ja-JP" altLang="en-US" dirty="0" smtClean="0">
                <a:solidFill>
                  <a:prstClr val="black"/>
                </a:solidFill>
                <a:latin typeface="Meiryo UI" panose="020B0604030504040204" pitchFamily="50" charset="-128"/>
                <a:ea typeface="Meiryo UI" panose="020B0604030504040204" pitchFamily="50" charset="-128"/>
              </a:rPr>
              <a:t>・</a:t>
            </a:r>
            <a:r>
              <a:rPr kumimoji="1" lang="en-US" altLang="ja-JP" dirty="0">
                <a:solidFill>
                  <a:prstClr val="black"/>
                </a:solidFill>
                <a:latin typeface="Meiryo UI" panose="020B0604030504040204" pitchFamily="50" charset="-128"/>
                <a:ea typeface="Meiryo UI" panose="020B0604030504040204" pitchFamily="50" charset="-128"/>
              </a:rPr>
              <a:t>Uncertainty</a:t>
            </a:r>
            <a:r>
              <a:rPr kumimoji="1" lang="ja-JP" altLang="en-US" dirty="0">
                <a:solidFill>
                  <a:prstClr val="black"/>
                </a:solidFill>
                <a:latin typeface="Meiryo UI" panose="020B0604030504040204" pitchFamily="50" charset="-128"/>
                <a:ea typeface="Meiryo UI" panose="020B0604030504040204" pitchFamily="50" charset="-128"/>
              </a:rPr>
              <a:t>を用いたもののほかに先行学習モデルが</a:t>
            </a:r>
            <a:r>
              <a:rPr kumimoji="1" lang="en-US" altLang="ja-JP" dirty="0">
                <a:solidFill>
                  <a:prstClr val="black"/>
                </a:solidFill>
                <a:latin typeface="Meiryo UI" panose="020B0604030504040204" pitchFamily="50" charset="-128"/>
                <a:ea typeface="Meiryo UI" panose="020B0604030504040204" pitchFamily="50" charset="-128"/>
              </a:rPr>
              <a:t>Positive</a:t>
            </a:r>
            <a:r>
              <a:rPr kumimoji="1" lang="ja-JP" altLang="en-US" dirty="0">
                <a:solidFill>
                  <a:prstClr val="black"/>
                </a:solidFill>
                <a:latin typeface="Meiryo UI" panose="020B0604030504040204" pitchFamily="50" charset="-128"/>
                <a:ea typeface="Meiryo UI" panose="020B0604030504040204" pitchFamily="50" charset="-128"/>
              </a:rPr>
              <a:t>と判定したデータ</a:t>
            </a:r>
            <a:r>
              <a:rPr kumimoji="1" lang="ja-JP" altLang="en-US" dirty="0" smtClean="0">
                <a:solidFill>
                  <a:prstClr val="black"/>
                </a:solidFill>
                <a:latin typeface="Meiryo UI" panose="020B0604030504040204" pitchFamily="50" charset="-128"/>
                <a:ea typeface="Meiryo UI" panose="020B0604030504040204" pitchFamily="50" charset="-128"/>
              </a:rPr>
              <a:t>から</a:t>
            </a:r>
            <a:endParaRPr kumimoji="1" lang="en-US" altLang="ja-JP" dirty="0" smtClean="0">
              <a:solidFill>
                <a:prstClr val="black"/>
              </a:solidFill>
              <a:latin typeface="Meiryo UI" panose="020B0604030504040204" pitchFamily="50" charset="-128"/>
              <a:ea typeface="Meiryo UI" panose="020B0604030504040204" pitchFamily="50" charset="-128"/>
            </a:endParaRPr>
          </a:p>
          <a:p>
            <a:pPr lvl="0">
              <a:lnSpc>
                <a:spcPct val="150000"/>
              </a:lnSpc>
            </a:pPr>
            <a:r>
              <a:rPr kumimoji="1" lang="ja-JP" altLang="en-US" dirty="0" smtClean="0">
                <a:solidFill>
                  <a:prstClr val="black"/>
                </a:solidFill>
                <a:latin typeface="Meiryo UI" panose="020B0604030504040204" pitchFamily="50" charset="-128"/>
                <a:ea typeface="Meiryo UI" panose="020B0604030504040204" pitchFamily="50" charset="-128"/>
              </a:rPr>
              <a:t>追加</a:t>
            </a:r>
            <a:r>
              <a:rPr kumimoji="1" lang="ja-JP" altLang="en-US" dirty="0">
                <a:solidFill>
                  <a:prstClr val="black"/>
                </a:solidFill>
                <a:latin typeface="Meiryo UI" panose="020B0604030504040204" pitchFamily="50" charset="-128"/>
                <a:ea typeface="Meiryo UI" panose="020B0604030504040204" pitchFamily="50" charset="-128"/>
              </a:rPr>
              <a:t>学習データを選択する手法を提案し、スコアが向上する傾向を確認した</a:t>
            </a:r>
            <a:endParaRPr kumimoji="1" lang="en-US" altLang="ja-JP" dirty="0">
              <a:solidFill>
                <a:prstClr val="black"/>
              </a:solidFill>
              <a:latin typeface="Meiryo UI" panose="020B0604030504040204" pitchFamily="50" charset="-128"/>
              <a:ea typeface="Meiryo UI" panose="020B0604030504040204" pitchFamily="50" charset="-128"/>
            </a:endParaRPr>
          </a:p>
          <a:p>
            <a:pPr lvl="0">
              <a:lnSpc>
                <a:spcPct val="150000"/>
              </a:lnSpc>
            </a:pPr>
            <a:endParaRPr kumimoji="1" lang="en-US" altLang="ja-JP" dirty="0">
              <a:solidFill>
                <a:prstClr val="black"/>
              </a:solidFill>
              <a:latin typeface="Meiryo UI" panose="020B0604030504040204" pitchFamily="50" charset="-128"/>
              <a:ea typeface="Meiryo UI" panose="020B0604030504040204" pitchFamily="50" charset="-128"/>
            </a:endParaRPr>
          </a:p>
          <a:p>
            <a:pPr lvl="0">
              <a:lnSpc>
                <a:spcPct val="150000"/>
              </a:lnSpc>
            </a:pPr>
            <a:r>
              <a:rPr kumimoji="1" lang="ja-JP" altLang="en-US" sz="2000" dirty="0">
                <a:solidFill>
                  <a:prstClr val="black"/>
                </a:solidFill>
                <a:latin typeface="Meiryo UI" panose="020B0604030504040204" pitchFamily="50" charset="-128"/>
                <a:ea typeface="Meiryo UI" panose="020B0604030504040204" pitchFamily="50" charset="-128"/>
              </a:rPr>
              <a:t>今後について</a:t>
            </a:r>
            <a:endParaRPr kumimoji="1" lang="en-US" altLang="ja-JP" sz="2000" dirty="0">
              <a:solidFill>
                <a:prstClr val="black"/>
              </a:solidFill>
              <a:latin typeface="Meiryo UI" panose="020B0604030504040204" pitchFamily="50" charset="-128"/>
              <a:ea typeface="Meiryo UI" panose="020B0604030504040204" pitchFamily="50" charset="-128"/>
            </a:endParaRPr>
          </a:p>
          <a:p>
            <a:pPr lvl="0">
              <a:lnSpc>
                <a:spcPct val="150000"/>
              </a:lnSpc>
            </a:pPr>
            <a:r>
              <a:rPr kumimoji="1" lang="ja-JP" altLang="en-US" dirty="0">
                <a:solidFill>
                  <a:prstClr val="black"/>
                </a:solidFill>
                <a:latin typeface="Meiryo UI" panose="020B0604030504040204" pitchFamily="50" charset="-128"/>
                <a:ea typeface="Meiryo UI" panose="020B0604030504040204" pitchFamily="50" charset="-128"/>
              </a:rPr>
              <a:t>・元々の先行学習の結果がよいためどの戦略が最適かが明らかではなくさらなる検討が必要</a:t>
            </a:r>
            <a:endParaRPr kumimoji="1" lang="en-US" altLang="ja-JP" dirty="0">
              <a:solidFill>
                <a:prstClr val="black"/>
              </a:solidFill>
              <a:latin typeface="Meiryo UI" panose="020B0604030504040204" pitchFamily="50" charset="-128"/>
              <a:ea typeface="Meiryo UI" panose="020B0604030504040204" pitchFamily="50" charset="-128"/>
            </a:endParaRPr>
          </a:p>
          <a:p>
            <a:pPr lvl="0">
              <a:lnSpc>
                <a:spcPct val="150000"/>
              </a:lnSpc>
            </a:pPr>
            <a:endParaRPr kumimoji="1" lang="en-US" altLang="ja-JP" dirty="0">
              <a:solidFill>
                <a:prstClr val="black"/>
              </a:solidFill>
              <a:latin typeface="Meiryo UI" panose="020B0604030504040204" pitchFamily="50" charset="-128"/>
              <a:ea typeface="Meiryo UI" panose="020B0604030504040204" pitchFamily="50" charset="-128"/>
            </a:endParaRPr>
          </a:p>
          <a:p>
            <a:pPr lvl="0">
              <a:lnSpc>
                <a:spcPct val="150000"/>
              </a:lnSpc>
            </a:pPr>
            <a:r>
              <a:rPr kumimoji="1" lang="ja-JP" altLang="en-US" dirty="0">
                <a:solidFill>
                  <a:prstClr val="black"/>
                </a:solidFill>
                <a:latin typeface="Meiryo UI" panose="020B0604030504040204" pitchFamily="50" charset="-128"/>
                <a:ea typeface="Meiryo UI" panose="020B0604030504040204" pitchFamily="50" charset="-128"/>
              </a:rPr>
              <a:t>・本手法は今回のデータに限らずクラスの割合に偏りがあるような他のデータに対しても有効</a:t>
            </a:r>
            <a:r>
              <a:rPr kumimoji="1" lang="ja-JP" altLang="en-US" dirty="0" smtClean="0">
                <a:solidFill>
                  <a:prstClr val="black"/>
                </a:solidFill>
                <a:latin typeface="Meiryo UI" panose="020B0604030504040204" pitchFamily="50" charset="-128"/>
                <a:ea typeface="Meiryo UI" panose="020B0604030504040204" pitchFamily="50" charset="-128"/>
              </a:rPr>
              <a:t>で</a:t>
            </a:r>
            <a:endParaRPr kumimoji="1" lang="en-US" altLang="ja-JP" dirty="0" smtClean="0">
              <a:solidFill>
                <a:prstClr val="black"/>
              </a:solidFill>
              <a:latin typeface="Meiryo UI" panose="020B0604030504040204" pitchFamily="50" charset="-128"/>
              <a:ea typeface="Meiryo UI" panose="020B0604030504040204" pitchFamily="50" charset="-128"/>
            </a:endParaRPr>
          </a:p>
          <a:p>
            <a:pPr lvl="0">
              <a:lnSpc>
                <a:spcPct val="150000"/>
              </a:lnSpc>
            </a:pPr>
            <a:r>
              <a:rPr kumimoji="1" lang="ja-JP" altLang="en-US" dirty="0" smtClean="0">
                <a:solidFill>
                  <a:prstClr val="black"/>
                </a:solidFill>
                <a:latin typeface="Meiryo UI" panose="020B0604030504040204" pitchFamily="50" charset="-128"/>
                <a:ea typeface="Meiryo UI" panose="020B0604030504040204" pitchFamily="50" charset="-128"/>
              </a:rPr>
              <a:t>ある</a:t>
            </a:r>
            <a:r>
              <a:rPr kumimoji="1" lang="ja-JP" altLang="en-US" dirty="0">
                <a:solidFill>
                  <a:prstClr val="black"/>
                </a:solidFill>
                <a:latin typeface="Meiryo UI" panose="020B0604030504040204" pitchFamily="50" charset="-128"/>
                <a:ea typeface="Meiryo UI" panose="020B0604030504040204" pitchFamily="50" charset="-128"/>
              </a:rPr>
              <a:t>とみられ</a:t>
            </a:r>
            <a:r>
              <a:rPr kumimoji="1" lang="en-US" altLang="ja-JP" dirty="0">
                <a:solidFill>
                  <a:prstClr val="black"/>
                </a:solidFill>
                <a:latin typeface="Meiryo UI" panose="020B0604030504040204" pitchFamily="50" charset="-128"/>
                <a:ea typeface="Meiryo UI" panose="020B0604030504040204" pitchFamily="50" charset="-128"/>
              </a:rPr>
              <a:t>, </a:t>
            </a:r>
            <a:r>
              <a:rPr kumimoji="1" lang="ja-JP" altLang="en-US" dirty="0">
                <a:solidFill>
                  <a:prstClr val="black"/>
                </a:solidFill>
                <a:latin typeface="Meiryo UI" panose="020B0604030504040204" pitchFamily="50" charset="-128"/>
                <a:ea typeface="Meiryo UI" panose="020B0604030504040204" pitchFamily="50" charset="-128"/>
              </a:rPr>
              <a:t>検証を行う必要がある。</a:t>
            </a:r>
            <a:endParaRPr kumimoji="1" lang="en-US" altLang="ja-JP" dirty="0">
              <a:solidFill>
                <a:prstClr val="black"/>
              </a:solidFill>
              <a:latin typeface="Meiryo UI" panose="020B0604030504040204" pitchFamily="50" charset="-128"/>
              <a:ea typeface="Meiryo UI" panose="020B0604030504040204" pitchFamily="50" charset="-128"/>
            </a:endParaRPr>
          </a:p>
        </p:txBody>
      </p:sp>
      <p:sp>
        <p:nvSpPr>
          <p:cNvPr id="14" name="1 つの角を切り取った四角形 1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Tree>
    <p:extLst>
      <p:ext uri="{BB962C8B-B14F-4D97-AF65-F5344CB8AC3E}">
        <p14:creationId xmlns:p14="http://schemas.microsoft.com/office/powerpoint/2010/main" val="2234170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2236510" cy="584775"/>
          </a:xfrm>
          <a:prstGeom prst="rect">
            <a:avLst/>
          </a:prstGeom>
          <a:noFill/>
        </p:spPr>
        <p:txBody>
          <a:bodyPr wrap="none" rtlCol="0">
            <a:spAutoFit/>
          </a:bodyPr>
          <a:lstStyle/>
          <a:p>
            <a:r>
              <a:rPr kumimoji="1" lang="ja-JP" altLang="en-US" sz="3200" dirty="0">
                <a:latin typeface="Meiryo" panose="020B0604030504040204" pitchFamily="34" charset="-128"/>
                <a:ea typeface="Meiryo" panose="020B0604030504040204" pitchFamily="34" charset="-128"/>
              </a:rPr>
              <a:t>実習の感想</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19</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1 つの角を切り取った四角形 1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 name="テキスト ボックス 1"/>
          <p:cNvSpPr txBox="1"/>
          <p:nvPr/>
        </p:nvSpPr>
        <p:spPr>
          <a:xfrm>
            <a:off x="289234" y="1213599"/>
            <a:ext cx="8565531" cy="5078313"/>
          </a:xfrm>
          <a:prstGeom prst="rect">
            <a:avLst/>
          </a:prstGeom>
          <a:noFill/>
        </p:spPr>
        <p:txBody>
          <a:bodyPr wrap="square" rtlCol="0">
            <a:spAutoFit/>
          </a:bodyPr>
          <a:lstStyle/>
          <a:p>
            <a:r>
              <a:rPr kumimoji="1" lang="ja-JP" altLang="en-US" dirty="0"/>
              <a:t>・テーマについて</a:t>
            </a:r>
            <a:endParaRPr kumimoji="1" lang="en-US" altLang="ja-JP" dirty="0"/>
          </a:p>
          <a:p>
            <a:r>
              <a:rPr kumimoji="1" lang="ja-JP" altLang="en-US" dirty="0"/>
              <a:t>あまり触れたことがない波形</a:t>
            </a:r>
            <a:r>
              <a:rPr kumimoji="1" lang="ja-JP" altLang="en-US" dirty="0" smtClean="0"/>
              <a:t>データの扱い</a:t>
            </a:r>
            <a:endParaRPr kumimoji="1" lang="en-US" altLang="ja-JP" dirty="0"/>
          </a:p>
          <a:p>
            <a:r>
              <a:rPr kumimoji="1" lang="ja-JP" altLang="en-US" dirty="0"/>
              <a:t>実世界データを扱う難しさを再認識</a:t>
            </a:r>
            <a:endParaRPr kumimoji="1" lang="en-US" altLang="ja-JP" dirty="0"/>
          </a:p>
          <a:p>
            <a:r>
              <a:rPr kumimoji="1" lang="ja-JP" altLang="en-US" dirty="0"/>
              <a:t>修士の研究でもむやみにラベル付けを行う前に今回学んだ手法を活用して労力を減らしたい</a:t>
            </a:r>
            <a:endParaRPr kumimoji="1" lang="en-US" altLang="ja-JP" dirty="0"/>
          </a:p>
          <a:p>
            <a:endParaRPr kumimoji="1" lang="en-US" altLang="ja-JP" dirty="0"/>
          </a:p>
          <a:p>
            <a:r>
              <a:rPr kumimoji="1" lang="ja-JP" altLang="en-US" dirty="0"/>
              <a:t>・指導について</a:t>
            </a:r>
            <a:endParaRPr kumimoji="1" lang="en-US" altLang="ja-JP" dirty="0"/>
          </a:p>
          <a:p>
            <a:r>
              <a:rPr kumimoji="1" lang="ja-JP" altLang="en-US" dirty="0"/>
              <a:t>フラットに議論ができる雰囲気</a:t>
            </a:r>
            <a:endParaRPr kumimoji="1" lang="en-US" altLang="ja-JP" dirty="0"/>
          </a:p>
          <a:p>
            <a:r>
              <a:rPr kumimoji="1" lang="ja-JP" altLang="en-US" dirty="0"/>
              <a:t>今後の大学での研究を見据えて参考知識をご教示いただいた</a:t>
            </a:r>
            <a:endParaRPr kumimoji="1" lang="en-US" altLang="ja-JP" dirty="0"/>
          </a:p>
          <a:p>
            <a:endParaRPr kumimoji="1" lang="en-US" altLang="ja-JP" dirty="0"/>
          </a:p>
          <a:p>
            <a:r>
              <a:rPr kumimoji="1" lang="ja-JP" altLang="en-US" dirty="0"/>
              <a:t>・貴社について</a:t>
            </a:r>
            <a:endParaRPr kumimoji="1" lang="en-US" altLang="ja-JP" dirty="0"/>
          </a:p>
          <a:p>
            <a:r>
              <a:rPr kumimoji="1" lang="ja-JP" altLang="en-US" dirty="0"/>
              <a:t>設備が豊か　サーバー</a:t>
            </a:r>
            <a:r>
              <a:rPr kumimoji="1" lang="en-US" altLang="ja-JP" dirty="0"/>
              <a:t>, </a:t>
            </a:r>
            <a:r>
              <a:rPr kumimoji="1" lang="ja-JP" altLang="en-US" dirty="0"/>
              <a:t>図書館</a:t>
            </a:r>
            <a:r>
              <a:rPr kumimoji="1" lang="en-US" altLang="ja-JP" dirty="0"/>
              <a:t>, </a:t>
            </a:r>
            <a:r>
              <a:rPr kumimoji="1" lang="ja-JP" altLang="en-US" dirty="0"/>
              <a:t>個人ブース以外のスペース</a:t>
            </a:r>
            <a:r>
              <a:rPr kumimoji="1" lang="en-US" altLang="ja-JP" dirty="0"/>
              <a:t>, etc.</a:t>
            </a:r>
          </a:p>
          <a:p>
            <a:r>
              <a:rPr kumimoji="1" lang="ja-JP" altLang="en-US" dirty="0"/>
              <a:t>民間企業らしくない自由度の高い研究</a:t>
            </a:r>
            <a:endParaRPr kumimoji="1" lang="en-US" altLang="ja-JP" dirty="0"/>
          </a:p>
          <a:p>
            <a:r>
              <a:rPr kumimoji="1" lang="ja-JP" altLang="en-US" dirty="0"/>
              <a:t>大学の教授が大勢いるような第一印象</a:t>
            </a:r>
            <a:endParaRPr kumimoji="1" lang="en-US" altLang="ja-JP" dirty="0"/>
          </a:p>
          <a:p>
            <a:endParaRPr kumimoji="1" lang="en-US" altLang="ja-JP" dirty="0"/>
          </a:p>
          <a:p>
            <a:r>
              <a:rPr kumimoji="1" lang="ja-JP" altLang="en-US" dirty="0"/>
              <a:t>・リモート実習について</a:t>
            </a:r>
            <a:endParaRPr kumimoji="1" lang="en-US" altLang="ja-JP" dirty="0"/>
          </a:p>
          <a:p>
            <a:r>
              <a:rPr kumimoji="1" lang="ja-JP" altLang="en-US" dirty="0"/>
              <a:t>想定よりきちんと取り組めた</a:t>
            </a:r>
            <a:endParaRPr kumimoji="1" lang="en-US" altLang="ja-JP" dirty="0"/>
          </a:p>
          <a:p>
            <a:r>
              <a:rPr kumimoji="1" lang="ja-JP" altLang="en-US" dirty="0"/>
              <a:t>議論をする際はオフラインがよい（ホワイトボードが欲しい）</a:t>
            </a:r>
          </a:p>
        </p:txBody>
      </p:sp>
    </p:spTree>
    <p:extLst>
      <p:ext uri="{BB962C8B-B14F-4D97-AF65-F5344CB8AC3E}">
        <p14:creationId xmlns:p14="http://schemas.microsoft.com/office/powerpoint/2010/main" val="3775315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5583580"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研究背景　</a:t>
            </a:r>
            <a:r>
              <a:rPr kumimoji="1" lang="en"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車両状態識別システム</a:t>
            </a:r>
            <a:r>
              <a:rPr lang="en-US" altLang="ja-JP" sz="2400" dirty="0">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2</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DFBA7DE-8E75-F94B-AD9A-0886EC11A234}"/>
              </a:ext>
            </a:extLst>
          </p:cNvPr>
          <p:cNvSpPr/>
          <p:nvPr/>
        </p:nvSpPr>
        <p:spPr>
          <a:xfrm>
            <a:off x="314550" y="1376150"/>
            <a:ext cx="8569958" cy="534949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8" name="正方形/長方形 17">
            <a:extLst>
              <a:ext uri="{FF2B5EF4-FFF2-40B4-BE49-F238E27FC236}">
                <a16:creationId xmlns:a16="http://schemas.microsoft.com/office/drawing/2014/main" id="{7DE20BA6-3EB3-FE41-8F49-1BF723ADB041}"/>
              </a:ext>
            </a:extLst>
          </p:cNvPr>
          <p:cNvSpPr/>
          <p:nvPr/>
        </p:nvSpPr>
        <p:spPr>
          <a:xfrm>
            <a:off x="447233" y="1198746"/>
            <a:ext cx="5906066"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8103663-B903-9A4F-9280-CFB864F86A4B}"/>
              </a:ext>
            </a:extLst>
          </p:cNvPr>
          <p:cNvSpPr txBox="1"/>
          <p:nvPr/>
        </p:nvSpPr>
        <p:spPr>
          <a:xfrm>
            <a:off x="436958" y="1080629"/>
            <a:ext cx="5783956" cy="553998"/>
          </a:xfrm>
          <a:prstGeom prst="rect">
            <a:avLst/>
          </a:prstGeom>
          <a:noFill/>
        </p:spPr>
        <p:txBody>
          <a:bodyPr wrap="none" rtlCol="0">
            <a:spAutoFit/>
          </a:bodyPr>
          <a:lstStyle/>
          <a:p>
            <a:pPr>
              <a:lnSpc>
                <a:spcPct val="150000"/>
              </a:lnSpc>
            </a:pPr>
            <a:r>
              <a:rPr kumimoji="1" lang="ja-JP" altLang="en-US" sz="2000" dirty="0">
                <a:latin typeface="BIZ UDPゴシック" panose="020B0400000000000000" pitchFamily="50" charset="-128"/>
                <a:ea typeface="BIZ UDPゴシック" panose="020B0400000000000000" pitchFamily="50" charset="-128"/>
              </a:rPr>
              <a:t>ゴミ収集車による環境センシング（岸野ら</a:t>
            </a:r>
            <a:r>
              <a:rPr kumimoji="1" lang="en-US" altLang="ja-JP" sz="2000" dirty="0">
                <a:latin typeface="BIZ UDPゴシック" panose="020B0400000000000000" pitchFamily="50" charset="-128"/>
                <a:ea typeface="BIZ UDPゴシック" panose="020B0400000000000000" pitchFamily="50" charset="-128"/>
              </a:rPr>
              <a:t>, 2019</a:t>
            </a:r>
            <a:r>
              <a:rPr kumimoji="1" lang="ja-JP" altLang="en-US" sz="2000" dirty="0">
                <a:latin typeface="BIZ UDPゴシック" panose="020B0400000000000000" pitchFamily="50" charset="-128"/>
                <a:ea typeface="BIZ UDPゴシック" panose="020B0400000000000000" pitchFamily="50" charset="-128"/>
              </a:rPr>
              <a:t>）</a:t>
            </a:r>
            <a:endParaRPr kumimoji="1" lang="en-US" altLang="ja-JP" sz="700" dirty="0">
              <a:latin typeface="BIZ UDPゴシック" panose="020B0400000000000000" pitchFamily="50" charset="-128"/>
              <a:ea typeface="BIZ UDPゴシック" panose="020B0400000000000000" pitchFamily="50" charset="-128"/>
            </a:endParaRPr>
          </a:p>
        </p:txBody>
      </p:sp>
      <p:pic>
        <p:nvPicPr>
          <p:cNvPr id="21" name="図 20">
            <a:extLst>
              <a:ext uri="{FF2B5EF4-FFF2-40B4-BE49-F238E27FC236}">
                <a16:creationId xmlns:a16="http://schemas.microsoft.com/office/drawing/2014/main" id="{6C00CD03-64B3-524D-8522-E31D7159F5D9}"/>
              </a:ext>
            </a:extLst>
          </p:cNvPr>
          <p:cNvPicPr>
            <a:picLocks noChangeAspect="1"/>
          </p:cNvPicPr>
          <p:nvPr/>
        </p:nvPicPr>
        <p:blipFill>
          <a:blip r:embed="rId3"/>
          <a:stretch>
            <a:fillRect/>
          </a:stretch>
        </p:blipFill>
        <p:spPr>
          <a:xfrm>
            <a:off x="6147229" y="3332973"/>
            <a:ext cx="2488359" cy="2320395"/>
          </a:xfrm>
          <a:prstGeom prst="rect">
            <a:avLst/>
          </a:prstGeom>
        </p:spPr>
      </p:pic>
      <p:sp>
        <p:nvSpPr>
          <p:cNvPr id="26" name="角丸四角形 25">
            <a:extLst>
              <a:ext uri="{FF2B5EF4-FFF2-40B4-BE49-F238E27FC236}">
                <a16:creationId xmlns:a16="http://schemas.microsoft.com/office/drawing/2014/main" id="{0B57226A-921D-D044-9351-C927855A8D9F}"/>
              </a:ext>
            </a:extLst>
          </p:cNvPr>
          <p:cNvSpPr/>
          <p:nvPr/>
        </p:nvSpPr>
        <p:spPr>
          <a:xfrm>
            <a:off x="564706" y="1779984"/>
            <a:ext cx="5221015" cy="484003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grpSp>
        <p:nvGrpSpPr>
          <p:cNvPr id="8" name="グループ化 7">
            <a:extLst>
              <a:ext uri="{FF2B5EF4-FFF2-40B4-BE49-F238E27FC236}">
                <a16:creationId xmlns:a16="http://schemas.microsoft.com/office/drawing/2014/main" id="{0E6E1429-9B4E-2C4A-834A-72623DA463E0}"/>
              </a:ext>
            </a:extLst>
          </p:cNvPr>
          <p:cNvGrpSpPr/>
          <p:nvPr/>
        </p:nvGrpSpPr>
        <p:grpSpPr>
          <a:xfrm>
            <a:off x="1625696" y="4146409"/>
            <a:ext cx="2490550" cy="2473604"/>
            <a:chOff x="1217895" y="2543936"/>
            <a:chExt cx="2490550" cy="2473604"/>
          </a:xfrm>
        </p:grpSpPr>
        <p:pic>
          <p:nvPicPr>
            <p:cNvPr id="3" name="図 2">
              <a:extLst>
                <a:ext uri="{FF2B5EF4-FFF2-40B4-BE49-F238E27FC236}">
                  <a16:creationId xmlns:a16="http://schemas.microsoft.com/office/drawing/2014/main" id="{FA03DFDA-3F09-264F-A3C0-CE218A6B5E51}"/>
                </a:ext>
              </a:extLst>
            </p:cNvPr>
            <p:cNvPicPr>
              <a:picLocks noChangeAspect="1"/>
            </p:cNvPicPr>
            <p:nvPr/>
          </p:nvPicPr>
          <p:blipFill>
            <a:blip r:embed="rId4"/>
            <a:stretch>
              <a:fillRect/>
            </a:stretch>
          </p:blipFill>
          <p:spPr>
            <a:xfrm>
              <a:off x="1217895" y="3084251"/>
              <a:ext cx="2490550" cy="1933289"/>
            </a:xfrm>
            <a:prstGeom prst="rect">
              <a:avLst/>
            </a:prstGeom>
          </p:spPr>
        </p:pic>
        <p:pic>
          <p:nvPicPr>
            <p:cNvPr id="6" name="図 5">
              <a:extLst>
                <a:ext uri="{FF2B5EF4-FFF2-40B4-BE49-F238E27FC236}">
                  <a16:creationId xmlns:a16="http://schemas.microsoft.com/office/drawing/2014/main" id="{9D8CDA5D-C0DB-3943-8440-4244F943F651}"/>
                </a:ext>
              </a:extLst>
            </p:cNvPr>
            <p:cNvPicPr>
              <a:picLocks noChangeAspect="1"/>
            </p:cNvPicPr>
            <p:nvPr/>
          </p:nvPicPr>
          <p:blipFill>
            <a:blip r:embed="rId5"/>
            <a:stretch>
              <a:fillRect/>
            </a:stretch>
          </p:blipFill>
          <p:spPr>
            <a:xfrm>
              <a:off x="2463170" y="2543936"/>
              <a:ext cx="1080629" cy="1080629"/>
            </a:xfrm>
            <a:prstGeom prst="rect">
              <a:avLst/>
            </a:prstGeom>
          </p:spPr>
        </p:pic>
      </p:grpSp>
      <p:sp>
        <p:nvSpPr>
          <p:cNvPr id="16" name="環状矢印 15">
            <a:extLst>
              <a:ext uri="{FF2B5EF4-FFF2-40B4-BE49-F238E27FC236}">
                <a16:creationId xmlns:a16="http://schemas.microsoft.com/office/drawing/2014/main" id="{623BE065-078D-F046-ABAD-D683CC9EA372}"/>
              </a:ext>
            </a:extLst>
          </p:cNvPr>
          <p:cNvSpPr/>
          <p:nvPr/>
        </p:nvSpPr>
        <p:spPr>
          <a:xfrm rot="16200000">
            <a:off x="2147361" y="3526525"/>
            <a:ext cx="938299" cy="938299"/>
          </a:xfrm>
          <a:prstGeom prst="circular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a typeface="BIZ UDPゴシック" panose="020B0400000000000000" pitchFamily="50" charset="-128"/>
            </a:endParaRPr>
          </a:p>
        </p:txBody>
      </p:sp>
      <p:sp>
        <p:nvSpPr>
          <p:cNvPr id="23" name="テキスト ボックス 22">
            <a:extLst>
              <a:ext uri="{FF2B5EF4-FFF2-40B4-BE49-F238E27FC236}">
                <a16:creationId xmlns:a16="http://schemas.microsoft.com/office/drawing/2014/main" id="{41BF0642-0559-3343-92A0-673D817AA60C}"/>
              </a:ext>
            </a:extLst>
          </p:cNvPr>
          <p:cNvSpPr txBox="1"/>
          <p:nvPr/>
        </p:nvSpPr>
        <p:spPr>
          <a:xfrm>
            <a:off x="1063521" y="3585989"/>
            <a:ext cx="998991" cy="923330"/>
          </a:xfrm>
          <a:prstGeom prst="rect">
            <a:avLst/>
          </a:prstGeom>
          <a:noFill/>
        </p:spPr>
        <p:txBody>
          <a:bodyPr wrap="none" rtlCol="0">
            <a:spAutoFit/>
          </a:bodyPr>
          <a:lstStyle/>
          <a:p>
            <a:pPr algn="r"/>
            <a:r>
              <a:rPr kumimoji="1" lang="ja-JP" altLang="en-US">
                <a:latin typeface="BIZ UDPゴシック" panose="020B0400000000000000" pitchFamily="50" charset="-128"/>
                <a:ea typeface="BIZ UDPゴシック" panose="020B0400000000000000" pitchFamily="50" charset="-128"/>
              </a:rPr>
              <a:t>ジャイロ</a:t>
            </a:r>
            <a:endParaRPr kumimoji="1" lang="en-US" altLang="ja-JP" dirty="0">
              <a:latin typeface="BIZ UDPゴシック" panose="020B0400000000000000" pitchFamily="50" charset="-128"/>
              <a:ea typeface="BIZ UDPゴシック" panose="020B0400000000000000" pitchFamily="50" charset="-128"/>
            </a:endParaRPr>
          </a:p>
          <a:p>
            <a:pPr algn="r"/>
            <a:r>
              <a:rPr kumimoji="1" lang="ja-JP" altLang="en-US">
                <a:latin typeface="BIZ UDPゴシック" panose="020B0400000000000000" pitchFamily="50" charset="-128"/>
                <a:ea typeface="BIZ UDPゴシック" panose="020B0400000000000000" pitchFamily="50" charset="-128"/>
              </a:rPr>
              <a:t>加速度</a:t>
            </a:r>
            <a:endParaRPr kumimoji="1" lang="en-US" altLang="ja-JP" dirty="0">
              <a:latin typeface="BIZ UDPゴシック" panose="020B0400000000000000" pitchFamily="50" charset="-128"/>
              <a:ea typeface="BIZ UDPゴシック" panose="020B0400000000000000" pitchFamily="50" charset="-128"/>
            </a:endParaRPr>
          </a:p>
          <a:p>
            <a:pPr algn="r"/>
            <a:r>
              <a:rPr kumimoji="1" lang="en-US" altLang="ja-JP" dirty="0">
                <a:latin typeface="BIZ UDPゴシック" panose="020B0400000000000000" pitchFamily="50" charset="-128"/>
                <a:ea typeface="BIZ UDPゴシック" panose="020B0400000000000000" pitchFamily="50" charset="-128"/>
              </a:rPr>
              <a:t>GPS</a:t>
            </a:r>
            <a:endParaRPr kumimoji="1" lang="ja-JP" altLang="en-US">
              <a:latin typeface="BIZ UDPゴシック" panose="020B0400000000000000" pitchFamily="50" charset="-128"/>
              <a:ea typeface="BIZ UDPゴシック" panose="020B0400000000000000" pitchFamily="50" charset="-128"/>
            </a:endParaRPr>
          </a:p>
        </p:txBody>
      </p:sp>
      <p:sp>
        <p:nvSpPr>
          <p:cNvPr id="27" name="テキスト ボックス 26">
            <a:extLst>
              <a:ext uri="{FF2B5EF4-FFF2-40B4-BE49-F238E27FC236}">
                <a16:creationId xmlns:a16="http://schemas.microsoft.com/office/drawing/2014/main" id="{BFE11AA6-FD65-AA4D-8BF0-526B034D3387}"/>
              </a:ext>
            </a:extLst>
          </p:cNvPr>
          <p:cNvSpPr txBox="1"/>
          <p:nvPr/>
        </p:nvSpPr>
        <p:spPr>
          <a:xfrm>
            <a:off x="1014446" y="1837934"/>
            <a:ext cx="1592103" cy="400110"/>
          </a:xfrm>
          <a:prstGeom prst="rect">
            <a:avLst/>
          </a:prstGeom>
          <a:noFill/>
        </p:spPr>
        <p:txBody>
          <a:bodyPr wrap="none" rtlCol="0">
            <a:spAutoFit/>
          </a:bodyPr>
          <a:lstStyle/>
          <a:p>
            <a:r>
              <a:rPr kumimoji="1" lang="ja-JP" altLang="en-US" sz="2000" dirty="0">
                <a:ea typeface="BIZ UDPゴシック" panose="020B0400000000000000" pitchFamily="50" charset="-128"/>
              </a:rPr>
              <a:t>エッジセンサ</a:t>
            </a:r>
          </a:p>
        </p:txBody>
      </p:sp>
      <p:grpSp>
        <p:nvGrpSpPr>
          <p:cNvPr id="5" name="グループ化 4">
            <a:extLst>
              <a:ext uri="{FF2B5EF4-FFF2-40B4-BE49-F238E27FC236}">
                <a16:creationId xmlns:a16="http://schemas.microsoft.com/office/drawing/2014/main" id="{E62C7FA7-4498-314C-959A-B008B5DDF17C}"/>
              </a:ext>
            </a:extLst>
          </p:cNvPr>
          <p:cNvGrpSpPr/>
          <p:nvPr/>
        </p:nvGrpSpPr>
        <p:grpSpPr>
          <a:xfrm>
            <a:off x="1625696" y="1981394"/>
            <a:ext cx="3907249" cy="2142622"/>
            <a:chOff x="1625696" y="1981394"/>
            <a:chExt cx="3907249" cy="2142622"/>
          </a:xfrm>
        </p:grpSpPr>
        <p:pic>
          <p:nvPicPr>
            <p:cNvPr id="25" name="図 24">
              <a:extLst>
                <a:ext uri="{FF2B5EF4-FFF2-40B4-BE49-F238E27FC236}">
                  <a16:creationId xmlns:a16="http://schemas.microsoft.com/office/drawing/2014/main" id="{277F3BB7-5A6D-9B44-8DDE-4D36B3D9615F}"/>
                </a:ext>
              </a:extLst>
            </p:cNvPr>
            <p:cNvPicPr>
              <a:picLocks noChangeAspect="1"/>
            </p:cNvPicPr>
            <p:nvPr/>
          </p:nvPicPr>
          <p:blipFill>
            <a:blip r:embed="rId6"/>
            <a:stretch>
              <a:fillRect/>
            </a:stretch>
          </p:blipFill>
          <p:spPr>
            <a:xfrm>
              <a:off x="2818800" y="2956072"/>
              <a:ext cx="1132800" cy="1132800"/>
            </a:xfrm>
            <a:prstGeom prst="rect">
              <a:avLst/>
            </a:prstGeom>
          </p:spPr>
        </p:pic>
        <p:sp>
          <p:nvSpPr>
            <p:cNvPr id="40" name="円/楕円 39">
              <a:extLst>
                <a:ext uri="{FF2B5EF4-FFF2-40B4-BE49-F238E27FC236}">
                  <a16:creationId xmlns:a16="http://schemas.microsoft.com/office/drawing/2014/main" id="{F33D8B1C-5108-5F4C-AAE3-BB3F7843C1DC}"/>
                </a:ext>
              </a:extLst>
            </p:cNvPr>
            <p:cNvSpPr/>
            <p:nvPr/>
          </p:nvSpPr>
          <p:spPr>
            <a:xfrm>
              <a:off x="3960172" y="2108932"/>
              <a:ext cx="1369474" cy="9698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grpSp>
          <p:nvGrpSpPr>
            <p:cNvPr id="2" name="グループ化 1">
              <a:extLst>
                <a:ext uri="{FF2B5EF4-FFF2-40B4-BE49-F238E27FC236}">
                  <a16:creationId xmlns:a16="http://schemas.microsoft.com/office/drawing/2014/main" id="{E6838370-103A-724F-AD94-B4F1EE6581F2}"/>
                </a:ext>
              </a:extLst>
            </p:cNvPr>
            <p:cNvGrpSpPr/>
            <p:nvPr/>
          </p:nvGrpSpPr>
          <p:grpSpPr>
            <a:xfrm>
              <a:off x="1625696" y="1981394"/>
              <a:ext cx="3907249" cy="2142622"/>
              <a:chOff x="1625696" y="1981394"/>
              <a:chExt cx="3907249" cy="2142622"/>
            </a:xfrm>
          </p:grpSpPr>
          <p:pic>
            <p:nvPicPr>
              <p:cNvPr id="39" name="図 38">
                <a:extLst>
                  <a:ext uri="{FF2B5EF4-FFF2-40B4-BE49-F238E27FC236}">
                    <a16:creationId xmlns:a16="http://schemas.microsoft.com/office/drawing/2014/main" id="{E07C0521-0AFA-A041-96D3-12BD9ACB3C3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3779" b="89879" l="1875" r="90000">
                            <a14:foregroundMark x1="41750" y1="21323" x2="41750" y2="21323"/>
                            <a14:foregroundMark x1="41375" y1="17274" x2="41500" y2="20378"/>
                            <a14:foregroundMark x1="42625" y1="29690" x2="42625" y2="36572"/>
                            <a14:foregroundMark x1="10125" y1="47368" x2="10125" y2="35628"/>
                            <a14:foregroundMark x1="13250" y1="47773" x2="13250" y2="51282"/>
                            <a14:foregroundMark x1="21375" y1="51957" x2="27750" y2="52362"/>
                            <a14:foregroundMark x1="28250" y1="50607" x2="35375" y2="47099"/>
                            <a14:foregroundMark x1="35375" y1="47099" x2="37250" y2="42915"/>
                            <a14:foregroundMark x1="34875" y1="51957" x2="34875" y2="55196"/>
                            <a14:foregroundMark x1="41500" y1="54116" x2="43250" y2="57490"/>
                            <a14:foregroundMark x1="37125" y1="33333" x2="35875" y2="17274"/>
                            <a14:foregroundMark x1="1875" y1="31849" x2="1960" y2="24069"/>
                            <a14:foregroundMark x1="11375" y1="50067" x2="5375" y2="42915"/>
                            <a14:foregroundMark x1="5375" y1="42915" x2="4500" y2="40756"/>
                            <a14:foregroundMark x1="7125" y1="44130" x2="7500" y2="16599"/>
                            <a14:foregroundMark x1="7500" y1="16599" x2="10625" y2="12416"/>
                            <a14:foregroundMark x1="6125" y1="13392" x2="10000" y2="12146"/>
                            <a14:foregroundMark x1="10250" y1="7422" x2="12250" y2="18219"/>
                            <a14:foregroundMark x1="20875" y1="3779" x2="22000" y2="5533"/>
                            <a14:foregroundMark x1="5375" y1="14845" x2="3375" y2="19568"/>
                            <a14:foregroundMark x1="5500" y1="13225" x2="4625" y2="14170"/>
                            <a14:foregroundMark x1="3000" y1="20648" x2="2875" y2="21862"/>
                            <a14:foregroundMark x1="5125" y1="13900" x2="4375" y2="15115"/>
                            <a14:backgroundMark x1="80500" y1="30904" x2="42625" y2="84345"/>
                            <a14:backgroundMark x1="42625" y1="84345" x2="41500" y2="84885"/>
                            <a14:backgroundMark x1="84375" y1="52227" x2="59625" y2="87045"/>
                            <a14:backgroundMark x1="59625" y1="87045" x2="55875" y2="90148"/>
                            <a14:backgroundMark x1="72250" y1="45209" x2="77000" y2="83806"/>
                            <a14:backgroundMark x1="72375" y1="28745" x2="62375" y2="48448"/>
                            <a14:backgroundMark x1="83125" y1="31444" x2="71375" y2="31579"/>
                            <a14:backgroundMark x1="84750" y1="33198" x2="58875" y2="25371"/>
                            <a14:backgroundMark x1="83750" y1="27800" x2="81625" y2="57760"/>
                            <a14:backgroundMark x1="82250" y1="26046" x2="79500" y2="73549"/>
                            <a14:backgroundMark x1="85875" y1="48718" x2="72500" y2="75034"/>
                            <a14:backgroundMark x1="72500" y1="75034" x2="69875" y2="77733"/>
                            <a14:backgroundMark x1="85875" y1="52362" x2="83875" y2="69906"/>
                            <a14:backgroundMark x1="83875" y1="69906" x2="82250" y2="73954"/>
                            <a14:backgroundMark x1="61125" y1="49393" x2="45250" y2="69771"/>
                            <a14:backgroundMark x1="1733" y1="21726" x2="1250" y2="23887"/>
                            <a14:backgroundMark x1="2125" y1="19973" x2="2001" y2="20528"/>
                          </a14:backgroundRemoval>
                        </a14:imgEffect>
                      </a14:imgLayer>
                    </a14:imgProps>
                  </a:ext>
                </a:extLst>
              </a:blip>
              <a:stretch>
                <a:fillRect/>
              </a:stretch>
            </p:blipFill>
            <p:spPr>
              <a:xfrm flipH="1">
                <a:off x="1625696" y="1981394"/>
                <a:ext cx="3907249" cy="2142622"/>
              </a:xfrm>
              <a:prstGeom prst="rect">
                <a:avLst/>
              </a:prstGeom>
            </p:spPr>
          </p:pic>
          <p:sp>
            <p:nvSpPr>
              <p:cNvPr id="41" name="テキスト ボックス 40">
                <a:extLst>
                  <a:ext uri="{FF2B5EF4-FFF2-40B4-BE49-F238E27FC236}">
                    <a16:creationId xmlns:a16="http://schemas.microsoft.com/office/drawing/2014/main" id="{0DFD7937-DE26-B944-ABF5-75BABDF4AF4C}"/>
                  </a:ext>
                </a:extLst>
              </p:cNvPr>
              <p:cNvSpPr txBox="1"/>
              <p:nvPr/>
            </p:nvSpPr>
            <p:spPr>
              <a:xfrm>
                <a:off x="4142251" y="2166698"/>
                <a:ext cx="1101584" cy="923330"/>
              </a:xfrm>
              <a:prstGeom prst="rect">
                <a:avLst/>
              </a:prstGeom>
              <a:noFill/>
            </p:spPr>
            <p:txBody>
              <a:bodyPr wrap="none" rtlCol="0">
                <a:spAutoFit/>
              </a:bodyPr>
              <a:lstStyle/>
              <a:p>
                <a:r>
                  <a:rPr kumimoji="1" lang="ja-JP" altLang="en-US" b="1">
                    <a:latin typeface="Meiryo" panose="020B0604030504040204" pitchFamily="34" charset="-128"/>
                    <a:ea typeface="Meiryo" panose="020B0604030504040204" pitchFamily="34" charset="-128"/>
                  </a:rPr>
                  <a:t>○</a:t>
                </a:r>
                <a:r>
                  <a:rPr kumimoji="1" lang="en-US" altLang="ja-JP" b="1" dirty="0">
                    <a:latin typeface="Meiryo" panose="020B0604030504040204" pitchFamily="34" charset="-128"/>
                    <a:ea typeface="Meiryo" panose="020B0604030504040204" pitchFamily="34" charset="-128"/>
                  </a:rPr>
                  <a:t>ROLL</a:t>
                </a:r>
              </a:p>
              <a:p>
                <a:r>
                  <a:rPr kumimoji="1" lang="en-US" altLang="ja-JP" b="1" dirty="0">
                    <a:latin typeface="Meiryo" panose="020B0604030504040204" pitchFamily="34" charset="-128"/>
                    <a:ea typeface="Meiryo" panose="020B0604030504040204" pitchFamily="34" charset="-128"/>
                  </a:rPr>
                  <a:t>×RUN</a:t>
                </a:r>
              </a:p>
              <a:p>
                <a:r>
                  <a:rPr kumimoji="1" lang="en-US" altLang="ja-JP" b="1" dirty="0">
                    <a:latin typeface="Meiryo" panose="020B0604030504040204" pitchFamily="34" charset="-128"/>
                    <a:ea typeface="Meiryo" panose="020B0604030504040204" pitchFamily="34" charset="-128"/>
                  </a:rPr>
                  <a:t>×DOOR</a:t>
                </a:r>
                <a:endParaRPr kumimoji="1" lang="ja-JP" altLang="en-US" b="1">
                  <a:latin typeface="Meiryo" panose="020B0604030504040204" pitchFamily="34" charset="-128"/>
                  <a:ea typeface="Meiryo" panose="020B0604030504040204" pitchFamily="34" charset="-128"/>
                </a:endParaRPr>
              </a:p>
            </p:txBody>
          </p:sp>
        </p:grpSp>
      </p:grpSp>
      <p:sp>
        <p:nvSpPr>
          <p:cNvPr id="43" name="曲折矢印 42">
            <a:extLst>
              <a:ext uri="{FF2B5EF4-FFF2-40B4-BE49-F238E27FC236}">
                <a16:creationId xmlns:a16="http://schemas.microsoft.com/office/drawing/2014/main" id="{1CA29D88-44F8-FF40-8460-81F23073EC6C}"/>
              </a:ext>
            </a:extLst>
          </p:cNvPr>
          <p:cNvSpPr/>
          <p:nvPr/>
        </p:nvSpPr>
        <p:spPr>
          <a:xfrm rot="5400000">
            <a:off x="6171993" y="1989292"/>
            <a:ext cx="760020" cy="1897853"/>
          </a:xfrm>
          <a:prstGeom prst="ben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486A49A1-CF04-F345-93DD-E3F82A3C30D2}"/>
              </a:ext>
            </a:extLst>
          </p:cNvPr>
          <p:cNvSpPr txBox="1"/>
          <p:nvPr/>
        </p:nvSpPr>
        <p:spPr>
          <a:xfrm>
            <a:off x="5862184" y="1625008"/>
            <a:ext cx="3204403" cy="923330"/>
          </a:xfrm>
          <a:prstGeom prst="rect">
            <a:avLst/>
          </a:prstGeom>
          <a:noFill/>
        </p:spPr>
        <p:txBody>
          <a:bodyPr wrap="none" rtlCol="0">
            <a:spAutoFit/>
          </a:bodyPr>
          <a:lstStyle/>
          <a:p>
            <a:r>
              <a:rPr kumimoji="1" lang="ja-JP" altLang="en-US">
                <a:ea typeface="BIZ UDPゴシック" panose="020B0400000000000000" pitchFamily="50" charset="-128"/>
              </a:rPr>
              <a:t>・イベントデータ</a:t>
            </a:r>
            <a:endParaRPr kumimoji="1" lang="en-US" altLang="ja-JP" dirty="0">
              <a:ea typeface="BIZ UDPゴシック" panose="020B0400000000000000" pitchFamily="50" charset="-128"/>
            </a:endParaRPr>
          </a:p>
          <a:p>
            <a:r>
              <a:rPr kumimoji="1" lang="en-US" altLang="ja-JP" dirty="0">
                <a:ea typeface="BIZ UDPゴシック" panose="020B0400000000000000" pitchFamily="50" charset="-128"/>
              </a:rPr>
              <a:t>		</a:t>
            </a:r>
            <a:r>
              <a:rPr kumimoji="1" lang="ja-JP" altLang="en-US">
                <a:ea typeface="BIZ UDPゴシック" panose="020B0400000000000000" pitchFamily="50" charset="-128"/>
              </a:rPr>
              <a:t>（</a:t>
            </a:r>
            <a:r>
              <a:rPr kumimoji="1" lang="en-US" altLang="ja-JP" dirty="0">
                <a:ea typeface="BIZ UDPゴシック" panose="020B0400000000000000" pitchFamily="50" charset="-128"/>
              </a:rPr>
              <a:t>ROLL,RUN, DOOR</a:t>
            </a:r>
            <a:r>
              <a:rPr kumimoji="1" lang="ja-JP" altLang="en-US" dirty="0">
                <a:ea typeface="BIZ UDPゴシック" panose="020B0400000000000000" pitchFamily="50" charset="-128"/>
              </a:rPr>
              <a:t>）</a:t>
            </a:r>
            <a:endParaRPr kumimoji="1" lang="en-US" altLang="ja-JP" dirty="0">
              <a:ea typeface="BIZ UDPゴシック" panose="020B0400000000000000" pitchFamily="50" charset="-128"/>
            </a:endParaRPr>
          </a:p>
          <a:p>
            <a:r>
              <a:rPr kumimoji="1" lang="ja-JP" altLang="en-US" dirty="0">
                <a:ea typeface="BIZ UDPゴシック" panose="020B0400000000000000" pitchFamily="50" charset="-128"/>
              </a:rPr>
              <a:t>・位置データ（</a:t>
            </a:r>
            <a:r>
              <a:rPr kumimoji="1" lang="en-US" altLang="ja-JP" dirty="0">
                <a:ea typeface="BIZ UDPゴシック" panose="020B0400000000000000" pitchFamily="50" charset="-128"/>
              </a:rPr>
              <a:t>GPS</a:t>
            </a:r>
            <a:r>
              <a:rPr kumimoji="1" lang="ja-JP" altLang="en-US" dirty="0">
                <a:ea typeface="BIZ UDPゴシック" panose="020B0400000000000000" pitchFamily="50" charset="-128"/>
              </a:rPr>
              <a:t>）</a:t>
            </a:r>
          </a:p>
        </p:txBody>
      </p:sp>
      <p:sp>
        <p:nvSpPr>
          <p:cNvPr id="46" name="テキスト ボックス 45">
            <a:extLst>
              <a:ext uri="{FF2B5EF4-FFF2-40B4-BE49-F238E27FC236}">
                <a16:creationId xmlns:a16="http://schemas.microsoft.com/office/drawing/2014/main" id="{630CB13C-5A37-3F46-8850-8FBFC075EC6E}"/>
              </a:ext>
            </a:extLst>
          </p:cNvPr>
          <p:cNvSpPr txBox="1"/>
          <p:nvPr/>
        </p:nvSpPr>
        <p:spPr>
          <a:xfrm>
            <a:off x="7862438" y="3133563"/>
            <a:ext cx="877163" cy="369332"/>
          </a:xfrm>
          <a:prstGeom prst="rect">
            <a:avLst/>
          </a:prstGeom>
          <a:noFill/>
        </p:spPr>
        <p:txBody>
          <a:bodyPr wrap="none" rtlCol="0">
            <a:spAutoFit/>
          </a:bodyPr>
          <a:lstStyle/>
          <a:p>
            <a:r>
              <a:rPr kumimoji="1" lang="ja-JP" altLang="en-US" dirty="0">
                <a:ea typeface="BIZ UDPゴシック" panose="020B0400000000000000" pitchFamily="50" charset="-128"/>
              </a:rPr>
              <a:t>サーバ</a:t>
            </a:r>
          </a:p>
        </p:txBody>
      </p:sp>
      <p:sp>
        <p:nvSpPr>
          <p:cNvPr id="47" name="テキスト ボックス 46">
            <a:extLst>
              <a:ext uri="{FF2B5EF4-FFF2-40B4-BE49-F238E27FC236}">
                <a16:creationId xmlns:a16="http://schemas.microsoft.com/office/drawing/2014/main" id="{87E66401-6352-4D46-95B5-288B0D2746CB}"/>
              </a:ext>
            </a:extLst>
          </p:cNvPr>
          <p:cNvSpPr txBox="1"/>
          <p:nvPr/>
        </p:nvSpPr>
        <p:spPr>
          <a:xfrm>
            <a:off x="6003504" y="5697267"/>
            <a:ext cx="2587568" cy="369332"/>
          </a:xfrm>
          <a:prstGeom prst="rect">
            <a:avLst/>
          </a:prstGeom>
          <a:noFill/>
        </p:spPr>
        <p:txBody>
          <a:bodyPr wrap="none" rtlCol="0">
            <a:spAutoFit/>
          </a:bodyPr>
          <a:lstStyle/>
          <a:p>
            <a:r>
              <a:rPr kumimoji="1" lang="ja-JP" altLang="en-US" dirty="0">
                <a:ea typeface="BIZ UDPゴシック" panose="020B0400000000000000" pitchFamily="50" charset="-128"/>
              </a:rPr>
              <a:t>・地域ごとのゴミ量推定</a:t>
            </a:r>
            <a:endParaRPr kumimoji="1" lang="en-US" altLang="ja-JP" dirty="0">
              <a:ea typeface="BIZ UDPゴシック" panose="020B0400000000000000" pitchFamily="50" charset="-128"/>
            </a:endParaRPr>
          </a:p>
        </p:txBody>
      </p:sp>
      <p:sp>
        <p:nvSpPr>
          <p:cNvPr id="28" name="1 つの角を切り取った四角形 27">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 name="右矢印 3"/>
          <p:cNvSpPr/>
          <p:nvPr/>
        </p:nvSpPr>
        <p:spPr>
          <a:xfrm>
            <a:off x="4292301" y="5131398"/>
            <a:ext cx="1764254" cy="285309"/>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87E66401-6352-4D46-95B5-288B0D2746CB}"/>
              </a:ext>
            </a:extLst>
          </p:cNvPr>
          <p:cNvSpPr txBox="1"/>
          <p:nvPr/>
        </p:nvSpPr>
        <p:spPr>
          <a:xfrm>
            <a:off x="4116246" y="4869971"/>
            <a:ext cx="1744388" cy="369332"/>
          </a:xfrm>
          <a:prstGeom prst="rect">
            <a:avLst/>
          </a:prstGeom>
          <a:noFill/>
        </p:spPr>
        <p:txBody>
          <a:bodyPr wrap="none" rtlCol="0">
            <a:spAutoFit/>
          </a:bodyPr>
          <a:lstStyle/>
          <a:p>
            <a:r>
              <a:rPr kumimoji="1" lang="ja-JP" altLang="en-US" dirty="0">
                <a:ea typeface="BIZ UDPゴシック" panose="020B0400000000000000" pitchFamily="50" charset="-128"/>
              </a:rPr>
              <a:t>ゴミ総量データ</a:t>
            </a:r>
            <a:endParaRPr kumimoji="1" lang="en-US" altLang="ja-JP" dirty="0">
              <a:ea typeface="BIZ UDPゴシック" panose="020B0400000000000000" pitchFamily="50" charset="-128"/>
            </a:endParaRPr>
          </a:p>
        </p:txBody>
      </p:sp>
      <p:sp>
        <p:nvSpPr>
          <p:cNvPr id="31" name="テキスト ボックス 30">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3047893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つの角を切り取った四角形 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76D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1826141"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研究背景</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20</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DFBA7DE-8E75-F94B-AD9A-0886EC11A234}"/>
              </a:ext>
            </a:extLst>
          </p:cNvPr>
          <p:cNvSpPr/>
          <p:nvPr/>
        </p:nvSpPr>
        <p:spPr>
          <a:xfrm>
            <a:off x="314550" y="1376150"/>
            <a:ext cx="8569958" cy="5349493"/>
          </a:xfrm>
          <a:prstGeom prst="rect">
            <a:avLst/>
          </a:prstGeom>
          <a:noFill/>
          <a:ln w="28575">
            <a:solidFill>
              <a:srgbClr val="76D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8" name="正方形/長方形 17">
            <a:extLst>
              <a:ext uri="{FF2B5EF4-FFF2-40B4-BE49-F238E27FC236}">
                <a16:creationId xmlns:a16="http://schemas.microsoft.com/office/drawing/2014/main" id="{7DE20BA6-3EB3-FE41-8F49-1BF723ADB041}"/>
              </a:ext>
            </a:extLst>
          </p:cNvPr>
          <p:cNvSpPr/>
          <p:nvPr/>
        </p:nvSpPr>
        <p:spPr>
          <a:xfrm>
            <a:off x="430824" y="1198746"/>
            <a:ext cx="1991742"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8103663-B903-9A4F-9280-CFB864F86A4B}"/>
              </a:ext>
            </a:extLst>
          </p:cNvPr>
          <p:cNvSpPr txBox="1"/>
          <p:nvPr/>
        </p:nvSpPr>
        <p:spPr>
          <a:xfrm>
            <a:off x="436958" y="1080629"/>
            <a:ext cx="5057795" cy="1420261"/>
          </a:xfrm>
          <a:prstGeom prst="rect">
            <a:avLst/>
          </a:prstGeom>
          <a:noFill/>
        </p:spPr>
        <p:txBody>
          <a:bodyPr wrap="none" rtlCol="0">
            <a:spAutoFit/>
          </a:bodyPr>
          <a:lstStyle/>
          <a:p>
            <a:pPr>
              <a:lnSpc>
                <a:spcPct val="150000"/>
              </a:lnSpc>
            </a:pPr>
            <a:r>
              <a:rPr kumimoji="1" lang="en-US" altLang="ja-JP" sz="2000" dirty="0">
                <a:latin typeface="Hiragino Kaku Gothic Pro W3" panose="020B0300000000000000" pitchFamily="34" charset="-128"/>
                <a:ea typeface="Hiragino Kaku Gothic Pro W3" panose="020B0300000000000000" pitchFamily="34" charset="-128"/>
              </a:rPr>
              <a:t>IoT</a:t>
            </a:r>
            <a:r>
              <a:rPr kumimoji="1" lang="ja-JP" altLang="en-US" sz="2000">
                <a:latin typeface="Hiragino Kaku Gothic Pro W3" panose="020B0300000000000000" pitchFamily="34" charset="-128"/>
                <a:ea typeface="Hiragino Kaku Gothic Pro W3" panose="020B0300000000000000" pitchFamily="34" charset="-128"/>
              </a:rPr>
              <a:t>技術の発展</a:t>
            </a:r>
            <a:endParaRPr kumimoji="1"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endParaRPr kumimoji="1"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エッジセンサでデータ処理が行えるように</a:t>
            </a:r>
            <a:endParaRPr kumimoji="1" lang="en-US" altLang="ja-JP" sz="2000" dirty="0">
              <a:latin typeface="Hiragino Kaku Gothic Pro W3" panose="020B0300000000000000" pitchFamily="34" charset="-128"/>
              <a:ea typeface="Hiragino Kaku Gothic Pro W3" panose="020B0300000000000000" pitchFamily="34" charset="-128"/>
            </a:endParaRPr>
          </a:p>
        </p:txBody>
      </p:sp>
      <p:sp>
        <p:nvSpPr>
          <p:cNvPr id="19" name="テキスト ボックス 18">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a:solidFill>
                  <a:schemeClr val="bg2">
                    <a:lumMod val="50000"/>
                  </a:schemeClr>
                </a:solidFill>
                <a:ea typeface="BIZ UDPゴシック" panose="020B0400000000000000" pitchFamily="50" charset="-128"/>
              </a:rPr>
              <a:t>27</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302945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つの角を切り取った四角形 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3736920"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研究手法　</a:t>
            </a:r>
            <a:r>
              <a:rPr kumimoji="1" lang="en"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評価方法</a:t>
            </a:r>
            <a:r>
              <a:rPr lang="en-US" altLang="ja-JP" sz="2400" dirty="0">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21</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DFBA7DE-8E75-F94B-AD9A-0886EC11A234}"/>
              </a:ext>
            </a:extLst>
          </p:cNvPr>
          <p:cNvSpPr/>
          <p:nvPr/>
        </p:nvSpPr>
        <p:spPr>
          <a:xfrm>
            <a:off x="314550" y="1376150"/>
            <a:ext cx="8569958" cy="534949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8" name="正方形/長方形 17">
            <a:extLst>
              <a:ext uri="{FF2B5EF4-FFF2-40B4-BE49-F238E27FC236}">
                <a16:creationId xmlns:a16="http://schemas.microsoft.com/office/drawing/2014/main" id="{7DE20BA6-3EB3-FE41-8F49-1BF723ADB041}"/>
              </a:ext>
            </a:extLst>
          </p:cNvPr>
          <p:cNvSpPr/>
          <p:nvPr/>
        </p:nvSpPr>
        <p:spPr>
          <a:xfrm>
            <a:off x="478324" y="1198746"/>
            <a:ext cx="3345121"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9" name="テキスト ボックス 18">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a:solidFill>
                  <a:schemeClr val="bg2">
                    <a:lumMod val="50000"/>
                  </a:schemeClr>
                </a:solidFill>
                <a:ea typeface="BIZ UDPゴシック" panose="020B0400000000000000" pitchFamily="50" charset="-128"/>
              </a:rPr>
              <a:t>27</a:t>
            </a:r>
            <a:endParaRPr kumimoji="1" lang="ja-JP" altLang="en-US" sz="1600" dirty="0">
              <a:solidFill>
                <a:schemeClr val="bg2">
                  <a:lumMod val="50000"/>
                </a:schemeClr>
              </a:solidFill>
              <a:ea typeface="BIZ UDPゴシック" panose="020B0400000000000000" pitchFamily="50" charset="-128"/>
            </a:endParaRPr>
          </a:p>
        </p:txBody>
      </p:sp>
      <p:graphicFrame>
        <p:nvGraphicFramePr>
          <p:cNvPr id="10" name="表 9">
            <a:extLst>
              <a:ext uri="{FF2B5EF4-FFF2-40B4-BE49-F238E27FC236}">
                <a16:creationId xmlns:a16="http://schemas.microsoft.com/office/drawing/2014/main" id="{506E81ED-0A63-924B-AB22-A31D3F938996}"/>
              </a:ext>
            </a:extLst>
          </p:cNvPr>
          <p:cNvGraphicFramePr>
            <a:graphicFrameLocks noGrp="1"/>
          </p:cNvGraphicFramePr>
          <p:nvPr>
            <p:extLst>
              <p:ext uri="{D42A27DB-BD31-4B8C-83A1-F6EECF244321}">
                <p14:modId xmlns:p14="http://schemas.microsoft.com/office/powerpoint/2010/main" val="2650822470"/>
              </p:ext>
            </p:extLst>
          </p:nvPr>
        </p:nvGraphicFramePr>
        <p:xfrm>
          <a:off x="697966" y="2008537"/>
          <a:ext cx="4690009" cy="1408508"/>
        </p:xfrm>
        <a:graphic>
          <a:graphicData uri="http://schemas.openxmlformats.org/drawingml/2006/table">
            <a:tbl>
              <a:tblPr firstRow="1" bandRow="1">
                <a:tableStyleId>{5940675A-B579-460E-94D1-54222C63F5DA}</a:tableStyleId>
              </a:tblPr>
              <a:tblGrid>
                <a:gridCol w="331232">
                  <a:extLst>
                    <a:ext uri="{9D8B030D-6E8A-4147-A177-3AD203B41FA5}">
                      <a16:colId xmlns:a16="http://schemas.microsoft.com/office/drawing/2014/main" val="2376933063"/>
                    </a:ext>
                  </a:extLst>
                </a:gridCol>
                <a:gridCol w="914551">
                  <a:extLst>
                    <a:ext uri="{9D8B030D-6E8A-4147-A177-3AD203B41FA5}">
                      <a16:colId xmlns:a16="http://schemas.microsoft.com/office/drawing/2014/main" val="1405528284"/>
                    </a:ext>
                  </a:extLst>
                </a:gridCol>
                <a:gridCol w="1722113">
                  <a:extLst>
                    <a:ext uri="{9D8B030D-6E8A-4147-A177-3AD203B41FA5}">
                      <a16:colId xmlns:a16="http://schemas.microsoft.com/office/drawing/2014/main" val="2653003172"/>
                    </a:ext>
                  </a:extLst>
                </a:gridCol>
                <a:gridCol w="1722113">
                  <a:extLst>
                    <a:ext uri="{9D8B030D-6E8A-4147-A177-3AD203B41FA5}">
                      <a16:colId xmlns:a16="http://schemas.microsoft.com/office/drawing/2014/main" val="889940617"/>
                    </a:ext>
                  </a:extLst>
                </a:gridCol>
              </a:tblGrid>
              <a:tr h="264723">
                <a:tc rowSpan="2" gridSpan="2">
                  <a:txBody>
                    <a:bodyPr/>
                    <a:lstStyle/>
                    <a:p>
                      <a:endParaRPr kumimoji="1" lang="ja-JP" altLang="en-US" sz="1200" dirty="0">
                        <a:latin typeface="HGPｺﾞｼｯｸM" panose="020B0600000000000000" pitchFamily="50" charset="-128"/>
                        <a:ea typeface="HGPｺﾞｼｯｸM" panose="020B0600000000000000" pitchFamily="50" charset="-128"/>
                        <a:cs typeface="Helvetica Neue" panose="02000503000000020004" pitchFamily="2" charset="0"/>
                      </a:endParaRPr>
                    </a:p>
                  </a:txBody>
                  <a:tcPr marL="72776" marR="72776" marT="36388" marB="3638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kumimoji="1" lang="ja-JP" altLang="en-US"/>
                    </a:p>
                  </a:txBody>
                  <a:tcPr/>
                </a:tc>
                <a:tc gridSpan="2">
                  <a:txBody>
                    <a:bodyPr/>
                    <a:lstStyle/>
                    <a:p>
                      <a:pPr algn="ctr"/>
                      <a:r>
                        <a:rPr kumimoji="1" lang="en-US" altLang="ja-JP" sz="1200" dirty="0">
                          <a:latin typeface="HGPｺﾞｼｯｸM" panose="020B0600000000000000" pitchFamily="50" charset="-128"/>
                          <a:ea typeface="HGPｺﾞｼｯｸM" panose="020B0600000000000000" pitchFamily="50" charset="-128"/>
                        </a:rPr>
                        <a:t>Ground Truth</a:t>
                      </a:r>
                      <a:endParaRPr kumimoji="1" lang="ja-JP" altLang="en-US" sz="1200" dirty="0">
                        <a:latin typeface="HGPｺﾞｼｯｸM" panose="020B0600000000000000" pitchFamily="50" charset="-128"/>
                        <a:ea typeface="HGPｺﾞｼｯｸM" panose="020B0600000000000000" pitchFamily="50" charset="-128"/>
                      </a:endParaRPr>
                    </a:p>
                  </a:txBody>
                  <a:tcPr marL="72776" marR="72776" marT="36388" marB="36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alpha val="50000"/>
                      </a:srgbClr>
                    </a:solidFill>
                  </a:tcPr>
                </a:tc>
                <a:tc hMerge="1">
                  <a:txBody>
                    <a:bodyPr/>
                    <a:lstStyle/>
                    <a:p>
                      <a:endParaRPr kumimoji="1" lang="ja-JP" altLang="en-US"/>
                    </a:p>
                  </a:txBody>
                  <a:tcPr/>
                </a:tc>
                <a:extLst>
                  <a:ext uri="{0D108BD9-81ED-4DB2-BD59-A6C34878D82A}">
                    <a16:rowId xmlns:a16="http://schemas.microsoft.com/office/drawing/2014/main" val="3376729356"/>
                  </a:ext>
                </a:extLst>
              </a:tr>
              <a:tr h="264723">
                <a:tc gridSpan="2" vMerge="1">
                  <a:txBody>
                    <a:bodyPr/>
                    <a:lstStyle/>
                    <a:p>
                      <a:endParaRPr kumimoji="1" lang="ja-JP" altLang="en-US"/>
                    </a:p>
                  </a:txBody>
                  <a:tcPr/>
                </a:tc>
                <a:tc hMerge="1" vMerge="1">
                  <a:txBody>
                    <a:bodyPr/>
                    <a:lstStyle/>
                    <a:p>
                      <a:endParaRPr kumimoji="1" lang="ja-JP" altLang="en-US"/>
                    </a:p>
                  </a:txBody>
                  <a:tcPr/>
                </a:tc>
                <a:tc>
                  <a:txBody>
                    <a:bodyPr/>
                    <a:lstStyle/>
                    <a:p>
                      <a:pPr algn="ctr"/>
                      <a:r>
                        <a:rPr kumimoji="1" lang="en-US" altLang="ja-JP" sz="1200" dirty="0">
                          <a:latin typeface="HGPｺﾞｼｯｸM" panose="020B0600000000000000" pitchFamily="50" charset="-128"/>
                          <a:ea typeface="HGPｺﾞｼｯｸM" panose="020B0600000000000000" pitchFamily="50" charset="-128"/>
                          <a:cs typeface="Helvetica Neue" panose="02000503000000020004" pitchFamily="2" charset="0"/>
                        </a:rPr>
                        <a:t>Positive</a:t>
                      </a:r>
                      <a:endParaRPr kumimoji="1" lang="ja-JP" altLang="en-US" sz="1200" dirty="0">
                        <a:latin typeface="HGPｺﾞｼｯｸM" panose="020B0600000000000000" pitchFamily="50" charset="-128"/>
                        <a:ea typeface="HGPｺﾞｼｯｸM" panose="020B0600000000000000" pitchFamily="50" charset="-128"/>
                        <a:cs typeface="Helvetica Neue" panose="02000503000000020004" pitchFamily="2" charset="0"/>
                      </a:endParaRPr>
                    </a:p>
                  </a:txBody>
                  <a:tcPr marL="52945" marR="52945" marT="26472" marB="264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alpha val="50000"/>
                      </a:srgbClr>
                    </a:solidFill>
                  </a:tcPr>
                </a:tc>
                <a:tc>
                  <a:txBody>
                    <a:bodyPr/>
                    <a:lstStyle/>
                    <a:p>
                      <a:pPr algn="ctr"/>
                      <a:r>
                        <a:rPr kumimoji="1" lang="en-US" altLang="ja-JP" sz="1200" dirty="0">
                          <a:latin typeface="HGPｺﾞｼｯｸM" panose="020B0600000000000000" pitchFamily="50" charset="-128"/>
                          <a:ea typeface="HGPｺﾞｼｯｸM" panose="020B0600000000000000" pitchFamily="50" charset="-128"/>
                          <a:cs typeface="Helvetica Neue" panose="02000503000000020004" pitchFamily="2" charset="0"/>
                        </a:rPr>
                        <a:t>Negative</a:t>
                      </a:r>
                      <a:endParaRPr kumimoji="1" lang="ja-JP" altLang="en-US" sz="1200" dirty="0">
                        <a:latin typeface="HGPｺﾞｼｯｸM" panose="020B0600000000000000" pitchFamily="50" charset="-128"/>
                        <a:ea typeface="HGPｺﾞｼｯｸM" panose="020B0600000000000000" pitchFamily="50" charset="-128"/>
                        <a:cs typeface="Helvetica Neue" panose="02000503000000020004" pitchFamily="2" charset="0"/>
                      </a:endParaRPr>
                    </a:p>
                  </a:txBody>
                  <a:tcPr marL="52945" marR="52945" marT="26472" marB="264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alpha val="50000"/>
                      </a:srgbClr>
                    </a:solidFill>
                  </a:tcPr>
                </a:tc>
                <a:extLst>
                  <a:ext uri="{0D108BD9-81ED-4DB2-BD59-A6C34878D82A}">
                    <a16:rowId xmlns:a16="http://schemas.microsoft.com/office/drawing/2014/main" val="3001468057"/>
                  </a:ext>
                </a:extLst>
              </a:tr>
              <a:tr h="439531">
                <a:tc rowSpan="2">
                  <a:txBody>
                    <a:bodyPr/>
                    <a:lstStyle/>
                    <a:p>
                      <a:pPr algn="ctr"/>
                      <a:r>
                        <a:rPr kumimoji="1" lang="ja-JP" altLang="en-US" sz="1200">
                          <a:latin typeface="HGPｺﾞｼｯｸM" panose="020B0600000000000000" pitchFamily="50" charset="-128"/>
                          <a:ea typeface="HGPｺﾞｼｯｸM" panose="020B0600000000000000" pitchFamily="50" charset="-128"/>
                        </a:rPr>
                        <a:t>出力</a:t>
                      </a:r>
                    </a:p>
                  </a:txBody>
                  <a:tcPr marL="72776" marR="72776" marT="36388" marB="36388"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1200" dirty="0">
                          <a:latin typeface="HGPｺﾞｼｯｸM" panose="020B0600000000000000" pitchFamily="50" charset="-128"/>
                          <a:ea typeface="HGPｺﾞｼｯｸM" panose="020B0600000000000000" pitchFamily="50" charset="-128"/>
                          <a:cs typeface="Helvetica Neue" panose="02000503000000020004" pitchFamily="2" charset="0"/>
                        </a:rPr>
                        <a:t>Positive</a:t>
                      </a:r>
                      <a:endParaRPr kumimoji="1" lang="ja-JP" altLang="en-US" sz="1200" dirty="0">
                        <a:latin typeface="HGPｺﾞｼｯｸM" panose="020B0600000000000000" pitchFamily="50" charset="-128"/>
                        <a:ea typeface="HGPｺﾞｼｯｸM" panose="020B0600000000000000" pitchFamily="50" charset="-128"/>
                        <a:cs typeface="Helvetica Neue" panose="02000503000000020004" pitchFamily="2" charset="0"/>
                      </a:endParaRPr>
                    </a:p>
                  </a:txBody>
                  <a:tcPr marL="52945" marR="52945" marT="26472" marB="26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1200" dirty="0">
                          <a:latin typeface="HGPｺﾞｼｯｸM" panose="020B0600000000000000" pitchFamily="50" charset="-128"/>
                          <a:ea typeface="HGPｺﾞｼｯｸM" panose="020B0600000000000000" pitchFamily="50" charset="-128"/>
                          <a:cs typeface="Helvetica Neue" panose="02000503000000020004" pitchFamily="2" charset="0"/>
                        </a:rPr>
                        <a:t>True-Positive (TP)</a:t>
                      </a:r>
                      <a:endParaRPr kumimoji="1" lang="ja-JP" altLang="en-US" sz="1200" dirty="0">
                        <a:latin typeface="HGPｺﾞｼｯｸM" panose="020B0600000000000000" pitchFamily="50" charset="-128"/>
                        <a:ea typeface="HGPｺﾞｼｯｸM" panose="020B0600000000000000" pitchFamily="50" charset="-128"/>
                        <a:cs typeface="Helvetica Neue" panose="02000503000000020004" pitchFamily="2" charset="0"/>
                      </a:endParaRPr>
                    </a:p>
                  </a:txBody>
                  <a:tcPr marL="52945" marR="52945" marT="26472" marB="26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200" dirty="0">
                          <a:latin typeface="HGPｺﾞｼｯｸM" panose="020B0600000000000000" pitchFamily="50" charset="-128"/>
                          <a:ea typeface="HGPｺﾞｼｯｸM" panose="020B0600000000000000" pitchFamily="50" charset="-128"/>
                          <a:cs typeface="Helvetica Neue" panose="02000503000000020004" pitchFamily="2" charset="0"/>
                        </a:rPr>
                        <a:t>False-Positive (FP)</a:t>
                      </a:r>
                      <a:endParaRPr kumimoji="1" lang="ja-JP" altLang="en-US" sz="1200" dirty="0">
                        <a:latin typeface="HGPｺﾞｼｯｸM" panose="020B0600000000000000" pitchFamily="50" charset="-128"/>
                        <a:ea typeface="HGPｺﾞｼｯｸM" panose="020B0600000000000000" pitchFamily="50" charset="-128"/>
                        <a:cs typeface="Helvetica Neue" panose="02000503000000020004" pitchFamily="2" charset="0"/>
                      </a:endParaRPr>
                    </a:p>
                  </a:txBody>
                  <a:tcPr marL="52945" marR="52945" marT="26472" marB="26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1192936"/>
                  </a:ext>
                </a:extLst>
              </a:tr>
              <a:tr h="439531">
                <a:tc vMerge="1">
                  <a:txBody>
                    <a:bodyPr/>
                    <a:lstStyle/>
                    <a:p>
                      <a:endParaRPr kumimoji="1" lang="ja-JP" altLang="en-US"/>
                    </a:p>
                  </a:txBody>
                  <a:tcPr/>
                </a:tc>
                <a:tc>
                  <a:txBody>
                    <a:bodyPr/>
                    <a:lstStyle/>
                    <a:p>
                      <a:pPr algn="ctr"/>
                      <a:r>
                        <a:rPr kumimoji="1" lang="en-US" altLang="ja-JP" sz="1200" dirty="0">
                          <a:latin typeface="HGPｺﾞｼｯｸM" panose="020B0600000000000000" pitchFamily="50" charset="-128"/>
                          <a:ea typeface="HGPｺﾞｼｯｸM" panose="020B0600000000000000" pitchFamily="50" charset="-128"/>
                          <a:cs typeface="Helvetica Neue" panose="02000503000000020004" pitchFamily="2" charset="0"/>
                        </a:rPr>
                        <a:t>Negative</a:t>
                      </a:r>
                      <a:endParaRPr kumimoji="1" lang="ja-JP" altLang="en-US" sz="1200" dirty="0">
                        <a:latin typeface="HGPｺﾞｼｯｸM" panose="020B0600000000000000" pitchFamily="50" charset="-128"/>
                        <a:ea typeface="HGPｺﾞｼｯｸM" panose="020B0600000000000000" pitchFamily="50" charset="-128"/>
                        <a:cs typeface="Helvetica Neue" panose="02000503000000020004" pitchFamily="2" charset="0"/>
                      </a:endParaRPr>
                    </a:p>
                  </a:txBody>
                  <a:tcPr marL="52945" marR="52945" marT="26472" marB="26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1200" dirty="0">
                          <a:latin typeface="HGPｺﾞｼｯｸM" panose="020B0600000000000000" pitchFamily="50" charset="-128"/>
                          <a:ea typeface="HGPｺﾞｼｯｸM" panose="020B0600000000000000" pitchFamily="50" charset="-128"/>
                          <a:cs typeface="Helvetica Neue" panose="02000503000000020004" pitchFamily="2" charset="0"/>
                        </a:rPr>
                        <a:t>False-Negative (FN)</a:t>
                      </a:r>
                      <a:endParaRPr kumimoji="1" lang="ja-JP" altLang="en-US" sz="1200" dirty="0">
                        <a:latin typeface="HGPｺﾞｼｯｸM" panose="020B0600000000000000" pitchFamily="50" charset="-128"/>
                        <a:ea typeface="HGPｺﾞｼｯｸM" panose="020B0600000000000000" pitchFamily="50" charset="-128"/>
                        <a:cs typeface="Helvetica Neue" panose="02000503000000020004" pitchFamily="2" charset="0"/>
                      </a:endParaRPr>
                    </a:p>
                  </a:txBody>
                  <a:tcPr marL="52945" marR="52945" marT="26472" marB="26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1200" dirty="0">
                          <a:latin typeface="HGPｺﾞｼｯｸM" panose="020B0600000000000000" pitchFamily="50" charset="-128"/>
                          <a:ea typeface="HGPｺﾞｼｯｸM" panose="020B0600000000000000" pitchFamily="50" charset="-128"/>
                          <a:cs typeface="Helvetica Neue" panose="02000503000000020004" pitchFamily="2" charset="0"/>
                        </a:rPr>
                        <a:t>True-Negative (TN)</a:t>
                      </a:r>
                      <a:endParaRPr kumimoji="1" lang="ja-JP" altLang="en-US" sz="1200" dirty="0">
                        <a:latin typeface="HGPｺﾞｼｯｸM" panose="020B0600000000000000" pitchFamily="50" charset="-128"/>
                        <a:ea typeface="HGPｺﾞｼｯｸM" panose="020B0600000000000000" pitchFamily="50" charset="-128"/>
                        <a:cs typeface="Helvetica Neue" panose="02000503000000020004" pitchFamily="2" charset="0"/>
                      </a:endParaRPr>
                    </a:p>
                  </a:txBody>
                  <a:tcPr marL="52945" marR="52945" marT="26472" marB="26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6437940"/>
                  </a:ext>
                </a:extLst>
              </a:tr>
            </a:tbl>
          </a:graphicData>
        </a:graphic>
      </p:graphicFrame>
      <p:cxnSp>
        <p:nvCxnSpPr>
          <p:cNvPr id="7" name="直線矢印コネクタ 6">
            <a:extLst>
              <a:ext uri="{FF2B5EF4-FFF2-40B4-BE49-F238E27FC236}">
                <a16:creationId xmlns:a16="http://schemas.microsoft.com/office/drawing/2014/main" id="{B7848053-75ED-0A4E-B452-6B5CE4A89F12}"/>
              </a:ext>
            </a:extLst>
          </p:cNvPr>
          <p:cNvCxnSpPr>
            <a:cxnSpLocks/>
          </p:cNvCxnSpPr>
          <p:nvPr/>
        </p:nvCxnSpPr>
        <p:spPr>
          <a:xfrm flipV="1">
            <a:off x="6206613" y="1512255"/>
            <a:ext cx="0" cy="2477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F84D8F4-4266-E746-90B6-48928FCD562A}"/>
              </a:ext>
            </a:extLst>
          </p:cNvPr>
          <p:cNvCxnSpPr>
            <a:cxnSpLocks/>
          </p:cNvCxnSpPr>
          <p:nvPr/>
        </p:nvCxnSpPr>
        <p:spPr>
          <a:xfrm flipH="1">
            <a:off x="6205601" y="1673620"/>
            <a:ext cx="2313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7A2862B-38F3-0749-822A-F425E27C2AF2}"/>
              </a:ext>
            </a:extLst>
          </p:cNvPr>
          <p:cNvCxnSpPr>
            <a:cxnSpLocks/>
          </p:cNvCxnSpPr>
          <p:nvPr/>
        </p:nvCxnSpPr>
        <p:spPr>
          <a:xfrm>
            <a:off x="8518677" y="1673620"/>
            <a:ext cx="0" cy="2316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フリーフォーム 27">
            <a:extLst>
              <a:ext uri="{FF2B5EF4-FFF2-40B4-BE49-F238E27FC236}">
                <a16:creationId xmlns:a16="http://schemas.microsoft.com/office/drawing/2014/main" id="{4EC2ABAF-F7E7-5C4A-ADF4-97DE3684D53C}"/>
              </a:ext>
            </a:extLst>
          </p:cNvPr>
          <p:cNvSpPr/>
          <p:nvPr/>
        </p:nvSpPr>
        <p:spPr>
          <a:xfrm>
            <a:off x="6205601" y="1681304"/>
            <a:ext cx="2320578" cy="2320578"/>
          </a:xfrm>
          <a:custGeom>
            <a:avLst/>
            <a:gdLst>
              <a:gd name="connsiteX0" fmla="*/ 0 w 2320578"/>
              <a:gd name="connsiteY0" fmla="*/ 2305210 h 2320578"/>
              <a:gd name="connsiteX1" fmla="*/ 0 w 2320578"/>
              <a:gd name="connsiteY1" fmla="*/ 1974796 h 2320578"/>
              <a:gd name="connsiteX2" fmla="*/ 69156 w 2320578"/>
              <a:gd name="connsiteY2" fmla="*/ 1974796 h 2320578"/>
              <a:gd name="connsiteX3" fmla="*/ 69156 w 2320578"/>
              <a:gd name="connsiteY3" fmla="*/ 1782695 h 2320578"/>
              <a:gd name="connsiteX4" fmla="*/ 145997 w 2320578"/>
              <a:gd name="connsiteY4" fmla="*/ 1782695 h 2320578"/>
              <a:gd name="connsiteX5" fmla="*/ 145997 w 2320578"/>
              <a:gd name="connsiteY5" fmla="*/ 1521438 h 2320578"/>
              <a:gd name="connsiteX6" fmla="*/ 307361 w 2320578"/>
              <a:gd name="connsiteY6" fmla="*/ 1521438 h 2320578"/>
              <a:gd name="connsiteX7" fmla="*/ 307361 w 2320578"/>
              <a:gd name="connsiteY7" fmla="*/ 1313969 h 2320578"/>
              <a:gd name="connsiteX8" fmla="*/ 391886 w 2320578"/>
              <a:gd name="connsiteY8" fmla="*/ 1313969 h 2320578"/>
              <a:gd name="connsiteX9" fmla="*/ 391886 w 2320578"/>
              <a:gd name="connsiteY9" fmla="*/ 998924 h 2320578"/>
              <a:gd name="connsiteX10" fmla="*/ 514830 w 2320578"/>
              <a:gd name="connsiteY10" fmla="*/ 998924 h 2320578"/>
              <a:gd name="connsiteX11" fmla="*/ 514830 w 2320578"/>
              <a:gd name="connsiteY11" fmla="*/ 745351 h 2320578"/>
              <a:gd name="connsiteX12" fmla="*/ 645459 w 2320578"/>
              <a:gd name="connsiteY12" fmla="*/ 745351 h 2320578"/>
              <a:gd name="connsiteX13" fmla="*/ 645459 w 2320578"/>
              <a:gd name="connsiteY13" fmla="*/ 537882 h 2320578"/>
              <a:gd name="connsiteX14" fmla="*/ 783771 w 2320578"/>
              <a:gd name="connsiteY14" fmla="*/ 537882 h 2320578"/>
              <a:gd name="connsiteX15" fmla="*/ 783771 w 2320578"/>
              <a:gd name="connsiteY15" fmla="*/ 537882 h 2320578"/>
              <a:gd name="connsiteX16" fmla="*/ 783771 w 2320578"/>
              <a:gd name="connsiteY16" fmla="*/ 537882 h 2320578"/>
              <a:gd name="connsiteX17" fmla="*/ 783771 w 2320578"/>
              <a:gd name="connsiteY17" fmla="*/ 476410 h 2320578"/>
              <a:gd name="connsiteX18" fmla="*/ 914400 w 2320578"/>
              <a:gd name="connsiteY18" fmla="*/ 476410 h 2320578"/>
              <a:gd name="connsiteX19" fmla="*/ 914400 w 2320578"/>
              <a:gd name="connsiteY19" fmla="*/ 476410 h 2320578"/>
              <a:gd name="connsiteX20" fmla="*/ 914400 w 2320578"/>
              <a:gd name="connsiteY20" fmla="*/ 384201 h 2320578"/>
              <a:gd name="connsiteX21" fmla="*/ 1060397 w 2320578"/>
              <a:gd name="connsiteY21" fmla="*/ 384201 h 2320578"/>
              <a:gd name="connsiteX22" fmla="*/ 1068081 w 2320578"/>
              <a:gd name="connsiteY22" fmla="*/ 299677 h 2320578"/>
              <a:gd name="connsiteX23" fmla="*/ 1283234 w 2320578"/>
              <a:gd name="connsiteY23" fmla="*/ 299677 h 2320578"/>
              <a:gd name="connsiteX24" fmla="*/ 1283234 w 2320578"/>
              <a:gd name="connsiteY24" fmla="*/ 207469 h 2320578"/>
              <a:gd name="connsiteX25" fmla="*/ 1529123 w 2320578"/>
              <a:gd name="connsiteY25" fmla="*/ 207469 h 2320578"/>
              <a:gd name="connsiteX26" fmla="*/ 1529123 w 2320578"/>
              <a:gd name="connsiteY26" fmla="*/ 122944 h 2320578"/>
              <a:gd name="connsiteX27" fmla="*/ 1713540 w 2320578"/>
              <a:gd name="connsiteY27" fmla="*/ 122944 h 2320578"/>
              <a:gd name="connsiteX28" fmla="*/ 1713540 w 2320578"/>
              <a:gd name="connsiteY28" fmla="*/ 46104 h 2320578"/>
              <a:gd name="connsiteX29" fmla="*/ 1844168 w 2320578"/>
              <a:gd name="connsiteY29" fmla="*/ 46104 h 2320578"/>
              <a:gd name="connsiteX30" fmla="*/ 1844168 w 2320578"/>
              <a:gd name="connsiteY30" fmla="*/ 46104 h 2320578"/>
              <a:gd name="connsiteX31" fmla="*/ 1836484 w 2320578"/>
              <a:gd name="connsiteY31" fmla="*/ 0 h 2320578"/>
              <a:gd name="connsiteX32" fmla="*/ 2320578 w 2320578"/>
              <a:gd name="connsiteY32" fmla="*/ 0 h 2320578"/>
              <a:gd name="connsiteX33" fmla="*/ 2320578 w 2320578"/>
              <a:gd name="connsiteY33" fmla="*/ 2320578 h 232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20578" h="2320578">
                <a:moveTo>
                  <a:pt x="0" y="2305210"/>
                </a:moveTo>
                <a:lnTo>
                  <a:pt x="0" y="1974796"/>
                </a:lnTo>
                <a:lnTo>
                  <a:pt x="69156" y="1974796"/>
                </a:lnTo>
                <a:lnTo>
                  <a:pt x="69156" y="1782695"/>
                </a:lnTo>
                <a:lnTo>
                  <a:pt x="145997" y="1782695"/>
                </a:lnTo>
                <a:lnTo>
                  <a:pt x="145997" y="1521438"/>
                </a:lnTo>
                <a:lnTo>
                  <a:pt x="307361" y="1521438"/>
                </a:lnTo>
                <a:lnTo>
                  <a:pt x="307361" y="1313969"/>
                </a:lnTo>
                <a:lnTo>
                  <a:pt x="391886" y="1313969"/>
                </a:lnTo>
                <a:lnTo>
                  <a:pt x="391886" y="998924"/>
                </a:lnTo>
                <a:lnTo>
                  <a:pt x="514830" y="998924"/>
                </a:lnTo>
                <a:lnTo>
                  <a:pt x="514830" y="745351"/>
                </a:lnTo>
                <a:lnTo>
                  <a:pt x="645459" y="745351"/>
                </a:lnTo>
                <a:lnTo>
                  <a:pt x="645459" y="537882"/>
                </a:lnTo>
                <a:lnTo>
                  <a:pt x="783771" y="537882"/>
                </a:lnTo>
                <a:lnTo>
                  <a:pt x="783771" y="537882"/>
                </a:lnTo>
                <a:lnTo>
                  <a:pt x="783771" y="537882"/>
                </a:lnTo>
                <a:lnTo>
                  <a:pt x="783771" y="476410"/>
                </a:lnTo>
                <a:lnTo>
                  <a:pt x="914400" y="476410"/>
                </a:lnTo>
                <a:lnTo>
                  <a:pt x="914400" y="476410"/>
                </a:lnTo>
                <a:lnTo>
                  <a:pt x="914400" y="384201"/>
                </a:lnTo>
                <a:lnTo>
                  <a:pt x="1060397" y="384201"/>
                </a:lnTo>
                <a:lnTo>
                  <a:pt x="1068081" y="299677"/>
                </a:lnTo>
                <a:lnTo>
                  <a:pt x="1283234" y="299677"/>
                </a:lnTo>
                <a:lnTo>
                  <a:pt x="1283234" y="207469"/>
                </a:lnTo>
                <a:lnTo>
                  <a:pt x="1529123" y="207469"/>
                </a:lnTo>
                <a:lnTo>
                  <a:pt x="1529123" y="122944"/>
                </a:lnTo>
                <a:lnTo>
                  <a:pt x="1713540" y="122944"/>
                </a:lnTo>
                <a:lnTo>
                  <a:pt x="1713540" y="46104"/>
                </a:lnTo>
                <a:lnTo>
                  <a:pt x="1844168" y="46104"/>
                </a:lnTo>
                <a:lnTo>
                  <a:pt x="1844168" y="46104"/>
                </a:lnTo>
                <a:lnTo>
                  <a:pt x="1836484" y="0"/>
                </a:lnTo>
                <a:lnTo>
                  <a:pt x="2320578" y="0"/>
                </a:lnTo>
                <a:lnTo>
                  <a:pt x="2320578" y="2320578"/>
                </a:lnTo>
              </a:path>
            </a:pathLst>
          </a:custGeom>
          <a:solidFill>
            <a:srgbClr val="0070C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9" name="テキスト ボックス 28">
            <a:extLst>
              <a:ext uri="{FF2B5EF4-FFF2-40B4-BE49-F238E27FC236}">
                <a16:creationId xmlns:a16="http://schemas.microsoft.com/office/drawing/2014/main" id="{2E3660D0-15B4-2442-AD46-C21E4836DFF4}"/>
              </a:ext>
            </a:extLst>
          </p:cNvPr>
          <p:cNvSpPr txBox="1"/>
          <p:nvPr/>
        </p:nvSpPr>
        <p:spPr>
          <a:xfrm>
            <a:off x="8207205" y="4121792"/>
            <a:ext cx="567784" cy="369332"/>
          </a:xfrm>
          <a:prstGeom prst="rect">
            <a:avLst/>
          </a:prstGeom>
          <a:noFill/>
        </p:spPr>
        <p:txBody>
          <a:bodyPr wrap="none" rtlCol="0">
            <a:spAutoFit/>
          </a:bodyPr>
          <a:lstStyle/>
          <a:p>
            <a:r>
              <a:rPr kumimoji="1" lang="en-US" altLang="ja-JP" dirty="0">
                <a:latin typeface="HGPｺﾞｼｯｸM" panose="020B0600000000000000" pitchFamily="50" charset="-128"/>
                <a:ea typeface="HGPｺﾞｼｯｸM" panose="020B0600000000000000" pitchFamily="50" charset="-128"/>
              </a:rPr>
              <a:t>FPR</a:t>
            </a:r>
            <a:endParaRPr kumimoji="1" lang="ja-JP" altLang="en-US" dirty="0">
              <a:latin typeface="HGPｺﾞｼｯｸM" panose="020B0600000000000000" pitchFamily="50" charset="-128"/>
              <a:ea typeface="HGPｺﾞｼｯｸM" panose="020B0600000000000000" pitchFamily="50" charset="-128"/>
            </a:endParaRPr>
          </a:p>
        </p:txBody>
      </p:sp>
      <p:sp>
        <p:nvSpPr>
          <p:cNvPr id="30" name="テキスト ボックス 29">
            <a:extLst>
              <a:ext uri="{FF2B5EF4-FFF2-40B4-BE49-F238E27FC236}">
                <a16:creationId xmlns:a16="http://schemas.microsoft.com/office/drawing/2014/main" id="{1B7BC2ED-127B-9B45-9CAD-26BE70599513}"/>
              </a:ext>
            </a:extLst>
          </p:cNvPr>
          <p:cNvSpPr txBox="1"/>
          <p:nvPr/>
        </p:nvSpPr>
        <p:spPr>
          <a:xfrm>
            <a:off x="5607321" y="1673620"/>
            <a:ext cx="585417" cy="369332"/>
          </a:xfrm>
          <a:prstGeom prst="rect">
            <a:avLst/>
          </a:prstGeom>
          <a:noFill/>
        </p:spPr>
        <p:txBody>
          <a:bodyPr wrap="none" rtlCol="0">
            <a:spAutoFit/>
          </a:bodyPr>
          <a:lstStyle/>
          <a:p>
            <a:r>
              <a:rPr kumimoji="1" lang="en-US" altLang="ja-JP" dirty="0">
                <a:latin typeface="HGPｺﾞｼｯｸM" panose="020B0600000000000000" pitchFamily="50" charset="-128"/>
                <a:ea typeface="HGPｺﾞｼｯｸM" panose="020B0600000000000000" pitchFamily="50" charset="-128"/>
              </a:rPr>
              <a:t>TPR</a:t>
            </a:r>
            <a:endParaRPr kumimoji="1" lang="ja-JP" altLang="en-US" dirty="0">
              <a:latin typeface="HGPｺﾞｼｯｸM" panose="020B0600000000000000" pitchFamily="50" charset="-128"/>
              <a:ea typeface="HGPｺﾞｼｯｸM" panose="020B0600000000000000" pitchFamily="50" charset="-128"/>
            </a:endParaRPr>
          </a:p>
        </p:txBody>
      </p:sp>
      <p:grpSp>
        <p:nvGrpSpPr>
          <p:cNvPr id="22" name="グループ化 21"/>
          <p:cNvGrpSpPr/>
          <p:nvPr/>
        </p:nvGrpSpPr>
        <p:grpSpPr>
          <a:xfrm>
            <a:off x="2517980" y="4560979"/>
            <a:ext cx="5202803" cy="1932915"/>
            <a:chOff x="2593696" y="1733807"/>
            <a:chExt cx="5202803" cy="1932915"/>
          </a:xfrm>
        </p:grpSpPr>
        <p:sp>
          <p:nvSpPr>
            <p:cNvPr id="59" name="正方形/長方形 58">
              <a:extLst>
                <a:ext uri="{FF2B5EF4-FFF2-40B4-BE49-F238E27FC236}">
                  <a16:creationId xmlns:a16="http://schemas.microsoft.com/office/drawing/2014/main" id="{66F03915-F074-1749-886F-553F9899D671}"/>
                </a:ext>
              </a:extLst>
            </p:cNvPr>
            <p:cNvSpPr/>
            <p:nvPr/>
          </p:nvSpPr>
          <p:spPr>
            <a:xfrm>
              <a:off x="4493250" y="2043815"/>
              <a:ext cx="2127655" cy="810227"/>
            </a:xfrm>
            <a:prstGeom prst="rect">
              <a:avLst/>
            </a:prstGeom>
            <a:solidFill>
              <a:srgbClr val="0070C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58" name="正方形/長方形 57">
              <a:extLst>
                <a:ext uri="{FF2B5EF4-FFF2-40B4-BE49-F238E27FC236}">
                  <a16:creationId xmlns:a16="http://schemas.microsoft.com/office/drawing/2014/main" id="{A2207E45-0727-9245-BB46-E75B075AAF03}"/>
                </a:ext>
              </a:extLst>
            </p:cNvPr>
            <p:cNvSpPr/>
            <p:nvPr/>
          </p:nvSpPr>
          <p:spPr>
            <a:xfrm>
              <a:off x="2792946" y="2043815"/>
              <a:ext cx="1703258" cy="810227"/>
            </a:xfrm>
            <a:prstGeom prst="rect">
              <a:avLst/>
            </a:prstGeom>
            <a:solidFill>
              <a:schemeClr val="accent4">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34" name="直線矢印コネクタ 33">
              <a:extLst>
                <a:ext uri="{FF2B5EF4-FFF2-40B4-BE49-F238E27FC236}">
                  <a16:creationId xmlns:a16="http://schemas.microsoft.com/office/drawing/2014/main" id="{66E9C23B-BDBC-7E41-BA60-2F2793AC8A40}"/>
                </a:ext>
              </a:extLst>
            </p:cNvPr>
            <p:cNvCxnSpPr>
              <a:cxnSpLocks/>
              <a:stCxn id="58" idx="1"/>
              <a:endCxn id="59" idx="3"/>
            </p:cNvCxnSpPr>
            <p:nvPr/>
          </p:nvCxnSpPr>
          <p:spPr>
            <a:xfrm>
              <a:off x="2792946" y="2448929"/>
              <a:ext cx="38279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円/楕円 34">
              <a:extLst>
                <a:ext uri="{FF2B5EF4-FFF2-40B4-BE49-F238E27FC236}">
                  <a16:creationId xmlns:a16="http://schemas.microsoft.com/office/drawing/2014/main" id="{6EF4CB39-2B9D-8E4E-AA07-668187FF753D}"/>
                </a:ext>
              </a:extLst>
            </p:cNvPr>
            <p:cNvSpPr/>
            <p:nvPr/>
          </p:nvSpPr>
          <p:spPr>
            <a:xfrm>
              <a:off x="3204838"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6" name="十字形 35">
              <a:extLst>
                <a:ext uri="{FF2B5EF4-FFF2-40B4-BE49-F238E27FC236}">
                  <a16:creationId xmlns:a16="http://schemas.microsoft.com/office/drawing/2014/main" id="{97884824-C7F1-B746-8F44-F24C0ABB0089}"/>
                </a:ext>
              </a:extLst>
            </p:cNvPr>
            <p:cNvSpPr/>
            <p:nvPr/>
          </p:nvSpPr>
          <p:spPr>
            <a:xfrm rot="2700000">
              <a:off x="3413597" y="2349869"/>
              <a:ext cx="209227" cy="209227"/>
            </a:xfrm>
            <a:prstGeom prst="plus">
              <a:avLst>
                <a:gd name="adj" fmla="val 42500"/>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8" name="テキスト ボックス 37">
              <a:extLst>
                <a:ext uri="{FF2B5EF4-FFF2-40B4-BE49-F238E27FC236}">
                  <a16:creationId xmlns:a16="http://schemas.microsoft.com/office/drawing/2014/main" id="{470038AC-EC4E-0047-8155-A1245D1E67FB}"/>
                </a:ext>
              </a:extLst>
            </p:cNvPr>
            <p:cNvSpPr txBox="1"/>
            <p:nvPr/>
          </p:nvSpPr>
          <p:spPr>
            <a:xfrm>
              <a:off x="6611559" y="2247652"/>
              <a:ext cx="1184940" cy="400110"/>
            </a:xfrm>
            <a:prstGeom prst="rect">
              <a:avLst/>
            </a:prstGeom>
            <a:noFill/>
          </p:spPr>
          <p:txBody>
            <a:bodyPr wrap="none" rtlCol="0">
              <a:spAutoFit/>
            </a:bodyPr>
            <a:lstStyle/>
            <a:p>
              <a:r>
                <a:rPr kumimoji="1" lang="en-US" altLang="ja-JP" sz="2000" dirty="0">
                  <a:ea typeface="BIZ UDPゴシック" panose="020B0400000000000000" pitchFamily="50" charset="-128"/>
                </a:rPr>
                <a:t>DNN</a:t>
              </a:r>
              <a:r>
                <a:rPr kumimoji="1" lang="ja-JP" altLang="en-US" sz="2000" dirty="0">
                  <a:ea typeface="BIZ UDPゴシック" panose="020B0400000000000000" pitchFamily="50" charset="-128"/>
                </a:rPr>
                <a:t>出力</a:t>
              </a:r>
            </a:p>
          </p:txBody>
        </p:sp>
        <p:sp>
          <p:nvSpPr>
            <p:cNvPr id="39" name="十字形 38">
              <a:extLst>
                <a:ext uri="{FF2B5EF4-FFF2-40B4-BE49-F238E27FC236}">
                  <a16:creationId xmlns:a16="http://schemas.microsoft.com/office/drawing/2014/main" id="{0C257FDE-B767-334B-886B-BE2CEAE0C155}"/>
                </a:ext>
              </a:extLst>
            </p:cNvPr>
            <p:cNvSpPr/>
            <p:nvPr/>
          </p:nvSpPr>
          <p:spPr>
            <a:xfrm rot="2700000">
              <a:off x="3646601" y="2350154"/>
              <a:ext cx="209227" cy="209227"/>
            </a:xfrm>
            <a:prstGeom prst="plus">
              <a:avLst>
                <a:gd name="adj" fmla="val 42500"/>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0" name="十字形 39">
              <a:extLst>
                <a:ext uri="{FF2B5EF4-FFF2-40B4-BE49-F238E27FC236}">
                  <a16:creationId xmlns:a16="http://schemas.microsoft.com/office/drawing/2014/main" id="{242F682F-639E-B24B-AF78-9CEB10FFF33F}"/>
                </a:ext>
              </a:extLst>
            </p:cNvPr>
            <p:cNvSpPr/>
            <p:nvPr/>
          </p:nvSpPr>
          <p:spPr>
            <a:xfrm rot="2700000">
              <a:off x="4277728" y="2360664"/>
              <a:ext cx="209227" cy="209227"/>
            </a:xfrm>
            <a:prstGeom prst="plus">
              <a:avLst>
                <a:gd name="adj" fmla="val 42500"/>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2" name="十字形 41">
              <a:extLst>
                <a:ext uri="{FF2B5EF4-FFF2-40B4-BE49-F238E27FC236}">
                  <a16:creationId xmlns:a16="http://schemas.microsoft.com/office/drawing/2014/main" id="{D1751980-37A7-9141-8DF4-FC403B77E32E}"/>
                </a:ext>
              </a:extLst>
            </p:cNvPr>
            <p:cNvSpPr/>
            <p:nvPr/>
          </p:nvSpPr>
          <p:spPr>
            <a:xfrm rot="2700000">
              <a:off x="4988734" y="2360664"/>
              <a:ext cx="209227" cy="209227"/>
            </a:xfrm>
            <a:prstGeom prst="plus">
              <a:avLst>
                <a:gd name="adj" fmla="val 42500"/>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3" name="円/楕円 42">
              <a:extLst>
                <a:ext uri="{FF2B5EF4-FFF2-40B4-BE49-F238E27FC236}">
                  <a16:creationId xmlns:a16="http://schemas.microsoft.com/office/drawing/2014/main" id="{3EB1D206-7029-F946-8AEB-40E700482874}"/>
                </a:ext>
              </a:extLst>
            </p:cNvPr>
            <p:cNvSpPr/>
            <p:nvPr/>
          </p:nvSpPr>
          <p:spPr>
            <a:xfrm>
              <a:off x="4763291"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4" name="円/楕円 43">
              <a:extLst>
                <a:ext uri="{FF2B5EF4-FFF2-40B4-BE49-F238E27FC236}">
                  <a16:creationId xmlns:a16="http://schemas.microsoft.com/office/drawing/2014/main" id="{BCBDB5FA-0C3A-9A40-85B6-2CFE17F00AD1}"/>
                </a:ext>
              </a:extLst>
            </p:cNvPr>
            <p:cNvSpPr/>
            <p:nvPr/>
          </p:nvSpPr>
          <p:spPr>
            <a:xfrm>
              <a:off x="4529156"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5" name="円/楕円 44">
              <a:extLst>
                <a:ext uri="{FF2B5EF4-FFF2-40B4-BE49-F238E27FC236}">
                  <a16:creationId xmlns:a16="http://schemas.microsoft.com/office/drawing/2014/main" id="{FB33C7EB-8A16-3F4C-808C-931191D27622}"/>
                </a:ext>
              </a:extLst>
            </p:cNvPr>
            <p:cNvSpPr/>
            <p:nvPr/>
          </p:nvSpPr>
          <p:spPr>
            <a:xfrm>
              <a:off x="5466623"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6" name="円/楕円 45">
              <a:extLst>
                <a:ext uri="{FF2B5EF4-FFF2-40B4-BE49-F238E27FC236}">
                  <a16:creationId xmlns:a16="http://schemas.microsoft.com/office/drawing/2014/main" id="{455FDA96-7F19-7244-9EB6-36883A70A7FD}"/>
                </a:ext>
              </a:extLst>
            </p:cNvPr>
            <p:cNvSpPr/>
            <p:nvPr/>
          </p:nvSpPr>
          <p:spPr>
            <a:xfrm>
              <a:off x="5656407"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7" name="円/楕円 46">
              <a:extLst>
                <a:ext uri="{FF2B5EF4-FFF2-40B4-BE49-F238E27FC236}">
                  <a16:creationId xmlns:a16="http://schemas.microsoft.com/office/drawing/2014/main" id="{BD1CAD21-649E-244B-A97A-D1D67510E79E}"/>
                </a:ext>
              </a:extLst>
            </p:cNvPr>
            <p:cNvSpPr/>
            <p:nvPr/>
          </p:nvSpPr>
          <p:spPr>
            <a:xfrm>
              <a:off x="5871173"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8" name="円/楕円 47">
              <a:extLst>
                <a:ext uri="{FF2B5EF4-FFF2-40B4-BE49-F238E27FC236}">
                  <a16:creationId xmlns:a16="http://schemas.microsoft.com/office/drawing/2014/main" id="{9576826C-6DD8-FA49-9C93-463F7E63FECD}"/>
                </a:ext>
              </a:extLst>
            </p:cNvPr>
            <p:cNvSpPr/>
            <p:nvPr/>
          </p:nvSpPr>
          <p:spPr>
            <a:xfrm>
              <a:off x="6062880" y="2376507"/>
              <a:ext cx="156519" cy="156519"/>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9" name="十字形 48">
              <a:extLst>
                <a:ext uri="{FF2B5EF4-FFF2-40B4-BE49-F238E27FC236}">
                  <a16:creationId xmlns:a16="http://schemas.microsoft.com/office/drawing/2014/main" id="{58C39A21-EC50-4244-AD58-00A2FDA47E2B}"/>
                </a:ext>
              </a:extLst>
            </p:cNvPr>
            <p:cNvSpPr/>
            <p:nvPr/>
          </p:nvSpPr>
          <p:spPr>
            <a:xfrm rot="2700000">
              <a:off x="2977485" y="2349869"/>
              <a:ext cx="209227" cy="209227"/>
            </a:xfrm>
            <a:prstGeom prst="plus">
              <a:avLst>
                <a:gd name="adj" fmla="val 42500"/>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53" name="直線矢印コネクタ 52">
              <a:extLst>
                <a:ext uri="{FF2B5EF4-FFF2-40B4-BE49-F238E27FC236}">
                  <a16:creationId xmlns:a16="http://schemas.microsoft.com/office/drawing/2014/main" id="{35ECCBD1-32F3-244C-B13F-2E06D00316FE}"/>
                </a:ext>
              </a:extLst>
            </p:cNvPr>
            <p:cNvCxnSpPr/>
            <p:nvPr/>
          </p:nvCxnSpPr>
          <p:spPr>
            <a:xfrm>
              <a:off x="4496204" y="2043815"/>
              <a:ext cx="520958"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E16DD7A4-A9C8-194A-9396-7C8DBA05FC64}"/>
                </a:ext>
              </a:extLst>
            </p:cNvPr>
            <p:cNvSpPr txBox="1"/>
            <p:nvPr/>
          </p:nvSpPr>
          <p:spPr>
            <a:xfrm>
              <a:off x="5554480" y="1733807"/>
              <a:ext cx="949299" cy="369332"/>
            </a:xfrm>
            <a:prstGeom prst="rect">
              <a:avLst/>
            </a:prstGeom>
            <a:noFill/>
          </p:spPr>
          <p:txBody>
            <a:bodyPr wrap="none" rtlCol="0">
              <a:spAutoFit/>
            </a:bodyPr>
            <a:lstStyle/>
            <a:p>
              <a:r>
                <a:rPr kumimoji="1" lang="en-US" altLang="ja-JP" dirty="0">
                  <a:latin typeface="HGPｺﾞｼｯｸM" panose="020B0600000000000000" pitchFamily="50" charset="-128"/>
                  <a:ea typeface="HGPｺﾞｼｯｸM" panose="020B0600000000000000" pitchFamily="50" charset="-128"/>
                </a:rPr>
                <a:t>Positive</a:t>
              </a:r>
              <a:endParaRPr kumimoji="1" lang="ja-JP" altLang="en-US" dirty="0">
                <a:latin typeface="HGPｺﾞｼｯｸM" panose="020B0600000000000000" pitchFamily="50" charset="-128"/>
                <a:ea typeface="HGPｺﾞｼｯｸM" panose="020B0600000000000000" pitchFamily="50" charset="-128"/>
              </a:endParaRPr>
            </a:p>
          </p:txBody>
        </p:sp>
        <p:cxnSp>
          <p:nvCxnSpPr>
            <p:cNvPr id="55" name="直線矢印コネクタ 54">
              <a:extLst>
                <a:ext uri="{FF2B5EF4-FFF2-40B4-BE49-F238E27FC236}">
                  <a16:creationId xmlns:a16="http://schemas.microsoft.com/office/drawing/2014/main" id="{F91654A2-6C19-BE40-91B3-F0163DE7AC52}"/>
                </a:ext>
              </a:extLst>
            </p:cNvPr>
            <p:cNvCxnSpPr>
              <a:cxnSpLocks/>
            </p:cNvCxnSpPr>
            <p:nvPr/>
          </p:nvCxnSpPr>
          <p:spPr>
            <a:xfrm flipH="1">
              <a:off x="4006216" y="2854042"/>
              <a:ext cx="489988"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FEE5D13C-710F-A54E-8FEC-A82B74027F1C}"/>
                </a:ext>
              </a:extLst>
            </p:cNvPr>
            <p:cNvSpPr txBox="1"/>
            <p:nvPr/>
          </p:nvSpPr>
          <p:spPr>
            <a:xfrm>
              <a:off x="2593696" y="2854042"/>
              <a:ext cx="1040670" cy="369332"/>
            </a:xfrm>
            <a:prstGeom prst="rect">
              <a:avLst/>
            </a:prstGeom>
            <a:noFill/>
          </p:spPr>
          <p:txBody>
            <a:bodyPr wrap="none" rtlCol="0">
              <a:spAutoFit/>
            </a:bodyPr>
            <a:lstStyle/>
            <a:p>
              <a:r>
                <a:rPr kumimoji="1" lang="en-US" altLang="ja-JP" dirty="0">
                  <a:latin typeface="HGPｺﾞｼｯｸM" panose="020B0600000000000000" pitchFamily="50" charset="-128"/>
                  <a:ea typeface="HGPｺﾞｼｯｸM" panose="020B0600000000000000" pitchFamily="50" charset="-128"/>
                </a:rPr>
                <a:t>Negative</a:t>
              </a:r>
            </a:p>
          </p:txBody>
        </p:sp>
        <p:cxnSp>
          <p:nvCxnSpPr>
            <p:cNvPr id="51" name="直線コネクタ 50">
              <a:extLst>
                <a:ext uri="{FF2B5EF4-FFF2-40B4-BE49-F238E27FC236}">
                  <a16:creationId xmlns:a16="http://schemas.microsoft.com/office/drawing/2014/main" id="{45A64BD1-D51B-0A4F-907E-17A91C0CC42E}"/>
                </a:ext>
              </a:extLst>
            </p:cNvPr>
            <p:cNvCxnSpPr/>
            <p:nvPr/>
          </p:nvCxnSpPr>
          <p:spPr>
            <a:xfrm>
              <a:off x="4496204" y="1811342"/>
              <a:ext cx="0" cy="1363336"/>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139067" y="3205057"/>
              <a:ext cx="2839239" cy="461665"/>
            </a:xfrm>
            <a:prstGeom prst="rect">
              <a:avLst/>
            </a:prstGeom>
            <a:noFill/>
          </p:spPr>
          <p:txBody>
            <a:bodyPr wrap="none" rtlCol="0">
              <a:spAutoFit/>
            </a:bodyPr>
            <a:lstStyle/>
            <a:p>
              <a:r>
                <a:rPr kumimoji="1" lang="ja-JP" altLang="en-US" sz="2400" dirty="0">
                  <a:latin typeface="HGPｺﾞｼｯｸM" panose="020B0600000000000000" pitchFamily="50" charset="-128"/>
                  <a:ea typeface="HGPｺﾞｼｯｸM" panose="020B0600000000000000" pitchFamily="50" charset="-128"/>
                </a:rPr>
                <a:t>閾値</a:t>
              </a:r>
              <a:r>
                <a:rPr kumimoji="1" lang="en-US" altLang="ja-JP" sz="2400" dirty="0">
                  <a:latin typeface="HGPｺﾞｼｯｸM" panose="020B0600000000000000" pitchFamily="50" charset="-128"/>
                  <a:ea typeface="HGPｺﾞｼｯｸM" panose="020B0600000000000000" pitchFamily="50" charset="-128"/>
                </a:rPr>
                <a:t> = </a:t>
              </a:r>
              <a:r>
                <a:rPr kumimoji="1" lang="en-US" altLang="ja-JP" sz="2400" dirty="0" err="1">
                  <a:latin typeface="HGPｺﾞｼｯｸM" panose="020B0600000000000000" pitchFamily="50" charset="-128"/>
                  <a:ea typeface="HGPｺﾞｼｯｸM" panose="020B0600000000000000" pitchFamily="50" charset="-128"/>
                </a:rPr>
                <a:t>argmax</a:t>
              </a:r>
              <a:r>
                <a:rPr kumimoji="1" lang="en-US" altLang="ja-JP" sz="2400" dirty="0">
                  <a:latin typeface="HGPｺﾞｼｯｸM" panose="020B0600000000000000" pitchFamily="50" charset="-128"/>
                  <a:ea typeface="HGPｺﾞｼｯｸM" panose="020B0600000000000000" pitchFamily="50" charset="-128"/>
                </a:rPr>
                <a:t>(F</a:t>
              </a:r>
              <a:r>
                <a:rPr kumimoji="1" lang="ja-JP" altLang="en-US" sz="2400" dirty="0">
                  <a:latin typeface="HGPｺﾞｼｯｸM" panose="020B0600000000000000" pitchFamily="50" charset="-128"/>
                  <a:ea typeface="HGPｺﾞｼｯｸM" panose="020B0600000000000000" pitchFamily="50" charset="-128"/>
                </a:rPr>
                <a:t>値</a:t>
              </a:r>
              <a:r>
                <a:rPr kumimoji="1" lang="en-US" altLang="ja-JP" sz="2400" dirty="0">
                  <a:latin typeface="HGPｺﾞｼｯｸM" panose="020B0600000000000000" pitchFamily="50" charset="-128"/>
                  <a:ea typeface="HGPｺﾞｼｯｸM" panose="020B0600000000000000" pitchFamily="50" charset="-128"/>
                </a:rPr>
                <a:t>)</a:t>
              </a:r>
              <a:endParaRPr kumimoji="1" lang="ja-JP" altLang="en-US" sz="2400" dirty="0">
                <a:latin typeface="HGPｺﾞｼｯｸM" panose="020B0600000000000000" pitchFamily="50" charset="-128"/>
                <a:ea typeface="HGPｺﾞｼｯｸM" panose="020B0600000000000000" pitchFamily="50" charset="-128"/>
              </a:endParaRPr>
            </a:p>
          </p:txBody>
        </p:sp>
      </p:grpSp>
      <p:cxnSp>
        <p:nvCxnSpPr>
          <p:cNvPr id="20" name="直線矢印コネクタ 19">
            <a:extLst>
              <a:ext uri="{FF2B5EF4-FFF2-40B4-BE49-F238E27FC236}">
                <a16:creationId xmlns:a16="http://schemas.microsoft.com/office/drawing/2014/main" id="{2DEF3835-6E14-0347-A218-E5F45DC2449E}"/>
              </a:ext>
            </a:extLst>
          </p:cNvPr>
          <p:cNvCxnSpPr>
            <a:cxnSpLocks/>
          </p:cNvCxnSpPr>
          <p:nvPr/>
        </p:nvCxnSpPr>
        <p:spPr>
          <a:xfrm flipV="1">
            <a:off x="6206613" y="3989629"/>
            <a:ext cx="256517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040196" y="2712791"/>
            <a:ext cx="946093" cy="584775"/>
          </a:xfrm>
          <a:prstGeom prst="rect">
            <a:avLst/>
          </a:prstGeom>
          <a:noFill/>
        </p:spPr>
        <p:txBody>
          <a:bodyPr wrap="none" rtlCol="0">
            <a:spAutoFit/>
          </a:bodyPr>
          <a:lstStyle/>
          <a:p>
            <a:r>
              <a:rPr kumimoji="1" lang="en-US" altLang="ja-JP" sz="3200" dirty="0">
                <a:latin typeface="HGPｺﾞｼｯｸM" panose="020B0600000000000000" pitchFamily="50" charset="-128"/>
                <a:ea typeface="HGPｺﾞｼｯｸM" panose="020B0600000000000000" pitchFamily="50" charset="-128"/>
              </a:rPr>
              <a:t>AUC</a:t>
            </a:r>
            <a:endParaRPr kumimoji="1" lang="ja-JP" altLang="en-US" sz="3200" dirty="0">
              <a:latin typeface="HGPｺﾞｼｯｸM" panose="020B0600000000000000" pitchFamily="50" charset="-128"/>
              <a:ea typeface="HGPｺﾞｼｯｸM" panose="020B0600000000000000" pitchFamily="50" charset="-128"/>
            </a:endParaRPr>
          </a:p>
        </p:txBody>
      </p:sp>
      <p:sp>
        <p:nvSpPr>
          <p:cNvPr id="14" name="テキスト ボックス 13"/>
          <p:cNvSpPr txBox="1"/>
          <p:nvPr/>
        </p:nvSpPr>
        <p:spPr>
          <a:xfrm>
            <a:off x="567526" y="1193623"/>
            <a:ext cx="3246402" cy="400110"/>
          </a:xfrm>
          <a:prstGeom prst="rect">
            <a:avLst/>
          </a:prstGeom>
          <a:noFill/>
        </p:spPr>
        <p:txBody>
          <a:bodyPr wrap="none" rtlCol="0">
            <a:spAutoFit/>
          </a:bodyPr>
          <a:lstStyle/>
          <a:p>
            <a:r>
              <a:rPr kumimoji="1" lang="ja-JP" altLang="en-US" sz="2000" dirty="0">
                <a:ea typeface="BIZ UDPゴシック" panose="020B0400000000000000" pitchFamily="50" charset="-128"/>
              </a:rPr>
              <a:t>閾値の決定方法と評価指標</a:t>
            </a:r>
          </a:p>
        </p:txBody>
      </p:sp>
      <mc:AlternateContent xmlns:mc="http://schemas.openxmlformats.org/markup-compatibility/2006" xmlns:a14="http://schemas.microsoft.com/office/drawing/2010/main">
        <mc:Choice Requires="a14">
          <p:sp>
            <p:nvSpPr>
              <p:cNvPr id="16" name="テキスト ボックス 15"/>
              <p:cNvSpPr txBox="1"/>
              <p:nvPr/>
            </p:nvSpPr>
            <p:spPr>
              <a:xfrm>
                <a:off x="1138523" y="3755485"/>
                <a:ext cx="1588575"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TPR</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TP</m:t>
                          </m:r>
                        </m:num>
                        <m:den>
                          <m:r>
                            <m:rPr>
                              <m:sty m:val="p"/>
                            </m:rPr>
                            <a:rPr kumimoji="1" lang="en-US" altLang="ja-JP" b="0" i="0" smtClean="0">
                              <a:latin typeface="Cambria Math" panose="02040503050406030204" pitchFamily="18" charset="0"/>
                            </a:rPr>
                            <m:t>TP</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FN</m:t>
                          </m:r>
                        </m:den>
                      </m:f>
                    </m:oMath>
                  </m:oMathPara>
                </a14:m>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138523" y="3755485"/>
                <a:ext cx="1588575" cy="52315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3441477" y="3757029"/>
                <a:ext cx="1575752"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F</m:t>
                      </m:r>
                      <m:r>
                        <m:rPr>
                          <m:sty m:val="p"/>
                        </m:rPr>
                        <a:rPr kumimoji="1" lang="en-US" altLang="ja-JP" b="0" i="0" smtClean="0">
                          <a:latin typeface="Cambria Math" panose="02040503050406030204" pitchFamily="18" charset="0"/>
                        </a:rPr>
                        <m:t>PR</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FP</m:t>
                          </m:r>
                        </m:num>
                        <m:den>
                          <m:r>
                            <m:rPr>
                              <m:sty m:val="p"/>
                            </m:rPr>
                            <a:rPr kumimoji="1" lang="en-US" altLang="ja-JP" b="0" i="0" smtClean="0">
                              <a:latin typeface="Cambria Math" panose="02040503050406030204" pitchFamily="18" charset="0"/>
                            </a:rPr>
                            <m:t>TN</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FP</m:t>
                          </m:r>
                        </m:den>
                      </m:f>
                    </m:oMath>
                  </m:oMathPara>
                </a14:m>
                <a:endParaRPr kumimoji="1" lang="ja-JP" altLang="en-US"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3441477" y="3757029"/>
                <a:ext cx="1575752" cy="523157"/>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2717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つの角を切り取った四角形 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6035627" cy="584775"/>
          </a:xfrm>
          <a:prstGeom prst="rect">
            <a:avLst/>
          </a:prstGeom>
          <a:noFill/>
        </p:spPr>
        <p:txBody>
          <a:bodyPr wrap="none" rtlCol="0">
            <a:spAutoFit/>
          </a:bodyPr>
          <a:lstStyle/>
          <a:p>
            <a:r>
              <a:rPr kumimoji="1" lang="ja-JP" altLang="en-US" sz="3200" dirty="0">
                <a:latin typeface="Meiryo" panose="020B0604030504040204" pitchFamily="34" charset="-128"/>
                <a:ea typeface="Meiryo" panose="020B0604030504040204" pitchFamily="34" charset="-128"/>
              </a:rPr>
              <a:t>結果・考察　</a:t>
            </a:r>
            <a:r>
              <a:rPr kumimoji="1" lang="en" altLang="ja-JP" sz="2400" dirty="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DOOR</a:t>
            </a:r>
            <a:r>
              <a:rPr kumimoji="1" lang="ja-JP" altLang="en-US" sz="2400" dirty="0">
                <a:latin typeface="Meiryo" panose="020B0604030504040204" pitchFamily="34" charset="-128"/>
                <a:ea typeface="Meiryo" panose="020B0604030504040204" pitchFamily="34" charset="-128"/>
              </a:rPr>
              <a:t>の正例とスコア</a:t>
            </a:r>
            <a:r>
              <a:rPr lang="en-US" altLang="ja-JP" sz="2400" dirty="0">
                <a:latin typeface="Meiryo" panose="020B0604030504040204" pitchFamily="34" charset="-128"/>
                <a:ea typeface="Meiryo" panose="020B0604030504040204" pitchFamily="34" charset="-128"/>
              </a:rPr>
              <a:t>-</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22</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7DE20BA6-3EB3-FE41-8F49-1BF723ADB041}"/>
              </a:ext>
            </a:extLst>
          </p:cNvPr>
          <p:cNvSpPr/>
          <p:nvPr/>
        </p:nvSpPr>
        <p:spPr>
          <a:xfrm>
            <a:off x="478324" y="1198746"/>
            <a:ext cx="5641122"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9" name="テキスト ボックス 18">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a:solidFill>
                  <a:schemeClr val="bg2">
                    <a:lumMod val="50000"/>
                  </a:schemeClr>
                </a:solidFill>
                <a:ea typeface="BIZ UDPゴシック" panose="020B0400000000000000" pitchFamily="50" charset="-128"/>
              </a:rPr>
              <a:t>27</a:t>
            </a:r>
            <a:endParaRPr kumimoji="1" lang="ja-JP" altLang="en-US" sz="1600" dirty="0">
              <a:solidFill>
                <a:schemeClr val="bg2">
                  <a:lumMod val="50000"/>
                </a:schemeClr>
              </a:solidFill>
              <a:ea typeface="BIZ UDPゴシック" panose="020B0400000000000000"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610" y="1356155"/>
            <a:ext cx="5852172" cy="4389129"/>
          </a:xfrm>
          <a:prstGeom prst="rect">
            <a:avLst/>
          </a:prstGeom>
        </p:spPr>
      </p:pic>
      <p:sp>
        <p:nvSpPr>
          <p:cNvPr id="13" name="テキスト ボックス 12"/>
          <p:cNvSpPr txBox="1"/>
          <p:nvPr/>
        </p:nvSpPr>
        <p:spPr>
          <a:xfrm>
            <a:off x="1345096" y="5895176"/>
            <a:ext cx="6986080" cy="369332"/>
          </a:xfrm>
          <a:prstGeom prst="rect">
            <a:avLst/>
          </a:prstGeom>
          <a:noFill/>
        </p:spPr>
        <p:txBody>
          <a:bodyPr wrap="none" rtlCol="0">
            <a:spAutoFit/>
          </a:bodyPr>
          <a:lstStyle/>
          <a:p>
            <a:r>
              <a:rPr kumimoji="1" lang="en-US" altLang="ja-JP" dirty="0">
                <a:ea typeface="BIZ UDPゴシック" panose="020B0400000000000000" pitchFamily="50" charset="-128"/>
              </a:rPr>
              <a:t>Uncertainty</a:t>
            </a:r>
            <a:r>
              <a:rPr kumimoji="1" lang="ja-JP" altLang="en-US" dirty="0">
                <a:ea typeface="BIZ UDPゴシック" panose="020B0400000000000000" pitchFamily="50" charset="-128"/>
              </a:rPr>
              <a:t>が小さいものを選択すると正例の割合が小さい可能性</a:t>
            </a:r>
          </a:p>
        </p:txBody>
      </p:sp>
    </p:spTree>
    <p:extLst>
      <p:ext uri="{BB962C8B-B14F-4D97-AF65-F5344CB8AC3E}">
        <p14:creationId xmlns:p14="http://schemas.microsoft.com/office/powerpoint/2010/main" val="3551837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つの角を切り取った四角形 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4968027"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研究背景　</a:t>
            </a:r>
            <a:r>
              <a:rPr kumimoji="1" lang="en"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既往研究の問題点</a:t>
            </a:r>
            <a:r>
              <a:rPr lang="en-US" altLang="ja-JP" sz="2400" dirty="0">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23</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DFBA7DE-8E75-F94B-AD9A-0886EC11A234}"/>
              </a:ext>
            </a:extLst>
          </p:cNvPr>
          <p:cNvSpPr/>
          <p:nvPr/>
        </p:nvSpPr>
        <p:spPr>
          <a:xfrm>
            <a:off x="314550" y="1376150"/>
            <a:ext cx="8569958" cy="534949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8" name="正方形/長方形 17">
            <a:extLst>
              <a:ext uri="{FF2B5EF4-FFF2-40B4-BE49-F238E27FC236}">
                <a16:creationId xmlns:a16="http://schemas.microsoft.com/office/drawing/2014/main" id="{7DE20BA6-3EB3-FE41-8F49-1BF723ADB041}"/>
              </a:ext>
            </a:extLst>
          </p:cNvPr>
          <p:cNvSpPr/>
          <p:nvPr/>
        </p:nvSpPr>
        <p:spPr>
          <a:xfrm>
            <a:off x="478324" y="1198746"/>
            <a:ext cx="5641122"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8103663-B903-9A4F-9280-CFB864F86A4B}"/>
              </a:ext>
            </a:extLst>
          </p:cNvPr>
          <p:cNvSpPr txBox="1"/>
          <p:nvPr/>
        </p:nvSpPr>
        <p:spPr>
          <a:xfrm>
            <a:off x="436958" y="1080629"/>
            <a:ext cx="5803192" cy="553998"/>
          </a:xfrm>
          <a:prstGeom prst="rect">
            <a:avLst/>
          </a:prstGeom>
          <a:noFill/>
        </p:spPr>
        <p:txBody>
          <a:bodyPr wrap="none" rtlCol="0">
            <a:spAutoFit/>
          </a:bodyPr>
          <a:lstStyle/>
          <a:p>
            <a:pPr>
              <a:lnSpc>
                <a:spcPct val="150000"/>
              </a:lnSpc>
            </a:pPr>
            <a:r>
              <a:rPr kumimoji="1" lang="ja-JP" altLang="en-US" sz="2000" dirty="0">
                <a:latin typeface="BIZ UDPゴシック" panose="020B0400000000000000" pitchFamily="50" charset="-128"/>
                <a:ea typeface="BIZ UDPゴシック" panose="020B0400000000000000" pitchFamily="50" charset="-128"/>
              </a:rPr>
              <a:t>能動学習を用いた識別器の更新</a:t>
            </a:r>
            <a:r>
              <a:rPr kumimoji="1" lang="en-US" altLang="ja-JP" sz="2000" dirty="0">
                <a:latin typeface="BIZ UDPゴシック" panose="020B0400000000000000" pitchFamily="50" charset="-128"/>
                <a:ea typeface="BIZ UDPゴシック" panose="020B0400000000000000" pitchFamily="50" charset="-128"/>
              </a:rPr>
              <a:t> [</a:t>
            </a:r>
            <a:r>
              <a:rPr kumimoji="1" lang="ja-JP" altLang="en-US" sz="2000" dirty="0">
                <a:latin typeface="BIZ UDPゴシック" panose="020B0400000000000000" pitchFamily="50" charset="-128"/>
                <a:ea typeface="BIZ UDPゴシック" panose="020B0400000000000000" pitchFamily="50" charset="-128"/>
              </a:rPr>
              <a:t>安斎ら</a:t>
            </a:r>
            <a:r>
              <a:rPr kumimoji="1" lang="en-US" altLang="ja-JP" sz="2000" dirty="0">
                <a:latin typeface="BIZ UDPゴシック" panose="020B0400000000000000" pitchFamily="50" charset="-128"/>
                <a:ea typeface="BIZ UDPゴシック" panose="020B0400000000000000" pitchFamily="50" charset="-128"/>
              </a:rPr>
              <a:t>, 2020]</a:t>
            </a:r>
            <a:endParaRPr kumimoji="1" lang="en-US" altLang="ja-JP" sz="700" dirty="0">
              <a:latin typeface="BIZ UDPゴシック" panose="020B0400000000000000" pitchFamily="50" charset="-128"/>
              <a:ea typeface="BIZ UDPゴシック" panose="020B0400000000000000" pitchFamily="50" charset="-128"/>
            </a:endParaRPr>
          </a:p>
        </p:txBody>
      </p:sp>
      <p:sp>
        <p:nvSpPr>
          <p:cNvPr id="19" name="テキスト ボックス 18">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a:solidFill>
                  <a:schemeClr val="bg2">
                    <a:lumMod val="50000"/>
                  </a:schemeClr>
                </a:solidFill>
                <a:ea typeface="BIZ UDPゴシック" panose="020B0400000000000000" pitchFamily="50" charset="-128"/>
              </a:rPr>
              <a:t>27</a:t>
            </a:r>
            <a:endParaRPr kumimoji="1" lang="ja-JP" altLang="en-US" sz="1600" dirty="0">
              <a:solidFill>
                <a:schemeClr val="bg2">
                  <a:lumMod val="50000"/>
                </a:schemeClr>
              </a:solidFill>
              <a:ea typeface="BIZ UDPゴシック" panose="020B0400000000000000" pitchFamily="50" charset="-128"/>
            </a:endParaRPr>
          </a:p>
        </p:txBody>
      </p:sp>
      <p:sp>
        <p:nvSpPr>
          <p:cNvPr id="2" name="正方形/長方形 1">
            <a:extLst>
              <a:ext uri="{FF2B5EF4-FFF2-40B4-BE49-F238E27FC236}">
                <a16:creationId xmlns:a16="http://schemas.microsoft.com/office/drawing/2014/main" id="{7F95942F-3332-5A4E-98A0-80C7DC142244}"/>
              </a:ext>
            </a:extLst>
          </p:cNvPr>
          <p:cNvSpPr/>
          <p:nvPr/>
        </p:nvSpPr>
        <p:spPr>
          <a:xfrm>
            <a:off x="478324" y="1608689"/>
            <a:ext cx="8243550" cy="4875786"/>
          </a:xfrm>
          <a:prstGeom prst="rect">
            <a:avLst/>
          </a:prstGeom>
        </p:spPr>
        <p:txBody>
          <a:bodyPr wrap="square">
            <a:spAutoFit/>
          </a:bodyPr>
          <a:lstStyle/>
          <a:p>
            <a:r>
              <a:rPr kumimoji="1" lang="en-US" altLang="ja-JP" dirty="0">
                <a:latin typeface="Meiryo UI" panose="020B0604030504040204" pitchFamily="50" charset="-128"/>
                <a:ea typeface="Meiryo UI" panose="020B0604030504040204" pitchFamily="50" charset="-128"/>
              </a:rPr>
              <a:t>Uncertainty Sampling [Lewis et al. 1994]</a:t>
            </a:r>
            <a:r>
              <a:rPr kumimoji="1" lang="ja-JP" altLang="en-US" dirty="0">
                <a:latin typeface="Meiryo UI" panose="020B0604030504040204" pitchFamily="50" charset="-128"/>
                <a:ea typeface="Meiryo UI" panose="020B0604030504040204" pitchFamily="50" charset="-128"/>
              </a:rPr>
              <a:t>によって追加学習データを選択</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一部のデータに対しては更新モデルのスコア向上が見られなかった</a:t>
            </a:r>
            <a:endParaRPr lang="ja-JP" altLang="en-US" dirty="0">
              <a:latin typeface="Meiryo UI" panose="020B0604030504040204" pitchFamily="50" charset="-128"/>
              <a:ea typeface="Meiryo UI" panose="020B0604030504040204" pitchFamily="50" charset="-128"/>
            </a:endParaRPr>
          </a:p>
        </p:txBody>
      </p:sp>
      <p:grpSp>
        <p:nvGrpSpPr>
          <p:cNvPr id="16" name="グループ化 15">
            <a:extLst>
              <a:ext uri="{FF2B5EF4-FFF2-40B4-BE49-F238E27FC236}">
                <a16:creationId xmlns:a16="http://schemas.microsoft.com/office/drawing/2014/main" id="{8525424E-24A7-4940-8F98-FB3655705BA1}"/>
              </a:ext>
            </a:extLst>
          </p:cNvPr>
          <p:cNvGrpSpPr/>
          <p:nvPr/>
        </p:nvGrpSpPr>
        <p:grpSpPr>
          <a:xfrm>
            <a:off x="436958" y="2699313"/>
            <a:ext cx="4117463" cy="2257897"/>
            <a:chOff x="1625696" y="1981394"/>
            <a:chExt cx="3907249" cy="2142622"/>
          </a:xfrm>
        </p:grpSpPr>
        <p:pic>
          <p:nvPicPr>
            <p:cNvPr id="20" name="図 19">
              <a:extLst>
                <a:ext uri="{FF2B5EF4-FFF2-40B4-BE49-F238E27FC236}">
                  <a16:creationId xmlns:a16="http://schemas.microsoft.com/office/drawing/2014/main" id="{389B802D-E188-7944-ADC4-9A0A7AC11C8C}"/>
                </a:ext>
              </a:extLst>
            </p:cNvPr>
            <p:cNvPicPr>
              <a:picLocks noChangeAspect="1"/>
            </p:cNvPicPr>
            <p:nvPr/>
          </p:nvPicPr>
          <p:blipFill>
            <a:blip r:embed="rId3"/>
            <a:stretch>
              <a:fillRect/>
            </a:stretch>
          </p:blipFill>
          <p:spPr>
            <a:xfrm>
              <a:off x="2818800" y="2956072"/>
              <a:ext cx="1132800" cy="1132800"/>
            </a:xfrm>
            <a:prstGeom prst="rect">
              <a:avLst/>
            </a:prstGeom>
          </p:spPr>
        </p:pic>
        <p:sp>
          <p:nvSpPr>
            <p:cNvPr id="21" name="円/楕円 20">
              <a:extLst>
                <a:ext uri="{FF2B5EF4-FFF2-40B4-BE49-F238E27FC236}">
                  <a16:creationId xmlns:a16="http://schemas.microsoft.com/office/drawing/2014/main" id="{95E7295A-9FC8-BA45-AC20-207FBDB9C784}"/>
                </a:ext>
              </a:extLst>
            </p:cNvPr>
            <p:cNvSpPr/>
            <p:nvPr/>
          </p:nvSpPr>
          <p:spPr>
            <a:xfrm>
              <a:off x="3960172" y="2108932"/>
              <a:ext cx="1369474" cy="9698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grpSp>
          <p:nvGrpSpPr>
            <p:cNvPr id="22" name="グループ化 21">
              <a:extLst>
                <a:ext uri="{FF2B5EF4-FFF2-40B4-BE49-F238E27FC236}">
                  <a16:creationId xmlns:a16="http://schemas.microsoft.com/office/drawing/2014/main" id="{1D0A714F-1B4E-EC45-8E61-7C8203862C76}"/>
                </a:ext>
              </a:extLst>
            </p:cNvPr>
            <p:cNvGrpSpPr/>
            <p:nvPr/>
          </p:nvGrpSpPr>
          <p:grpSpPr>
            <a:xfrm>
              <a:off x="1625696" y="1981394"/>
              <a:ext cx="3907249" cy="2142622"/>
              <a:chOff x="1625696" y="1981394"/>
              <a:chExt cx="3907249" cy="2142622"/>
            </a:xfrm>
          </p:grpSpPr>
          <p:pic>
            <p:nvPicPr>
              <p:cNvPr id="23" name="図 22">
                <a:extLst>
                  <a:ext uri="{FF2B5EF4-FFF2-40B4-BE49-F238E27FC236}">
                    <a16:creationId xmlns:a16="http://schemas.microsoft.com/office/drawing/2014/main" id="{0389D802-C8C3-D148-B797-7FD8708756B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779" b="89879" l="1875" r="90000">
                            <a14:foregroundMark x1="41750" y1="21323" x2="41750" y2="21323"/>
                            <a14:foregroundMark x1="41375" y1="17274" x2="41500" y2="20378"/>
                            <a14:foregroundMark x1="42625" y1="29690" x2="42625" y2="36572"/>
                            <a14:foregroundMark x1="10125" y1="47368" x2="10125" y2="35628"/>
                            <a14:foregroundMark x1="13250" y1="47773" x2="13250" y2="51282"/>
                            <a14:foregroundMark x1="21375" y1="51957" x2="27750" y2="52362"/>
                            <a14:foregroundMark x1="28250" y1="50607" x2="35375" y2="47099"/>
                            <a14:foregroundMark x1="35375" y1="47099" x2="37250" y2="42915"/>
                            <a14:foregroundMark x1="34875" y1="51957" x2="34875" y2="55196"/>
                            <a14:foregroundMark x1="41500" y1="54116" x2="43250" y2="57490"/>
                            <a14:foregroundMark x1="37125" y1="33333" x2="35875" y2="17274"/>
                            <a14:foregroundMark x1="1875" y1="31849" x2="1960" y2="24069"/>
                            <a14:foregroundMark x1="11375" y1="50067" x2="5375" y2="42915"/>
                            <a14:foregroundMark x1="5375" y1="42915" x2="4500" y2="40756"/>
                            <a14:foregroundMark x1="7125" y1="44130" x2="7500" y2="16599"/>
                            <a14:foregroundMark x1="7500" y1="16599" x2="10625" y2="12416"/>
                            <a14:foregroundMark x1="6125" y1="13392" x2="10000" y2="12146"/>
                            <a14:foregroundMark x1="10250" y1="7422" x2="12250" y2="18219"/>
                            <a14:foregroundMark x1="20875" y1="3779" x2="22000" y2="5533"/>
                            <a14:foregroundMark x1="5375" y1="14845" x2="3375" y2="19568"/>
                            <a14:foregroundMark x1="5500" y1="13225" x2="4625" y2="14170"/>
                            <a14:foregroundMark x1="3000" y1="20648" x2="2875" y2="21862"/>
                            <a14:foregroundMark x1="5125" y1="13900" x2="4375" y2="15115"/>
                            <a14:backgroundMark x1="80500" y1="30904" x2="42625" y2="84345"/>
                            <a14:backgroundMark x1="42625" y1="84345" x2="41500" y2="84885"/>
                            <a14:backgroundMark x1="84375" y1="52227" x2="59625" y2="87045"/>
                            <a14:backgroundMark x1="59625" y1="87045" x2="55875" y2="90148"/>
                            <a14:backgroundMark x1="72250" y1="45209" x2="77000" y2="83806"/>
                            <a14:backgroundMark x1="72375" y1="28745" x2="62375" y2="48448"/>
                            <a14:backgroundMark x1="83125" y1="31444" x2="71375" y2="31579"/>
                            <a14:backgroundMark x1="84750" y1="33198" x2="58875" y2="25371"/>
                            <a14:backgroundMark x1="83750" y1="27800" x2="81625" y2="57760"/>
                            <a14:backgroundMark x1="82250" y1="26046" x2="79500" y2="73549"/>
                            <a14:backgroundMark x1="85875" y1="48718" x2="72500" y2="75034"/>
                            <a14:backgroundMark x1="72500" y1="75034" x2="69875" y2="77733"/>
                            <a14:backgroundMark x1="85875" y1="52362" x2="83875" y2="69906"/>
                            <a14:backgroundMark x1="83875" y1="69906" x2="82250" y2="73954"/>
                            <a14:backgroundMark x1="61125" y1="49393" x2="45250" y2="69771"/>
                            <a14:backgroundMark x1="1733" y1="21726" x2="1250" y2="23887"/>
                            <a14:backgroundMark x1="2125" y1="19973" x2="2001" y2="20528"/>
                          </a14:backgroundRemoval>
                        </a14:imgEffect>
                      </a14:imgLayer>
                    </a14:imgProps>
                  </a:ext>
                </a:extLst>
              </a:blip>
              <a:stretch>
                <a:fillRect/>
              </a:stretch>
            </p:blipFill>
            <p:spPr>
              <a:xfrm flipH="1">
                <a:off x="1625696" y="1981394"/>
                <a:ext cx="3907249" cy="2142622"/>
              </a:xfrm>
              <a:prstGeom prst="rect">
                <a:avLst/>
              </a:prstGeom>
            </p:spPr>
          </p:pic>
          <p:sp>
            <p:nvSpPr>
              <p:cNvPr id="24" name="テキスト ボックス 23">
                <a:extLst>
                  <a:ext uri="{FF2B5EF4-FFF2-40B4-BE49-F238E27FC236}">
                    <a16:creationId xmlns:a16="http://schemas.microsoft.com/office/drawing/2014/main" id="{252CF0E7-697E-0D40-A633-EE6738A6EBB2}"/>
                  </a:ext>
                </a:extLst>
              </p:cNvPr>
              <p:cNvSpPr txBox="1"/>
              <p:nvPr/>
            </p:nvSpPr>
            <p:spPr>
              <a:xfrm>
                <a:off x="4142251" y="2166698"/>
                <a:ext cx="1140056" cy="923330"/>
              </a:xfrm>
              <a:prstGeom prst="rect">
                <a:avLst/>
              </a:prstGeom>
              <a:noFill/>
            </p:spPr>
            <p:txBody>
              <a:bodyPr wrap="none" rtlCol="0">
                <a:spAutoFit/>
              </a:bodyPr>
              <a:lstStyle/>
              <a:p>
                <a:r>
                  <a:rPr kumimoji="1" lang="en-US" altLang="ja-JP" b="1" dirty="0">
                    <a:latin typeface="Meiryo" panose="020B0604030504040204" pitchFamily="34" charset="-128"/>
                    <a:ea typeface="Meiryo" panose="020B0604030504040204" pitchFamily="34" charset="-128"/>
                  </a:rPr>
                  <a:t>×ROLL</a:t>
                </a:r>
              </a:p>
              <a:p>
                <a:r>
                  <a:rPr kumimoji="1" lang="en-US" altLang="ja-JP" b="1" dirty="0">
                    <a:latin typeface="Meiryo" panose="020B0604030504040204" pitchFamily="34" charset="-128"/>
                    <a:ea typeface="Meiryo" panose="020B0604030504040204" pitchFamily="34" charset="-128"/>
                  </a:rPr>
                  <a:t>×RUN</a:t>
                </a:r>
              </a:p>
              <a:p>
                <a:r>
                  <a:rPr kumimoji="1" lang="ja-JP" altLang="en-US" b="1" dirty="0">
                    <a:latin typeface="Meiryo" panose="020B0604030504040204" pitchFamily="34" charset="-128"/>
                    <a:ea typeface="Meiryo" panose="020B0604030504040204" pitchFamily="34" charset="-128"/>
                  </a:rPr>
                  <a:t>△</a:t>
                </a:r>
                <a:r>
                  <a:rPr kumimoji="1" lang="en-US" altLang="ja-JP" b="1" dirty="0">
                    <a:latin typeface="Meiryo" panose="020B0604030504040204" pitchFamily="34" charset="-128"/>
                    <a:ea typeface="Meiryo" panose="020B0604030504040204" pitchFamily="34" charset="-128"/>
                  </a:rPr>
                  <a:t>DOOR</a:t>
                </a:r>
                <a:endParaRPr kumimoji="1" lang="ja-JP" altLang="en-US" b="1" dirty="0">
                  <a:latin typeface="Meiryo" panose="020B0604030504040204" pitchFamily="34" charset="-128"/>
                  <a:ea typeface="Meiryo" panose="020B0604030504040204" pitchFamily="34" charset="-128"/>
                </a:endParaRPr>
              </a:p>
            </p:txBody>
          </p:sp>
        </p:grpSp>
      </p:grpSp>
      <p:pic>
        <p:nvPicPr>
          <p:cNvPr id="25" name="図 24">
            <a:extLst>
              <a:ext uri="{FF2B5EF4-FFF2-40B4-BE49-F238E27FC236}">
                <a16:creationId xmlns:a16="http://schemas.microsoft.com/office/drawing/2014/main" id="{6DFC2ED7-B087-2D4C-8B9E-AB05D3507105}"/>
              </a:ext>
            </a:extLst>
          </p:cNvPr>
          <p:cNvPicPr>
            <a:picLocks noChangeAspect="1"/>
          </p:cNvPicPr>
          <p:nvPr/>
        </p:nvPicPr>
        <p:blipFill>
          <a:blip r:embed="rId6"/>
          <a:stretch>
            <a:fillRect/>
          </a:stretch>
        </p:blipFill>
        <p:spPr>
          <a:xfrm>
            <a:off x="5453616" y="3551756"/>
            <a:ext cx="1820431" cy="1697552"/>
          </a:xfrm>
          <a:prstGeom prst="rect">
            <a:avLst/>
          </a:prstGeom>
        </p:spPr>
      </p:pic>
      <p:sp>
        <p:nvSpPr>
          <p:cNvPr id="26" name="曲折矢印 25">
            <a:extLst>
              <a:ext uri="{FF2B5EF4-FFF2-40B4-BE49-F238E27FC236}">
                <a16:creationId xmlns:a16="http://schemas.microsoft.com/office/drawing/2014/main" id="{48A4C922-7A4E-3C48-B770-E3C5DB18ED0C}"/>
              </a:ext>
            </a:extLst>
          </p:cNvPr>
          <p:cNvSpPr/>
          <p:nvPr/>
        </p:nvSpPr>
        <p:spPr>
          <a:xfrm rot="5400000">
            <a:off x="5398211" y="2104019"/>
            <a:ext cx="555763" cy="2208188"/>
          </a:xfrm>
          <a:prstGeom prst="ben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a typeface="BIZ UDPゴシック" panose="020B0400000000000000" pitchFamily="50" charset="-128"/>
            </a:endParaRPr>
          </a:p>
        </p:txBody>
      </p:sp>
      <p:sp>
        <p:nvSpPr>
          <p:cNvPr id="27" name="曲折矢印 26">
            <a:extLst>
              <a:ext uri="{FF2B5EF4-FFF2-40B4-BE49-F238E27FC236}">
                <a16:creationId xmlns:a16="http://schemas.microsoft.com/office/drawing/2014/main" id="{5C789D84-7773-3745-AF01-663D238E4F53}"/>
              </a:ext>
            </a:extLst>
          </p:cNvPr>
          <p:cNvSpPr/>
          <p:nvPr/>
        </p:nvSpPr>
        <p:spPr>
          <a:xfrm rot="16200000">
            <a:off x="3340368" y="3935837"/>
            <a:ext cx="556017" cy="2928127"/>
          </a:xfrm>
          <a:prstGeom prst="ben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7CC9C5F8-B028-A146-A3CA-54149C5E3EAE}"/>
              </a:ext>
            </a:extLst>
          </p:cNvPr>
          <p:cNvSpPr txBox="1"/>
          <p:nvPr/>
        </p:nvSpPr>
        <p:spPr>
          <a:xfrm>
            <a:off x="4822519" y="2552772"/>
            <a:ext cx="2593854" cy="400110"/>
          </a:xfrm>
          <a:prstGeom prst="rect">
            <a:avLst/>
          </a:prstGeom>
          <a:noFill/>
        </p:spPr>
        <p:txBody>
          <a:bodyPr wrap="square" rtlCol="0">
            <a:spAutoFit/>
          </a:bodyPr>
          <a:lstStyle/>
          <a:p>
            <a:r>
              <a:rPr kumimoji="1" lang="en-US" altLang="ja-JP" sz="2000" dirty="0">
                <a:ea typeface="BIZ UDPゴシック" panose="020B0400000000000000" pitchFamily="50" charset="-128"/>
              </a:rPr>
              <a:t>②</a:t>
            </a:r>
            <a:r>
              <a:rPr kumimoji="1" lang="ja-JP" altLang="en-US" sz="2000" dirty="0">
                <a:ea typeface="BIZ UDPゴシック" panose="020B0400000000000000" pitchFamily="50" charset="-128"/>
              </a:rPr>
              <a:t>ラベル付け要求</a:t>
            </a:r>
          </a:p>
        </p:txBody>
      </p:sp>
      <p:sp>
        <p:nvSpPr>
          <p:cNvPr id="28" name="テキスト ボックス 27">
            <a:extLst>
              <a:ext uri="{FF2B5EF4-FFF2-40B4-BE49-F238E27FC236}">
                <a16:creationId xmlns:a16="http://schemas.microsoft.com/office/drawing/2014/main" id="{967E8F57-8FA2-6A4D-9F1F-87F4175016A5}"/>
              </a:ext>
            </a:extLst>
          </p:cNvPr>
          <p:cNvSpPr txBox="1"/>
          <p:nvPr/>
        </p:nvSpPr>
        <p:spPr>
          <a:xfrm>
            <a:off x="2751186" y="5145741"/>
            <a:ext cx="2294081" cy="400110"/>
          </a:xfrm>
          <a:prstGeom prst="rect">
            <a:avLst/>
          </a:prstGeom>
          <a:noFill/>
        </p:spPr>
        <p:txBody>
          <a:bodyPr wrap="square" rtlCol="0">
            <a:spAutoFit/>
          </a:bodyPr>
          <a:lstStyle/>
          <a:p>
            <a:r>
              <a:rPr kumimoji="1" lang="en-US" altLang="ja-JP" sz="2000" dirty="0">
                <a:ea typeface="BIZ UDPゴシック" panose="020B0400000000000000" pitchFamily="50" charset="-128"/>
              </a:rPr>
              <a:t>④</a:t>
            </a:r>
            <a:r>
              <a:rPr kumimoji="1" lang="ja-JP" altLang="en-US" sz="2000" dirty="0">
                <a:ea typeface="BIZ UDPゴシック" panose="020B0400000000000000" pitchFamily="50" charset="-128"/>
              </a:rPr>
              <a:t>モデルの更新</a:t>
            </a:r>
          </a:p>
        </p:txBody>
      </p:sp>
      <p:sp>
        <p:nvSpPr>
          <p:cNvPr id="29" name="テキスト ボックス 28">
            <a:extLst>
              <a:ext uri="{FF2B5EF4-FFF2-40B4-BE49-F238E27FC236}">
                <a16:creationId xmlns:a16="http://schemas.microsoft.com/office/drawing/2014/main" id="{5683DB12-869E-144F-B38C-8AB492085F6A}"/>
              </a:ext>
            </a:extLst>
          </p:cNvPr>
          <p:cNvSpPr txBox="1"/>
          <p:nvPr/>
        </p:nvSpPr>
        <p:spPr>
          <a:xfrm>
            <a:off x="318977" y="3402724"/>
            <a:ext cx="2612926" cy="400110"/>
          </a:xfrm>
          <a:prstGeom prst="rect">
            <a:avLst/>
          </a:prstGeom>
          <a:noFill/>
        </p:spPr>
        <p:txBody>
          <a:bodyPr wrap="square" rtlCol="0">
            <a:spAutoFit/>
          </a:bodyPr>
          <a:lstStyle/>
          <a:p>
            <a:r>
              <a:rPr kumimoji="1" lang="en-US" altLang="ja-JP" sz="2000" dirty="0">
                <a:ea typeface="BIZ UDPゴシック" panose="020B0400000000000000" pitchFamily="50" charset="-128"/>
              </a:rPr>
              <a:t>①Uncertainty</a:t>
            </a:r>
            <a:r>
              <a:rPr kumimoji="1" lang="ja-JP" altLang="en-US" sz="2000" dirty="0">
                <a:ea typeface="BIZ UDPゴシック" panose="020B0400000000000000" pitchFamily="50" charset="-128"/>
              </a:rPr>
              <a:t>の計算</a:t>
            </a:r>
          </a:p>
        </p:txBody>
      </p:sp>
      <p:sp>
        <p:nvSpPr>
          <p:cNvPr id="30" name="テキスト ボックス 29">
            <a:extLst>
              <a:ext uri="{FF2B5EF4-FFF2-40B4-BE49-F238E27FC236}">
                <a16:creationId xmlns:a16="http://schemas.microsoft.com/office/drawing/2014/main" id="{385079A8-B5AB-8F4F-8565-79A1F87696AB}"/>
              </a:ext>
            </a:extLst>
          </p:cNvPr>
          <p:cNvSpPr txBox="1"/>
          <p:nvPr/>
        </p:nvSpPr>
        <p:spPr>
          <a:xfrm>
            <a:off x="7151312" y="3996353"/>
            <a:ext cx="1992688" cy="707886"/>
          </a:xfrm>
          <a:prstGeom prst="rect">
            <a:avLst/>
          </a:prstGeom>
          <a:noFill/>
        </p:spPr>
        <p:txBody>
          <a:bodyPr wrap="square" rtlCol="0">
            <a:spAutoFit/>
          </a:bodyPr>
          <a:lstStyle/>
          <a:p>
            <a:r>
              <a:rPr kumimoji="1" lang="en-US" altLang="ja-JP" sz="2000" dirty="0">
                <a:ea typeface="BIZ UDPゴシック" panose="020B0400000000000000" pitchFamily="50" charset="-128"/>
              </a:rPr>
              <a:t>③</a:t>
            </a:r>
            <a:r>
              <a:rPr kumimoji="1" lang="ja-JP" altLang="en-US" sz="2000" dirty="0">
                <a:ea typeface="BIZ UDPゴシック" panose="020B0400000000000000" pitchFamily="50" charset="-128"/>
              </a:rPr>
              <a:t>ラベル付け</a:t>
            </a:r>
            <a:endParaRPr kumimoji="1" lang="en-US" altLang="ja-JP" sz="2000" dirty="0">
              <a:ea typeface="BIZ UDPゴシック" panose="020B0400000000000000" pitchFamily="50" charset="-128"/>
            </a:endParaRPr>
          </a:p>
          <a:p>
            <a:r>
              <a:rPr kumimoji="1" lang="ja-JP" altLang="en-US" sz="2000" dirty="0">
                <a:ea typeface="BIZ UDPゴシック" panose="020B0400000000000000" pitchFamily="50" charset="-128"/>
              </a:rPr>
              <a:t>　 追加学習</a:t>
            </a:r>
          </a:p>
        </p:txBody>
      </p:sp>
    </p:spTree>
    <p:extLst>
      <p:ext uri="{BB962C8B-B14F-4D97-AF65-F5344CB8AC3E}">
        <p14:creationId xmlns:p14="http://schemas.microsoft.com/office/powerpoint/2010/main" val="1244611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つの角を切り取った四角形 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5639685"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予備実験　</a:t>
            </a:r>
            <a:r>
              <a:rPr kumimoji="1" lang="en"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既往研究のデータ分布</a:t>
            </a:r>
            <a:r>
              <a:rPr lang="en-US" altLang="ja-JP" sz="2400" dirty="0">
                <a:latin typeface="Meiryo" panose="020B0604030504040204" pitchFamily="34" charset="-128"/>
                <a:ea typeface="Meiryo" panose="020B0604030504040204" pitchFamily="34" charset="-128"/>
              </a:rPr>
              <a:t>-</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24</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線矢印コネクタ 2">
            <a:extLst>
              <a:ext uri="{FF2B5EF4-FFF2-40B4-BE49-F238E27FC236}">
                <a16:creationId xmlns:a16="http://schemas.microsoft.com/office/drawing/2014/main" id="{E63A586A-5B78-6D47-B59A-B32C61377869}"/>
              </a:ext>
            </a:extLst>
          </p:cNvPr>
          <p:cNvCxnSpPr>
            <a:cxnSpLocks/>
          </p:cNvCxnSpPr>
          <p:nvPr/>
        </p:nvCxnSpPr>
        <p:spPr>
          <a:xfrm>
            <a:off x="912961" y="4573885"/>
            <a:ext cx="3959049" cy="6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フリーフォーム 16">
            <a:extLst>
              <a:ext uri="{FF2B5EF4-FFF2-40B4-BE49-F238E27FC236}">
                <a16:creationId xmlns:a16="http://schemas.microsoft.com/office/drawing/2014/main" id="{CD52E192-7A85-8E43-8722-14AAA6920302}"/>
              </a:ext>
            </a:extLst>
          </p:cNvPr>
          <p:cNvSpPr/>
          <p:nvPr/>
        </p:nvSpPr>
        <p:spPr>
          <a:xfrm>
            <a:off x="760560" y="2100656"/>
            <a:ext cx="2738967" cy="2473229"/>
          </a:xfrm>
          <a:custGeom>
            <a:avLst/>
            <a:gdLst>
              <a:gd name="connsiteX0" fmla="*/ 0 w 2184400"/>
              <a:gd name="connsiteY0" fmla="*/ 2286055 h 2286055"/>
              <a:gd name="connsiteX1" fmla="*/ 571500 w 2184400"/>
              <a:gd name="connsiteY1" fmla="*/ 1879655 h 2286055"/>
              <a:gd name="connsiteX2" fmla="*/ 1206500 w 2184400"/>
              <a:gd name="connsiteY2" fmla="*/ 55 h 2286055"/>
              <a:gd name="connsiteX3" fmla="*/ 1816100 w 2184400"/>
              <a:gd name="connsiteY3" fmla="*/ 1943155 h 2286055"/>
              <a:gd name="connsiteX4" fmla="*/ 2184400 w 2184400"/>
              <a:gd name="connsiteY4" fmla="*/ 2273355 h 2286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4400" h="2286055">
                <a:moveTo>
                  <a:pt x="0" y="2286055"/>
                </a:moveTo>
                <a:cubicBezTo>
                  <a:pt x="185208" y="2273355"/>
                  <a:pt x="370417" y="2260655"/>
                  <a:pt x="571500" y="1879655"/>
                </a:cubicBezTo>
                <a:cubicBezTo>
                  <a:pt x="772583" y="1498655"/>
                  <a:pt x="999067" y="-10528"/>
                  <a:pt x="1206500" y="55"/>
                </a:cubicBezTo>
                <a:cubicBezTo>
                  <a:pt x="1413933" y="10638"/>
                  <a:pt x="1653117" y="1564272"/>
                  <a:pt x="1816100" y="1943155"/>
                </a:cubicBezTo>
                <a:cubicBezTo>
                  <a:pt x="1979083" y="2322038"/>
                  <a:pt x="1964267" y="2233138"/>
                  <a:pt x="2184400" y="2273355"/>
                </a:cubicBezTo>
              </a:path>
            </a:pathLst>
          </a:custGeom>
          <a:solidFill>
            <a:schemeClr val="accent4">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a:extLst>
              <a:ext uri="{FF2B5EF4-FFF2-40B4-BE49-F238E27FC236}">
                <a16:creationId xmlns:a16="http://schemas.microsoft.com/office/drawing/2014/main" id="{BE730341-CB44-0748-BCCA-7424621F8044}"/>
              </a:ext>
            </a:extLst>
          </p:cNvPr>
          <p:cNvSpPr/>
          <p:nvPr/>
        </p:nvSpPr>
        <p:spPr>
          <a:xfrm>
            <a:off x="1429428" y="4268586"/>
            <a:ext cx="2832100" cy="309987"/>
          </a:xfrm>
          <a:custGeom>
            <a:avLst/>
            <a:gdLst>
              <a:gd name="connsiteX0" fmla="*/ 0 w 2654300"/>
              <a:gd name="connsiteY0" fmla="*/ 508012 h 508012"/>
              <a:gd name="connsiteX1" fmla="*/ 533400 w 2654300"/>
              <a:gd name="connsiteY1" fmla="*/ 355612 h 508012"/>
              <a:gd name="connsiteX2" fmla="*/ 1308100 w 2654300"/>
              <a:gd name="connsiteY2" fmla="*/ 12 h 508012"/>
              <a:gd name="connsiteX3" fmla="*/ 1993900 w 2654300"/>
              <a:gd name="connsiteY3" fmla="*/ 368312 h 508012"/>
              <a:gd name="connsiteX4" fmla="*/ 2654300 w 2654300"/>
              <a:gd name="connsiteY4" fmla="*/ 495312 h 508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300" h="508012">
                <a:moveTo>
                  <a:pt x="0" y="508012"/>
                </a:moveTo>
                <a:cubicBezTo>
                  <a:pt x="157691" y="474145"/>
                  <a:pt x="315383" y="440279"/>
                  <a:pt x="533400" y="355612"/>
                </a:cubicBezTo>
                <a:cubicBezTo>
                  <a:pt x="751417" y="270945"/>
                  <a:pt x="1064683" y="-2105"/>
                  <a:pt x="1308100" y="12"/>
                </a:cubicBezTo>
                <a:cubicBezTo>
                  <a:pt x="1551517" y="2129"/>
                  <a:pt x="1769533" y="285762"/>
                  <a:pt x="1993900" y="368312"/>
                </a:cubicBezTo>
                <a:cubicBezTo>
                  <a:pt x="2218267" y="450862"/>
                  <a:pt x="2417233" y="499545"/>
                  <a:pt x="2654300" y="495312"/>
                </a:cubicBezTo>
              </a:path>
            </a:pathLst>
          </a:custGeom>
          <a:solidFill>
            <a:srgbClr val="0070C0">
              <a:alpha val="3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13A44F6E-FFDC-8048-9332-28B9D36CD370}"/>
              </a:ext>
            </a:extLst>
          </p:cNvPr>
          <p:cNvCxnSpPr>
            <a:cxnSpLocks/>
          </p:cNvCxnSpPr>
          <p:nvPr/>
        </p:nvCxnSpPr>
        <p:spPr>
          <a:xfrm>
            <a:off x="3093128" y="1856495"/>
            <a:ext cx="0" cy="288450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47824810-F160-8B43-8D72-E0CEB61D0E6A}"/>
              </a:ext>
            </a:extLst>
          </p:cNvPr>
          <p:cNvSpPr txBox="1"/>
          <p:nvPr/>
        </p:nvSpPr>
        <p:spPr>
          <a:xfrm>
            <a:off x="2584244" y="4788399"/>
            <a:ext cx="1830566" cy="369332"/>
          </a:xfrm>
          <a:prstGeom prst="rect">
            <a:avLst/>
          </a:prstGeom>
          <a:noFill/>
        </p:spPr>
        <p:txBody>
          <a:bodyPr wrap="none" rtlCol="0">
            <a:spAutoFit/>
          </a:bodyPr>
          <a:lstStyle/>
          <a:p>
            <a:r>
              <a:rPr kumimoji="1" lang="en-US" altLang="ja-JP" dirty="0"/>
              <a:t>argmax(accuracy)</a:t>
            </a:r>
            <a:endParaRPr kumimoji="1" lang="ja-JP" altLang="en-US"/>
          </a:p>
        </p:txBody>
      </p:sp>
      <p:sp>
        <p:nvSpPr>
          <p:cNvPr id="28" name="テキスト ボックス 27">
            <a:extLst>
              <a:ext uri="{FF2B5EF4-FFF2-40B4-BE49-F238E27FC236}">
                <a16:creationId xmlns:a16="http://schemas.microsoft.com/office/drawing/2014/main" id="{8DDF5D5A-3F3D-E448-925B-7BB3CF27D1EB}"/>
              </a:ext>
            </a:extLst>
          </p:cNvPr>
          <p:cNvSpPr txBox="1"/>
          <p:nvPr/>
        </p:nvSpPr>
        <p:spPr>
          <a:xfrm>
            <a:off x="4777995" y="4137558"/>
            <a:ext cx="1087157" cy="369332"/>
          </a:xfrm>
          <a:prstGeom prst="rect">
            <a:avLst/>
          </a:prstGeom>
          <a:noFill/>
        </p:spPr>
        <p:txBody>
          <a:bodyPr wrap="none" rtlCol="0">
            <a:spAutoFit/>
          </a:bodyPr>
          <a:lstStyle/>
          <a:p>
            <a:r>
              <a:rPr kumimoji="1" lang="en-US" altLang="ja-JP" dirty="0"/>
              <a:t>DNN</a:t>
            </a:r>
            <a:r>
              <a:rPr kumimoji="1" lang="ja-JP" altLang="en-US"/>
              <a:t>出力</a:t>
            </a:r>
          </a:p>
        </p:txBody>
      </p:sp>
      <p:sp>
        <p:nvSpPr>
          <p:cNvPr id="30" name="テキスト ボックス 29">
            <a:extLst>
              <a:ext uri="{FF2B5EF4-FFF2-40B4-BE49-F238E27FC236}">
                <a16:creationId xmlns:a16="http://schemas.microsoft.com/office/drawing/2014/main" id="{60BC2F7F-3FAF-5E44-98CA-35F92FBFCFF1}"/>
              </a:ext>
            </a:extLst>
          </p:cNvPr>
          <p:cNvSpPr txBox="1"/>
          <p:nvPr/>
        </p:nvSpPr>
        <p:spPr>
          <a:xfrm>
            <a:off x="3651927" y="4027999"/>
            <a:ext cx="646331" cy="369332"/>
          </a:xfrm>
          <a:prstGeom prst="rect">
            <a:avLst/>
          </a:prstGeom>
          <a:noFill/>
          <a:ln>
            <a:solidFill>
              <a:srgbClr val="0070C0"/>
            </a:solidFill>
          </a:ln>
        </p:spPr>
        <p:txBody>
          <a:bodyPr wrap="none" rtlCol="0">
            <a:spAutoFit/>
          </a:bodyPr>
          <a:lstStyle/>
          <a:p>
            <a:r>
              <a:rPr kumimoji="1" lang="ja-JP" altLang="en-US">
                <a:latin typeface="HGSｺﾞｼｯｸM" panose="020B0600000000000000" pitchFamily="50" charset="-128"/>
                <a:ea typeface="HGSｺﾞｼｯｸM" panose="020B0600000000000000" pitchFamily="50" charset="-128"/>
              </a:rPr>
              <a:t>正例</a:t>
            </a:r>
          </a:p>
        </p:txBody>
      </p:sp>
      <p:sp>
        <p:nvSpPr>
          <p:cNvPr id="31" name="テキスト ボックス 30">
            <a:extLst>
              <a:ext uri="{FF2B5EF4-FFF2-40B4-BE49-F238E27FC236}">
                <a16:creationId xmlns:a16="http://schemas.microsoft.com/office/drawing/2014/main" id="{7709677E-1455-B448-BC46-59FEB5841237}"/>
              </a:ext>
            </a:extLst>
          </p:cNvPr>
          <p:cNvSpPr txBox="1"/>
          <p:nvPr/>
        </p:nvSpPr>
        <p:spPr>
          <a:xfrm>
            <a:off x="1098531" y="2755919"/>
            <a:ext cx="646331" cy="369332"/>
          </a:xfrm>
          <a:prstGeom prst="rect">
            <a:avLst/>
          </a:prstGeom>
          <a:noFill/>
          <a:ln>
            <a:solidFill>
              <a:schemeClr val="accent4"/>
            </a:solidFill>
          </a:ln>
        </p:spPr>
        <p:txBody>
          <a:bodyPr wrap="none" rtlCol="0">
            <a:spAutoFit/>
          </a:bodyPr>
          <a:lstStyle/>
          <a:p>
            <a:r>
              <a:rPr kumimoji="1" lang="ja-JP" altLang="en-US" dirty="0">
                <a:latin typeface="HGSｺﾞｼｯｸM" panose="020B0600000000000000" pitchFamily="50" charset="-128"/>
                <a:ea typeface="HGSｺﾞｼｯｸM" panose="020B0600000000000000" pitchFamily="50" charset="-128"/>
              </a:rPr>
              <a:t>負例</a:t>
            </a:r>
          </a:p>
        </p:txBody>
      </p:sp>
      <p:cxnSp>
        <p:nvCxnSpPr>
          <p:cNvPr id="34" name="直線矢印コネクタ 33">
            <a:extLst>
              <a:ext uri="{FF2B5EF4-FFF2-40B4-BE49-F238E27FC236}">
                <a16:creationId xmlns:a16="http://schemas.microsoft.com/office/drawing/2014/main" id="{58F614A9-C1F8-F646-9774-BA3BC27D7C81}"/>
              </a:ext>
            </a:extLst>
          </p:cNvPr>
          <p:cNvCxnSpPr/>
          <p:nvPr/>
        </p:nvCxnSpPr>
        <p:spPr>
          <a:xfrm>
            <a:off x="3109241" y="2387233"/>
            <a:ext cx="685799"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16B47DC-932B-7A48-B227-EDF548B7BEBF}"/>
              </a:ext>
            </a:extLst>
          </p:cNvPr>
          <p:cNvSpPr txBox="1"/>
          <p:nvPr/>
        </p:nvSpPr>
        <p:spPr>
          <a:xfrm>
            <a:off x="3454566" y="2435803"/>
            <a:ext cx="910377" cy="369332"/>
          </a:xfrm>
          <a:prstGeom prst="rect">
            <a:avLst/>
          </a:prstGeom>
          <a:noFill/>
        </p:spPr>
        <p:txBody>
          <a:bodyPr wrap="none" rtlCol="0">
            <a:spAutoFit/>
          </a:bodyPr>
          <a:lstStyle/>
          <a:p>
            <a:r>
              <a:rPr kumimoji="1" lang="en-US" altLang="ja-JP" dirty="0"/>
              <a:t>Positive</a:t>
            </a:r>
          </a:p>
        </p:txBody>
      </p:sp>
      <p:cxnSp>
        <p:nvCxnSpPr>
          <p:cNvPr id="37" name="直線矢印コネクタ 36">
            <a:extLst>
              <a:ext uri="{FF2B5EF4-FFF2-40B4-BE49-F238E27FC236}">
                <a16:creationId xmlns:a16="http://schemas.microsoft.com/office/drawing/2014/main" id="{0469DFE8-C69C-0D4D-AE67-31FF9D26EF09}"/>
              </a:ext>
            </a:extLst>
          </p:cNvPr>
          <p:cNvCxnSpPr/>
          <p:nvPr/>
        </p:nvCxnSpPr>
        <p:spPr>
          <a:xfrm flipH="1">
            <a:off x="2490686" y="2030512"/>
            <a:ext cx="584201"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C97C5C2-DA20-0049-87B3-03BD644ECA57}"/>
              </a:ext>
            </a:extLst>
          </p:cNvPr>
          <p:cNvSpPr txBox="1"/>
          <p:nvPr/>
        </p:nvSpPr>
        <p:spPr>
          <a:xfrm>
            <a:off x="1756492" y="1654209"/>
            <a:ext cx="1009572" cy="369332"/>
          </a:xfrm>
          <a:prstGeom prst="rect">
            <a:avLst/>
          </a:prstGeom>
          <a:noFill/>
        </p:spPr>
        <p:txBody>
          <a:bodyPr wrap="none" rtlCol="0">
            <a:spAutoFit/>
          </a:bodyPr>
          <a:lstStyle/>
          <a:p>
            <a:r>
              <a:rPr kumimoji="1" lang="en-US" altLang="ja-JP" dirty="0"/>
              <a:t>Negative</a:t>
            </a:r>
            <a:endParaRPr kumimoji="1" lang="ja-JP" altLang="en-US"/>
          </a:p>
        </p:txBody>
      </p:sp>
      <p:sp>
        <p:nvSpPr>
          <p:cNvPr id="41" name="テキスト ボックス 40">
            <a:extLst>
              <a:ext uri="{FF2B5EF4-FFF2-40B4-BE49-F238E27FC236}">
                <a16:creationId xmlns:a16="http://schemas.microsoft.com/office/drawing/2014/main" id="{7F86A702-FEEC-6747-9C90-CB895EEB8832}"/>
              </a:ext>
            </a:extLst>
          </p:cNvPr>
          <p:cNvSpPr txBox="1"/>
          <p:nvPr/>
        </p:nvSpPr>
        <p:spPr>
          <a:xfrm>
            <a:off x="318977" y="1144346"/>
            <a:ext cx="5971507" cy="369332"/>
          </a:xfrm>
          <a:prstGeom prst="rect">
            <a:avLst/>
          </a:prstGeom>
          <a:noFill/>
        </p:spPr>
        <p:txBody>
          <a:bodyPr wrap="none" rtlCol="0">
            <a:spAutoFit/>
          </a:bodyPr>
          <a:lstStyle/>
          <a:p>
            <a:r>
              <a:rPr kumimoji="1" lang="ja-JP" altLang="en-US">
                <a:latin typeface="BIZ UDPゴシック" panose="020B0400000000000000" pitchFamily="50" charset="-128"/>
                <a:ea typeface="BIZ UDPゴシック" panose="020B0400000000000000" pitchFamily="50" charset="-128"/>
              </a:rPr>
              <a:t>推定される既往研究の先行学習後の</a:t>
            </a:r>
            <a:r>
              <a:rPr kumimoji="1" lang="en-US" altLang="ja-JP" dirty="0">
                <a:latin typeface="BIZ UDPゴシック" panose="020B0400000000000000" pitchFamily="50" charset="-128"/>
                <a:ea typeface="BIZ UDPゴシック" panose="020B0400000000000000" pitchFamily="50" charset="-128"/>
              </a:rPr>
              <a:t>DOOR</a:t>
            </a:r>
            <a:r>
              <a:rPr kumimoji="1" lang="ja-JP" altLang="en-US">
                <a:latin typeface="BIZ UDPゴシック" panose="020B0400000000000000" pitchFamily="50" charset="-128"/>
                <a:ea typeface="BIZ UDPゴシック" panose="020B0400000000000000" pitchFamily="50" charset="-128"/>
              </a:rPr>
              <a:t>のデータ分布</a:t>
            </a:r>
          </a:p>
        </p:txBody>
      </p:sp>
      <p:pic>
        <p:nvPicPr>
          <p:cNvPr id="43" name="図 42">
            <a:extLst>
              <a:ext uri="{FF2B5EF4-FFF2-40B4-BE49-F238E27FC236}">
                <a16:creationId xmlns:a16="http://schemas.microsoft.com/office/drawing/2014/main" id="{8DEE2D98-5052-9B4A-9A28-976A44432DA9}"/>
              </a:ext>
            </a:extLst>
          </p:cNvPr>
          <p:cNvPicPr>
            <a:picLocks noChangeAspect="1"/>
          </p:cNvPicPr>
          <p:nvPr/>
        </p:nvPicPr>
        <p:blipFill>
          <a:blip r:embed="rId3"/>
          <a:stretch>
            <a:fillRect/>
          </a:stretch>
        </p:blipFill>
        <p:spPr>
          <a:xfrm>
            <a:off x="5571601" y="2034447"/>
            <a:ext cx="1930400" cy="2057400"/>
          </a:xfrm>
          <a:prstGeom prst="rect">
            <a:avLst/>
          </a:prstGeom>
        </p:spPr>
      </p:pic>
      <p:sp>
        <p:nvSpPr>
          <p:cNvPr id="44" name="テキスト ボックス 43">
            <a:extLst>
              <a:ext uri="{FF2B5EF4-FFF2-40B4-BE49-F238E27FC236}">
                <a16:creationId xmlns:a16="http://schemas.microsoft.com/office/drawing/2014/main" id="{7E01EFD4-7AE4-3149-909B-32A4DC0E02CD}"/>
              </a:ext>
            </a:extLst>
          </p:cNvPr>
          <p:cNvSpPr txBox="1"/>
          <p:nvPr/>
        </p:nvSpPr>
        <p:spPr>
          <a:xfrm>
            <a:off x="6949022" y="4071950"/>
            <a:ext cx="1050288" cy="261610"/>
          </a:xfrm>
          <a:prstGeom prst="rect">
            <a:avLst/>
          </a:prstGeom>
          <a:noFill/>
        </p:spPr>
        <p:txBody>
          <a:bodyPr wrap="none" rtlCol="0">
            <a:spAutoFit/>
          </a:bodyPr>
          <a:lstStyle/>
          <a:p>
            <a:r>
              <a:rPr kumimoji="1" lang="en-US" altLang="ja-JP" sz="1100" dirty="0"/>
              <a:t>[</a:t>
            </a:r>
            <a:r>
              <a:rPr kumimoji="1" lang="ja-JP" altLang="en-US" sz="1100"/>
              <a:t>安斎ら</a:t>
            </a:r>
            <a:r>
              <a:rPr kumimoji="1" lang="en-US" altLang="ja-JP" sz="1100" dirty="0"/>
              <a:t>, 2020]</a:t>
            </a:r>
            <a:endParaRPr kumimoji="1" lang="ja-JP" altLang="en-US" sz="1100"/>
          </a:p>
        </p:txBody>
      </p:sp>
      <p:sp>
        <p:nvSpPr>
          <p:cNvPr id="46" name="テキスト ボックス 45">
            <a:extLst>
              <a:ext uri="{FF2B5EF4-FFF2-40B4-BE49-F238E27FC236}">
                <a16:creationId xmlns:a16="http://schemas.microsoft.com/office/drawing/2014/main" id="{6E74705F-D68B-A847-A5F3-EB217E646775}"/>
              </a:ext>
            </a:extLst>
          </p:cNvPr>
          <p:cNvSpPr txBox="1"/>
          <p:nvPr/>
        </p:nvSpPr>
        <p:spPr>
          <a:xfrm>
            <a:off x="-123227" y="5561170"/>
            <a:ext cx="9419310" cy="646331"/>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・既に正しく判別できている例</a:t>
            </a:r>
            <a:r>
              <a:rPr kumimoji="1" lang="en-US" altLang="ja-JP" dirty="0">
                <a:latin typeface="メイリオ" panose="020B0604030504040204" pitchFamily="50" charset="-128"/>
                <a:ea typeface="メイリオ" panose="020B0604030504040204" pitchFamily="50" charset="-128"/>
              </a:rPr>
              <a:t>(TP, TN)</a:t>
            </a:r>
            <a:r>
              <a:rPr kumimoji="1" lang="ja-JP" altLang="en-US" dirty="0">
                <a:latin typeface="メイリオ" panose="020B0604030504040204" pitchFamily="50" charset="-128"/>
                <a:ea typeface="メイリオ" panose="020B0604030504040204" pitchFamily="50" charset="-128"/>
              </a:rPr>
              <a:t>を再び学習したため追加学習の効果が現れにくい</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Accuracy</a:t>
            </a:r>
            <a:r>
              <a:rPr kumimoji="1" lang="ja-JP" altLang="en-US" dirty="0">
                <a:latin typeface="メイリオ" panose="020B0604030504040204" pitchFamily="50" charset="-128"/>
                <a:ea typeface="メイリオ" panose="020B0604030504040204" pitchFamily="50" charset="-128"/>
              </a:rPr>
              <a:t>が高くなるように閾値を設定するため学習の結果が</a:t>
            </a:r>
            <a:r>
              <a:rPr kumimoji="1" lang="en-US" altLang="ja-JP" dirty="0">
                <a:latin typeface="メイリオ" panose="020B0604030504040204" pitchFamily="50" charset="-128"/>
                <a:ea typeface="メイリオ" panose="020B0604030504040204" pitchFamily="50" charset="-128"/>
              </a:rPr>
              <a:t>AUC</a:t>
            </a:r>
            <a:r>
              <a:rPr kumimoji="1" lang="ja-JP" altLang="en-US" dirty="0">
                <a:latin typeface="メイリオ" panose="020B0604030504040204" pitchFamily="50" charset="-128"/>
                <a:ea typeface="メイリオ" panose="020B0604030504040204" pitchFamily="50" charset="-128"/>
              </a:rPr>
              <a:t>に反映されづらい</a:t>
            </a:r>
          </a:p>
        </p:txBody>
      </p:sp>
      <p:pic>
        <p:nvPicPr>
          <p:cNvPr id="48" name="図 47">
            <a:extLst>
              <a:ext uri="{FF2B5EF4-FFF2-40B4-BE49-F238E27FC236}">
                <a16:creationId xmlns:a16="http://schemas.microsoft.com/office/drawing/2014/main" id="{030BBDDD-DA07-DD4F-89C6-89207E53EDBF}"/>
              </a:ext>
            </a:extLst>
          </p:cNvPr>
          <p:cNvPicPr>
            <a:picLocks noChangeAspect="1"/>
          </p:cNvPicPr>
          <p:nvPr/>
        </p:nvPicPr>
        <p:blipFill>
          <a:blip r:embed="rId4"/>
          <a:stretch>
            <a:fillRect/>
          </a:stretch>
        </p:blipFill>
        <p:spPr>
          <a:xfrm>
            <a:off x="7366000" y="2344839"/>
            <a:ext cx="1778000" cy="1739900"/>
          </a:xfrm>
          <a:prstGeom prst="rect">
            <a:avLst/>
          </a:prstGeom>
        </p:spPr>
      </p:pic>
      <p:sp>
        <p:nvSpPr>
          <p:cNvPr id="49" name="テキスト ボックス 48">
            <a:extLst>
              <a:ext uri="{FF2B5EF4-FFF2-40B4-BE49-F238E27FC236}">
                <a16:creationId xmlns:a16="http://schemas.microsoft.com/office/drawing/2014/main" id="{D6DF5140-6900-0B46-BC50-E5CDE0E8EA45}"/>
              </a:ext>
            </a:extLst>
          </p:cNvPr>
          <p:cNvSpPr txBox="1"/>
          <p:nvPr/>
        </p:nvSpPr>
        <p:spPr>
          <a:xfrm>
            <a:off x="6012123" y="1939929"/>
            <a:ext cx="1107996" cy="369332"/>
          </a:xfrm>
          <a:prstGeom prst="rect">
            <a:avLst/>
          </a:prstGeom>
          <a:noFill/>
        </p:spPr>
        <p:txBody>
          <a:bodyPr wrap="none" rtlCol="0">
            <a:spAutoFit/>
          </a:bodyPr>
          <a:lstStyle/>
          <a:p>
            <a:r>
              <a:rPr kumimoji="1" lang="ja-JP" altLang="en-US" dirty="0">
                <a:latin typeface="HGSｺﾞｼｯｸM" panose="020B0600000000000000" pitchFamily="50" charset="-128"/>
                <a:ea typeface="HGSｺﾞｼｯｸM" panose="020B0600000000000000" pitchFamily="50" charset="-128"/>
              </a:rPr>
              <a:t>先行学習</a:t>
            </a:r>
          </a:p>
        </p:txBody>
      </p:sp>
      <p:sp>
        <p:nvSpPr>
          <p:cNvPr id="50" name="テキスト ボックス 49">
            <a:extLst>
              <a:ext uri="{FF2B5EF4-FFF2-40B4-BE49-F238E27FC236}">
                <a16:creationId xmlns:a16="http://schemas.microsoft.com/office/drawing/2014/main" id="{75139F72-0588-6C47-8858-553957641997}"/>
              </a:ext>
            </a:extLst>
          </p:cNvPr>
          <p:cNvSpPr txBox="1"/>
          <p:nvPr/>
        </p:nvSpPr>
        <p:spPr>
          <a:xfrm>
            <a:off x="7728544" y="1936758"/>
            <a:ext cx="1338828" cy="369332"/>
          </a:xfrm>
          <a:prstGeom prst="rect">
            <a:avLst/>
          </a:prstGeom>
          <a:noFill/>
        </p:spPr>
        <p:txBody>
          <a:bodyPr wrap="none" rtlCol="0">
            <a:spAutoFit/>
          </a:bodyPr>
          <a:lstStyle/>
          <a:p>
            <a:r>
              <a:rPr kumimoji="1" lang="ja-JP" altLang="en-US">
                <a:latin typeface="HGSｺﾞｼｯｸM" panose="020B0600000000000000" pitchFamily="50" charset="-128"/>
                <a:ea typeface="HGSｺﾞｼｯｸM" panose="020B0600000000000000" pitchFamily="50" charset="-128"/>
              </a:rPr>
              <a:t>追加学習後</a:t>
            </a:r>
          </a:p>
        </p:txBody>
      </p:sp>
      <p:sp>
        <p:nvSpPr>
          <p:cNvPr id="27" name="テキスト ボックス 26">
            <a:hlinkClick r:id="" action="ppaction://noaction"/>
            <a:extLst>
              <a:ext uri="{FF2B5EF4-FFF2-40B4-BE49-F238E27FC236}">
                <a16:creationId xmlns:a16="http://schemas.microsoft.com/office/drawing/2014/main" id="{11FEFFBA-7984-7443-9CA0-7217C57AC82C}"/>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a:solidFill>
                  <a:schemeClr val="bg2">
                    <a:lumMod val="50000"/>
                  </a:schemeClr>
                </a:solidFill>
                <a:ea typeface="BIZ UDPゴシック" panose="020B0400000000000000" pitchFamily="50" charset="-128"/>
              </a:rPr>
              <a:t>20</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1172450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4629216"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本実験　</a:t>
            </a:r>
            <a:r>
              <a:rPr kumimoji="1" lang="en" altLang="ja-JP" sz="2400" dirty="0">
                <a:latin typeface="Meiryo" panose="020B0604030504040204" pitchFamily="34" charset="-128"/>
                <a:ea typeface="Meiryo" panose="020B0604030504040204" pitchFamily="34" charset="-128"/>
              </a:rPr>
              <a:t>–</a:t>
            </a:r>
            <a:r>
              <a:rPr kumimoji="1" lang="ja-JP" altLang="en-US" sz="2400" dirty="0">
                <a:latin typeface="Meiryo" panose="020B0604030504040204" pitchFamily="34" charset="-128"/>
                <a:ea typeface="Meiryo" panose="020B0604030504040204" pitchFamily="34" charset="-128"/>
              </a:rPr>
              <a:t>追加学習後の</a:t>
            </a:r>
            <a:r>
              <a:rPr kumimoji="1" lang="en-US" altLang="ja-JP" sz="2400" dirty="0">
                <a:latin typeface="Meiryo" panose="020B0604030504040204" pitchFamily="34" charset="-128"/>
                <a:ea typeface="Meiryo" panose="020B0604030504040204" pitchFamily="34" charset="-128"/>
              </a:rPr>
              <a:t>AUC</a:t>
            </a:r>
            <a:r>
              <a:rPr lang="en-US" altLang="ja-JP" sz="2400" dirty="0">
                <a:latin typeface="Meiryo" panose="020B0604030504040204" pitchFamily="34" charset="-128"/>
                <a:ea typeface="Meiryo" panose="020B0604030504040204" pitchFamily="34" charset="-128"/>
              </a:rPr>
              <a:t>-</a:t>
            </a:r>
            <a:endParaRPr kumimoji="1" lang="ja-JP" altLang="en-US" sz="2400" dirty="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25</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a:solidFill>
                  <a:schemeClr val="bg2">
                    <a:lumMod val="50000"/>
                  </a:schemeClr>
                </a:solidFill>
                <a:ea typeface="BIZ UDPゴシック" panose="020B0400000000000000" pitchFamily="50" charset="-128"/>
              </a:rPr>
              <a:t>27</a:t>
            </a:r>
            <a:endParaRPr kumimoji="1" lang="ja-JP" altLang="en-US" sz="1600" dirty="0">
              <a:solidFill>
                <a:schemeClr val="bg2">
                  <a:lumMod val="50000"/>
                </a:schemeClr>
              </a:solidFill>
              <a:ea typeface="BIZ UDPゴシック" panose="020B0400000000000000" pitchFamily="50" charset="-128"/>
            </a:endParaRPr>
          </a:p>
        </p:txBody>
      </p:sp>
      <p:sp>
        <p:nvSpPr>
          <p:cNvPr id="13" name="テキスト ボックス 12"/>
          <p:cNvSpPr txBox="1"/>
          <p:nvPr/>
        </p:nvSpPr>
        <p:spPr>
          <a:xfrm>
            <a:off x="2524097" y="1355560"/>
            <a:ext cx="3275256" cy="369332"/>
          </a:xfrm>
          <a:prstGeom prst="rect">
            <a:avLst/>
          </a:prstGeom>
          <a:noFill/>
        </p:spPr>
        <p:txBody>
          <a:bodyPr wrap="none" rtlCol="0">
            <a:spAutoFit/>
          </a:bodyPr>
          <a:lstStyle/>
          <a:p>
            <a:r>
              <a:rPr kumimoji="1" lang="en-US" altLang="ja-JP" dirty="0" err="1">
                <a:latin typeface="BIZ UDPゴシック" panose="020B0400000000000000" pitchFamily="50" charset="-128"/>
                <a:ea typeface="BIZ UDPゴシック" panose="020B0400000000000000" pitchFamily="50" charset="-128"/>
              </a:rPr>
              <a:t>car_id</a:t>
            </a:r>
            <a:r>
              <a:rPr kumimoji="1" lang="en-US" altLang="ja-JP" dirty="0">
                <a:latin typeface="BIZ UDPゴシック" panose="020B0400000000000000" pitchFamily="50" charset="-128"/>
                <a:ea typeface="BIZ UDPゴシック" panose="020B0400000000000000" pitchFamily="50" charset="-128"/>
              </a:rPr>
              <a:t>=5</a:t>
            </a:r>
            <a:r>
              <a:rPr kumimoji="1" lang="ja-JP" altLang="en-US" dirty="0">
                <a:latin typeface="BIZ UDPゴシック" panose="020B0400000000000000" pitchFamily="50" charset="-128"/>
                <a:ea typeface="BIZ UDPゴシック" panose="020B0400000000000000" pitchFamily="50" charset="-128"/>
              </a:rPr>
              <a:t>を除いた</a:t>
            </a:r>
            <a:r>
              <a:rPr kumimoji="1" lang="en-US" altLang="ja-JP" dirty="0">
                <a:latin typeface="BIZ UDPゴシック" panose="020B0400000000000000" pitchFamily="50" charset="-128"/>
                <a:ea typeface="BIZ UDPゴシック" panose="020B0400000000000000" pitchFamily="50" charset="-128"/>
              </a:rPr>
              <a:t>4</a:t>
            </a:r>
            <a:r>
              <a:rPr kumimoji="1" lang="ja-JP" altLang="en-US" dirty="0">
                <a:latin typeface="BIZ UDPゴシック" panose="020B0400000000000000" pitchFamily="50" charset="-128"/>
                <a:ea typeface="BIZ UDPゴシック" panose="020B0400000000000000" pitchFamily="50" charset="-128"/>
              </a:rPr>
              <a:t>台の結果</a:t>
            </a:r>
            <a:endParaRPr kumimoji="1" lang="en-US" altLang="ja-JP" dirty="0">
              <a:latin typeface="BIZ UDPゴシック" panose="020B0400000000000000" pitchFamily="50" charset="-128"/>
              <a:ea typeface="BIZ UDPゴシック" panose="020B0400000000000000" pitchFamily="50" charset="-128"/>
            </a:endParaRPr>
          </a:p>
        </p:txBody>
      </p:sp>
      <p:sp>
        <p:nvSpPr>
          <p:cNvPr id="20" name="1 つの角を切り取った四角形 19">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286" y="1933039"/>
            <a:ext cx="4594579" cy="3445933"/>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44" y="1896394"/>
            <a:ext cx="4638777" cy="3479084"/>
          </a:xfrm>
          <a:prstGeom prst="rect">
            <a:avLst/>
          </a:prstGeom>
        </p:spPr>
      </p:pic>
      <p:sp>
        <p:nvSpPr>
          <p:cNvPr id="14" name="テキスト ボックス 13"/>
          <p:cNvSpPr txBox="1"/>
          <p:nvPr/>
        </p:nvSpPr>
        <p:spPr>
          <a:xfrm>
            <a:off x="5799353" y="1714367"/>
            <a:ext cx="2141933" cy="369332"/>
          </a:xfrm>
          <a:prstGeom prst="rect">
            <a:avLst/>
          </a:prstGeom>
          <a:noFill/>
        </p:spPr>
        <p:txBody>
          <a:bodyPr wrap="none" rtlCol="0">
            <a:spAutoFit/>
          </a:bodyPr>
          <a:lstStyle/>
          <a:p>
            <a:r>
              <a:rPr kumimoji="1" lang="ja-JP" altLang="en-US" dirty="0">
                <a:latin typeface="BIZ UDPゴシック" panose="020B0400000000000000" pitchFamily="50" charset="-128"/>
                <a:ea typeface="BIZ UDPゴシック" panose="020B0400000000000000" pitchFamily="50" charset="-128"/>
              </a:rPr>
              <a:t>追加データ数：</a:t>
            </a:r>
            <a:r>
              <a:rPr kumimoji="1" lang="en-US" altLang="ja-JP" dirty="0">
                <a:latin typeface="BIZ UDPゴシック" panose="020B0400000000000000" pitchFamily="50" charset="-128"/>
                <a:ea typeface="BIZ UDPゴシック" panose="020B0400000000000000" pitchFamily="50" charset="-128"/>
              </a:rPr>
              <a:t>128</a:t>
            </a:r>
            <a:endParaRPr kumimoji="1" lang="ja-JP" altLang="en-US" dirty="0">
              <a:latin typeface="BIZ UDPゴシック" panose="020B0400000000000000" pitchFamily="50" charset="-128"/>
              <a:ea typeface="BIZ UDPゴシック" panose="020B0400000000000000" pitchFamily="50" charset="-128"/>
            </a:endParaRPr>
          </a:p>
        </p:txBody>
      </p:sp>
      <p:sp>
        <p:nvSpPr>
          <p:cNvPr id="15" name="テキスト ボックス 14"/>
          <p:cNvSpPr txBox="1"/>
          <p:nvPr/>
        </p:nvSpPr>
        <p:spPr>
          <a:xfrm>
            <a:off x="1599497" y="1711728"/>
            <a:ext cx="1996059" cy="369332"/>
          </a:xfrm>
          <a:prstGeom prst="rect">
            <a:avLst/>
          </a:prstGeom>
          <a:noFill/>
        </p:spPr>
        <p:txBody>
          <a:bodyPr wrap="none" rtlCol="0">
            <a:spAutoFit/>
          </a:bodyPr>
          <a:lstStyle/>
          <a:p>
            <a:r>
              <a:rPr kumimoji="1" lang="ja-JP" altLang="en-US" dirty="0">
                <a:latin typeface="BIZ UDPゴシック" panose="020B0400000000000000" pitchFamily="50" charset="-128"/>
                <a:ea typeface="BIZ UDPゴシック" panose="020B0400000000000000" pitchFamily="50" charset="-128"/>
              </a:rPr>
              <a:t>追加データ数：</a:t>
            </a:r>
            <a:r>
              <a:rPr kumimoji="1" lang="en-US" altLang="ja-JP" dirty="0">
                <a:latin typeface="BIZ UDPゴシック" panose="020B0400000000000000" pitchFamily="50" charset="-128"/>
                <a:ea typeface="BIZ UDPゴシック" panose="020B0400000000000000" pitchFamily="50" charset="-128"/>
              </a:rPr>
              <a:t>64</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080865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 name="角丸四角形 60">
            <a:extLst>
              <a:ext uri="{FF2B5EF4-FFF2-40B4-BE49-F238E27FC236}">
                <a16:creationId xmlns:a16="http://schemas.microsoft.com/office/drawing/2014/main" id="{27FB12C6-C9BB-4944-8E44-56B8E849B649}"/>
              </a:ext>
            </a:extLst>
          </p:cNvPr>
          <p:cNvSpPr/>
          <p:nvPr/>
        </p:nvSpPr>
        <p:spPr>
          <a:xfrm>
            <a:off x="4417578" y="1022332"/>
            <a:ext cx="4370607" cy="5740049"/>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60" name="角丸四角形 59">
            <a:extLst>
              <a:ext uri="{FF2B5EF4-FFF2-40B4-BE49-F238E27FC236}">
                <a16:creationId xmlns:a16="http://schemas.microsoft.com/office/drawing/2014/main" id="{1EDE7D54-BC76-B44E-9FDF-FD47F9A1C4CE}"/>
              </a:ext>
            </a:extLst>
          </p:cNvPr>
          <p:cNvSpPr/>
          <p:nvPr/>
        </p:nvSpPr>
        <p:spPr>
          <a:xfrm>
            <a:off x="414528" y="1504096"/>
            <a:ext cx="3968783" cy="3864608"/>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 name="1 つの角を切り取った四角形 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76D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4660250"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研究手法　</a:t>
            </a:r>
            <a:r>
              <a:rPr kumimoji="1" lang="en"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識別器のモデル</a:t>
            </a:r>
            <a:r>
              <a:rPr lang="en-US" altLang="ja-JP" sz="2400" dirty="0">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26</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a:solidFill>
                  <a:schemeClr val="bg2">
                    <a:lumMod val="50000"/>
                  </a:schemeClr>
                </a:solidFill>
                <a:ea typeface="BIZ UDPゴシック" panose="020B0400000000000000" pitchFamily="50" charset="-128"/>
              </a:rPr>
              <a:t>27</a:t>
            </a:r>
            <a:endParaRPr kumimoji="1" lang="ja-JP" altLang="en-US" sz="1600" dirty="0">
              <a:solidFill>
                <a:schemeClr val="bg2">
                  <a:lumMod val="50000"/>
                </a:schemeClr>
              </a:solidFill>
              <a:ea typeface="BIZ UDPゴシック" panose="020B0400000000000000" pitchFamily="50" charset="-128"/>
            </a:endParaRPr>
          </a:p>
        </p:txBody>
      </p:sp>
      <p:sp>
        <p:nvSpPr>
          <p:cNvPr id="2" name="直方体 1">
            <a:extLst>
              <a:ext uri="{FF2B5EF4-FFF2-40B4-BE49-F238E27FC236}">
                <a16:creationId xmlns:a16="http://schemas.microsoft.com/office/drawing/2014/main" id="{05236685-8E34-5746-9318-FD2582C82537}"/>
              </a:ext>
            </a:extLst>
          </p:cNvPr>
          <p:cNvSpPr/>
          <p:nvPr/>
        </p:nvSpPr>
        <p:spPr>
          <a:xfrm>
            <a:off x="831905" y="2208408"/>
            <a:ext cx="729660" cy="1763528"/>
          </a:xfrm>
          <a:prstGeom prst="cube">
            <a:avLst>
              <a:gd name="adj" fmla="val 42269"/>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7FFC5DC-20B9-B343-8985-3708CDD294AF}"/>
              </a:ext>
            </a:extLst>
          </p:cNvPr>
          <p:cNvSpPr txBox="1"/>
          <p:nvPr/>
        </p:nvSpPr>
        <p:spPr>
          <a:xfrm>
            <a:off x="443904" y="3050798"/>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65</a:t>
            </a:r>
            <a:endParaRPr kumimoji="1" lang="ja-JP" altLang="en-US" dirty="0">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33E5683E-ECCC-3443-B65A-7033793A2184}"/>
              </a:ext>
            </a:extLst>
          </p:cNvPr>
          <p:cNvSpPr txBox="1"/>
          <p:nvPr/>
        </p:nvSpPr>
        <p:spPr>
          <a:xfrm>
            <a:off x="784601" y="2041016"/>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8</a:t>
            </a:r>
            <a:endParaRPr kumimoji="1" lang="ja-JP" altLang="en-US" dirty="0">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8371348A-6D05-2541-91AC-DB5BAB2E2234}"/>
              </a:ext>
            </a:extLst>
          </p:cNvPr>
          <p:cNvSpPr txBox="1"/>
          <p:nvPr/>
        </p:nvSpPr>
        <p:spPr>
          <a:xfrm>
            <a:off x="1017397" y="3971936"/>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6</a:t>
            </a:r>
            <a:endParaRPr kumimoji="1" lang="ja-JP" altLang="en-US" dirty="0">
              <a:ea typeface="BIZ UDPゴシック" panose="020B0400000000000000" pitchFamily="50" charset="-128"/>
            </a:endParaRPr>
          </a:p>
        </p:txBody>
      </p:sp>
      <p:sp>
        <p:nvSpPr>
          <p:cNvPr id="15" name="直方体 14">
            <a:extLst>
              <a:ext uri="{FF2B5EF4-FFF2-40B4-BE49-F238E27FC236}">
                <a16:creationId xmlns:a16="http://schemas.microsoft.com/office/drawing/2014/main" id="{F52A9C50-2847-9B40-AA1E-6F2AEC5832C9}"/>
              </a:ext>
            </a:extLst>
          </p:cNvPr>
          <p:cNvSpPr/>
          <p:nvPr/>
        </p:nvSpPr>
        <p:spPr>
          <a:xfrm>
            <a:off x="2191486" y="2849423"/>
            <a:ext cx="832243" cy="1122513"/>
          </a:xfrm>
          <a:prstGeom prst="cube">
            <a:avLst>
              <a:gd name="adj" fmla="val 39764"/>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E27FA3C9-E244-0D42-8094-6479D043548A}"/>
              </a:ext>
            </a:extLst>
          </p:cNvPr>
          <p:cNvSpPr txBox="1"/>
          <p:nvPr/>
        </p:nvSpPr>
        <p:spPr>
          <a:xfrm>
            <a:off x="2271738" y="3971936"/>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32</a:t>
            </a:r>
            <a:endParaRPr kumimoji="1" lang="ja-JP" altLang="en-US" dirty="0">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BDAB2B4A-B674-0343-92DD-12E177A8DF96}"/>
              </a:ext>
            </a:extLst>
          </p:cNvPr>
          <p:cNvSpPr txBox="1"/>
          <p:nvPr/>
        </p:nvSpPr>
        <p:spPr>
          <a:xfrm>
            <a:off x="2148181" y="2748274"/>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8</a:t>
            </a:r>
            <a:endParaRPr kumimoji="1" lang="ja-JP" altLang="en-US" dirty="0">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136DA0CE-B657-0443-A504-0F002092A926}"/>
              </a:ext>
            </a:extLst>
          </p:cNvPr>
          <p:cNvSpPr txBox="1"/>
          <p:nvPr/>
        </p:nvSpPr>
        <p:spPr>
          <a:xfrm>
            <a:off x="1856908" y="3414473"/>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20</a:t>
            </a:r>
            <a:endParaRPr kumimoji="1" lang="ja-JP" altLang="en-US" dirty="0">
              <a:ea typeface="BIZ UDPゴシック" panose="020B0400000000000000" pitchFamily="50" charset="-128"/>
            </a:endParaRPr>
          </a:p>
        </p:txBody>
      </p:sp>
      <p:sp>
        <p:nvSpPr>
          <p:cNvPr id="23" name="直方体 22">
            <a:extLst>
              <a:ext uri="{FF2B5EF4-FFF2-40B4-BE49-F238E27FC236}">
                <a16:creationId xmlns:a16="http://schemas.microsoft.com/office/drawing/2014/main" id="{3684417F-9941-C449-993D-538F67E63D96}"/>
              </a:ext>
            </a:extLst>
          </p:cNvPr>
          <p:cNvSpPr/>
          <p:nvPr/>
        </p:nvSpPr>
        <p:spPr>
          <a:xfrm>
            <a:off x="3583445" y="3410635"/>
            <a:ext cx="750607" cy="561301"/>
          </a:xfrm>
          <a:prstGeom prst="cube">
            <a:avLst>
              <a:gd name="adj" fmla="val 35420"/>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4" name="テキスト ボックス 23">
            <a:extLst>
              <a:ext uri="{FF2B5EF4-FFF2-40B4-BE49-F238E27FC236}">
                <a16:creationId xmlns:a16="http://schemas.microsoft.com/office/drawing/2014/main" id="{42BCE8E6-37E4-9349-BA91-F757376C70F9}"/>
              </a:ext>
            </a:extLst>
          </p:cNvPr>
          <p:cNvSpPr txBox="1"/>
          <p:nvPr/>
        </p:nvSpPr>
        <p:spPr>
          <a:xfrm>
            <a:off x="3319448" y="3656485"/>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5</a:t>
            </a:r>
            <a:endParaRPr kumimoji="1" lang="ja-JP" altLang="en-US" dirty="0">
              <a:ea typeface="BIZ UDPゴシック" panose="020B0400000000000000" pitchFamily="50" charset="-128"/>
            </a:endParaRPr>
          </a:p>
        </p:txBody>
      </p:sp>
      <p:sp>
        <p:nvSpPr>
          <p:cNvPr id="25" name="テキスト ボックス 24">
            <a:extLst>
              <a:ext uri="{FF2B5EF4-FFF2-40B4-BE49-F238E27FC236}">
                <a16:creationId xmlns:a16="http://schemas.microsoft.com/office/drawing/2014/main" id="{7B863FCC-52C5-4A46-BA77-4146D1818587}"/>
              </a:ext>
            </a:extLst>
          </p:cNvPr>
          <p:cNvSpPr txBox="1"/>
          <p:nvPr/>
        </p:nvSpPr>
        <p:spPr>
          <a:xfrm>
            <a:off x="3636250" y="3971936"/>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64</a:t>
            </a:r>
            <a:endParaRPr kumimoji="1" lang="ja-JP" altLang="en-US" dirty="0">
              <a:ea typeface="BIZ UDPゴシック" panose="020B0400000000000000" pitchFamily="50" charset="-128"/>
            </a:endParaRPr>
          </a:p>
        </p:txBody>
      </p:sp>
      <p:sp>
        <p:nvSpPr>
          <p:cNvPr id="26" name="テキスト ボックス 25">
            <a:extLst>
              <a:ext uri="{FF2B5EF4-FFF2-40B4-BE49-F238E27FC236}">
                <a16:creationId xmlns:a16="http://schemas.microsoft.com/office/drawing/2014/main" id="{51103A4A-12DB-6446-B77C-68A1C3B5E6BB}"/>
              </a:ext>
            </a:extLst>
          </p:cNvPr>
          <p:cNvSpPr txBox="1"/>
          <p:nvPr/>
        </p:nvSpPr>
        <p:spPr>
          <a:xfrm>
            <a:off x="3480592" y="3259373"/>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8</a:t>
            </a:r>
            <a:endParaRPr kumimoji="1" lang="ja-JP" altLang="en-US" dirty="0">
              <a:ea typeface="BIZ UDPゴシック" panose="020B0400000000000000" pitchFamily="50" charset="-128"/>
            </a:endParaRPr>
          </a:p>
        </p:txBody>
      </p:sp>
      <p:sp>
        <p:nvSpPr>
          <p:cNvPr id="32" name="テキスト ボックス 31">
            <a:extLst>
              <a:ext uri="{FF2B5EF4-FFF2-40B4-BE49-F238E27FC236}">
                <a16:creationId xmlns:a16="http://schemas.microsoft.com/office/drawing/2014/main" id="{D1AA68F2-4774-BC40-A913-C780A31564D8}"/>
              </a:ext>
            </a:extLst>
          </p:cNvPr>
          <p:cNvSpPr txBox="1"/>
          <p:nvPr/>
        </p:nvSpPr>
        <p:spPr>
          <a:xfrm>
            <a:off x="5480241" y="2108552"/>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64</a:t>
            </a:r>
            <a:endParaRPr kumimoji="1" lang="ja-JP" altLang="en-US" dirty="0">
              <a:ea typeface="BIZ UDPゴシック" panose="020B0400000000000000" pitchFamily="50" charset="-128"/>
            </a:endParaRPr>
          </a:p>
        </p:txBody>
      </p:sp>
      <p:sp>
        <p:nvSpPr>
          <p:cNvPr id="6" name="正方形/長方形 5">
            <a:extLst>
              <a:ext uri="{FF2B5EF4-FFF2-40B4-BE49-F238E27FC236}">
                <a16:creationId xmlns:a16="http://schemas.microsoft.com/office/drawing/2014/main" id="{ADB418C7-8688-344A-AB2B-489881FBF992}"/>
              </a:ext>
            </a:extLst>
          </p:cNvPr>
          <p:cNvSpPr/>
          <p:nvPr/>
        </p:nvSpPr>
        <p:spPr>
          <a:xfrm>
            <a:off x="6547195" y="1264439"/>
            <a:ext cx="164615" cy="1232317"/>
          </a:xfrm>
          <a:prstGeom prst="rect">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3" name="正方形/長方形 32">
            <a:extLst>
              <a:ext uri="{FF2B5EF4-FFF2-40B4-BE49-F238E27FC236}">
                <a16:creationId xmlns:a16="http://schemas.microsoft.com/office/drawing/2014/main" id="{79544F1D-9D92-004F-8213-F6AE0785700F}"/>
              </a:ext>
            </a:extLst>
          </p:cNvPr>
          <p:cNvSpPr/>
          <p:nvPr/>
        </p:nvSpPr>
        <p:spPr>
          <a:xfrm>
            <a:off x="7086155" y="1616326"/>
            <a:ext cx="164615" cy="518820"/>
          </a:xfrm>
          <a:prstGeom prst="rect">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5" name="直方体 34">
            <a:extLst>
              <a:ext uri="{FF2B5EF4-FFF2-40B4-BE49-F238E27FC236}">
                <a16:creationId xmlns:a16="http://schemas.microsoft.com/office/drawing/2014/main" id="{12CA5DAC-3227-C44C-8D1E-E6AE4766E0BB}"/>
              </a:ext>
            </a:extLst>
          </p:cNvPr>
          <p:cNvSpPr/>
          <p:nvPr/>
        </p:nvSpPr>
        <p:spPr>
          <a:xfrm>
            <a:off x="5310651" y="1613764"/>
            <a:ext cx="682145" cy="523944"/>
          </a:xfrm>
          <a:prstGeom prst="cube">
            <a:avLst>
              <a:gd name="adj" fmla="val 11487"/>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1D31C6CA-A025-984F-A692-F734C5753CBA}"/>
              </a:ext>
            </a:extLst>
          </p:cNvPr>
          <p:cNvSpPr txBox="1"/>
          <p:nvPr/>
        </p:nvSpPr>
        <p:spPr>
          <a:xfrm>
            <a:off x="6410093" y="2477666"/>
            <a:ext cx="535724" cy="369332"/>
          </a:xfrm>
          <a:prstGeom prst="rect">
            <a:avLst/>
          </a:prstGeom>
          <a:noFill/>
        </p:spPr>
        <p:txBody>
          <a:bodyPr wrap="none" rtlCol="0">
            <a:spAutoFit/>
          </a:bodyPr>
          <a:lstStyle/>
          <a:p>
            <a:r>
              <a:rPr kumimoji="1" lang="en-US" altLang="ja-JP" dirty="0">
                <a:ea typeface="BIZ UDPゴシック" panose="020B0400000000000000" pitchFamily="50" charset="-128"/>
              </a:rPr>
              <a:t>128</a:t>
            </a:r>
            <a:endParaRPr kumimoji="1" lang="ja-JP" altLang="en-US" dirty="0">
              <a:ea typeface="BIZ UDPゴシック" panose="020B0400000000000000" pitchFamily="50" charset="-128"/>
            </a:endParaRPr>
          </a:p>
        </p:txBody>
      </p:sp>
      <p:sp>
        <p:nvSpPr>
          <p:cNvPr id="36" name="テキスト ボックス 35">
            <a:extLst>
              <a:ext uri="{FF2B5EF4-FFF2-40B4-BE49-F238E27FC236}">
                <a16:creationId xmlns:a16="http://schemas.microsoft.com/office/drawing/2014/main" id="{1E4E53FF-4B59-C244-9409-74AAD55D9995}"/>
              </a:ext>
            </a:extLst>
          </p:cNvPr>
          <p:cNvSpPr txBox="1"/>
          <p:nvPr/>
        </p:nvSpPr>
        <p:spPr>
          <a:xfrm>
            <a:off x="6996980" y="2477666"/>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32</a:t>
            </a:r>
            <a:endParaRPr kumimoji="1" lang="ja-JP" altLang="en-US" dirty="0">
              <a:ea typeface="BIZ UDPゴシック" panose="020B0400000000000000" pitchFamily="50" charset="-128"/>
            </a:endParaRPr>
          </a:p>
        </p:txBody>
      </p:sp>
      <p:sp>
        <p:nvSpPr>
          <p:cNvPr id="10" name="円/楕円 9">
            <a:extLst>
              <a:ext uri="{FF2B5EF4-FFF2-40B4-BE49-F238E27FC236}">
                <a16:creationId xmlns:a16="http://schemas.microsoft.com/office/drawing/2014/main" id="{D0D1E304-2604-AE46-BA79-C8BA35B1D8AA}"/>
              </a:ext>
            </a:extLst>
          </p:cNvPr>
          <p:cNvSpPr/>
          <p:nvPr/>
        </p:nvSpPr>
        <p:spPr>
          <a:xfrm>
            <a:off x="7624172" y="1822236"/>
            <a:ext cx="107000" cy="107000"/>
          </a:xfrm>
          <a:prstGeom prst="ellipse">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7" name="テキスト ボックス 36">
            <a:extLst>
              <a:ext uri="{FF2B5EF4-FFF2-40B4-BE49-F238E27FC236}">
                <a16:creationId xmlns:a16="http://schemas.microsoft.com/office/drawing/2014/main" id="{7BACE5B1-03B9-1841-92FE-F09C19941A9E}"/>
              </a:ext>
            </a:extLst>
          </p:cNvPr>
          <p:cNvSpPr txBox="1"/>
          <p:nvPr/>
        </p:nvSpPr>
        <p:spPr>
          <a:xfrm>
            <a:off x="7507131" y="2476937"/>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62" name="テキスト ボックス 61">
            <a:extLst>
              <a:ext uri="{FF2B5EF4-FFF2-40B4-BE49-F238E27FC236}">
                <a16:creationId xmlns:a16="http://schemas.microsoft.com/office/drawing/2014/main" id="{B1B69535-2CF4-4045-BA4B-B171D7999124}"/>
              </a:ext>
            </a:extLst>
          </p:cNvPr>
          <p:cNvSpPr txBox="1"/>
          <p:nvPr/>
        </p:nvSpPr>
        <p:spPr>
          <a:xfrm>
            <a:off x="2146566" y="4776509"/>
            <a:ext cx="877163"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共通層</a:t>
            </a:r>
          </a:p>
        </p:txBody>
      </p:sp>
      <p:sp>
        <p:nvSpPr>
          <p:cNvPr id="63" name="テキスト ボックス 62">
            <a:extLst>
              <a:ext uri="{FF2B5EF4-FFF2-40B4-BE49-F238E27FC236}">
                <a16:creationId xmlns:a16="http://schemas.microsoft.com/office/drawing/2014/main" id="{38F04402-5346-7E47-92C9-7DA35BE34499}"/>
              </a:ext>
            </a:extLst>
          </p:cNvPr>
          <p:cNvSpPr txBox="1"/>
          <p:nvPr/>
        </p:nvSpPr>
        <p:spPr>
          <a:xfrm>
            <a:off x="747675" y="1046865"/>
            <a:ext cx="1879041" cy="369332"/>
          </a:xfrm>
          <a:prstGeom prst="rect">
            <a:avLst/>
          </a:prstGeom>
          <a:noFill/>
        </p:spPr>
        <p:txBody>
          <a:bodyPr wrap="none" rtlCol="0">
            <a:spAutoFit/>
          </a:bodyPr>
          <a:lstStyle/>
          <a:p>
            <a:r>
              <a:rPr kumimoji="1" lang="ja-JP" altLang="en-US" dirty="0">
                <a:ea typeface="BIZ UDPゴシック" panose="020B0400000000000000" pitchFamily="50" charset="-128"/>
              </a:rPr>
              <a:t>マルチタスク</a:t>
            </a:r>
            <a:r>
              <a:rPr kumimoji="1" lang="en-US" altLang="ja-JP" dirty="0">
                <a:ea typeface="BIZ UDPゴシック" panose="020B0400000000000000" pitchFamily="50" charset="-128"/>
              </a:rPr>
              <a:t>CNN</a:t>
            </a:r>
          </a:p>
        </p:txBody>
      </p:sp>
      <p:sp>
        <p:nvSpPr>
          <p:cNvPr id="64" name="テキスト ボックス 63">
            <a:extLst>
              <a:ext uri="{FF2B5EF4-FFF2-40B4-BE49-F238E27FC236}">
                <a16:creationId xmlns:a16="http://schemas.microsoft.com/office/drawing/2014/main" id="{509C879E-228B-B240-BD73-2B747971E54B}"/>
              </a:ext>
            </a:extLst>
          </p:cNvPr>
          <p:cNvSpPr txBox="1"/>
          <p:nvPr/>
        </p:nvSpPr>
        <p:spPr>
          <a:xfrm>
            <a:off x="7913231" y="1728391"/>
            <a:ext cx="655308" cy="369332"/>
          </a:xfrm>
          <a:prstGeom prst="rect">
            <a:avLst/>
          </a:prstGeom>
          <a:noFill/>
        </p:spPr>
        <p:txBody>
          <a:bodyPr wrap="none" rtlCol="0">
            <a:spAutoFit/>
          </a:bodyPr>
          <a:lstStyle/>
          <a:p>
            <a:r>
              <a:rPr kumimoji="1" lang="en-US" altLang="ja-JP" dirty="0">
                <a:ea typeface="BIZ UDPゴシック" panose="020B0400000000000000" pitchFamily="50" charset="-128"/>
              </a:rPr>
              <a:t>ROLL</a:t>
            </a:r>
            <a:endParaRPr kumimoji="1" lang="ja-JP" altLang="en-US" dirty="0">
              <a:ea typeface="BIZ UDPゴシック" panose="020B0400000000000000" pitchFamily="50" charset="-128"/>
            </a:endParaRPr>
          </a:p>
        </p:txBody>
      </p:sp>
      <p:sp>
        <p:nvSpPr>
          <p:cNvPr id="65" name="テキスト ボックス 64">
            <a:extLst>
              <a:ext uri="{FF2B5EF4-FFF2-40B4-BE49-F238E27FC236}">
                <a16:creationId xmlns:a16="http://schemas.microsoft.com/office/drawing/2014/main" id="{358AAAC5-B87A-8B49-8602-C734D153E869}"/>
              </a:ext>
            </a:extLst>
          </p:cNvPr>
          <p:cNvSpPr txBox="1"/>
          <p:nvPr/>
        </p:nvSpPr>
        <p:spPr>
          <a:xfrm>
            <a:off x="7947352" y="3402546"/>
            <a:ext cx="606256" cy="369332"/>
          </a:xfrm>
          <a:prstGeom prst="rect">
            <a:avLst/>
          </a:prstGeom>
          <a:noFill/>
        </p:spPr>
        <p:txBody>
          <a:bodyPr wrap="none" rtlCol="0">
            <a:spAutoFit/>
          </a:bodyPr>
          <a:lstStyle/>
          <a:p>
            <a:r>
              <a:rPr kumimoji="1" lang="en-US" altLang="ja-JP" dirty="0">
                <a:ea typeface="BIZ UDPゴシック" panose="020B0400000000000000" pitchFamily="50" charset="-128"/>
              </a:rPr>
              <a:t>RUN</a:t>
            </a:r>
            <a:endParaRPr kumimoji="1" lang="ja-JP" altLang="en-US" dirty="0">
              <a:ea typeface="BIZ UDPゴシック" panose="020B0400000000000000" pitchFamily="50" charset="-128"/>
            </a:endParaRPr>
          </a:p>
        </p:txBody>
      </p:sp>
      <p:sp>
        <p:nvSpPr>
          <p:cNvPr id="66" name="テキスト ボックス 65">
            <a:extLst>
              <a:ext uri="{FF2B5EF4-FFF2-40B4-BE49-F238E27FC236}">
                <a16:creationId xmlns:a16="http://schemas.microsoft.com/office/drawing/2014/main" id="{DD4E01AE-284F-2644-9B95-147469384EBB}"/>
              </a:ext>
            </a:extLst>
          </p:cNvPr>
          <p:cNvSpPr txBox="1"/>
          <p:nvPr/>
        </p:nvSpPr>
        <p:spPr>
          <a:xfrm>
            <a:off x="7880025" y="5128110"/>
            <a:ext cx="756938" cy="369332"/>
          </a:xfrm>
          <a:prstGeom prst="rect">
            <a:avLst/>
          </a:prstGeom>
          <a:noFill/>
        </p:spPr>
        <p:txBody>
          <a:bodyPr wrap="none" rtlCol="0">
            <a:spAutoFit/>
          </a:bodyPr>
          <a:lstStyle/>
          <a:p>
            <a:r>
              <a:rPr kumimoji="1" lang="en-US" altLang="ja-JP" dirty="0">
                <a:ea typeface="BIZ UDPゴシック" panose="020B0400000000000000" pitchFamily="50" charset="-128"/>
              </a:rPr>
              <a:t>DOOR</a:t>
            </a:r>
          </a:p>
        </p:txBody>
      </p:sp>
      <p:sp>
        <p:nvSpPr>
          <p:cNvPr id="72" name="三角形 71">
            <a:extLst>
              <a:ext uri="{FF2B5EF4-FFF2-40B4-BE49-F238E27FC236}">
                <a16:creationId xmlns:a16="http://schemas.microsoft.com/office/drawing/2014/main" id="{07B07C12-CDD9-8B49-A05F-9748D5A7198A}"/>
              </a:ext>
            </a:extLst>
          </p:cNvPr>
          <p:cNvSpPr/>
          <p:nvPr/>
        </p:nvSpPr>
        <p:spPr>
          <a:xfrm rot="5400000">
            <a:off x="6039934" y="1797187"/>
            <a:ext cx="460123" cy="140949"/>
          </a:xfrm>
          <a:prstGeom prst="triangle">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5" name="右矢印 74">
            <a:extLst>
              <a:ext uri="{FF2B5EF4-FFF2-40B4-BE49-F238E27FC236}">
                <a16:creationId xmlns:a16="http://schemas.microsoft.com/office/drawing/2014/main" id="{A2F5F566-B857-4A47-90BB-ABB282658B50}"/>
              </a:ext>
            </a:extLst>
          </p:cNvPr>
          <p:cNvSpPr/>
          <p:nvPr/>
        </p:nvSpPr>
        <p:spPr>
          <a:xfrm>
            <a:off x="1634719" y="3460260"/>
            <a:ext cx="284210" cy="302524"/>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6" name="右矢印 75">
            <a:extLst>
              <a:ext uri="{FF2B5EF4-FFF2-40B4-BE49-F238E27FC236}">
                <a16:creationId xmlns:a16="http://schemas.microsoft.com/office/drawing/2014/main" id="{A5BFDEC1-861F-FE47-8106-3EA53566F1EF}"/>
              </a:ext>
            </a:extLst>
          </p:cNvPr>
          <p:cNvSpPr/>
          <p:nvPr/>
        </p:nvSpPr>
        <p:spPr>
          <a:xfrm>
            <a:off x="4642284" y="3455990"/>
            <a:ext cx="284210" cy="302524"/>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7" name="右矢印 76">
            <a:extLst>
              <a:ext uri="{FF2B5EF4-FFF2-40B4-BE49-F238E27FC236}">
                <a16:creationId xmlns:a16="http://schemas.microsoft.com/office/drawing/2014/main" id="{774C14D9-44A0-A746-B0B4-0BBA557DC24E}"/>
              </a:ext>
            </a:extLst>
          </p:cNvPr>
          <p:cNvSpPr/>
          <p:nvPr/>
        </p:nvSpPr>
        <p:spPr>
          <a:xfrm rot="18900000">
            <a:off x="4642283" y="2427552"/>
            <a:ext cx="284210" cy="302524"/>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8" name="右矢印 77">
            <a:extLst>
              <a:ext uri="{FF2B5EF4-FFF2-40B4-BE49-F238E27FC236}">
                <a16:creationId xmlns:a16="http://schemas.microsoft.com/office/drawing/2014/main" id="{117A3AEA-56C1-5E40-A132-329DB7385CB6}"/>
              </a:ext>
            </a:extLst>
          </p:cNvPr>
          <p:cNvSpPr/>
          <p:nvPr/>
        </p:nvSpPr>
        <p:spPr>
          <a:xfrm rot="2700000">
            <a:off x="4642284" y="4484428"/>
            <a:ext cx="284210" cy="302524"/>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9" name="右矢印 78">
            <a:extLst>
              <a:ext uri="{FF2B5EF4-FFF2-40B4-BE49-F238E27FC236}">
                <a16:creationId xmlns:a16="http://schemas.microsoft.com/office/drawing/2014/main" id="{D6291D26-E4C1-1B45-9721-FDCF5AF6128E}"/>
              </a:ext>
            </a:extLst>
          </p:cNvPr>
          <p:cNvSpPr/>
          <p:nvPr/>
        </p:nvSpPr>
        <p:spPr>
          <a:xfrm>
            <a:off x="3132226" y="3455990"/>
            <a:ext cx="284210" cy="302524"/>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81" name="直線矢印コネクタ 80">
            <a:extLst>
              <a:ext uri="{FF2B5EF4-FFF2-40B4-BE49-F238E27FC236}">
                <a16:creationId xmlns:a16="http://schemas.microsoft.com/office/drawing/2014/main" id="{14819FC3-33D8-A948-845B-55D63490E502}"/>
              </a:ext>
            </a:extLst>
          </p:cNvPr>
          <p:cNvCxnSpPr/>
          <p:nvPr/>
        </p:nvCxnSpPr>
        <p:spPr>
          <a:xfrm>
            <a:off x="6823056" y="1877709"/>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260B8554-1700-6841-A792-E434D5972186}"/>
              </a:ext>
            </a:extLst>
          </p:cNvPr>
          <p:cNvCxnSpPr/>
          <p:nvPr/>
        </p:nvCxnSpPr>
        <p:spPr>
          <a:xfrm>
            <a:off x="7339946" y="1874403"/>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E8450A46-4119-184D-AF82-6C3BDE4CC3E7}"/>
              </a:ext>
            </a:extLst>
          </p:cNvPr>
          <p:cNvSpPr txBox="1"/>
          <p:nvPr/>
        </p:nvSpPr>
        <p:spPr>
          <a:xfrm>
            <a:off x="5478465" y="3828103"/>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64</a:t>
            </a:r>
            <a:endParaRPr kumimoji="1" lang="ja-JP" altLang="en-US" dirty="0">
              <a:ea typeface="BIZ UDPゴシック" panose="020B0400000000000000" pitchFamily="50" charset="-128"/>
            </a:endParaRPr>
          </a:p>
        </p:txBody>
      </p:sp>
      <p:sp>
        <p:nvSpPr>
          <p:cNvPr id="84" name="正方形/長方形 83">
            <a:extLst>
              <a:ext uri="{FF2B5EF4-FFF2-40B4-BE49-F238E27FC236}">
                <a16:creationId xmlns:a16="http://schemas.microsoft.com/office/drawing/2014/main" id="{A03BDBB7-B6AF-434B-A892-03E60354A6A6}"/>
              </a:ext>
            </a:extLst>
          </p:cNvPr>
          <p:cNvSpPr/>
          <p:nvPr/>
        </p:nvSpPr>
        <p:spPr>
          <a:xfrm>
            <a:off x="6545419" y="2983990"/>
            <a:ext cx="164615" cy="1232317"/>
          </a:xfrm>
          <a:prstGeom prst="rect">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85" name="正方形/長方形 84">
            <a:extLst>
              <a:ext uri="{FF2B5EF4-FFF2-40B4-BE49-F238E27FC236}">
                <a16:creationId xmlns:a16="http://schemas.microsoft.com/office/drawing/2014/main" id="{3661DB3D-71B9-D940-8E86-142CF1D42FA6}"/>
              </a:ext>
            </a:extLst>
          </p:cNvPr>
          <p:cNvSpPr/>
          <p:nvPr/>
        </p:nvSpPr>
        <p:spPr>
          <a:xfrm>
            <a:off x="7084379" y="3335877"/>
            <a:ext cx="164615" cy="518820"/>
          </a:xfrm>
          <a:prstGeom prst="rect">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86" name="直方体 85">
            <a:extLst>
              <a:ext uri="{FF2B5EF4-FFF2-40B4-BE49-F238E27FC236}">
                <a16:creationId xmlns:a16="http://schemas.microsoft.com/office/drawing/2014/main" id="{5189133F-2E58-B24A-A8F5-C0DECA8FBF26}"/>
              </a:ext>
            </a:extLst>
          </p:cNvPr>
          <p:cNvSpPr/>
          <p:nvPr/>
        </p:nvSpPr>
        <p:spPr>
          <a:xfrm>
            <a:off x="5308875" y="3333315"/>
            <a:ext cx="682145" cy="523944"/>
          </a:xfrm>
          <a:prstGeom prst="cube">
            <a:avLst>
              <a:gd name="adj" fmla="val 11487"/>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87" name="テキスト ボックス 86">
            <a:extLst>
              <a:ext uri="{FF2B5EF4-FFF2-40B4-BE49-F238E27FC236}">
                <a16:creationId xmlns:a16="http://schemas.microsoft.com/office/drawing/2014/main" id="{60F800C0-C616-384F-93F9-1166A3A784C3}"/>
              </a:ext>
            </a:extLst>
          </p:cNvPr>
          <p:cNvSpPr txBox="1"/>
          <p:nvPr/>
        </p:nvSpPr>
        <p:spPr>
          <a:xfrm>
            <a:off x="6408317" y="4197217"/>
            <a:ext cx="535724" cy="369332"/>
          </a:xfrm>
          <a:prstGeom prst="rect">
            <a:avLst/>
          </a:prstGeom>
          <a:noFill/>
        </p:spPr>
        <p:txBody>
          <a:bodyPr wrap="none" rtlCol="0">
            <a:spAutoFit/>
          </a:bodyPr>
          <a:lstStyle/>
          <a:p>
            <a:r>
              <a:rPr kumimoji="1" lang="en-US" altLang="ja-JP" dirty="0">
                <a:ea typeface="BIZ UDPゴシック" panose="020B0400000000000000" pitchFamily="50" charset="-128"/>
              </a:rPr>
              <a:t>128</a:t>
            </a:r>
            <a:endParaRPr kumimoji="1" lang="ja-JP" altLang="en-US" dirty="0">
              <a:ea typeface="BIZ UDPゴシック" panose="020B0400000000000000" pitchFamily="50" charset="-128"/>
            </a:endParaRPr>
          </a:p>
        </p:txBody>
      </p:sp>
      <p:sp>
        <p:nvSpPr>
          <p:cNvPr id="88" name="テキスト ボックス 87">
            <a:extLst>
              <a:ext uri="{FF2B5EF4-FFF2-40B4-BE49-F238E27FC236}">
                <a16:creationId xmlns:a16="http://schemas.microsoft.com/office/drawing/2014/main" id="{AF19B618-33B2-834D-BBDB-CBA970701DD8}"/>
              </a:ext>
            </a:extLst>
          </p:cNvPr>
          <p:cNvSpPr txBox="1"/>
          <p:nvPr/>
        </p:nvSpPr>
        <p:spPr>
          <a:xfrm>
            <a:off x="6995204" y="4197217"/>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32</a:t>
            </a:r>
            <a:endParaRPr kumimoji="1" lang="ja-JP" altLang="en-US" dirty="0">
              <a:ea typeface="BIZ UDPゴシック" panose="020B0400000000000000" pitchFamily="50" charset="-128"/>
            </a:endParaRPr>
          </a:p>
        </p:txBody>
      </p:sp>
      <p:sp>
        <p:nvSpPr>
          <p:cNvPr id="89" name="円/楕円 88">
            <a:extLst>
              <a:ext uri="{FF2B5EF4-FFF2-40B4-BE49-F238E27FC236}">
                <a16:creationId xmlns:a16="http://schemas.microsoft.com/office/drawing/2014/main" id="{3656C60F-1EE0-D34A-B626-586AFA0262ED}"/>
              </a:ext>
            </a:extLst>
          </p:cNvPr>
          <p:cNvSpPr/>
          <p:nvPr/>
        </p:nvSpPr>
        <p:spPr>
          <a:xfrm>
            <a:off x="7622396" y="3541787"/>
            <a:ext cx="107000" cy="107000"/>
          </a:xfrm>
          <a:prstGeom prst="ellipse">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0" name="テキスト ボックス 89">
            <a:extLst>
              <a:ext uri="{FF2B5EF4-FFF2-40B4-BE49-F238E27FC236}">
                <a16:creationId xmlns:a16="http://schemas.microsoft.com/office/drawing/2014/main" id="{3F55817E-D413-4849-AB5E-1C6416DB2C57}"/>
              </a:ext>
            </a:extLst>
          </p:cNvPr>
          <p:cNvSpPr txBox="1"/>
          <p:nvPr/>
        </p:nvSpPr>
        <p:spPr>
          <a:xfrm>
            <a:off x="7505355" y="4196488"/>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91" name="三角形 90">
            <a:extLst>
              <a:ext uri="{FF2B5EF4-FFF2-40B4-BE49-F238E27FC236}">
                <a16:creationId xmlns:a16="http://schemas.microsoft.com/office/drawing/2014/main" id="{85FB4228-E48C-1E46-857A-A1EFE2365CD3}"/>
              </a:ext>
            </a:extLst>
          </p:cNvPr>
          <p:cNvSpPr/>
          <p:nvPr/>
        </p:nvSpPr>
        <p:spPr>
          <a:xfrm rot="5400000">
            <a:off x="6038158" y="3516738"/>
            <a:ext cx="460123" cy="140949"/>
          </a:xfrm>
          <a:prstGeom prst="triangle">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92" name="直線矢印コネクタ 91">
            <a:extLst>
              <a:ext uri="{FF2B5EF4-FFF2-40B4-BE49-F238E27FC236}">
                <a16:creationId xmlns:a16="http://schemas.microsoft.com/office/drawing/2014/main" id="{7539B648-C9B8-CB41-ACB4-3593BBE5F6CE}"/>
              </a:ext>
            </a:extLst>
          </p:cNvPr>
          <p:cNvCxnSpPr/>
          <p:nvPr/>
        </p:nvCxnSpPr>
        <p:spPr>
          <a:xfrm>
            <a:off x="6821280" y="3597260"/>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C5184EDF-07AB-C245-B816-0E4D0A1B00D5}"/>
              </a:ext>
            </a:extLst>
          </p:cNvPr>
          <p:cNvCxnSpPr/>
          <p:nvPr/>
        </p:nvCxnSpPr>
        <p:spPr>
          <a:xfrm>
            <a:off x="7338170" y="3593954"/>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87C1FEDC-921D-DD48-B28B-ADF77102E8E0}"/>
              </a:ext>
            </a:extLst>
          </p:cNvPr>
          <p:cNvSpPr txBox="1"/>
          <p:nvPr/>
        </p:nvSpPr>
        <p:spPr>
          <a:xfrm>
            <a:off x="5490670" y="5546925"/>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64</a:t>
            </a:r>
            <a:endParaRPr kumimoji="1" lang="ja-JP" altLang="en-US" dirty="0">
              <a:ea typeface="BIZ UDPゴシック" panose="020B0400000000000000" pitchFamily="50" charset="-128"/>
            </a:endParaRPr>
          </a:p>
        </p:txBody>
      </p:sp>
      <p:sp>
        <p:nvSpPr>
          <p:cNvPr id="95" name="正方形/長方形 94">
            <a:extLst>
              <a:ext uri="{FF2B5EF4-FFF2-40B4-BE49-F238E27FC236}">
                <a16:creationId xmlns:a16="http://schemas.microsoft.com/office/drawing/2014/main" id="{1FF81651-2DAF-354D-A58B-F4EDFBF3F437}"/>
              </a:ext>
            </a:extLst>
          </p:cNvPr>
          <p:cNvSpPr/>
          <p:nvPr/>
        </p:nvSpPr>
        <p:spPr>
          <a:xfrm>
            <a:off x="6547195" y="4710315"/>
            <a:ext cx="164615" cy="1232317"/>
          </a:xfrm>
          <a:prstGeom prst="rect">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6" name="正方形/長方形 95">
            <a:extLst>
              <a:ext uri="{FF2B5EF4-FFF2-40B4-BE49-F238E27FC236}">
                <a16:creationId xmlns:a16="http://schemas.microsoft.com/office/drawing/2014/main" id="{828A01A9-F2BF-B249-9553-2F7B900BB8A7}"/>
              </a:ext>
            </a:extLst>
          </p:cNvPr>
          <p:cNvSpPr/>
          <p:nvPr/>
        </p:nvSpPr>
        <p:spPr>
          <a:xfrm>
            <a:off x="7096584" y="5054699"/>
            <a:ext cx="164615" cy="518820"/>
          </a:xfrm>
          <a:prstGeom prst="rect">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7" name="直方体 96">
            <a:extLst>
              <a:ext uri="{FF2B5EF4-FFF2-40B4-BE49-F238E27FC236}">
                <a16:creationId xmlns:a16="http://schemas.microsoft.com/office/drawing/2014/main" id="{A153311D-F548-4A4E-8BF0-F8213ABF6FE0}"/>
              </a:ext>
            </a:extLst>
          </p:cNvPr>
          <p:cNvSpPr/>
          <p:nvPr/>
        </p:nvSpPr>
        <p:spPr>
          <a:xfrm>
            <a:off x="5310334" y="5062264"/>
            <a:ext cx="682145" cy="523944"/>
          </a:xfrm>
          <a:prstGeom prst="cube">
            <a:avLst>
              <a:gd name="adj" fmla="val 11487"/>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8" name="テキスト ボックス 97">
            <a:extLst>
              <a:ext uri="{FF2B5EF4-FFF2-40B4-BE49-F238E27FC236}">
                <a16:creationId xmlns:a16="http://schemas.microsoft.com/office/drawing/2014/main" id="{F76FA159-83C4-6D47-9106-7DFC9FF5EDCA}"/>
              </a:ext>
            </a:extLst>
          </p:cNvPr>
          <p:cNvSpPr txBox="1"/>
          <p:nvPr/>
        </p:nvSpPr>
        <p:spPr>
          <a:xfrm>
            <a:off x="6408317" y="5915955"/>
            <a:ext cx="535724" cy="369332"/>
          </a:xfrm>
          <a:prstGeom prst="rect">
            <a:avLst/>
          </a:prstGeom>
          <a:noFill/>
        </p:spPr>
        <p:txBody>
          <a:bodyPr wrap="none" rtlCol="0">
            <a:spAutoFit/>
          </a:bodyPr>
          <a:lstStyle/>
          <a:p>
            <a:r>
              <a:rPr kumimoji="1" lang="en-US" altLang="ja-JP" dirty="0">
                <a:ea typeface="BIZ UDPゴシック" panose="020B0400000000000000" pitchFamily="50" charset="-128"/>
              </a:rPr>
              <a:t>128</a:t>
            </a:r>
            <a:endParaRPr kumimoji="1" lang="ja-JP" altLang="en-US" dirty="0">
              <a:ea typeface="BIZ UDPゴシック" panose="020B0400000000000000" pitchFamily="50" charset="-128"/>
            </a:endParaRPr>
          </a:p>
        </p:txBody>
      </p:sp>
      <p:sp>
        <p:nvSpPr>
          <p:cNvPr id="99" name="テキスト ボックス 98">
            <a:extLst>
              <a:ext uri="{FF2B5EF4-FFF2-40B4-BE49-F238E27FC236}">
                <a16:creationId xmlns:a16="http://schemas.microsoft.com/office/drawing/2014/main" id="{CFA9AAF3-A83E-3545-A9DB-491B097C4D8A}"/>
              </a:ext>
            </a:extLst>
          </p:cNvPr>
          <p:cNvSpPr txBox="1"/>
          <p:nvPr/>
        </p:nvSpPr>
        <p:spPr>
          <a:xfrm>
            <a:off x="7007409" y="5916039"/>
            <a:ext cx="418704" cy="369332"/>
          </a:xfrm>
          <a:prstGeom prst="rect">
            <a:avLst/>
          </a:prstGeom>
          <a:noFill/>
        </p:spPr>
        <p:txBody>
          <a:bodyPr wrap="none" rtlCol="0">
            <a:spAutoFit/>
          </a:bodyPr>
          <a:lstStyle/>
          <a:p>
            <a:r>
              <a:rPr kumimoji="1" lang="en-US" altLang="ja-JP" dirty="0">
                <a:ea typeface="BIZ UDPゴシック" panose="020B0400000000000000" pitchFamily="50" charset="-128"/>
              </a:rPr>
              <a:t>32</a:t>
            </a:r>
            <a:endParaRPr kumimoji="1" lang="ja-JP" altLang="en-US" dirty="0">
              <a:ea typeface="BIZ UDPゴシック" panose="020B0400000000000000" pitchFamily="50" charset="-128"/>
            </a:endParaRPr>
          </a:p>
        </p:txBody>
      </p:sp>
      <p:sp>
        <p:nvSpPr>
          <p:cNvPr id="100" name="円/楕円 99">
            <a:extLst>
              <a:ext uri="{FF2B5EF4-FFF2-40B4-BE49-F238E27FC236}">
                <a16:creationId xmlns:a16="http://schemas.microsoft.com/office/drawing/2014/main" id="{6D77CBF7-2238-854D-9B96-A5D2F11522CF}"/>
              </a:ext>
            </a:extLst>
          </p:cNvPr>
          <p:cNvSpPr/>
          <p:nvPr/>
        </p:nvSpPr>
        <p:spPr>
          <a:xfrm>
            <a:off x="7634601" y="5260609"/>
            <a:ext cx="107000" cy="107000"/>
          </a:xfrm>
          <a:prstGeom prst="ellipse">
            <a:avLst/>
          </a:prstGeom>
          <a:solidFill>
            <a:srgbClr val="76D3AA"/>
          </a:solidFill>
          <a:ln>
            <a:solidFill>
              <a:srgbClr val="6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01" name="テキスト ボックス 100">
            <a:extLst>
              <a:ext uri="{FF2B5EF4-FFF2-40B4-BE49-F238E27FC236}">
                <a16:creationId xmlns:a16="http://schemas.microsoft.com/office/drawing/2014/main" id="{607D9675-0B52-9F43-99C3-59A5D1ABF80B}"/>
              </a:ext>
            </a:extLst>
          </p:cNvPr>
          <p:cNvSpPr txBox="1"/>
          <p:nvPr/>
        </p:nvSpPr>
        <p:spPr>
          <a:xfrm>
            <a:off x="7517560" y="5915310"/>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102" name="三角形 101">
            <a:extLst>
              <a:ext uri="{FF2B5EF4-FFF2-40B4-BE49-F238E27FC236}">
                <a16:creationId xmlns:a16="http://schemas.microsoft.com/office/drawing/2014/main" id="{21E02E14-E903-E949-8BE9-FB88FB01E0AD}"/>
              </a:ext>
            </a:extLst>
          </p:cNvPr>
          <p:cNvSpPr/>
          <p:nvPr/>
        </p:nvSpPr>
        <p:spPr>
          <a:xfrm rot="5400000">
            <a:off x="6050363" y="5235560"/>
            <a:ext cx="460123" cy="140949"/>
          </a:xfrm>
          <a:prstGeom prst="triangle">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103" name="直線矢印コネクタ 102">
            <a:extLst>
              <a:ext uri="{FF2B5EF4-FFF2-40B4-BE49-F238E27FC236}">
                <a16:creationId xmlns:a16="http://schemas.microsoft.com/office/drawing/2014/main" id="{C5D8AF5B-C1D4-044A-AE3F-8ED0B189F2D6}"/>
              </a:ext>
            </a:extLst>
          </p:cNvPr>
          <p:cNvCxnSpPr/>
          <p:nvPr/>
        </p:nvCxnSpPr>
        <p:spPr>
          <a:xfrm>
            <a:off x="6833485" y="5316082"/>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3283227A-D1D0-B64B-A5AC-E57E030C96E4}"/>
              </a:ext>
            </a:extLst>
          </p:cNvPr>
          <p:cNvCxnSpPr/>
          <p:nvPr/>
        </p:nvCxnSpPr>
        <p:spPr>
          <a:xfrm>
            <a:off x="7350375" y="5312776"/>
            <a:ext cx="213821"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右矢印 104">
            <a:extLst>
              <a:ext uri="{FF2B5EF4-FFF2-40B4-BE49-F238E27FC236}">
                <a16:creationId xmlns:a16="http://schemas.microsoft.com/office/drawing/2014/main" id="{5E496DCB-5A34-0041-88BC-6B50FE3737E7}"/>
              </a:ext>
            </a:extLst>
          </p:cNvPr>
          <p:cNvSpPr/>
          <p:nvPr/>
        </p:nvSpPr>
        <p:spPr>
          <a:xfrm>
            <a:off x="813979" y="5610720"/>
            <a:ext cx="201667" cy="214662"/>
          </a:xfrm>
          <a:prstGeom prst="rightArrow">
            <a:avLst>
              <a:gd name="adj1" fmla="val 50000"/>
              <a:gd name="adj2" fmla="val 60607"/>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06" name="三角形 105">
            <a:extLst>
              <a:ext uri="{FF2B5EF4-FFF2-40B4-BE49-F238E27FC236}">
                <a16:creationId xmlns:a16="http://schemas.microsoft.com/office/drawing/2014/main" id="{A23A9071-1B61-D247-B1CF-20E968AC2AB3}"/>
              </a:ext>
            </a:extLst>
          </p:cNvPr>
          <p:cNvSpPr/>
          <p:nvPr/>
        </p:nvSpPr>
        <p:spPr>
          <a:xfrm rot="5400000">
            <a:off x="761140" y="6037310"/>
            <a:ext cx="326489" cy="100013"/>
          </a:xfrm>
          <a:prstGeom prst="triangle">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cxnSp>
        <p:nvCxnSpPr>
          <p:cNvPr id="107" name="直線矢印コネクタ 106">
            <a:extLst>
              <a:ext uri="{FF2B5EF4-FFF2-40B4-BE49-F238E27FC236}">
                <a16:creationId xmlns:a16="http://schemas.microsoft.com/office/drawing/2014/main" id="{EC507650-4229-3D40-8AF4-F751F9103B86}"/>
              </a:ext>
            </a:extLst>
          </p:cNvPr>
          <p:cNvCxnSpPr>
            <a:cxnSpLocks/>
          </p:cNvCxnSpPr>
          <p:nvPr/>
        </p:nvCxnSpPr>
        <p:spPr>
          <a:xfrm>
            <a:off x="813973" y="6435227"/>
            <a:ext cx="201673"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0" name="テキスト ボックス 109">
            <a:extLst>
              <a:ext uri="{FF2B5EF4-FFF2-40B4-BE49-F238E27FC236}">
                <a16:creationId xmlns:a16="http://schemas.microsoft.com/office/drawing/2014/main" id="{1C680299-60AE-6F41-8B0D-6CAA5729D469}"/>
              </a:ext>
            </a:extLst>
          </p:cNvPr>
          <p:cNvSpPr txBox="1"/>
          <p:nvPr/>
        </p:nvSpPr>
        <p:spPr>
          <a:xfrm>
            <a:off x="1086513" y="5536096"/>
            <a:ext cx="1320041" cy="369332"/>
          </a:xfrm>
          <a:prstGeom prst="rect">
            <a:avLst/>
          </a:prstGeom>
          <a:noFill/>
        </p:spPr>
        <p:txBody>
          <a:bodyPr wrap="none" rtlCol="0">
            <a:spAutoFit/>
          </a:bodyPr>
          <a:lstStyle/>
          <a:p>
            <a:r>
              <a:rPr kumimoji="1" lang="en-US" altLang="ja-JP" dirty="0">
                <a:ea typeface="BIZ UDPゴシック" panose="020B0400000000000000" pitchFamily="50" charset="-128"/>
              </a:rPr>
              <a:t>Convolution</a:t>
            </a:r>
            <a:endParaRPr kumimoji="1" lang="ja-JP" altLang="en-US" dirty="0">
              <a:ea typeface="BIZ UDPゴシック" panose="020B0400000000000000" pitchFamily="50" charset="-128"/>
            </a:endParaRPr>
          </a:p>
        </p:txBody>
      </p:sp>
      <p:sp>
        <p:nvSpPr>
          <p:cNvPr id="111" name="テキスト ボックス 110">
            <a:extLst>
              <a:ext uri="{FF2B5EF4-FFF2-40B4-BE49-F238E27FC236}">
                <a16:creationId xmlns:a16="http://schemas.microsoft.com/office/drawing/2014/main" id="{BA5650B2-EA20-3741-920B-2A33091EF5FE}"/>
              </a:ext>
            </a:extLst>
          </p:cNvPr>
          <p:cNvSpPr txBox="1"/>
          <p:nvPr/>
        </p:nvSpPr>
        <p:spPr>
          <a:xfrm>
            <a:off x="1086513" y="5888350"/>
            <a:ext cx="837217" cy="369332"/>
          </a:xfrm>
          <a:prstGeom prst="rect">
            <a:avLst/>
          </a:prstGeom>
          <a:noFill/>
        </p:spPr>
        <p:txBody>
          <a:bodyPr wrap="none" rtlCol="0">
            <a:spAutoFit/>
          </a:bodyPr>
          <a:lstStyle/>
          <a:p>
            <a:r>
              <a:rPr kumimoji="1" lang="en-US" altLang="ja-JP" dirty="0">
                <a:ea typeface="BIZ UDPゴシック" panose="020B0400000000000000" pitchFamily="50" charset="-128"/>
              </a:rPr>
              <a:t>Flatten</a:t>
            </a:r>
            <a:endParaRPr kumimoji="1" lang="ja-JP" altLang="en-US" dirty="0">
              <a:ea typeface="BIZ UDPゴシック" panose="020B0400000000000000" pitchFamily="50" charset="-128"/>
            </a:endParaRPr>
          </a:p>
        </p:txBody>
      </p:sp>
      <p:sp>
        <p:nvSpPr>
          <p:cNvPr id="112" name="テキスト ボックス 111">
            <a:extLst>
              <a:ext uri="{FF2B5EF4-FFF2-40B4-BE49-F238E27FC236}">
                <a16:creationId xmlns:a16="http://schemas.microsoft.com/office/drawing/2014/main" id="{B7B18741-8525-A749-BA7A-25F603237E63}"/>
              </a:ext>
            </a:extLst>
          </p:cNvPr>
          <p:cNvSpPr txBox="1"/>
          <p:nvPr/>
        </p:nvSpPr>
        <p:spPr>
          <a:xfrm>
            <a:off x="1088008" y="6250561"/>
            <a:ext cx="769763" cy="369332"/>
          </a:xfrm>
          <a:prstGeom prst="rect">
            <a:avLst/>
          </a:prstGeom>
          <a:noFill/>
        </p:spPr>
        <p:txBody>
          <a:bodyPr wrap="none" rtlCol="0">
            <a:spAutoFit/>
          </a:bodyPr>
          <a:lstStyle/>
          <a:p>
            <a:r>
              <a:rPr kumimoji="1" lang="en-US" altLang="ja-JP" dirty="0">
                <a:ea typeface="BIZ UDPゴシック" panose="020B0400000000000000" pitchFamily="50" charset="-128"/>
              </a:rPr>
              <a:t>Dense</a:t>
            </a:r>
            <a:endParaRPr kumimoji="1" lang="ja-JP" altLang="en-US" dirty="0">
              <a:ea typeface="BIZ UDPゴシック" panose="020B0400000000000000" pitchFamily="50" charset="-128"/>
            </a:endParaRPr>
          </a:p>
        </p:txBody>
      </p:sp>
      <p:sp>
        <p:nvSpPr>
          <p:cNvPr id="117" name="フリーフォーム 116">
            <a:extLst>
              <a:ext uri="{FF2B5EF4-FFF2-40B4-BE49-F238E27FC236}">
                <a16:creationId xmlns:a16="http://schemas.microsoft.com/office/drawing/2014/main" id="{C5CA6D05-0F79-B24E-83A2-2A7441BED84E}"/>
              </a:ext>
            </a:extLst>
          </p:cNvPr>
          <p:cNvSpPr/>
          <p:nvPr/>
        </p:nvSpPr>
        <p:spPr>
          <a:xfrm>
            <a:off x="1373448" y="2826793"/>
            <a:ext cx="99638" cy="526758"/>
          </a:xfrm>
          <a:custGeom>
            <a:avLst/>
            <a:gdLst>
              <a:gd name="connsiteX0" fmla="*/ 0 w 338997"/>
              <a:gd name="connsiteY0" fmla="*/ 330077 h 1770814"/>
              <a:gd name="connsiteX1" fmla="*/ 338997 w 338997"/>
              <a:gd name="connsiteY1" fmla="*/ 0 h 1770814"/>
              <a:gd name="connsiteX2" fmla="*/ 338997 w 338997"/>
              <a:gd name="connsiteY2" fmla="*/ 1440738 h 1770814"/>
              <a:gd name="connsiteX3" fmla="*/ 0 w 338997"/>
              <a:gd name="connsiteY3" fmla="*/ 1770814 h 1770814"/>
              <a:gd name="connsiteX4" fmla="*/ 0 w 338997"/>
              <a:gd name="connsiteY4" fmla="*/ 330077 h 1770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997" h="1770814">
                <a:moveTo>
                  <a:pt x="0" y="330077"/>
                </a:moveTo>
                <a:lnTo>
                  <a:pt x="338997" y="0"/>
                </a:lnTo>
                <a:lnTo>
                  <a:pt x="338997" y="1440738"/>
                </a:lnTo>
                <a:lnTo>
                  <a:pt x="0" y="1770814"/>
                </a:lnTo>
                <a:lnTo>
                  <a:pt x="0" y="330077"/>
                </a:lnTo>
                <a:close/>
              </a:path>
            </a:pathLst>
          </a:cu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18" name="フリーフォーム 117">
            <a:extLst>
              <a:ext uri="{FF2B5EF4-FFF2-40B4-BE49-F238E27FC236}">
                <a16:creationId xmlns:a16="http://schemas.microsoft.com/office/drawing/2014/main" id="{539BC8D9-C58A-574F-B7A0-5F085720FC7F}"/>
              </a:ext>
            </a:extLst>
          </p:cNvPr>
          <p:cNvSpPr/>
          <p:nvPr/>
        </p:nvSpPr>
        <p:spPr>
          <a:xfrm>
            <a:off x="2830131" y="3147256"/>
            <a:ext cx="99638" cy="526758"/>
          </a:xfrm>
          <a:custGeom>
            <a:avLst/>
            <a:gdLst>
              <a:gd name="connsiteX0" fmla="*/ 0 w 338997"/>
              <a:gd name="connsiteY0" fmla="*/ 330077 h 1770814"/>
              <a:gd name="connsiteX1" fmla="*/ 338997 w 338997"/>
              <a:gd name="connsiteY1" fmla="*/ 0 h 1770814"/>
              <a:gd name="connsiteX2" fmla="*/ 338997 w 338997"/>
              <a:gd name="connsiteY2" fmla="*/ 1440738 h 1770814"/>
              <a:gd name="connsiteX3" fmla="*/ 0 w 338997"/>
              <a:gd name="connsiteY3" fmla="*/ 1770814 h 1770814"/>
              <a:gd name="connsiteX4" fmla="*/ 0 w 338997"/>
              <a:gd name="connsiteY4" fmla="*/ 330077 h 1770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997" h="1770814">
                <a:moveTo>
                  <a:pt x="0" y="330077"/>
                </a:moveTo>
                <a:lnTo>
                  <a:pt x="338997" y="0"/>
                </a:lnTo>
                <a:lnTo>
                  <a:pt x="338997" y="1440738"/>
                </a:lnTo>
                <a:lnTo>
                  <a:pt x="0" y="1770814"/>
                </a:lnTo>
                <a:lnTo>
                  <a:pt x="0" y="330077"/>
                </a:lnTo>
                <a:close/>
              </a:path>
            </a:pathLst>
          </a:cu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21" name="フリーフォーム 120">
            <a:extLst>
              <a:ext uri="{FF2B5EF4-FFF2-40B4-BE49-F238E27FC236}">
                <a16:creationId xmlns:a16="http://schemas.microsoft.com/office/drawing/2014/main" id="{1B43F94B-8A76-3040-90FF-365D6F37FAEE}"/>
              </a:ext>
            </a:extLst>
          </p:cNvPr>
          <p:cNvSpPr/>
          <p:nvPr/>
        </p:nvSpPr>
        <p:spPr>
          <a:xfrm>
            <a:off x="4132955" y="3555969"/>
            <a:ext cx="201797" cy="296656"/>
          </a:xfrm>
          <a:custGeom>
            <a:avLst/>
            <a:gdLst>
              <a:gd name="connsiteX0" fmla="*/ 0 w 226855"/>
              <a:gd name="connsiteY0" fmla="*/ 219874 h 296656"/>
              <a:gd name="connsiteX1" fmla="*/ 0 w 226855"/>
              <a:gd name="connsiteY1" fmla="*/ 296656 h 296656"/>
              <a:gd name="connsiteX2" fmla="*/ 226855 w 226855"/>
              <a:gd name="connsiteY2" fmla="*/ 66311 h 296656"/>
              <a:gd name="connsiteX3" fmla="*/ 226855 w 226855"/>
              <a:gd name="connsiteY3" fmla="*/ 0 h 296656"/>
              <a:gd name="connsiteX4" fmla="*/ 0 w 226855"/>
              <a:gd name="connsiteY4" fmla="*/ 219874 h 296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5" h="296656">
                <a:moveTo>
                  <a:pt x="0" y="219874"/>
                </a:moveTo>
                <a:lnTo>
                  <a:pt x="0" y="296656"/>
                </a:lnTo>
                <a:lnTo>
                  <a:pt x="226855" y="66311"/>
                </a:lnTo>
                <a:lnTo>
                  <a:pt x="226855" y="0"/>
                </a:lnTo>
                <a:lnTo>
                  <a:pt x="0" y="219874"/>
                </a:lnTo>
                <a:close/>
              </a:path>
            </a:pathLst>
          </a:cu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22" name="正方形/長方形 121">
            <a:extLst>
              <a:ext uri="{FF2B5EF4-FFF2-40B4-BE49-F238E27FC236}">
                <a16:creationId xmlns:a16="http://schemas.microsoft.com/office/drawing/2014/main" id="{E155F5F0-3211-974F-BDA5-AE7049E113E1}"/>
              </a:ext>
            </a:extLst>
          </p:cNvPr>
          <p:cNvSpPr/>
          <p:nvPr/>
        </p:nvSpPr>
        <p:spPr>
          <a:xfrm>
            <a:off x="2625949" y="5961332"/>
            <a:ext cx="225955" cy="222863"/>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23" name="テキスト ボックス 122">
            <a:extLst>
              <a:ext uri="{FF2B5EF4-FFF2-40B4-BE49-F238E27FC236}">
                <a16:creationId xmlns:a16="http://schemas.microsoft.com/office/drawing/2014/main" id="{58229851-BA28-1F40-A593-0DEA7E57B7EE}"/>
              </a:ext>
            </a:extLst>
          </p:cNvPr>
          <p:cNvSpPr txBox="1"/>
          <p:nvPr/>
        </p:nvSpPr>
        <p:spPr>
          <a:xfrm>
            <a:off x="2959527" y="5884177"/>
            <a:ext cx="786434" cy="369332"/>
          </a:xfrm>
          <a:prstGeom prst="rect">
            <a:avLst/>
          </a:prstGeom>
          <a:noFill/>
        </p:spPr>
        <p:txBody>
          <a:bodyPr wrap="none" rtlCol="0">
            <a:spAutoFit/>
          </a:bodyPr>
          <a:lstStyle/>
          <a:p>
            <a:r>
              <a:rPr kumimoji="1" lang="en-US" altLang="ja-JP" dirty="0">
                <a:ea typeface="BIZ UDPゴシック" panose="020B0400000000000000" pitchFamily="50" charset="-128"/>
              </a:rPr>
              <a:t>Kernel</a:t>
            </a:r>
            <a:endParaRPr kumimoji="1" lang="ja-JP" altLang="en-US" dirty="0">
              <a:ea typeface="BIZ UDPゴシック" panose="020B0400000000000000" pitchFamily="50" charset="-128"/>
            </a:endParaRPr>
          </a:p>
        </p:txBody>
      </p:sp>
      <p:sp>
        <p:nvSpPr>
          <p:cNvPr id="124" name="テキスト ボックス 123">
            <a:extLst>
              <a:ext uri="{FF2B5EF4-FFF2-40B4-BE49-F238E27FC236}">
                <a16:creationId xmlns:a16="http://schemas.microsoft.com/office/drawing/2014/main" id="{974F7594-48C3-0F4B-B30C-40063BA2E468}"/>
              </a:ext>
            </a:extLst>
          </p:cNvPr>
          <p:cNvSpPr txBox="1"/>
          <p:nvPr/>
        </p:nvSpPr>
        <p:spPr>
          <a:xfrm>
            <a:off x="1283378" y="2588894"/>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1</a:t>
            </a:r>
            <a:endParaRPr kumimoji="1" lang="ja-JP" altLang="en-US" sz="1400">
              <a:latin typeface="UD Digi Kyokasho N-R" panose="02020400000000000000" pitchFamily="49" charset="-128"/>
              <a:ea typeface="UD Digi Kyokasho N-R" panose="02020400000000000000" pitchFamily="49" charset="-128"/>
            </a:endParaRPr>
          </a:p>
        </p:txBody>
      </p:sp>
      <p:sp>
        <p:nvSpPr>
          <p:cNvPr id="125" name="テキスト ボックス 124">
            <a:extLst>
              <a:ext uri="{FF2B5EF4-FFF2-40B4-BE49-F238E27FC236}">
                <a16:creationId xmlns:a16="http://schemas.microsoft.com/office/drawing/2014/main" id="{333E7DC9-0CEA-3A43-B0F9-25628F9D162C}"/>
              </a:ext>
            </a:extLst>
          </p:cNvPr>
          <p:cNvSpPr txBox="1"/>
          <p:nvPr/>
        </p:nvSpPr>
        <p:spPr>
          <a:xfrm>
            <a:off x="1177886" y="2978394"/>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8</a:t>
            </a:r>
            <a:endParaRPr kumimoji="1" lang="ja-JP" altLang="en-US" sz="1400">
              <a:latin typeface="UD Digi Kyokasho N-R" panose="02020400000000000000" pitchFamily="49" charset="-128"/>
              <a:ea typeface="UD Digi Kyokasho N-R" panose="02020400000000000000" pitchFamily="49" charset="-128"/>
            </a:endParaRPr>
          </a:p>
        </p:txBody>
      </p:sp>
      <p:sp>
        <p:nvSpPr>
          <p:cNvPr id="126" name="テキスト ボックス 125">
            <a:extLst>
              <a:ext uri="{FF2B5EF4-FFF2-40B4-BE49-F238E27FC236}">
                <a16:creationId xmlns:a16="http://schemas.microsoft.com/office/drawing/2014/main" id="{2F365F71-0CC4-D344-B99A-DA246A6A32DC}"/>
              </a:ext>
            </a:extLst>
          </p:cNvPr>
          <p:cNvSpPr txBox="1"/>
          <p:nvPr/>
        </p:nvSpPr>
        <p:spPr>
          <a:xfrm>
            <a:off x="3932895" y="3656485"/>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1</a:t>
            </a:r>
            <a:endParaRPr kumimoji="1" lang="ja-JP" altLang="en-US" sz="1400">
              <a:latin typeface="UD Digi Kyokasho N-R" panose="02020400000000000000" pitchFamily="49" charset="-128"/>
              <a:ea typeface="UD Digi Kyokasho N-R" panose="02020400000000000000" pitchFamily="49" charset="-128"/>
            </a:endParaRPr>
          </a:p>
        </p:txBody>
      </p:sp>
      <p:sp>
        <p:nvSpPr>
          <p:cNvPr id="127" name="テキスト ボックス 126">
            <a:extLst>
              <a:ext uri="{FF2B5EF4-FFF2-40B4-BE49-F238E27FC236}">
                <a16:creationId xmlns:a16="http://schemas.microsoft.com/office/drawing/2014/main" id="{76F0250A-F87B-084D-9218-4896B75401A1}"/>
              </a:ext>
            </a:extLst>
          </p:cNvPr>
          <p:cNvSpPr txBox="1"/>
          <p:nvPr/>
        </p:nvSpPr>
        <p:spPr>
          <a:xfrm>
            <a:off x="2638698" y="3313893"/>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8</a:t>
            </a:r>
            <a:endParaRPr kumimoji="1" lang="ja-JP" altLang="en-US" sz="1400">
              <a:latin typeface="UD Digi Kyokasho N-R" panose="02020400000000000000" pitchFamily="49" charset="-128"/>
              <a:ea typeface="UD Digi Kyokasho N-R" panose="02020400000000000000" pitchFamily="49" charset="-128"/>
            </a:endParaRPr>
          </a:p>
        </p:txBody>
      </p:sp>
      <p:sp>
        <p:nvSpPr>
          <p:cNvPr id="129" name="テキスト ボックス 128">
            <a:extLst>
              <a:ext uri="{FF2B5EF4-FFF2-40B4-BE49-F238E27FC236}">
                <a16:creationId xmlns:a16="http://schemas.microsoft.com/office/drawing/2014/main" id="{7304B3C8-6356-5F4F-9C76-94D5EBD2D2FF}"/>
              </a:ext>
            </a:extLst>
          </p:cNvPr>
          <p:cNvSpPr txBox="1"/>
          <p:nvPr/>
        </p:nvSpPr>
        <p:spPr>
          <a:xfrm>
            <a:off x="4070112" y="3414780"/>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8</a:t>
            </a:r>
            <a:endParaRPr kumimoji="1" lang="ja-JP" altLang="en-US" sz="1400">
              <a:latin typeface="UD Digi Kyokasho N-R" panose="02020400000000000000" pitchFamily="49" charset="-128"/>
              <a:ea typeface="UD Digi Kyokasho N-R" panose="02020400000000000000" pitchFamily="49" charset="-128"/>
            </a:endParaRPr>
          </a:p>
        </p:txBody>
      </p:sp>
      <p:sp>
        <p:nvSpPr>
          <p:cNvPr id="130" name="テキスト ボックス 129">
            <a:extLst>
              <a:ext uri="{FF2B5EF4-FFF2-40B4-BE49-F238E27FC236}">
                <a16:creationId xmlns:a16="http://schemas.microsoft.com/office/drawing/2014/main" id="{22626703-645E-6947-9F4F-27DE424D5C2F}"/>
              </a:ext>
            </a:extLst>
          </p:cNvPr>
          <p:cNvSpPr txBox="1"/>
          <p:nvPr/>
        </p:nvSpPr>
        <p:spPr>
          <a:xfrm>
            <a:off x="5076632" y="3429000"/>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5</a:t>
            </a:r>
            <a:endParaRPr kumimoji="1" lang="ja-JP" altLang="en-US" dirty="0">
              <a:ea typeface="BIZ UDPゴシック" panose="020B0400000000000000" pitchFamily="50" charset="-128"/>
            </a:endParaRPr>
          </a:p>
        </p:txBody>
      </p:sp>
      <p:sp>
        <p:nvSpPr>
          <p:cNvPr id="131" name="テキスト ボックス 130">
            <a:extLst>
              <a:ext uri="{FF2B5EF4-FFF2-40B4-BE49-F238E27FC236}">
                <a16:creationId xmlns:a16="http://schemas.microsoft.com/office/drawing/2014/main" id="{6F7B6ABC-31C8-E24E-8F14-D9F33275118E}"/>
              </a:ext>
            </a:extLst>
          </p:cNvPr>
          <p:cNvSpPr txBox="1"/>
          <p:nvPr/>
        </p:nvSpPr>
        <p:spPr>
          <a:xfrm>
            <a:off x="5102350" y="3108867"/>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132" name="テキスト ボックス 131">
            <a:extLst>
              <a:ext uri="{FF2B5EF4-FFF2-40B4-BE49-F238E27FC236}">
                <a16:creationId xmlns:a16="http://schemas.microsoft.com/office/drawing/2014/main" id="{45BC6D21-8620-C140-9E06-317280879C94}"/>
              </a:ext>
            </a:extLst>
          </p:cNvPr>
          <p:cNvSpPr txBox="1"/>
          <p:nvPr/>
        </p:nvSpPr>
        <p:spPr>
          <a:xfrm>
            <a:off x="5108288" y="1351694"/>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133" name="テキスト ボックス 132">
            <a:extLst>
              <a:ext uri="{FF2B5EF4-FFF2-40B4-BE49-F238E27FC236}">
                <a16:creationId xmlns:a16="http://schemas.microsoft.com/office/drawing/2014/main" id="{DDA070D1-2172-294C-8B30-97C340D1E141}"/>
              </a:ext>
            </a:extLst>
          </p:cNvPr>
          <p:cNvSpPr txBox="1"/>
          <p:nvPr/>
        </p:nvSpPr>
        <p:spPr>
          <a:xfrm>
            <a:off x="5102436" y="4817574"/>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1</a:t>
            </a:r>
            <a:endParaRPr kumimoji="1" lang="ja-JP" altLang="en-US" dirty="0">
              <a:ea typeface="BIZ UDPゴシック" panose="020B0400000000000000" pitchFamily="50" charset="-128"/>
            </a:endParaRPr>
          </a:p>
        </p:txBody>
      </p:sp>
      <p:sp>
        <p:nvSpPr>
          <p:cNvPr id="134" name="テキスト ボックス 133">
            <a:extLst>
              <a:ext uri="{FF2B5EF4-FFF2-40B4-BE49-F238E27FC236}">
                <a16:creationId xmlns:a16="http://schemas.microsoft.com/office/drawing/2014/main" id="{8089411F-9DC9-284A-8B62-39188274AF29}"/>
              </a:ext>
            </a:extLst>
          </p:cNvPr>
          <p:cNvSpPr txBox="1"/>
          <p:nvPr/>
        </p:nvSpPr>
        <p:spPr>
          <a:xfrm>
            <a:off x="5076632" y="1724038"/>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5</a:t>
            </a:r>
            <a:endParaRPr kumimoji="1" lang="ja-JP" altLang="en-US" dirty="0">
              <a:ea typeface="BIZ UDPゴシック" panose="020B0400000000000000" pitchFamily="50" charset="-128"/>
            </a:endParaRPr>
          </a:p>
        </p:txBody>
      </p:sp>
      <p:sp>
        <p:nvSpPr>
          <p:cNvPr id="135" name="テキスト ボックス 134">
            <a:extLst>
              <a:ext uri="{FF2B5EF4-FFF2-40B4-BE49-F238E27FC236}">
                <a16:creationId xmlns:a16="http://schemas.microsoft.com/office/drawing/2014/main" id="{83DDC00E-08A0-EB45-AFDD-3A79B226B30E}"/>
              </a:ext>
            </a:extLst>
          </p:cNvPr>
          <p:cNvSpPr txBox="1"/>
          <p:nvPr/>
        </p:nvSpPr>
        <p:spPr>
          <a:xfrm>
            <a:off x="5076632" y="5172088"/>
            <a:ext cx="301686" cy="369332"/>
          </a:xfrm>
          <a:prstGeom prst="rect">
            <a:avLst/>
          </a:prstGeom>
          <a:noFill/>
        </p:spPr>
        <p:txBody>
          <a:bodyPr wrap="none" rtlCol="0">
            <a:spAutoFit/>
          </a:bodyPr>
          <a:lstStyle/>
          <a:p>
            <a:r>
              <a:rPr kumimoji="1" lang="en-US" altLang="ja-JP" dirty="0">
                <a:ea typeface="BIZ UDPゴシック" panose="020B0400000000000000" pitchFamily="50" charset="-128"/>
              </a:rPr>
              <a:t>5</a:t>
            </a:r>
            <a:endParaRPr kumimoji="1" lang="ja-JP" altLang="en-US" dirty="0">
              <a:ea typeface="BIZ UDPゴシック" panose="020B0400000000000000" pitchFamily="50" charset="-128"/>
            </a:endParaRPr>
          </a:p>
        </p:txBody>
      </p:sp>
      <p:sp>
        <p:nvSpPr>
          <p:cNvPr id="136" name="テキスト ボックス 135">
            <a:extLst>
              <a:ext uri="{FF2B5EF4-FFF2-40B4-BE49-F238E27FC236}">
                <a16:creationId xmlns:a16="http://schemas.microsoft.com/office/drawing/2014/main" id="{FB913049-8804-8544-8D3E-A20C3640DDC7}"/>
              </a:ext>
            </a:extLst>
          </p:cNvPr>
          <p:cNvSpPr txBox="1"/>
          <p:nvPr/>
        </p:nvSpPr>
        <p:spPr>
          <a:xfrm>
            <a:off x="2743213" y="2962314"/>
            <a:ext cx="274434" cy="307777"/>
          </a:xfrm>
          <a:prstGeom prst="rect">
            <a:avLst/>
          </a:prstGeom>
          <a:noFill/>
        </p:spPr>
        <p:txBody>
          <a:bodyPr wrap="none" rtlCol="0">
            <a:spAutoFit/>
          </a:bodyPr>
          <a:lstStyle/>
          <a:p>
            <a:r>
              <a:rPr kumimoji="1" lang="en-US" altLang="ja-JP" sz="1400" dirty="0">
                <a:latin typeface="UD Digi Kyokasho N-R" panose="02020400000000000000" pitchFamily="49" charset="-128"/>
                <a:ea typeface="UD Digi Kyokasho N-R" panose="02020400000000000000" pitchFamily="49" charset="-128"/>
              </a:rPr>
              <a:t>1</a:t>
            </a:r>
            <a:endParaRPr kumimoji="1" lang="ja-JP" altLang="en-US" sz="1400">
              <a:latin typeface="UD Digi Kyokasho N-R" panose="02020400000000000000" pitchFamily="49" charset="-128"/>
              <a:ea typeface="UD Digi Kyokasho N-R" panose="02020400000000000000" pitchFamily="49" charset="-128"/>
            </a:endParaRPr>
          </a:p>
        </p:txBody>
      </p:sp>
      <p:sp>
        <p:nvSpPr>
          <p:cNvPr id="137" name="テキスト ボックス 136">
            <a:extLst>
              <a:ext uri="{FF2B5EF4-FFF2-40B4-BE49-F238E27FC236}">
                <a16:creationId xmlns:a16="http://schemas.microsoft.com/office/drawing/2014/main" id="{A9BC0692-C876-A64D-91D5-D2655F8DB6B0}"/>
              </a:ext>
            </a:extLst>
          </p:cNvPr>
          <p:cNvSpPr txBox="1"/>
          <p:nvPr/>
        </p:nvSpPr>
        <p:spPr>
          <a:xfrm>
            <a:off x="5845473" y="6341338"/>
            <a:ext cx="1568058"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イベント識別層</a:t>
            </a:r>
          </a:p>
        </p:txBody>
      </p:sp>
    </p:spTree>
    <p:extLst>
      <p:ext uri="{BB962C8B-B14F-4D97-AF65-F5344CB8AC3E}">
        <p14:creationId xmlns:p14="http://schemas.microsoft.com/office/powerpoint/2010/main" val="1819200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4352474"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研究背景</a:t>
            </a:r>
            <a:r>
              <a:rPr kumimoji="1" lang="ja-JP" altLang="en-US" sz="3200">
                <a:solidFill>
                  <a:prstClr val="black"/>
                </a:solidFill>
                <a:latin typeface="Meiryo" panose="020B0604030504040204" pitchFamily="34" charset="-128"/>
                <a:ea typeface="Meiryo" panose="020B0604030504040204" pitchFamily="34" charset="-128"/>
              </a:rPr>
              <a:t>　</a:t>
            </a:r>
            <a:r>
              <a:rPr kumimoji="1" lang="en" altLang="ja-JP" sz="2400" dirty="0">
                <a:solidFill>
                  <a:prstClr val="black"/>
                </a:solidFill>
                <a:latin typeface="Meiryo" panose="020B0604030504040204" pitchFamily="34" charset="-128"/>
                <a:ea typeface="Meiryo" panose="020B0604030504040204" pitchFamily="34" charset="-128"/>
              </a:rPr>
              <a:t>-</a:t>
            </a:r>
            <a:r>
              <a:rPr kumimoji="1" lang="ja-JP" altLang="en-US" sz="2400">
                <a:solidFill>
                  <a:prstClr val="black"/>
                </a:solidFill>
                <a:latin typeface="Meiryo" panose="020B0604030504040204" pitchFamily="34" charset="-128"/>
                <a:ea typeface="Meiryo" panose="020B0604030504040204" pitchFamily="34" charset="-128"/>
              </a:rPr>
              <a:t>識別器の更新</a:t>
            </a:r>
            <a:r>
              <a:rPr lang="en-US" altLang="ja-JP" sz="2400" dirty="0">
                <a:solidFill>
                  <a:prstClr val="black"/>
                </a:solidFill>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3</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DFBA7DE-8E75-F94B-AD9A-0886EC11A234}"/>
              </a:ext>
            </a:extLst>
          </p:cNvPr>
          <p:cNvSpPr/>
          <p:nvPr/>
        </p:nvSpPr>
        <p:spPr>
          <a:xfrm>
            <a:off x="314550" y="1376150"/>
            <a:ext cx="8569958" cy="534949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BIZ UDPゴシック" panose="020B0400000000000000" pitchFamily="50" charset="-128"/>
              <a:ea typeface="BIZ UDPゴシック" panose="020B0400000000000000" pitchFamily="50" charset="-128"/>
            </a:endParaRPr>
          </a:p>
        </p:txBody>
      </p:sp>
      <p:sp>
        <p:nvSpPr>
          <p:cNvPr id="18" name="正方形/長方形 17">
            <a:extLst>
              <a:ext uri="{FF2B5EF4-FFF2-40B4-BE49-F238E27FC236}">
                <a16:creationId xmlns:a16="http://schemas.microsoft.com/office/drawing/2014/main" id="{7DE20BA6-3EB3-FE41-8F49-1BF723ADB041}"/>
              </a:ext>
            </a:extLst>
          </p:cNvPr>
          <p:cNvSpPr/>
          <p:nvPr/>
        </p:nvSpPr>
        <p:spPr>
          <a:xfrm>
            <a:off x="442699" y="1198746"/>
            <a:ext cx="3024897"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8103663-B903-9A4F-9280-CFB864F86A4B}"/>
              </a:ext>
            </a:extLst>
          </p:cNvPr>
          <p:cNvSpPr txBox="1"/>
          <p:nvPr/>
        </p:nvSpPr>
        <p:spPr>
          <a:xfrm>
            <a:off x="436958" y="1080629"/>
            <a:ext cx="6167073" cy="4501232"/>
          </a:xfrm>
          <a:prstGeom prst="rect">
            <a:avLst/>
          </a:prstGeom>
          <a:noFill/>
        </p:spPr>
        <p:txBody>
          <a:bodyPr wrap="none" rtlCol="0">
            <a:spAutoFit/>
          </a:bodyPr>
          <a:lstStyle/>
          <a:p>
            <a:pPr>
              <a:lnSpc>
                <a:spcPct val="150000"/>
              </a:lnSpc>
            </a:pPr>
            <a:r>
              <a:rPr kumimoji="1" lang="ja-JP" altLang="en-US" sz="2000" dirty="0">
                <a:latin typeface="BIZ UDPゴシック" panose="020B0400000000000000" pitchFamily="50" charset="-128"/>
                <a:ea typeface="BIZ UDPゴシック" panose="020B0400000000000000" pitchFamily="50" charset="-128"/>
              </a:rPr>
              <a:t>学習モデルの構築・更新</a:t>
            </a:r>
            <a:endParaRPr kumimoji="1" lang="en-US" altLang="ja-JP" sz="2000" dirty="0">
              <a:latin typeface="BIZ UDPゴシック" panose="020B0400000000000000" pitchFamily="50" charset="-128"/>
              <a:ea typeface="BIZ UDPゴシック" panose="020B0400000000000000" pitchFamily="50" charset="-128"/>
            </a:endParaRPr>
          </a:p>
          <a:p>
            <a:pPr>
              <a:lnSpc>
                <a:spcPct val="150000"/>
              </a:lnSpc>
            </a:pPr>
            <a:endParaRPr kumimoji="1" lang="en-US" altLang="ja-JP" sz="100" dirty="0">
              <a:latin typeface="BIZ UDPゴシック" panose="020B0400000000000000" pitchFamily="50" charset="-128"/>
              <a:ea typeface="BIZ UDPゴシック" panose="020B0400000000000000" pitchFamily="50" charset="-128"/>
            </a:endParaRPr>
          </a:p>
          <a:p>
            <a:pPr>
              <a:lnSpc>
                <a:spcPct val="150000"/>
              </a:lnSpc>
            </a:pPr>
            <a:r>
              <a:rPr kumimoji="1" lang="ja-JP" altLang="en-US" sz="2000" dirty="0">
                <a:latin typeface="Meiryo UI" panose="020B0604030504040204" pitchFamily="50" charset="-128"/>
                <a:ea typeface="Meiryo UI" panose="020B0604030504040204" pitchFamily="50" charset="-128"/>
              </a:rPr>
              <a:t>教師あり学習では大量のラベル付きデータが必要</a:t>
            </a:r>
            <a:endParaRPr kumimoji="1" lang="en-US" altLang="ja-JP" sz="2000" dirty="0">
              <a:latin typeface="Meiryo UI" panose="020B0604030504040204" pitchFamily="50" charset="-128"/>
              <a:ea typeface="Meiryo UI" panose="020B0604030504040204" pitchFamily="50" charset="-128"/>
            </a:endParaRPr>
          </a:p>
          <a:p>
            <a:pPr>
              <a:lnSpc>
                <a:spcPct val="150000"/>
              </a:lnSpc>
            </a:pPr>
            <a:r>
              <a:rPr kumimoji="1" lang="ja-JP" altLang="en-US" sz="2000" dirty="0">
                <a:latin typeface="Meiryo UI" panose="020B0604030504040204" pitchFamily="50" charset="-128"/>
                <a:ea typeface="Meiryo UI" panose="020B0604030504040204" pitchFamily="50" charset="-128"/>
              </a:rPr>
              <a:t>・データ収集・送信コスト</a:t>
            </a:r>
            <a:endParaRPr kumimoji="1" lang="en-US" altLang="ja-JP" sz="2000" dirty="0">
              <a:latin typeface="Meiryo UI" panose="020B0604030504040204" pitchFamily="50" charset="-128"/>
              <a:ea typeface="Meiryo UI" panose="020B0604030504040204" pitchFamily="50" charset="-128"/>
            </a:endParaRPr>
          </a:p>
          <a:p>
            <a:pPr>
              <a:lnSpc>
                <a:spcPct val="150000"/>
              </a:lnSpc>
            </a:pPr>
            <a:r>
              <a:rPr kumimoji="1" lang="ja-JP" altLang="en-US" sz="2000" dirty="0">
                <a:latin typeface="Meiryo UI" panose="020B0604030504040204" pitchFamily="50" charset="-128"/>
                <a:ea typeface="Meiryo UI" panose="020B0604030504040204" pitchFamily="50" charset="-128"/>
              </a:rPr>
              <a:t>・ラベル付けコスト</a:t>
            </a:r>
            <a:endParaRPr kumimoji="1" lang="en-US" altLang="ja-JP" sz="2000" dirty="0">
              <a:latin typeface="Meiryo UI" panose="020B0604030504040204" pitchFamily="50" charset="-128"/>
              <a:ea typeface="Meiryo UI" panose="020B0604030504040204" pitchFamily="50" charset="-128"/>
            </a:endParaRPr>
          </a:p>
          <a:p>
            <a:pPr>
              <a:lnSpc>
                <a:spcPct val="150000"/>
              </a:lnSpc>
            </a:pPr>
            <a:endParaRPr kumimoji="1" lang="en-US" altLang="ja-JP" sz="1200" dirty="0">
              <a:latin typeface="Meiryo UI" panose="020B0604030504040204" pitchFamily="50" charset="-128"/>
              <a:ea typeface="Meiryo UI" panose="020B0604030504040204" pitchFamily="50" charset="-128"/>
            </a:endParaRPr>
          </a:p>
          <a:p>
            <a:pPr>
              <a:lnSpc>
                <a:spcPct val="150000"/>
              </a:lnSpc>
            </a:pPr>
            <a:r>
              <a:rPr kumimoji="1" lang="ja-JP" altLang="en-US" sz="2000" dirty="0">
                <a:latin typeface="Meiryo UI" panose="020B0604030504040204" pitchFamily="50" charset="-128"/>
                <a:ea typeface="Meiryo UI" panose="020B0604030504040204" pitchFamily="50" charset="-128"/>
              </a:rPr>
              <a:t>実世界</a:t>
            </a:r>
            <a:r>
              <a:rPr kumimoji="1" lang="ja-JP" altLang="en-US" sz="2000" dirty="0" smtClean="0">
                <a:latin typeface="Meiryo UI" panose="020B0604030504040204" pitchFamily="50" charset="-128"/>
                <a:ea typeface="Meiryo UI" panose="020B0604030504040204" pitchFamily="50" charset="-128"/>
              </a:rPr>
              <a:t>の</a:t>
            </a:r>
            <a:r>
              <a:rPr kumimoji="1" lang="ja-JP" altLang="en-US" sz="2000" dirty="0">
                <a:latin typeface="Meiryo UI" panose="020B0604030504040204" pitchFamily="50" charset="-128"/>
                <a:ea typeface="Meiryo UI" panose="020B0604030504040204" pitchFamily="50" charset="-128"/>
              </a:rPr>
              <a:t>センシング</a:t>
            </a:r>
            <a:r>
              <a:rPr kumimoji="1" lang="ja-JP" altLang="en-US" sz="2000" dirty="0" smtClean="0">
                <a:latin typeface="Meiryo UI" panose="020B0604030504040204" pitchFamily="50" charset="-128"/>
                <a:ea typeface="Meiryo UI" panose="020B0604030504040204" pitchFamily="50" charset="-128"/>
              </a:rPr>
              <a:t>データ</a:t>
            </a:r>
            <a:endParaRPr kumimoji="1" lang="en-US" altLang="ja-JP" sz="2000" dirty="0">
              <a:latin typeface="Meiryo UI" panose="020B0604030504040204" pitchFamily="50" charset="-128"/>
              <a:ea typeface="Meiryo UI" panose="020B0604030504040204" pitchFamily="50" charset="-128"/>
            </a:endParaRPr>
          </a:p>
          <a:p>
            <a:pPr>
              <a:lnSpc>
                <a:spcPct val="150000"/>
              </a:lnSpc>
            </a:pPr>
            <a:r>
              <a:rPr kumimoji="1" lang="en-US" altLang="ja-JP" sz="2000" dirty="0">
                <a:latin typeface="Meiryo UI" panose="020B0604030504040204" pitchFamily="50" charset="-128"/>
                <a:ea typeface="Meiryo UI" panose="020B0604030504040204" pitchFamily="50" charset="-128"/>
              </a:rPr>
              <a:t>	</a:t>
            </a:r>
            <a:r>
              <a:rPr kumimoji="1" lang="ja-JP" altLang="en-US" sz="2000" dirty="0">
                <a:latin typeface="Meiryo UI" panose="020B0604030504040204" pitchFamily="50" charset="-128"/>
                <a:ea typeface="Meiryo UI" panose="020B0604030504040204" pitchFamily="50" charset="-128"/>
              </a:rPr>
              <a:t>データ分布が時間によって変動する</a:t>
            </a:r>
            <a:endParaRPr kumimoji="1" lang="en-US" altLang="ja-JP" sz="2000" dirty="0">
              <a:latin typeface="Meiryo UI" panose="020B0604030504040204" pitchFamily="50" charset="-128"/>
              <a:ea typeface="Meiryo UI" panose="020B0604030504040204" pitchFamily="50" charset="-128"/>
            </a:endParaRPr>
          </a:p>
          <a:p>
            <a:pPr>
              <a:lnSpc>
                <a:spcPct val="150000"/>
              </a:lnSpc>
            </a:pPr>
            <a:r>
              <a:rPr kumimoji="1" lang="en-US" altLang="ja-JP" dirty="0">
                <a:latin typeface="Meiryo UI" panose="020B0604030504040204" pitchFamily="50" charset="-128"/>
                <a:ea typeface="Meiryo UI" panose="020B0604030504040204" pitchFamily="50" charset="-128"/>
              </a:rPr>
              <a:t>		</a:t>
            </a:r>
            <a:r>
              <a:rPr kumimoji="1" lang="ja-JP" altLang="en-US" dirty="0">
                <a:latin typeface="Meiryo UI" panose="020B0604030504040204" pitchFamily="50" charset="-128"/>
                <a:ea typeface="Meiryo UI" panose="020B0604030504040204" pitchFamily="50" charset="-128"/>
              </a:rPr>
              <a:t>車両の経年劣化・操縦者による違い・路面の状態</a:t>
            </a:r>
            <a:r>
              <a:rPr kumimoji="1" lang="en-US" altLang="ja-JP" dirty="0">
                <a:latin typeface="Meiryo UI" panose="020B0604030504040204" pitchFamily="50" charset="-128"/>
                <a:ea typeface="Meiryo UI" panose="020B0604030504040204" pitchFamily="50" charset="-128"/>
              </a:rPr>
              <a:t> etc.</a:t>
            </a:r>
          </a:p>
          <a:p>
            <a:pPr>
              <a:lnSpc>
                <a:spcPct val="150000"/>
              </a:lnSpc>
            </a:pPr>
            <a:r>
              <a:rPr kumimoji="1" lang="ja-JP" altLang="en-US" sz="2000" dirty="0">
                <a:latin typeface="Meiryo UI" panose="020B0604030504040204" pitchFamily="50" charset="-128"/>
                <a:ea typeface="Meiryo UI" panose="020B0604030504040204" pitchFamily="50" charset="-128"/>
              </a:rPr>
              <a:t>　</a:t>
            </a:r>
            <a:r>
              <a:rPr kumimoji="1" lang="en-US" altLang="ja-JP" sz="2000" dirty="0">
                <a:latin typeface="Meiryo UI" panose="020B0604030504040204" pitchFamily="50" charset="-128"/>
                <a:ea typeface="Meiryo UI" panose="020B0604030504040204" pitchFamily="50" charset="-128"/>
              </a:rPr>
              <a:t>	</a:t>
            </a:r>
            <a:r>
              <a:rPr kumimoji="1" lang="ja-JP" altLang="en-US" sz="2000" dirty="0">
                <a:latin typeface="Meiryo UI" panose="020B0604030504040204" pitchFamily="50" charset="-128"/>
                <a:ea typeface="Meiryo UI" panose="020B0604030504040204" pitchFamily="50" charset="-128"/>
              </a:rPr>
              <a:t>異なる分布のデータも識別できるモデルに更新したい</a:t>
            </a:r>
            <a:endParaRPr kumimoji="1" lang="en-US" altLang="ja-JP" sz="2000" dirty="0">
              <a:latin typeface="Meiryo UI" panose="020B0604030504040204" pitchFamily="50" charset="-128"/>
              <a:ea typeface="Meiryo UI" panose="020B0604030504040204" pitchFamily="50" charset="-128"/>
            </a:endParaRPr>
          </a:p>
          <a:p>
            <a:pPr>
              <a:lnSpc>
                <a:spcPct val="150000"/>
              </a:lnSpc>
            </a:pPr>
            <a:endParaRPr kumimoji="1" lang="en-US" altLang="ja-JP" sz="2000" dirty="0">
              <a:latin typeface="BIZ UDPゴシック" panose="020B0400000000000000" pitchFamily="50" charset="-128"/>
              <a:ea typeface="BIZ UDPゴシック" panose="020B0400000000000000" pitchFamily="50" charset="-128"/>
            </a:endParaRPr>
          </a:p>
        </p:txBody>
      </p:sp>
      <p:sp>
        <p:nvSpPr>
          <p:cNvPr id="3" name="三角形 2">
            <a:extLst>
              <a:ext uri="{FF2B5EF4-FFF2-40B4-BE49-F238E27FC236}">
                <a16:creationId xmlns:a16="http://schemas.microsoft.com/office/drawing/2014/main" id="{3E9A82B8-3CB8-B043-8400-E22C6A50B2F1}"/>
              </a:ext>
            </a:extLst>
          </p:cNvPr>
          <p:cNvSpPr/>
          <p:nvPr/>
        </p:nvSpPr>
        <p:spPr>
          <a:xfrm rot="5400000">
            <a:off x="571818" y="3846930"/>
            <a:ext cx="196299" cy="169223"/>
          </a:xfrm>
          <a:prstGeom prst="triangl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BIZ UDPゴシック" panose="020B0400000000000000" pitchFamily="50" charset="-128"/>
              <a:ea typeface="BIZ UDPゴシック" panose="020B0400000000000000" pitchFamily="50" charset="-128"/>
            </a:endParaRPr>
          </a:p>
        </p:txBody>
      </p:sp>
      <p:sp>
        <p:nvSpPr>
          <p:cNvPr id="13" name="三角形 12">
            <a:extLst>
              <a:ext uri="{FF2B5EF4-FFF2-40B4-BE49-F238E27FC236}">
                <a16:creationId xmlns:a16="http://schemas.microsoft.com/office/drawing/2014/main" id="{21480307-D2E9-D14A-B0F0-D62D22555E6C}"/>
              </a:ext>
            </a:extLst>
          </p:cNvPr>
          <p:cNvSpPr/>
          <p:nvPr/>
        </p:nvSpPr>
        <p:spPr>
          <a:xfrm rot="5400000">
            <a:off x="571817" y="4742189"/>
            <a:ext cx="196299" cy="169223"/>
          </a:xfrm>
          <a:prstGeom prst="triangl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BIZ UDPゴシック" panose="020B0400000000000000" pitchFamily="50" charset="-128"/>
              <a:ea typeface="BIZ UDPゴシック" panose="020B0400000000000000" pitchFamily="50" charset="-128"/>
            </a:endParaRPr>
          </a:p>
        </p:txBody>
      </p:sp>
      <p:sp>
        <p:nvSpPr>
          <p:cNvPr id="5" name="正方形/長方形 4">
            <a:extLst>
              <a:ext uri="{FF2B5EF4-FFF2-40B4-BE49-F238E27FC236}">
                <a16:creationId xmlns:a16="http://schemas.microsoft.com/office/drawing/2014/main" id="{F85B195D-E6E1-2247-AA49-E85D7398CA7E}"/>
              </a:ext>
            </a:extLst>
          </p:cNvPr>
          <p:cNvSpPr/>
          <p:nvPr/>
        </p:nvSpPr>
        <p:spPr>
          <a:xfrm>
            <a:off x="4084615" y="2173643"/>
            <a:ext cx="1939955" cy="553998"/>
          </a:xfrm>
          <a:prstGeom prst="rect">
            <a:avLst/>
          </a:prstGeom>
        </p:spPr>
        <p:txBody>
          <a:bodyPr wrap="none">
            <a:spAutoFit/>
          </a:bodyPr>
          <a:lstStyle/>
          <a:p>
            <a:pPr>
              <a:lnSpc>
                <a:spcPct val="150000"/>
              </a:lnSpc>
            </a:pPr>
            <a:r>
              <a:rPr kumimoji="1" lang="ja-JP" altLang="en-US" sz="2000" dirty="0">
                <a:latin typeface="Meiryo UI" panose="020B0604030504040204" pitchFamily="50" charset="-128"/>
                <a:ea typeface="Meiryo UI" panose="020B0604030504040204" pitchFamily="50" charset="-128"/>
              </a:rPr>
              <a:t>　少量に抑えたい</a:t>
            </a:r>
            <a:endParaRPr kumimoji="1" lang="en-US" altLang="ja-JP" sz="2000" dirty="0">
              <a:latin typeface="Meiryo UI" panose="020B0604030504040204" pitchFamily="50" charset="-128"/>
              <a:ea typeface="Meiryo UI" panose="020B0604030504040204" pitchFamily="50" charset="-128"/>
            </a:endParaRPr>
          </a:p>
        </p:txBody>
      </p:sp>
      <p:sp>
        <p:nvSpPr>
          <p:cNvPr id="16" name="三角形 15">
            <a:extLst>
              <a:ext uri="{FF2B5EF4-FFF2-40B4-BE49-F238E27FC236}">
                <a16:creationId xmlns:a16="http://schemas.microsoft.com/office/drawing/2014/main" id="{BBE4BF49-7103-894C-8310-21998B6FAAF2}"/>
              </a:ext>
            </a:extLst>
          </p:cNvPr>
          <p:cNvSpPr/>
          <p:nvPr/>
        </p:nvSpPr>
        <p:spPr>
          <a:xfrm rot="5400000">
            <a:off x="3962715" y="2393678"/>
            <a:ext cx="196299" cy="169223"/>
          </a:xfrm>
          <a:prstGeom prst="triangl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BIZ UDPゴシック" panose="020B0400000000000000" pitchFamily="50" charset="-128"/>
              <a:ea typeface="BIZ UDPゴシック" panose="020B0400000000000000" pitchFamily="50" charset="-128"/>
            </a:endParaRPr>
          </a:p>
        </p:txBody>
      </p:sp>
      <p:sp>
        <p:nvSpPr>
          <p:cNvPr id="20" name="三角形 19">
            <a:extLst>
              <a:ext uri="{FF2B5EF4-FFF2-40B4-BE49-F238E27FC236}">
                <a16:creationId xmlns:a16="http://schemas.microsoft.com/office/drawing/2014/main" id="{69FA67F5-EC68-B54F-B690-7AF1AB99AB94}"/>
              </a:ext>
            </a:extLst>
          </p:cNvPr>
          <p:cNvSpPr/>
          <p:nvPr/>
        </p:nvSpPr>
        <p:spPr>
          <a:xfrm rot="10800000">
            <a:off x="4035241" y="5337694"/>
            <a:ext cx="1073517" cy="171917"/>
          </a:xfrm>
          <a:prstGeom prst="triangle">
            <a:avLst/>
          </a:prstGeom>
          <a:solidFill>
            <a:schemeClr val="bg1">
              <a:lumMod val="9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3BF36B69-20C8-A54A-99E8-6E56AB75DC52}"/>
              </a:ext>
            </a:extLst>
          </p:cNvPr>
          <p:cNvSpPr txBox="1"/>
          <p:nvPr/>
        </p:nvSpPr>
        <p:spPr>
          <a:xfrm>
            <a:off x="845135" y="5870307"/>
            <a:ext cx="7508787" cy="400110"/>
          </a:xfrm>
          <a:prstGeom prst="rect">
            <a:avLst/>
          </a:prstGeom>
          <a:noFill/>
        </p:spPr>
        <p:txBody>
          <a:bodyPr wrap="non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少量の「よい」データで学習を行い汎用性の高いモデルに更新する</a:t>
            </a:r>
          </a:p>
        </p:txBody>
      </p:sp>
      <p:sp>
        <p:nvSpPr>
          <p:cNvPr id="21" name="1 つの角を切り取った四角形 20">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9" name="テキスト ボックス 18">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2691886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3736920"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研究背景</a:t>
            </a:r>
            <a:r>
              <a:rPr kumimoji="1" lang="ja-JP" altLang="en-US" sz="3200">
                <a:solidFill>
                  <a:prstClr val="black"/>
                </a:solidFill>
                <a:latin typeface="Meiryo" panose="020B0604030504040204" pitchFamily="34" charset="-128"/>
                <a:ea typeface="Meiryo" panose="020B0604030504040204" pitchFamily="34" charset="-128"/>
              </a:rPr>
              <a:t>　</a:t>
            </a:r>
            <a:r>
              <a:rPr kumimoji="1" lang="en" altLang="ja-JP" sz="2400" dirty="0">
                <a:solidFill>
                  <a:prstClr val="black"/>
                </a:solidFill>
                <a:latin typeface="Meiryo" panose="020B0604030504040204" pitchFamily="34" charset="-128"/>
                <a:ea typeface="Meiryo" panose="020B0604030504040204" pitchFamily="34" charset="-128"/>
              </a:rPr>
              <a:t>-</a:t>
            </a:r>
            <a:r>
              <a:rPr kumimoji="1" lang="ja-JP" altLang="en-US" sz="2400">
                <a:solidFill>
                  <a:prstClr val="black"/>
                </a:solidFill>
                <a:latin typeface="Meiryo" panose="020B0604030504040204" pitchFamily="34" charset="-128"/>
                <a:ea typeface="Meiryo" panose="020B0604030504040204" pitchFamily="34" charset="-128"/>
              </a:rPr>
              <a:t>能動学習</a:t>
            </a:r>
            <a:r>
              <a:rPr lang="en-US" altLang="ja-JP" sz="2400" dirty="0">
                <a:solidFill>
                  <a:prstClr val="black"/>
                </a:solidFill>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4</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DFBA7DE-8E75-F94B-AD9A-0886EC11A234}"/>
              </a:ext>
            </a:extLst>
          </p:cNvPr>
          <p:cNvSpPr/>
          <p:nvPr/>
        </p:nvSpPr>
        <p:spPr>
          <a:xfrm>
            <a:off x="314550" y="1376150"/>
            <a:ext cx="8569958" cy="534949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8" name="正方形/長方形 17">
            <a:extLst>
              <a:ext uri="{FF2B5EF4-FFF2-40B4-BE49-F238E27FC236}">
                <a16:creationId xmlns:a16="http://schemas.microsoft.com/office/drawing/2014/main" id="{7DE20BA6-3EB3-FE41-8F49-1BF723ADB041}"/>
              </a:ext>
            </a:extLst>
          </p:cNvPr>
          <p:cNvSpPr/>
          <p:nvPr/>
        </p:nvSpPr>
        <p:spPr>
          <a:xfrm>
            <a:off x="430173" y="1186220"/>
            <a:ext cx="4626556"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8103663-B903-9A4F-9280-CFB864F86A4B}"/>
              </a:ext>
            </a:extLst>
          </p:cNvPr>
          <p:cNvSpPr txBox="1"/>
          <p:nvPr/>
        </p:nvSpPr>
        <p:spPr>
          <a:xfrm>
            <a:off x="436958" y="1080629"/>
            <a:ext cx="4762707" cy="553998"/>
          </a:xfrm>
          <a:prstGeom prst="rect">
            <a:avLst/>
          </a:prstGeom>
          <a:noFill/>
        </p:spPr>
        <p:txBody>
          <a:bodyPr wrap="square" rtlCol="0">
            <a:spAutoFit/>
          </a:bodyPr>
          <a:lstStyle/>
          <a:p>
            <a:pPr>
              <a:lnSpc>
                <a:spcPct val="150000"/>
              </a:lnSpc>
            </a:pPr>
            <a:r>
              <a:rPr kumimoji="1" lang="en-US" altLang="ja-JP" sz="2000" dirty="0">
                <a:latin typeface="BIZ UDPゴシック" panose="020B0400000000000000" pitchFamily="50" charset="-128"/>
                <a:ea typeface="BIZ UDPゴシック" panose="020B0400000000000000" pitchFamily="50" charset="-128"/>
              </a:rPr>
              <a:t>Active Learning [Settles, 2009]</a:t>
            </a:r>
          </a:p>
        </p:txBody>
      </p:sp>
      <p:sp>
        <p:nvSpPr>
          <p:cNvPr id="2" name="テキスト ボックス 1">
            <a:extLst>
              <a:ext uri="{FF2B5EF4-FFF2-40B4-BE49-F238E27FC236}">
                <a16:creationId xmlns:a16="http://schemas.microsoft.com/office/drawing/2014/main" id="{88647402-61E8-D443-AA8E-A925A60F9219}"/>
              </a:ext>
            </a:extLst>
          </p:cNvPr>
          <p:cNvSpPr txBox="1"/>
          <p:nvPr/>
        </p:nvSpPr>
        <p:spPr>
          <a:xfrm>
            <a:off x="527987" y="1685664"/>
            <a:ext cx="7027886"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大量のラベル付きデータで行う学習と同等程度の効果を少量のデータで得る</a:t>
            </a:r>
            <a:endParaRPr kumimoji="1" lang="en-US" altLang="ja-JP" dirty="0">
              <a:latin typeface="Meiryo UI" panose="020B0604030504040204" pitchFamily="50" charset="-128"/>
              <a:ea typeface="Meiryo UI" panose="020B0604030504040204" pitchFamily="50" charset="-128"/>
            </a:endParaRPr>
          </a:p>
        </p:txBody>
      </p:sp>
      <p:pic>
        <p:nvPicPr>
          <p:cNvPr id="14" name="グラフィックス 13" descr="データベース">
            <a:extLst>
              <a:ext uri="{FF2B5EF4-FFF2-40B4-BE49-F238E27FC236}">
                <a16:creationId xmlns:a16="http://schemas.microsoft.com/office/drawing/2014/main" id="{332664FC-4FF7-F941-B892-8B2BEA019AA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860837" y="2547161"/>
            <a:ext cx="1338828" cy="1338828"/>
          </a:xfrm>
          <a:prstGeom prst="rect">
            <a:avLst/>
          </a:prstGeom>
        </p:spPr>
      </p:pic>
      <p:pic>
        <p:nvPicPr>
          <p:cNvPr id="23" name="グラフィックス 22" descr="教授">
            <a:extLst>
              <a:ext uri="{FF2B5EF4-FFF2-40B4-BE49-F238E27FC236}">
                <a16:creationId xmlns:a16="http://schemas.microsoft.com/office/drawing/2014/main" id="{FA191013-3F52-EE47-9D85-AAD23B7AABBE}"/>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816140" y="4765414"/>
            <a:ext cx="1338828" cy="1338828"/>
          </a:xfrm>
          <a:prstGeom prst="rect">
            <a:avLst/>
          </a:prstGeom>
        </p:spPr>
      </p:pic>
      <p:pic>
        <p:nvPicPr>
          <p:cNvPr id="25" name="グラフィックス 24" descr="ロボット">
            <a:extLst>
              <a:ext uri="{FF2B5EF4-FFF2-40B4-BE49-F238E27FC236}">
                <a16:creationId xmlns:a16="http://schemas.microsoft.com/office/drawing/2014/main" id="{ACBA6DAA-6CE4-0E4A-B363-DAE76AF36F3A}"/>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205830" y="4765414"/>
            <a:ext cx="1338828" cy="1338828"/>
          </a:xfrm>
          <a:prstGeom prst="rect">
            <a:avLst/>
          </a:prstGeom>
        </p:spPr>
      </p:pic>
      <p:sp>
        <p:nvSpPr>
          <p:cNvPr id="30" name="テキスト ボックス 29">
            <a:extLst>
              <a:ext uri="{FF2B5EF4-FFF2-40B4-BE49-F238E27FC236}">
                <a16:creationId xmlns:a16="http://schemas.microsoft.com/office/drawing/2014/main" id="{0027D839-4471-C340-8587-9B73D1A9EB3A}"/>
              </a:ext>
            </a:extLst>
          </p:cNvPr>
          <p:cNvSpPr txBox="1"/>
          <p:nvPr/>
        </p:nvSpPr>
        <p:spPr>
          <a:xfrm>
            <a:off x="6892602" y="6019745"/>
            <a:ext cx="1425390" cy="400110"/>
          </a:xfrm>
          <a:prstGeom prst="rect">
            <a:avLst/>
          </a:prstGeom>
          <a:noFill/>
        </p:spPr>
        <p:txBody>
          <a:bodyPr wrap="none" rtlCol="0">
            <a:spAutoFit/>
          </a:bodyPr>
          <a:lstStyle/>
          <a:p>
            <a:r>
              <a:rPr kumimoji="1" lang="ja-JP" altLang="en-US" sz="2000" dirty="0">
                <a:ea typeface="BIZ UDPゴシック" panose="020B0400000000000000" pitchFamily="50" charset="-128"/>
              </a:rPr>
              <a:t>ラベル付け</a:t>
            </a:r>
          </a:p>
        </p:txBody>
      </p:sp>
      <p:sp>
        <p:nvSpPr>
          <p:cNvPr id="31" name="テキスト ボックス 30">
            <a:extLst>
              <a:ext uri="{FF2B5EF4-FFF2-40B4-BE49-F238E27FC236}">
                <a16:creationId xmlns:a16="http://schemas.microsoft.com/office/drawing/2014/main" id="{F701D7E1-B98E-C747-9CAC-C96D0278162D}"/>
              </a:ext>
            </a:extLst>
          </p:cNvPr>
          <p:cNvSpPr txBox="1"/>
          <p:nvPr/>
        </p:nvSpPr>
        <p:spPr>
          <a:xfrm>
            <a:off x="5665585" y="4131403"/>
            <a:ext cx="2031325" cy="369332"/>
          </a:xfrm>
          <a:prstGeom prst="rect">
            <a:avLst/>
          </a:prstGeom>
          <a:noFill/>
        </p:spPr>
        <p:txBody>
          <a:bodyPr wrap="none" rtlCol="0">
            <a:spAutoFit/>
          </a:bodyPr>
          <a:lstStyle/>
          <a:p>
            <a:r>
              <a:rPr kumimoji="1" lang="ja-JP" altLang="en-US" dirty="0">
                <a:ea typeface="BIZ UDPゴシック" panose="020B0400000000000000" pitchFamily="50" charset="-128"/>
              </a:rPr>
              <a:t>一部データを送信</a:t>
            </a:r>
          </a:p>
        </p:txBody>
      </p:sp>
      <p:sp>
        <p:nvSpPr>
          <p:cNvPr id="32" name="テキスト ボックス 31">
            <a:extLst>
              <a:ext uri="{FF2B5EF4-FFF2-40B4-BE49-F238E27FC236}">
                <a16:creationId xmlns:a16="http://schemas.microsoft.com/office/drawing/2014/main" id="{BB07D374-F607-7546-8280-5983F0280EC9}"/>
              </a:ext>
            </a:extLst>
          </p:cNvPr>
          <p:cNvSpPr txBox="1"/>
          <p:nvPr/>
        </p:nvSpPr>
        <p:spPr>
          <a:xfrm>
            <a:off x="2325127" y="4047616"/>
            <a:ext cx="1107996" cy="369332"/>
          </a:xfrm>
          <a:prstGeom prst="rect">
            <a:avLst/>
          </a:prstGeom>
          <a:noFill/>
        </p:spPr>
        <p:txBody>
          <a:bodyPr wrap="none" rtlCol="0">
            <a:spAutoFit/>
          </a:bodyPr>
          <a:lstStyle/>
          <a:p>
            <a:r>
              <a:rPr kumimoji="1" lang="ja-JP" altLang="en-US" dirty="0" smtClean="0">
                <a:ea typeface="BIZ UDPゴシック" panose="020B0400000000000000" pitchFamily="50" charset="-128"/>
              </a:rPr>
              <a:t>状態</a:t>
            </a:r>
            <a:r>
              <a:rPr kumimoji="1" lang="ja-JP" altLang="en-US" dirty="0">
                <a:ea typeface="BIZ UDPゴシック" panose="020B0400000000000000" pitchFamily="50" charset="-128"/>
              </a:rPr>
              <a:t>推定</a:t>
            </a:r>
          </a:p>
        </p:txBody>
      </p:sp>
      <p:sp>
        <p:nvSpPr>
          <p:cNvPr id="33" name="テキスト ボックス 32">
            <a:extLst>
              <a:ext uri="{FF2B5EF4-FFF2-40B4-BE49-F238E27FC236}">
                <a16:creationId xmlns:a16="http://schemas.microsoft.com/office/drawing/2014/main" id="{5C84091B-87A8-6949-90C2-EE880A6ED0A6}"/>
              </a:ext>
            </a:extLst>
          </p:cNvPr>
          <p:cNvSpPr txBox="1"/>
          <p:nvPr/>
        </p:nvSpPr>
        <p:spPr>
          <a:xfrm>
            <a:off x="1703807" y="6030089"/>
            <a:ext cx="954107" cy="400110"/>
          </a:xfrm>
          <a:prstGeom prst="rect">
            <a:avLst/>
          </a:prstGeom>
          <a:noFill/>
        </p:spPr>
        <p:txBody>
          <a:bodyPr wrap="none" rtlCol="0">
            <a:spAutoFit/>
          </a:bodyPr>
          <a:lstStyle/>
          <a:p>
            <a:r>
              <a:rPr kumimoji="1" lang="ja-JP" altLang="en-US" sz="2000" dirty="0">
                <a:ea typeface="BIZ UDPゴシック" panose="020B0400000000000000" pitchFamily="50" charset="-128"/>
              </a:rPr>
              <a:t>識別器</a:t>
            </a:r>
          </a:p>
        </p:txBody>
      </p:sp>
      <p:sp>
        <p:nvSpPr>
          <p:cNvPr id="34" name="テキスト ボックス 33">
            <a:extLst>
              <a:ext uri="{FF2B5EF4-FFF2-40B4-BE49-F238E27FC236}">
                <a16:creationId xmlns:a16="http://schemas.microsoft.com/office/drawing/2014/main" id="{DBA892C7-DB6C-6144-8FEB-51D7441FEC61}"/>
              </a:ext>
            </a:extLst>
          </p:cNvPr>
          <p:cNvSpPr txBox="1"/>
          <p:nvPr/>
        </p:nvSpPr>
        <p:spPr>
          <a:xfrm>
            <a:off x="3765654" y="2322141"/>
            <a:ext cx="1643399" cy="400110"/>
          </a:xfrm>
          <a:prstGeom prst="rect">
            <a:avLst/>
          </a:prstGeom>
          <a:noFill/>
        </p:spPr>
        <p:txBody>
          <a:bodyPr wrap="none" rtlCol="0">
            <a:spAutoFit/>
          </a:bodyPr>
          <a:lstStyle/>
          <a:p>
            <a:r>
              <a:rPr kumimoji="1" lang="ja-JP" altLang="en-US" sz="2000" dirty="0">
                <a:ea typeface="BIZ UDPゴシック" panose="020B0400000000000000" pitchFamily="50" charset="-128"/>
              </a:rPr>
              <a:t>データベース</a:t>
            </a:r>
          </a:p>
        </p:txBody>
      </p:sp>
      <p:sp>
        <p:nvSpPr>
          <p:cNvPr id="36" name="右矢印 35">
            <a:extLst>
              <a:ext uri="{FF2B5EF4-FFF2-40B4-BE49-F238E27FC236}">
                <a16:creationId xmlns:a16="http://schemas.microsoft.com/office/drawing/2014/main" id="{C154E5F3-0F9B-9D47-87F5-A79CB6525A08}"/>
              </a:ext>
            </a:extLst>
          </p:cNvPr>
          <p:cNvSpPr/>
          <p:nvPr/>
        </p:nvSpPr>
        <p:spPr>
          <a:xfrm rot="18000000">
            <a:off x="3311610" y="4359895"/>
            <a:ext cx="914400" cy="334674"/>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7" name="右矢印 36">
            <a:extLst>
              <a:ext uri="{FF2B5EF4-FFF2-40B4-BE49-F238E27FC236}">
                <a16:creationId xmlns:a16="http://schemas.microsoft.com/office/drawing/2014/main" id="{B1C2B5BD-1FAC-F348-8A06-2AF2D9371C42}"/>
              </a:ext>
            </a:extLst>
          </p:cNvPr>
          <p:cNvSpPr/>
          <p:nvPr/>
        </p:nvSpPr>
        <p:spPr>
          <a:xfrm rot="3600000">
            <a:off x="5090980" y="4395661"/>
            <a:ext cx="914402" cy="334675"/>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8" name="右矢印 37">
            <a:extLst>
              <a:ext uri="{FF2B5EF4-FFF2-40B4-BE49-F238E27FC236}">
                <a16:creationId xmlns:a16="http://schemas.microsoft.com/office/drawing/2014/main" id="{0FF0D797-C04E-FE46-9019-8D0F6743DB40}"/>
              </a:ext>
            </a:extLst>
          </p:cNvPr>
          <p:cNvSpPr/>
          <p:nvPr/>
        </p:nvSpPr>
        <p:spPr>
          <a:xfrm rot="10800000">
            <a:off x="4142329" y="5585466"/>
            <a:ext cx="914400" cy="334674"/>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39" name="テキスト ボックス 38">
            <a:extLst>
              <a:ext uri="{FF2B5EF4-FFF2-40B4-BE49-F238E27FC236}">
                <a16:creationId xmlns:a16="http://schemas.microsoft.com/office/drawing/2014/main" id="{F5195129-86A6-BB44-BCC9-3DE1D8D63208}"/>
              </a:ext>
            </a:extLst>
          </p:cNvPr>
          <p:cNvSpPr txBox="1"/>
          <p:nvPr/>
        </p:nvSpPr>
        <p:spPr>
          <a:xfrm>
            <a:off x="3893445" y="6041261"/>
            <a:ext cx="1569660" cy="369332"/>
          </a:xfrm>
          <a:prstGeom prst="rect">
            <a:avLst/>
          </a:prstGeom>
          <a:noFill/>
        </p:spPr>
        <p:txBody>
          <a:bodyPr wrap="none" rtlCol="0">
            <a:spAutoFit/>
          </a:bodyPr>
          <a:lstStyle/>
          <a:p>
            <a:r>
              <a:rPr kumimoji="1" lang="ja-JP" altLang="en-US" dirty="0">
                <a:ea typeface="BIZ UDPゴシック" panose="020B0400000000000000" pitchFamily="50" charset="-128"/>
              </a:rPr>
              <a:t>識別器の更新</a:t>
            </a:r>
          </a:p>
        </p:txBody>
      </p:sp>
      <p:sp>
        <p:nvSpPr>
          <p:cNvPr id="24" name="1 つの角を切り取った四角形 2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7" name="テキスト ボックス 26">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1770312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つの角を切り取った四角形 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3736920"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研究背景　</a:t>
            </a:r>
            <a:r>
              <a:rPr kumimoji="1" lang="en"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既往研究</a:t>
            </a:r>
            <a:r>
              <a:rPr lang="en-US" altLang="ja-JP" sz="2400" dirty="0">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5</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DFBA7DE-8E75-F94B-AD9A-0886EC11A234}"/>
              </a:ext>
            </a:extLst>
          </p:cNvPr>
          <p:cNvSpPr/>
          <p:nvPr/>
        </p:nvSpPr>
        <p:spPr>
          <a:xfrm>
            <a:off x="314550" y="1376150"/>
            <a:ext cx="8569958" cy="534949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8" name="正方形/長方形 17">
            <a:extLst>
              <a:ext uri="{FF2B5EF4-FFF2-40B4-BE49-F238E27FC236}">
                <a16:creationId xmlns:a16="http://schemas.microsoft.com/office/drawing/2014/main" id="{7DE20BA6-3EB3-FE41-8F49-1BF723ADB041}"/>
              </a:ext>
            </a:extLst>
          </p:cNvPr>
          <p:cNvSpPr/>
          <p:nvPr/>
        </p:nvSpPr>
        <p:spPr>
          <a:xfrm>
            <a:off x="478324" y="1198746"/>
            <a:ext cx="5641122"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8103663-B903-9A4F-9280-CFB864F86A4B}"/>
              </a:ext>
            </a:extLst>
          </p:cNvPr>
          <p:cNvSpPr txBox="1"/>
          <p:nvPr/>
        </p:nvSpPr>
        <p:spPr>
          <a:xfrm>
            <a:off x="436958" y="1080629"/>
            <a:ext cx="5803192" cy="553998"/>
          </a:xfrm>
          <a:prstGeom prst="rect">
            <a:avLst/>
          </a:prstGeom>
          <a:noFill/>
        </p:spPr>
        <p:txBody>
          <a:bodyPr wrap="none" rtlCol="0">
            <a:spAutoFit/>
          </a:bodyPr>
          <a:lstStyle/>
          <a:p>
            <a:pPr>
              <a:lnSpc>
                <a:spcPct val="150000"/>
              </a:lnSpc>
            </a:pPr>
            <a:r>
              <a:rPr kumimoji="1" lang="ja-JP" altLang="en-US" sz="2000" dirty="0">
                <a:latin typeface="BIZ UDPゴシック" panose="020B0400000000000000" pitchFamily="50" charset="-128"/>
                <a:ea typeface="BIZ UDPゴシック" panose="020B0400000000000000" pitchFamily="50" charset="-128"/>
              </a:rPr>
              <a:t>能動学習を用いた識別器の更新</a:t>
            </a:r>
            <a:r>
              <a:rPr kumimoji="1" lang="en-US" altLang="ja-JP" sz="2000" dirty="0">
                <a:latin typeface="BIZ UDPゴシック" panose="020B0400000000000000" pitchFamily="50" charset="-128"/>
                <a:ea typeface="BIZ UDPゴシック" panose="020B0400000000000000" pitchFamily="50" charset="-128"/>
              </a:rPr>
              <a:t> [</a:t>
            </a:r>
            <a:r>
              <a:rPr kumimoji="1" lang="ja-JP" altLang="en-US" sz="2000" dirty="0">
                <a:latin typeface="BIZ UDPゴシック" panose="020B0400000000000000" pitchFamily="50" charset="-128"/>
                <a:ea typeface="BIZ UDPゴシック" panose="020B0400000000000000" pitchFamily="50" charset="-128"/>
              </a:rPr>
              <a:t>安斎ら</a:t>
            </a:r>
            <a:r>
              <a:rPr kumimoji="1" lang="en-US" altLang="ja-JP" sz="2000" dirty="0">
                <a:latin typeface="BIZ UDPゴシック" panose="020B0400000000000000" pitchFamily="50" charset="-128"/>
                <a:ea typeface="BIZ UDPゴシック" panose="020B0400000000000000" pitchFamily="50" charset="-128"/>
              </a:rPr>
              <a:t>, 2020]</a:t>
            </a:r>
            <a:endParaRPr kumimoji="1" lang="en-US" altLang="ja-JP" sz="700" dirty="0">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7F95942F-3332-5A4E-98A0-80C7DC142244}"/>
              </a:ext>
            </a:extLst>
          </p:cNvPr>
          <p:cNvSpPr/>
          <p:nvPr/>
        </p:nvSpPr>
        <p:spPr>
          <a:xfrm>
            <a:off x="478324" y="1608689"/>
            <a:ext cx="8243550" cy="646331"/>
          </a:xfrm>
          <a:prstGeom prst="rect">
            <a:avLst/>
          </a:prstGeom>
        </p:spPr>
        <p:txBody>
          <a:bodyPr wrap="square">
            <a:spAutoFit/>
          </a:bodyPr>
          <a:lstStyle/>
          <a:p>
            <a:r>
              <a:rPr kumimoji="1" lang="en-US" altLang="ja-JP" dirty="0">
                <a:latin typeface="メイリオ" panose="020B0604030504040204" pitchFamily="50" charset="-128"/>
                <a:ea typeface="メイリオ" panose="020B0604030504040204" pitchFamily="50" charset="-128"/>
              </a:rPr>
              <a:t>Uncertainty Sampling [Lewis et al. 1994]</a:t>
            </a:r>
            <a:r>
              <a:rPr kumimoji="1" lang="ja-JP" altLang="en-US" dirty="0">
                <a:latin typeface="メイリオ" panose="020B0604030504040204" pitchFamily="50" charset="-128"/>
                <a:ea typeface="メイリオ" panose="020B0604030504040204" pitchFamily="50" charset="-128"/>
              </a:rPr>
              <a:t>によって追加学習データを選択</a:t>
            </a:r>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テキスト ボックス 4"/>
              <p:cNvSpPr txBox="1"/>
              <p:nvPr/>
            </p:nvSpPr>
            <p:spPr>
              <a:xfrm>
                <a:off x="1303049" y="2201599"/>
                <a:ext cx="65929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𝑈𝑛𝑐𝑒𝑟𝑡𝑎𝑖𝑛𝑡𝑦</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𝑝𝑜𝑠𝑖𝑡𝑖𝑣𝑒</m:t>
                          </m:r>
                        </m:e>
                        <m:e>
                          <m:r>
                            <a:rPr kumimoji="1" lang="en-US" altLang="ja-JP" sz="2400" b="0" i="1" smtClean="0">
                              <a:latin typeface="Cambria Math" panose="02040503050406030204" pitchFamily="18" charset="0"/>
                            </a:rPr>
                            <m:t>𝑥</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𝑛𝑒𝑔𝑎𝑡𝑖𝑣𝑒</m:t>
                          </m:r>
                        </m:e>
                        <m:e>
                          <m:r>
                            <a:rPr kumimoji="1" lang="en-US" altLang="ja-JP" sz="2400" b="0" i="1" smtClean="0">
                              <a:latin typeface="Cambria Math" panose="02040503050406030204" pitchFamily="18" charset="0"/>
                            </a:rPr>
                            <m:t>𝑥</m:t>
                          </m:r>
                        </m:e>
                      </m:d>
                      <m:r>
                        <a:rPr kumimoji="1" lang="en-US" altLang="ja-JP" sz="2400" b="0" i="1" smtClean="0">
                          <a:latin typeface="Cambria Math" panose="02040503050406030204" pitchFamily="18" charset="0"/>
                        </a:rPr>
                        <m:t>| </m:t>
                      </m:r>
                    </m:oMath>
                  </m:oMathPara>
                </a14:m>
                <a:endParaRPr kumimoji="1" lang="ja-JP" altLang="en-US" sz="24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303049" y="2201599"/>
                <a:ext cx="6592959" cy="369332"/>
              </a:xfrm>
              <a:prstGeom prst="rect">
                <a:avLst/>
              </a:prstGeom>
              <a:blipFill>
                <a:blip r:embed="rId3"/>
                <a:stretch>
                  <a:fillRect l="-1110" r="-185" b="-34426"/>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8525424E-24A7-4940-8F98-FB3655705BA1}"/>
              </a:ext>
            </a:extLst>
          </p:cNvPr>
          <p:cNvGrpSpPr/>
          <p:nvPr/>
        </p:nvGrpSpPr>
        <p:grpSpPr>
          <a:xfrm>
            <a:off x="692454" y="2952882"/>
            <a:ext cx="4117463" cy="2257897"/>
            <a:chOff x="1625696" y="1981394"/>
            <a:chExt cx="3907249" cy="2142622"/>
          </a:xfrm>
        </p:grpSpPr>
        <p:pic>
          <p:nvPicPr>
            <p:cNvPr id="32" name="図 31">
              <a:extLst>
                <a:ext uri="{FF2B5EF4-FFF2-40B4-BE49-F238E27FC236}">
                  <a16:creationId xmlns:a16="http://schemas.microsoft.com/office/drawing/2014/main" id="{389B802D-E188-7944-ADC4-9A0A7AC11C8C}"/>
                </a:ext>
              </a:extLst>
            </p:cNvPr>
            <p:cNvPicPr>
              <a:picLocks noChangeAspect="1"/>
            </p:cNvPicPr>
            <p:nvPr/>
          </p:nvPicPr>
          <p:blipFill>
            <a:blip r:embed="rId4"/>
            <a:stretch>
              <a:fillRect/>
            </a:stretch>
          </p:blipFill>
          <p:spPr>
            <a:xfrm>
              <a:off x="2818800" y="2956072"/>
              <a:ext cx="1132800" cy="1132800"/>
            </a:xfrm>
            <a:prstGeom prst="rect">
              <a:avLst/>
            </a:prstGeom>
          </p:spPr>
        </p:pic>
        <p:sp>
          <p:nvSpPr>
            <p:cNvPr id="33" name="円/楕円 20">
              <a:extLst>
                <a:ext uri="{FF2B5EF4-FFF2-40B4-BE49-F238E27FC236}">
                  <a16:creationId xmlns:a16="http://schemas.microsoft.com/office/drawing/2014/main" id="{95E7295A-9FC8-BA45-AC20-207FBDB9C784}"/>
                </a:ext>
              </a:extLst>
            </p:cNvPr>
            <p:cNvSpPr/>
            <p:nvPr/>
          </p:nvSpPr>
          <p:spPr>
            <a:xfrm>
              <a:off x="3960172" y="2108932"/>
              <a:ext cx="1369474" cy="9698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grpSp>
          <p:nvGrpSpPr>
            <p:cNvPr id="34" name="グループ化 33">
              <a:extLst>
                <a:ext uri="{FF2B5EF4-FFF2-40B4-BE49-F238E27FC236}">
                  <a16:creationId xmlns:a16="http://schemas.microsoft.com/office/drawing/2014/main" id="{1D0A714F-1B4E-EC45-8E61-7C8203862C76}"/>
                </a:ext>
              </a:extLst>
            </p:cNvPr>
            <p:cNvGrpSpPr/>
            <p:nvPr/>
          </p:nvGrpSpPr>
          <p:grpSpPr>
            <a:xfrm>
              <a:off x="1625696" y="1981394"/>
              <a:ext cx="3907249" cy="2142622"/>
              <a:chOff x="1625696" y="1981394"/>
              <a:chExt cx="3907249" cy="2142622"/>
            </a:xfrm>
          </p:grpSpPr>
          <p:pic>
            <p:nvPicPr>
              <p:cNvPr id="35" name="図 34">
                <a:extLst>
                  <a:ext uri="{FF2B5EF4-FFF2-40B4-BE49-F238E27FC236}">
                    <a16:creationId xmlns:a16="http://schemas.microsoft.com/office/drawing/2014/main" id="{0389D802-C8C3-D148-B797-7FD8708756B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779" b="89879" l="1875" r="90000">
                            <a14:foregroundMark x1="41750" y1="21323" x2="41750" y2="21323"/>
                            <a14:foregroundMark x1="41375" y1="17274" x2="41500" y2="20378"/>
                            <a14:foregroundMark x1="42625" y1="29690" x2="42625" y2="36572"/>
                            <a14:foregroundMark x1="10125" y1="47368" x2="10125" y2="35628"/>
                            <a14:foregroundMark x1="13250" y1="47773" x2="13250" y2="51282"/>
                            <a14:foregroundMark x1="21375" y1="51957" x2="27750" y2="52362"/>
                            <a14:foregroundMark x1="28250" y1="50607" x2="35375" y2="47099"/>
                            <a14:foregroundMark x1="35375" y1="47099" x2="37250" y2="42915"/>
                            <a14:foregroundMark x1="34875" y1="51957" x2="34875" y2="55196"/>
                            <a14:foregroundMark x1="41500" y1="54116" x2="43250" y2="57490"/>
                            <a14:foregroundMark x1="37125" y1="33333" x2="35875" y2="17274"/>
                            <a14:foregroundMark x1="1875" y1="31849" x2="1960" y2="24069"/>
                            <a14:foregroundMark x1="11375" y1="50067" x2="5375" y2="42915"/>
                            <a14:foregroundMark x1="5375" y1="42915" x2="4500" y2="40756"/>
                            <a14:foregroundMark x1="7125" y1="44130" x2="7500" y2="16599"/>
                            <a14:foregroundMark x1="7500" y1="16599" x2="10625" y2="12416"/>
                            <a14:foregroundMark x1="6125" y1="13392" x2="10000" y2="12146"/>
                            <a14:foregroundMark x1="10250" y1="7422" x2="12250" y2="18219"/>
                            <a14:foregroundMark x1="20875" y1="3779" x2="22000" y2="5533"/>
                            <a14:foregroundMark x1="5375" y1="14845" x2="3375" y2="19568"/>
                            <a14:foregroundMark x1="5500" y1="13225" x2="4625" y2="14170"/>
                            <a14:foregroundMark x1="3000" y1="20648" x2="2875" y2="21862"/>
                            <a14:foregroundMark x1="5125" y1="13900" x2="4375" y2="15115"/>
                            <a14:backgroundMark x1="80500" y1="30904" x2="42625" y2="84345"/>
                            <a14:backgroundMark x1="42625" y1="84345" x2="41500" y2="84885"/>
                            <a14:backgroundMark x1="84375" y1="52227" x2="59625" y2="87045"/>
                            <a14:backgroundMark x1="59625" y1="87045" x2="55875" y2="90148"/>
                            <a14:backgroundMark x1="72250" y1="45209" x2="77000" y2="83806"/>
                            <a14:backgroundMark x1="72375" y1="28745" x2="62375" y2="48448"/>
                            <a14:backgroundMark x1="83125" y1="31444" x2="71375" y2="31579"/>
                            <a14:backgroundMark x1="84750" y1="33198" x2="58875" y2="25371"/>
                            <a14:backgroundMark x1="83750" y1="27800" x2="81625" y2="57760"/>
                            <a14:backgroundMark x1="82250" y1="26046" x2="79500" y2="73549"/>
                            <a14:backgroundMark x1="85875" y1="48718" x2="72500" y2="75034"/>
                            <a14:backgroundMark x1="72500" y1="75034" x2="69875" y2="77733"/>
                            <a14:backgroundMark x1="85875" y1="52362" x2="83875" y2="69906"/>
                            <a14:backgroundMark x1="83875" y1="69906" x2="82250" y2="73954"/>
                            <a14:backgroundMark x1="61125" y1="49393" x2="45250" y2="69771"/>
                            <a14:backgroundMark x1="1733" y1="21726" x2="1250" y2="23887"/>
                            <a14:backgroundMark x1="2125" y1="19973" x2="2001" y2="20528"/>
                          </a14:backgroundRemoval>
                        </a14:imgEffect>
                      </a14:imgLayer>
                    </a14:imgProps>
                  </a:ext>
                </a:extLst>
              </a:blip>
              <a:stretch>
                <a:fillRect/>
              </a:stretch>
            </p:blipFill>
            <p:spPr>
              <a:xfrm flipH="1">
                <a:off x="1625696" y="1981394"/>
                <a:ext cx="3907249" cy="2142622"/>
              </a:xfrm>
              <a:prstGeom prst="rect">
                <a:avLst/>
              </a:prstGeom>
            </p:spPr>
          </p:pic>
          <p:sp>
            <p:nvSpPr>
              <p:cNvPr id="36" name="テキスト ボックス 35">
                <a:extLst>
                  <a:ext uri="{FF2B5EF4-FFF2-40B4-BE49-F238E27FC236}">
                    <a16:creationId xmlns:a16="http://schemas.microsoft.com/office/drawing/2014/main" id="{252CF0E7-697E-0D40-A633-EE6738A6EBB2}"/>
                  </a:ext>
                </a:extLst>
              </p:cNvPr>
              <p:cNvSpPr txBox="1"/>
              <p:nvPr/>
            </p:nvSpPr>
            <p:spPr>
              <a:xfrm>
                <a:off x="4142251" y="2166698"/>
                <a:ext cx="1140056" cy="923330"/>
              </a:xfrm>
              <a:prstGeom prst="rect">
                <a:avLst/>
              </a:prstGeom>
              <a:noFill/>
            </p:spPr>
            <p:txBody>
              <a:bodyPr wrap="none" rtlCol="0">
                <a:spAutoFit/>
              </a:bodyPr>
              <a:lstStyle/>
              <a:p>
                <a:r>
                  <a:rPr kumimoji="1" lang="en-US" altLang="ja-JP" b="1" dirty="0">
                    <a:latin typeface="Meiryo" panose="020B0604030504040204" pitchFamily="34" charset="-128"/>
                    <a:ea typeface="Meiryo" panose="020B0604030504040204" pitchFamily="34" charset="-128"/>
                  </a:rPr>
                  <a:t>×ROLL</a:t>
                </a:r>
              </a:p>
              <a:p>
                <a:r>
                  <a:rPr kumimoji="1" lang="en-US" altLang="ja-JP" b="1" dirty="0">
                    <a:latin typeface="Meiryo" panose="020B0604030504040204" pitchFamily="34" charset="-128"/>
                    <a:ea typeface="Meiryo" panose="020B0604030504040204" pitchFamily="34" charset="-128"/>
                  </a:rPr>
                  <a:t>×RUN</a:t>
                </a:r>
              </a:p>
              <a:p>
                <a:r>
                  <a:rPr kumimoji="1" lang="ja-JP" altLang="en-US" b="1" dirty="0">
                    <a:latin typeface="Meiryo" panose="020B0604030504040204" pitchFamily="34" charset="-128"/>
                    <a:ea typeface="Meiryo" panose="020B0604030504040204" pitchFamily="34" charset="-128"/>
                  </a:rPr>
                  <a:t>△</a:t>
                </a:r>
                <a:r>
                  <a:rPr kumimoji="1" lang="en-US" altLang="ja-JP" b="1" dirty="0">
                    <a:latin typeface="Meiryo" panose="020B0604030504040204" pitchFamily="34" charset="-128"/>
                    <a:ea typeface="Meiryo" panose="020B0604030504040204" pitchFamily="34" charset="-128"/>
                  </a:rPr>
                  <a:t>DOOR</a:t>
                </a:r>
                <a:endParaRPr kumimoji="1" lang="ja-JP" altLang="en-US" b="1" dirty="0">
                  <a:latin typeface="Meiryo" panose="020B0604030504040204" pitchFamily="34" charset="-128"/>
                  <a:ea typeface="Meiryo" panose="020B0604030504040204" pitchFamily="34" charset="-128"/>
                </a:endParaRPr>
              </a:p>
            </p:txBody>
          </p:sp>
        </p:grpSp>
      </p:grpSp>
      <p:pic>
        <p:nvPicPr>
          <p:cNvPr id="37" name="図 36">
            <a:extLst>
              <a:ext uri="{FF2B5EF4-FFF2-40B4-BE49-F238E27FC236}">
                <a16:creationId xmlns:a16="http://schemas.microsoft.com/office/drawing/2014/main" id="{6DFC2ED7-B087-2D4C-8B9E-AB05D3507105}"/>
              </a:ext>
            </a:extLst>
          </p:cNvPr>
          <p:cNvPicPr>
            <a:picLocks noChangeAspect="1"/>
          </p:cNvPicPr>
          <p:nvPr/>
        </p:nvPicPr>
        <p:blipFill>
          <a:blip r:embed="rId7"/>
          <a:stretch>
            <a:fillRect/>
          </a:stretch>
        </p:blipFill>
        <p:spPr>
          <a:xfrm>
            <a:off x="5538844" y="3850714"/>
            <a:ext cx="1820431" cy="1697552"/>
          </a:xfrm>
          <a:prstGeom prst="rect">
            <a:avLst/>
          </a:prstGeom>
        </p:spPr>
      </p:pic>
      <p:sp>
        <p:nvSpPr>
          <p:cNvPr id="38" name="曲折矢印 37">
            <a:extLst>
              <a:ext uri="{FF2B5EF4-FFF2-40B4-BE49-F238E27FC236}">
                <a16:creationId xmlns:a16="http://schemas.microsoft.com/office/drawing/2014/main" id="{48A4C922-7A4E-3C48-B770-E3C5DB18ED0C}"/>
              </a:ext>
            </a:extLst>
          </p:cNvPr>
          <p:cNvSpPr/>
          <p:nvPr/>
        </p:nvSpPr>
        <p:spPr>
          <a:xfrm rot="5400000">
            <a:off x="5653707" y="2357588"/>
            <a:ext cx="555763" cy="2208188"/>
          </a:xfrm>
          <a:prstGeom prst="ben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a typeface="BIZ UDPゴシック" panose="020B0400000000000000" pitchFamily="50" charset="-128"/>
            </a:endParaRPr>
          </a:p>
        </p:txBody>
      </p:sp>
      <p:sp>
        <p:nvSpPr>
          <p:cNvPr id="39" name="曲折矢印 38">
            <a:extLst>
              <a:ext uri="{FF2B5EF4-FFF2-40B4-BE49-F238E27FC236}">
                <a16:creationId xmlns:a16="http://schemas.microsoft.com/office/drawing/2014/main" id="{5C789D84-7773-3745-AF01-663D238E4F53}"/>
              </a:ext>
            </a:extLst>
          </p:cNvPr>
          <p:cNvSpPr/>
          <p:nvPr/>
        </p:nvSpPr>
        <p:spPr>
          <a:xfrm rot="16200000">
            <a:off x="3595864" y="4189406"/>
            <a:ext cx="556017" cy="2928127"/>
          </a:xfrm>
          <a:prstGeom prst="ben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a typeface="BIZ UDPゴシック" panose="020B0400000000000000" pitchFamily="50" charset="-128"/>
            </a:endParaRPr>
          </a:p>
        </p:txBody>
      </p:sp>
      <p:sp>
        <p:nvSpPr>
          <p:cNvPr id="40" name="テキスト ボックス 39">
            <a:extLst>
              <a:ext uri="{FF2B5EF4-FFF2-40B4-BE49-F238E27FC236}">
                <a16:creationId xmlns:a16="http://schemas.microsoft.com/office/drawing/2014/main" id="{7CC9C5F8-B028-A146-A3CA-54149C5E3EAE}"/>
              </a:ext>
            </a:extLst>
          </p:cNvPr>
          <p:cNvSpPr txBox="1"/>
          <p:nvPr/>
        </p:nvSpPr>
        <p:spPr>
          <a:xfrm>
            <a:off x="5078015" y="2806341"/>
            <a:ext cx="2593854" cy="400110"/>
          </a:xfrm>
          <a:prstGeom prst="rect">
            <a:avLst/>
          </a:prstGeom>
          <a:noFill/>
        </p:spPr>
        <p:txBody>
          <a:bodyPr wrap="square" rtlCol="0">
            <a:spAutoFit/>
          </a:bodyPr>
          <a:lstStyle/>
          <a:p>
            <a:r>
              <a:rPr kumimoji="1" lang="en-US" altLang="ja-JP" sz="2000" dirty="0">
                <a:ea typeface="BIZ UDPゴシック" panose="020B0400000000000000" pitchFamily="50" charset="-128"/>
              </a:rPr>
              <a:t>②</a:t>
            </a:r>
            <a:r>
              <a:rPr kumimoji="1" lang="ja-JP" altLang="en-US" sz="2000" dirty="0">
                <a:ea typeface="BIZ UDPゴシック" panose="020B0400000000000000" pitchFamily="50" charset="-128"/>
              </a:rPr>
              <a:t>ラベル付け要求</a:t>
            </a:r>
          </a:p>
        </p:txBody>
      </p:sp>
      <p:sp>
        <p:nvSpPr>
          <p:cNvPr id="41" name="テキスト ボックス 40">
            <a:extLst>
              <a:ext uri="{FF2B5EF4-FFF2-40B4-BE49-F238E27FC236}">
                <a16:creationId xmlns:a16="http://schemas.microsoft.com/office/drawing/2014/main" id="{967E8F57-8FA2-6A4D-9F1F-87F4175016A5}"/>
              </a:ext>
            </a:extLst>
          </p:cNvPr>
          <p:cNvSpPr txBox="1"/>
          <p:nvPr/>
        </p:nvSpPr>
        <p:spPr>
          <a:xfrm>
            <a:off x="3006682" y="5399310"/>
            <a:ext cx="2294081" cy="400110"/>
          </a:xfrm>
          <a:prstGeom prst="rect">
            <a:avLst/>
          </a:prstGeom>
          <a:noFill/>
        </p:spPr>
        <p:txBody>
          <a:bodyPr wrap="square" rtlCol="0">
            <a:spAutoFit/>
          </a:bodyPr>
          <a:lstStyle/>
          <a:p>
            <a:r>
              <a:rPr kumimoji="1" lang="en-US" altLang="ja-JP" sz="2000" dirty="0">
                <a:ea typeface="BIZ UDPゴシック" panose="020B0400000000000000" pitchFamily="50" charset="-128"/>
              </a:rPr>
              <a:t>④</a:t>
            </a:r>
            <a:r>
              <a:rPr kumimoji="1" lang="ja-JP" altLang="en-US" sz="2000" dirty="0">
                <a:ea typeface="BIZ UDPゴシック" panose="020B0400000000000000" pitchFamily="50" charset="-128"/>
              </a:rPr>
              <a:t>モデルの更新</a:t>
            </a:r>
          </a:p>
        </p:txBody>
      </p:sp>
      <p:sp>
        <p:nvSpPr>
          <p:cNvPr id="42" name="テキスト ボックス 41">
            <a:extLst>
              <a:ext uri="{FF2B5EF4-FFF2-40B4-BE49-F238E27FC236}">
                <a16:creationId xmlns:a16="http://schemas.microsoft.com/office/drawing/2014/main" id="{5683DB12-869E-144F-B38C-8AB492085F6A}"/>
              </a:ext>
            </a:extLst>
          </p:cNvPr>
          <p:cNvSpPr txBox="1"/>
          <p:nvPr/>
        </p:nvSpPr>
        <p:spPr>
          <a:xfrm>
            <a:off x="574473" y="3656293"/>
            <a:ext cx="2612926" cy="400110"/>
          </a:xfrm>
          <a:prstGeom prst="rect">
            <a:avLst/>
          </a:prstGeom>
          <a:noFill/>
        </p:spPr>
        <p:txBody>
          <a:bodyPr wrap="square" rtlCol="0">
            <a:spAutoFit/>
          </a:bodyPr>
          <a:lstStyle/>
          <a:p>
            <a:r>
              <a:rPr kumimoji="1" lang="en-US" altLang="ja-JP" sz="2000" dirty="0">
                <a:ea typeface="BIZ UDPゴシック" panose="020B0400000000000000" pitchFamily="50" charset="-128"/>
              </a:rPr>
              <a:t>①Uncertainty</a:t>
            </a:r>
            <a:r>
              <a:rPr kumimoji="1" lang="ja-JP" altLang="en-US" sz="2000" dirty="0">
                <a:ea typeface="BIZ UDPゴシック" panose="020B0400000000000000" pitchFamily="50" charset="-128"/>
              </a:rPr>
              <a:t>の計算</a:t>
            </a:r>
          </a:p>
        </p:txBody>
      </p:sp>
      <p:sp>
        <p:nvSpPr>
          <p:cNvPr id="43" name="テキスト ボックス 42">
            <a:extLst>
              <a:ext uri="{FF2B5EF4-FFF2-40B4-BE49-F238E27FC236}">
                <a16:creationId xmlns:a16="http://schemas.microsoft.com/office/drawing/2014/main" id="{385079A8-B5AB-8F4F-8565-79A1F87696AB}"/>
              </a:ext>
            </a:extLst>
          </p:cNvPr>
          <p:cNvSpPr txBox="1"/>
          <p:nvPr/>
        </p:nvSpPr>
        <p:spPr>
          <a:xfrm>
            <a:off x="7236540" y="4295311"/>
            <a:ext cx="1992688" cy="707886"/>
          </a:xfrm>
          <a:prstGeom prst="rect">
            <a:avLst/>
          </a:prstGeom>
          <a:noFill/>
        </p:spPr>
        <p:txBody>
          <a:bodyPr wrap="square" rtlCol="0">
            <a:spAutoFit/>
          </a:bodyPr>
          <a:lstStyle/>
          <a:p>
            <a:r>
              <a:rPr kumimoji="1" lang="en-US" altLang="ja-JP" sz="2000" dirty="0">
                <a:ea typeface="BIZ UDPゴシック" panose="020B0400000000000000" pitchFamily="50" charset="-128"/>
              </a:rPr>
              <a:t>③</a:t>
            </a:r>
            <a:r>
              <a:rPr kumimoji="1" lang="ja-JP" altLang="en-US" sz="2000" dirty="0">
                <a:ea typeface="BIZ UDPゴシック" panose="020B0400000000000000" pitchFamily="50" charset="-128"/>
              </a:rPr>
              <a:t>ラベル付け</a:t>
            </a:r>
            <a:endParaRPr kumimoji="1" lang="en-US" altLang="ja-JP" sz="2000" dirty="0">
              <a:ea typeface="BIZ UDPゴシック" panose="020B0400000000000000" pitchFamily="50" charset="-128"/>
            </a:endParaRPr>
          </a:p>
          <a:p>
            <a:r>
              <a:rPr kumimoji="1" lang="ja-JP" altLang="en-US" sz="2000" dirty="0">
                <a:ea typeface="BIZ UDPゴシック" panose="020B0400000000000000" pitchFamily="50" charset="-128"/>
              </a:rPr>
              <a:t>　 追加学習</a:t>
            </a:r>
          </a:p>
        </p:txBody>
      </p:sp>
      <p:sp>
        <p:nvSpPr>
          <p:cNvPr id="26" name="テキスト ボックス 25">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2411919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2DFBA7DE-8E75-F94B-AD9A-0886EC11A234}"/>
              </a:ext>
            </a:extLst>
          </p:cNvPr>
          <p:cNvSpPr/>
          <p:nvPr/>
        </p:nvSpPr>
        <p:spPr>
          <a:xfrm>
            <a:off x="314550" y="1376150"/>
            <a:ext cx="8569958" cy="534949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3" name="正方形/長方形 12">
            <a:extLst>
              <a:ext uri="{FF2B5EF4-FFF2-40B4-BE49-F238E27FC236}">
                <a16:creationId xmlns:a16="http://schemas.microsoft.com/office/drawing/2014/main" id="{7DE20BA6-3EB3-FE41-8F49-1BF723ADB041}"/>
              </a:ext>
            </a:extLst>
          </p:cNvPr>
          <p:cNvSpPr/>
          <p:nvPr/>
        </p:nvSpPr>
        <p:spPr>
          <a:xfrm>
            <a:off x="478324" y="1198746"/>
            <a:ext cx="5894071" cy="342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6</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グラフ 7">
            <a:extLst>
              <a:ext uri="{FF2B5EF4-FFF2-40B4-BE49-F238E27FC236}">
                <a16:creationId xmlns:a16="http://schemas.microsoft.com/office/drawing/2014/main" id="{4D78E9B4-BB59-F64E-BDCC-DC5E3796284C}"/>
              </a:ext>
            </a:extLst>
          </p:cNvPr>
          <p:cNvGraphicFramePr>
            <a:graphicFrameLocks/>
          </p:cNvGraphicFramePr>
          <p:nvPr>
            <p:extLst>
              <p:ext uri="{D42A27DB-BD31-4B8C-83A1-F6EECF244321}">
                <p14:modId xmlns:p14="http://schemas.microsoft.com/office/powerpoint/2010/main" val="2639832418"/>
              </p:ext>
            </p:extLst>
          </p:nvPr>
        </p:nvGraphicFramePr>
        <p:xfrm>
          <a:off x="4469631" y="3003591"/>
          <a:ext cx="4480761" cy="2175734"/>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733419BB-7B1E-CA4A-B996-C77CEF3188B7}"/>
              </a:ext>
            </a:extLst>
          </p:cNvPr>
          <p:cNvSpPr txBox="1"/>
          <p:nvPr/>
        </p:nvSpPr>
        <p:spPr>
          <a:xfrm>
            <a:off x="6184475" y="5200823"/>
            <a:ext cx="1208985" cy="584775"/>
          </a:xfrm>
          <a:prstGeom prst="rect">
            <a:avLst/>
          </a:prstGeom>
          <a:noFill/>
        </p:spPr>
        <p:txBody>
          <a:bodyPr wrap="none" rtlCol="0">
            <a:spAutoFit/>
          </a:bodyPr>
          <a:lstStyle/>
          <a:p>
            <a:r>
              <a:rPr kumimoji="1" lang="ja-JP" altLang="en-US" sz="1600" dirty="0">
                <a:ea typeface="BIZ UDPゴシック" panose="020B0400000000000000" pitchFamily="50" charset="-128"/>
              </a:rPr>
              <a:t>正例：</a:t>
            </a:r>
            <a:r>
              <a:rPr kumimoji="1" lang="en-US" altLang="ja-JP" sz="1600" dirty="0">
                <a:ea typeface="BIZ UDPゴシック" panose="020B0400000000000000" pitchFamily="50" charset="-128"/>
              </a:rPr>
              <a:t>2.7%</a:t>
            </a:r>
          </a:p>
          <a:p>
            <a:r>
              <a:rPr kumimoji="1" lang="ja-JP" altLang="en-US" sz="1600" dirty="0">
                <a:ea typeface="BIZ UDPゴシック" panose="020B0400000000000000" pitchFamily="50" charset="-128"/>
              </a:rPr>
              <a:t>負例：</a:t>
            </a:r>
            <a:r>
              <a:rPr kumimoji="1" lang="en-US" altLang="ja-JP" sz="1600" dirty="0">
                <a:ea typeface="BIZ UDPゴシック" panose="020B0400000000000000" pitchFamily="50" charset="-128"/>
              </a:rPr>
              <a:t>97.3%</a:t>
            </a:r>
            <a:endParaRPr kumimoji="1" lang="ja-JP" altLang="en-US" sz="1600" dirty="0">
              <a:ea typeface="BIZ UDPゴシック" panose="020B0400000000000000" pitchFamily="50" charset="-128"/>
            </a:endParaRPr>
          </a:p>
        </p:txBody>
      </p:sp>
      <p:sp>
        <p:nvSpPr>
          <p:cNvPr id="14" name="1 つの角を切り取った四角形 1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3085606F-FECA-974F-9152-978CA70FB18B}"/>
              </a:ext>
            </a:extLst>
          </p:cNvPr>
          <p:cNvSpPr txBox="1"/>
          <p:nvPr/>
        </p:nvSpPr>
        <p:spPr>
          <a:xfrm>
            <a:off x="318977" y="232225"/>
            <a:ext cx="4968027" cy="584775"/>
          </a:xfrm>
          <a:prstGeom prst="rect">
            <a:avLst/>
          </a:prstGeom>
          <a:noFill/>
        </p:spPr>
        <p:txBody>
          <a:bodyPr wrap="none" rtlCol="0">
            <a:spAutoFit/>
          </a:bodyPr>
          <a:lstStyle/>
          <a:p>
            <a:r>
              <a:rPr kumimoji="1" lang="ja-JP" altLang="en-US" sz="3200" dirty="0">
                <a:latin typeface="Meiryo" panose="020B0604030504040204" pitchFamily="34" charset="-128"/>
                <a:ea typeface="Meiryo" panose="020B0604030504040204" pitchFamily="34" charset="-128"/>
              </a:rPr>
              <a:t>研究背景　</a:t>
            </a:r>
            <a:r>
              <a:rPr kumimoji="1" lang="en" altLang="ja-JP" sz="2400" dirty="0">
                <a:latin typeface="Meiryo" panose="020B0604030504040204" pitchFamily="34" charset="-128"/>
                <a:ea typeface="Meiryo" panose="020B0604030504040204" pitchFamily="34" charset="-128"/>
              </a:rPr>
              <a:t>-</a:t>
            </a:r>
            <a:r>
              <a:rPr kumimoji="1" lang="ja-JP" altLang="en-US" sz="2400" dirty="0">
                <a:latin typeface="Meiryo" panose="020B0604030504040204" pitchFamily="34" charset="-128"/>
                <a:ea typeface="Meiryo" panose="020B0604030504040204" pitchFamily="34" charset="-128"/>
              </a:rPr>
              <a:t>既往研究の問題点</a:t>
            </a:r>
            <a:r>
              <a:rPr lang="en-US" altLang="ja-JP" sz="2400" dirty="0">
                <a:latin typeface="Meiryo" panose="020B0604030504040204" pitchFamily="34" charset="-128"/>
                <a:ea typeface="Meiryo" panose="020B0604030504040204" pitchFamily="34" charset="-128"/>
              </a:rPr>
              <a:t>-</a:t>
            </a:r>
            <a:endParaRPr kumimoji="1" lang="ja-JP" altLang="en-US" sz="2400" dirty="0">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78103663-B903-9A4F-9280-CFB864F86A4B}"/>
              </a:ext>
            </a:extLst>
          </p:cNvPr>
          <p:cNvSpPr txBox="1"/>
          <p:nvPr/>
        </p:nvSpPr>
        <p:spPr>
          <a:xfrm>
            <a:off x="436958" y="1080629"/>
            <a:ext cx="5803192" cy="553998"/>
          </a:xfrm>
          <a:prstGeom prst="rect">
            <a:avLst/>
          </a:prstGeom>
          <a:noFill/>
        </p:spPr>
        <p:txBody>
          <a:bodyPr wrap="none" rtlCol="0">
            <a:spAutoFit/>
          </a:bodyPr>
          <a:lstStyle/>
          <a:p>
            <a:pPr>
              <a:lnSpc>
                <a:spcPct val="150000"/>
              </a:lnSpc>
            </a:pPr>
            <a:r>
              <a:rPr kumimoji="1" lang="ja-JP" altLang="en-US" sz="2000" dirty="0">
                <a:latin typeface="BIZ UDPゴシック" panose="020B0400000000000000" pitchFamily="50" charset="-128"/>
                <a:ea typeface="BIZ UDPゴシック" panose="020B0400000000000000" pitchFamily="50" charset="-128"/>
              </a:rPr>
              <a:t>能動学習を用いた識別器の更新</a:t>
            </a:r>
            <a:r>
              <a:rPr kumimoji="1" lang="en-US" altLang="ja-JP" sz="2000" dirty="0">
                <a:latin typeface="BIZ UDPゴシック" panose="020B0400000000000000" pitchFamily="50" charset="-128"/>
                <a:ea typeface="BIZ UDPゴシック" panose="020B0400000000000000" pitchFamily="50" charset="-128"/>
              </a:rPr>
              <a:t> [</a:t>
            </a:r>
            <a:r>
              <a:rPr kumimoji="1" lang="ja-JP" altLang="en-US" sz="2000" dirty="0">
                <a:latin typeface="BIZ UDPゴシック" panose="020B0400000000000000" pitchFamily="50" charset="-128"/>
                <a:ea typeface="BIZ UDPゴシック" panose="020B0400000000000000" pitchFamily="50" charset="-128"/>
              </a:rPr>
              <a:t>安斎ら</a:t>
            </a:r>
            <a:r>
              <a:rPr kumimoji="1" lang="en-US" altLang="ja-JP" sz="2000" dirty="0">
                <a:latin typeface="BIZ UDPゴシック" panose="020B0400000000000000" pitchFamily="50" charset="-128"/>
                <a:ea typeface="BIZ UDPゴシック" panose="020B0400000000000000" pitchFamily="50" charset="-128"/>
              </a:rPr>
              <a:t>, 2020]</a:t>
            </a:r>
            <a:endParaRPr kumimoji="1" lang="en-US" altLang="ja-JP" sz="700" dirty="0">
              <a:latin typeface="BIZ UDPゴシック" panose="020B0400000000000000" pitchFamily="50" charset="-128"/>
              <a:ea typeface="BIZ UDPゴシック" panose="020B0400000000000000" pitchFamily="50" charset="-128"/>
            </a:endParaRPr>
          </a:p>
        </p:txBody>
      </p:sp>
      <p:graphicFrame>
        <p:nvGraphicFramePr>
          <p:cNvPr id="17" name="グラフ 16"/>
          <p:cNvGraphicFramePr>
            <a:graphicFrameLocks/>
          </p:cNvGraphicFramePr>
          <p:nvPr>
            <p:extLst>
              <p:ext uri="{D42A27DB-BD31-4B8C-83A1-F6EECF244321}">
                <p14:modId xmlns:p14="http://schemas.microsoft.com/office/powerpoint/2010/main" val="3601018334"/>
              </p:ext>
            </p:extLst>
          </p:nvPr>
        </p:nvGraphicFramePr>
        <p:xfrm>
          <a:off x="2204963" y="3025089"/>
          <a:ext cx="4611192" cy="22168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グラフ 17"/>
          <p:cNvGraphicFramePr>
            <a:graphicFrameLocks/>
          </p:cNvGraphicFramePr>
          <p:nvPr>
            <p:extLst>
              <p:ext uri="{D42A27DB-BD31-4B8C-83A1-F6EECF244321}">
                <p14:modId xmlns:p14="http://schemas.microsoft.com/office/powerpoint/2010/main" val="2212663707"/>
              </p:ext>
            </p:extLst>
          </p:nvPr>
        </p:nvGraphicFramePr>
        <p:xfrm>
          <a:off x="478324" y="3025089"/>
          <a:ext cx="3453278" cy="2269657"/>
        </p:xfrm>
        <a:graphic>
          <a:graphicData uri="http://schemas.openxmlformats.org/drawingml/2006/chart">
            <c:chart xmlns:c="http://schemas.openxmlformats.org/drawingml/2006/chart" xmlns:r="http://schemas.openxmlformats.org/officeDocument/2006/relationships" r:id="rId5"/>
          </a:graphicData>
        </a:graphic>
      </p:graphicFrame>
      <p:sp>
        <p:nvSpPr>
          <p:cNvPr id="20" name="テキスト ボックス 19">
            <a:extLst>
              <a:ext uri="{FF2B5EF4-FFF2-40B4-BE49-F238E27FC236}">
                <a16:creationId xmlns:a16="http://schemas.microsoft.com/office/drawing/2014/main" id="{733419BB-7B1E-CA4A-B996-C77CEF3188B7}"/>
              </a:ext>
            </a:extLst>
          </p:cNvPr>
          <p:cNvSpPr txBox="1"/>
          <p:nvPr/>
        </p:nvSpPr>
        <p:spPr>
          <a:xfrm>
            <a:off x="3931602" y="5200823"/>
            <a:ext cx="1208985" cy="584775"/>
          </a:xfrm>
          <a:prstGeom prst="rect">
            <a:avLst/>
          </a:prstGeom>
          <a:noFill/>
        </p:spPr>
        <p:txBody>
          <a:bodyPr wrap="none" rtlCol="0">
            <a:spAutoFit/>
          </a:bodyPr>
          <a:lstStyle/>
          <a:p>
            <a:r>
              <a:rPr kumimoji="1" lang="ja-JP" altLang="en-US" sz="1600" dirty="0">
                <a:ea typeface="BIZ UDPゴシック" panose="020B0400000000000000" pitchFamily="50" charset="-128"/>
              </a:rPr>
              <a:t>正例：</a:t>
            </a:r>
            <a:r>
              <a:rPr kumimoji="1" lang="en-US" altLang="ja-JP" sz="1600" dirty="0">
                <a:ea typeface="BIZ UDPゴシック" panose="020B0400000000000000" pitchFamily="50" charset="-128"/>
              </a:rPr>
              <a:t>52.7%</a:t>
            </a:r>
          </a:p>
          <a:p>
            <a:r>
              <a:rPr kumimoji="1" lang="ja-JP" altLang="en-US" sz="1600" dirty="0">
                <a:ea typeface="BIZ UDPゴシック" panose="020B0400000000000000" pitchFamily="50" charset="-128"/>
              </a:rPr>
              <a:t>負例：</a:t>
            </a:r>
            <a:r>
              <a:rPr kumimoji="1" lang="en-US" altLang="ja-JP" sz="1600" dirty="0">
                <a:ea typeface="BIZ UDPゴシック" panose="020B0400000000000000" pitchFamily="50" charset="-128"/>
              </a:rPr>
              <a:t>47.3%</a:t>
            </a:r>
            <a:endParaRPr kumimoji="1" lang="ja-JP" altLang="en-US" sz="1600" dirty="0">
              <a:ea typeface="BIZ UDPゴシック" panose="020B0400000000000000" pitchFamily="50" charset="-128"/>
            </a:endParaRPr>
          </a:p>
        </p:txBody>
      </p:sp>
      <p:sp>
        <p:nvSpPr>
          <p:cNvPr id="21" name="テキスト ボックス 20">
            <a:extLst>
              <a:ext uri="{FF2B5EF4-FFF2-40B4-BE49-F238E27FC236}">
                <a16:creationId xmlns:a16="http://schemas.microsoft.com/office/drawing/2014/main" id="{733419BB-7B1E-CA4A-B996-C77CEF3188B7}"/>
              </a:ext>
            </a:extLst>
          </p:cNvPr>
          <p:cNvSpPr txBox="1"/>
          <p:nvPr/>
        </p:nvSpPr>
        <p:spPr>
          <a:xfrm>
            <a:off x="1551987" y="5200823"/>
            <a:ext cx="1208985" cy="584775"/>
          </a:xfrm>
          <a:prstGeom prst="rect">
            <a:avLst/>
          </a:prstGeom>
          <a:noFill/>
        </p:spPr>
        <p:txBody>
          <a:bodyPr wrap="none" rtlCol="0">
            <a:spAutoFit/>
          </a:bodyPr>
          <a:lstStyle/>
          <a:p>
            <a:r>
              <a:rPr kumimoji="1" lang="ja-JP" altLang="en-US" sz="1600" dirty="0">
                <a:ea typeface="BIZ UDPゴシック" panose="020B0400000000000000" pitchFamily="50" charset="-128"/>
              </a:rPr>
              <a:t>正例：</a:t>
            </a:r>
            <a:r>
              <a:rPr kumimoji="1" lang="en-US" altLang="ja-JP" sz="1600" dirty="0">
                <a:ea typeface="BIZ UDPゴシック" panose="020B0400000000000000" pitchFamily="50" charset="-128"/>
              </a:rPr>
              <a:t>8.9%</a:t>
            </a:r>
          </a:p>
          <a:p>
            <a:r>
              <a:rPr kumimoji="1" lang="ja-JP" altLang="en-US" sz="1600" dirty="0">
                <a:ea typeface="BIZ UDPゴシック" panose="020B0400000000000000" pitchFamily="50" charset="-128"/>
              </a:rPr>
              <a:t>負例：</a:t>
            </a:r>
            <a:r>
              <a:rPr kumimoji="1" lang="en-US" altLang="ja-JP" sz="1600" dirty="0">
                <a:ea typeface="BIZ UDPゴシック" panose="020B0400000000000000" pitchFamily="50" charset="-128"/>
              </a:rPr>
              <a:t>91.1%</a:t>
            </a:r>
            <a:endParaRPr kumimoji="1" lang="ja-JP" altLang="en-US" sz="1600" dirty="0">
              <a:ea typeface="BIZ UDPゴシック" panose="020B0400000000000000" pitchFamily="50" charset="-128"/>
            </a:endParaRPr>
          </a:p>
        </p:txBody>
      </p:sp>
      <p:sp>
        <p:nvSpPr>
          <p:cNvPr id="4" name="テキスト ボックス 3"/>
          <p:cNvSpPr txBox="1"/>
          <p:nvPr/>
        </p:nvSpPr>
        <p:spPr>
          <a:xfrm>
            <a:off x="561385" y="6074171"/>
            <a:ext cx="7925439"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rPr>
              <a:t>Uncertainty Sampling</a:t>
            </a:r>
            <a:r>
              <a:rPr kumimoji="1" lang="ja-JP" altLang="en-US" dirty="0" smtClean="0">
                <a:latin typeface="メイリオ" panose="020B0604030504040204" pitchFamily="50" charset="-128"/>
                <a:ea typeface="メイリオ" panose="020B0604030504040204" pitchFamily="50" charset="-128"/>
              </a:rPr>
              <a:t>で追加学習を行った結果</a:t>
            </a:r>
            <a:r>
              <a:rPr kumimoji="1" lang="en-US" altLang="ja-JP" dirty="0">
                <a:latin typeface="メイリオ" panose="020B0604030504040204" pitchFamily="50" charset="-128"/>
                <a:ea typeface="メイリオ" panose="020B0604030504040204" pitchFamily="50" charset="-128"/>
              </a:rPr>
              <a:t>DOOR</a:t>
            </a:r>
            <a:r>
              <a:rPr kumimoji="1" lang="ja-JP" altLang="en-US" dirty="0">
                <a:latin typeface="メイリオ" panose="020B0604030504040204" pitchFamily="50" charset="-128"/>
                <a:ea typeface="メイリオ" panose="020B0604030504040204" pitchFamily="50" charset="-128"/>
              </a:rPr>
              <a:t>のみ</a:t>
            </a:r>
            <a:r>
              <a:rPr kumimoji="1" lang="en-US" altLang="ja-JP" dirty="0">
                <a:latin typeface="メイリオ" panose="020B0604030504040204" pitchFamily="50" charset="-128"/>
                <a:ea typeface="メイリオ" panose="020B0604030504040204" pitchFamily="50" charset="-128"/>
              </a:rPr>
              <a:t>AUC</a:t>
            </a:r>
            <a:r>
              <a:rPr kumimoji="1" lang="ja-JP" altLang="en-US" dirty="0" err="1">
                <a:latin typeface="メイリオ" panose="020B0604030504040204" pitchFamily="50" charset="-128"/>
                <a:ea typeface="メイリオ" panose="020B0604030504040204" pitchFamily="50" charset="-128"/>
              </a:rPr>
              <a:t>が低</a:t>
            </a:r>
            <a:r>
              <a:rPr kumimoji="1" lang="ja-JP" altLang="en-US" dirty="0">
                <a:latin typeface="メイリオ" panose="020B0604030504040204" pitchFamily="50" charset="-128"/>
                <a:ea typeface="メイリオ" panose="020B0604030504040204" pitchFamily="50" charset="-128"/>
              </a:rPr>
              <a:t>下した</a:t>
            </a:r>
            <a:endParaRPr kumimoji="1" lang="en-US" altLang="ja-JP"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561385" y="1858959"/>
            <a:ext cx="5346272" cy="923330"/>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・各イベントが独立に発生</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AUC</a:t>
            </a:r>
            <a:r>
              <a:rPr kumimoji="1" lang="ja-JP" altLang="en-US" dirty="0">
                <a:latin typeface="メイリオ" panose="020B0604030504040204" pitchFamily="50" charset="-128"/>
                <a:ea typeface="メイリオ" panose="020B0604030504040204" pitchFamily="50" charset="-128"/>
              </a:rPr>
              <a:t>を損失関数として学習</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・閾値は</a:t>
            </a:r>
            <a:r>
              <a:rPr kumimoji="1" lang="en-US" altLang="ja-JP" dirty="0">
                <a:latin typeface="メイリオ" panose="020B0604030504040204" pitchFamily="50" charset="-128"/>
                <a:ea typeface="メイリオ" panose="020B0604030504040204" pitchFamily="50" charset="-128"/>
              </a:rPr>
              <a:t>Accuracy</a:t>
            </a:r>
            <a:r>
              <a:rPr kumimoji="1" lang="ja-JP" altLang="en-US" dirty="0">
                <a:latin typeface="メイリオ" panose="020B0604030504040204" pitchFamily="50" charset="-128"/>
                <a:ea typeface="メイリオ" panose="020B0604030504040204" pitchFamily="50" charset="-128"/>
              </a:rPr>
              <a:t>が最大となるようなものを選ぶ</a:t>
            </a:r>
          </a:p>
        </p:txBody>
      </p:sp>
      <p:sp>
        <p:nvSpPr>
          <p:cNvPr id="19" name="テキスト ボックス 18">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2289781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1005403"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目的</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7</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7DE20BA6-3EB3-FE41-8F49-1BF723ADB041}"/>
              </a:ext>
            </a:extLst>
          </p:cNvPr>
          <p:cNvSpPr/>
          <p:nvPr/>
        </p:nvSpPr>
        <p:spPr>
          <a:xfrm>
            <a:off x="478324" y="1198746"/>
            <a:ext cx="4202858"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8103663-B903-9A4F-9280-CFB864F86A4B}"/>
              </a:ext>
            </a:extLst>
          </p:cNvPr>
          <p:cNvSpPr txBox="1"/>
          <p:nvPr/>
        </p:nvSpPr>
        <p:spPr>
          <a:xfrm>
            <a:off x="318977" y="1114325"/>
            <a:ext cx="8565531" cy="3970318"/>
          </a:xfrm>
          <a:prstGeom prst="rect">
            <a:avLst/>
          </a:prstGeom>
          <a:noFill/>
        </p:spPr>
        <p:txBody>
          <a:bodyPr wrap="square" rtlCol="0">
            <a:spAutoFit/>
          </a:bodyPr>
          <a:lstStyle/>
          <a:p>
            <a:pPr>
              <a:lnSpc>
                <a:spcPct val="150000"/>
              </a:lnSpc>
            </a:pPr>
            <a:r>
              <a:rPr kumimoji="1" lang="ja-JP" altLang="en-US" sz="2400" dirty="0">
                <a:latin typeface="Meiryo UI" panose="020B0604030504040204" pitchFamily="50" charset="-128"/>
                <a:ea typeface="Meiryo UI" panose="020B0604030504040204" pitchFamily="50" charset="-128"/>
              </a:rPr>
              <a:t>目標：識別器の最適な更新手法の開発</a:t>
            </a:r>
            <a:endParaRPr kumimoji="1" lang="en-US" altLang="ja-JP" sz="2400" dirty="0">
              <a:latin typeface="Meiryo UI" panose="020B0604030504040204" pitchFamily="50" charset="-128"/>
              <a:ea typeface="Meiryo UI" panose="020B0604030504040204" pitchFamily="50" charset="-128"/>
            </a:endParaRPr>
          </a:p>
          <a:p>
            <a:pPr>
              <a:lnSpc>
                <a:spcPct val="150000"/>
              </a:lnSpc>
            </a:pPr>
            <a:endParaRPr kumimoji="1" lang="en-US" altLang="ja-JP" sz="2400" dirty="0">
              <a:latin typeface="Meiryo UI" panose="020B0604030504040204" pitchFamily="50" charset="-128"/>
              <a:ea typeface="Meiryo UI" panose="020B0604030504040204" pitchFamily="50" charset="-128"/>
            </a:endParaRPr>
          </a:p>
          <a:p>
            <a:pPr>
              <a:lnSpc>
                <a:spcPct val="150000"/>
              </a:lnSpc>
            </a:pPr>
            <a:r>
              <a:rPr kumimoji="1" lang="ja-JP" altLang="en-US" sz="2400" dirty="0">
                <a:latin typeface="Meiryo UI" panose="020B0604030504040204" pitchFamily="50" charset="-128"/>
                <a:ea typeface="Meiryo UI" panose="020B0604030504040204" pitchFamily="50" charset="-128"/>
              </a:rPr>
              <a:t>課題：</a:t>
            </a:r>
            <a:r>
              <a:rPr kumimoji="1" lang="en-US" altLang="ja-JP" sz="2400" dirty="0">
                <a:latin typeface="Meiryo UI" panose="020B0604030504040204" pitchFamily="50" charset="-128"/>
                <a:ea typeface="Meiryo UI" panose="020B0604030504040204" pitchFamily="50" charset="-128"/>
              </a:rPr>
              <a:t>Uncertainty Sampling </a:t>
            </a:r>
            <a:r>
              <a:rPr kumimoji="1" lang="ja-JP" altLang="en-US" sz="2400" dirty="0">
                <a:latin typeface="Meiryo UI" panose="020B0604030504040204" pitchFamily="50" charset="-128"/>
                <a:ea typeface="Meiryo UI" panose="020B0604030504040204" pitchFamily="50" charset="-128"/>
              </a:rPr>
              <a:t>によって更新データを</a:t>
            </a:r>
            <a:endParaRPr kumimoji="1" lang="en-US" altLang="ja-JP" sz="2400" dirty="0">
              <a:latin typeface="Meiryo UI" panose="020B0604030504040204" pitchFamily="50" charset="-128"/>
              <a:ea typeface="Meiryo UI" panose="020B0604030504040204" pitchFamily="50" charset="-128"/>
            </a:endParaRPr>
          </a:p>
          <a:p>
            <a:pPr>
              <a:lnSpc>
                <a:spcPct val="150000"/>
              </a:lnSpc>
            </a:pPr>
            <a:r>
              <a:rPr kumimoji="1" lang="en-US" altLang="ja-JP" sz="2400" dirty="0">
                <a:latin typeface="Meiryo UI" panose="020B0604030504040204" pitchFamily="50" charset="-128"/>
                <a:ea typeface="Meiryo UI" panose="020B0604030504040204" pitchFamily="50" charset="-128"/>
              </a:rPr>
              <a:t>		</a:t>
            </a:r>
            <a:r>
              <a:rPr kumimoji="1" lang="ja-JP" altLang="en-US" sz="2400" dirty="0">
                <a:latin typeface="Meiryo UI" panose="020B0604030504040204" pitchFamily="50" charset="-128"/>
                <a:ea typeface="Meiryo UI" panose="020B0604030504040204" pitchFamily="50" charset="-128"/>
              </a:rPr>
              <a:t>選択した際</a:t>
            </a:r>
            <a:r>
              <a:rPr kumimoji="1" lang="en-US" altLang="ja-JP" sz="2400" dirty="0">
                <a:latin typeface="Meiryo UI" panose="020B0604030504040204" pitchFamily="50" charset="-128"/>
                <a:ea typeface="Meiryo UI" panose="020B0604030504040204" pitchFamily="50" charset="-128"/>
              </a:rPr>
              <a:t>, DOOR</a:t>
            </a:r>
            <a:r>
              <a:rPr kumimoji="1" lang="ja-JP" altLang="en-US" sz="2400" dirty="0">
                <a:latin typeface="Meiryo UI" panose="020B0604030504040204" pitchFamily="50" charset="-128"/>
                <a:ea typeface="Meiryo UI" panose="020B0604030504040204" pitchFamily="50" charset="-128"/>
              </a:rPr>
              <a:t>のみ</a:t>
            </a:r>
            <a:r>
              <a:rPr kumimoji="1" lang="en-US" altLang="ja-JP" sz="2400" dirty="0">
                <a:latin typeface="Meiryo UI" panose="020B0604030504040204" pitchFamily="50" charset="-128"/>
                <a:ea typeface="Meiryo UI" panose="020B0604030504040204" pitchFamily="50" charset="-128"/>
              </a:rPr>
              <a:t>AUC</a:t>
            </a:r>
            <a:r>
              <a:rPr kumimoji="1" lang="ja-JP" altLang="en-US" sz="2400" dirty="0">
                <a:latin typeface="Meiryo UI" panose="020B0604030504040204" pitchFamily="50" charset="-128"/>
                <a:ea typeface="Meiryo UI" panose="020B0604030504040204" pitchFamily="50" charset="-128"/>
              </a:rPr>
              <a:t>が低下する</a:t>
            </a:r>
            <a:endParaRPr kumimoji="1" lang="en-US" altLang="ja-JP" sz="2400" dirty="0">
              <a:latin typeface="Meiryo UI" panose="020B0604030504040204" pitchFamily="50" charset="-128"/>
              <a:ea typeface="Meiryo UI" panose="020B0604030504040204" pitchFamily="50" charset="-128"/>
            </a:endParaRPr>
          </a:p>
          <a:p>
            <a:pPr>
              <a:lnSpc>
                <a:spcPct val="150000"/>
              </a:lnSpc>
            </a:pPr>
            <a:endParaRPr kumimoji="1" lang="en-US" altLang="ja-JP" sz="2400" dirty="0">
              <a:latin typeface="Meiryo UI" panose="020B0604030504040204" pitchFamily="50" charset="-128"/>
              <a:ea typeface="Meiryo UI" panose="020B0604030504040204" pitchFamily="50" charset="-128"/>
            </a:endParaRPr>
          </a:p>
          <a:p>
            <a:pPr>
              <a:lnSpc>
                <a:spcPct val="150000"/>
              </a:lnSpc>
            </a:pPr>
            <a:r>
              <a:rPr kumimoji="1" lang="ja-JP" altLang="en-US" sz="2400" dirty="0">
                <a:latin typeface="Meiryo UI" panose="020B0604030504040204" pitchFamily="50" charset="-128"/>
                <a:ea typeface="Meiryo UI" panose="020B0604030504040204" pitchFamily="50" charset="-128"/>
              </a:rPr>
              <a:t>目的：</a:t>
            </a:r>
            <a:r>
              <a:rPr kumimoji="1" lang="en-US" altLang="ja-JP" sz="2400" dirty="0">
                <a:latin typeface="Meiryo UI" panose="020B0604030504040204" pitchFamily="50" charset="-128"/>
                <a:ea typeface="Meiryo UI" panose="020B0604030504040204" pitchFamily="50" charset="-128"/>
              </a:rPr>
              <a:t>1. </a:t>
            </a:r>
            <a:r>
              <a:rPr kumimoji="1" lang="ja-JP" altLang="en-US" sz="2400" dirty="0">
                <a:latin typeface="Meiryo UI" panose="020B0604030504040204" pitchFamily="50" charset="-128"/>
                <a:ea typeface="Meiryo UI" panose="020B0604030504040204" pitchFamily="50" charset="-128"/>
              </a:rPr>
              <a:t>既往</a:t>
            </a:r>
            <a:r>
              <a:rPr kumimoji="1" lang="ja-JP" altLang="en-US" sz="2400" dirty="0" smtClean="0">
                <a:latin typeface="Meiryo UI" panose="020B0604030504040204" pitchFamily="50" charset="-128"/>
                <a:ea typeface="Meiryo UI" panose="020B0604030504040204" pitchFamily="50" charset="-128"/>
              </a:rPr>
              <a:t>研究</a:t>
            </a:r>
            <a:r>
              <a:rPr kumimoji="1" lang="ja-JP" altLang="en-US" sz="2400" dirty="0">
                <a:latin typeface="Meiryo UI" panose="020B0604030504040204" pitchFamily="50" charset="-128"/>
                <a:ea typeface="Meiryo UI" panose="020B0604030504040204" pitchFamily="50" charset="-128"/>
              </a:rPr>
              <a:t>において</a:t>
            </a:r>
            <a:r>
              <a:rPr kumimoji="1" lang="en-US" altLang="ja-JP" sz="2400" dirty="0">
                <a:latin typeface="Meiryo UI" panose="020B0604030504040204" pitchFamily="50" charset="-128"/>
                <a:ea typeface="Meiryo UI" panose="020B0604030504040204" pitchFamily="50" charset="-128"/>
              </a:rPr>
              <a:t>DOOR</a:t>
            </a:r>
            <a:r>
              <a:rPr kumimoji="1" lang="ja-JP" altLang="en-US" sz="2400" dirty="0">
                <a:latin typeface="Meiryo UI" panose="020B0604030504040204" pitchFamily="50" charset="-128"/>
                <a:ea typeface="Meiryo UI" panose="020B0604030504040204" pitchFamily="50" charset="-128"/>
              </a:rPr>
              <a:t>の</a:t>
            </a:r>
            <a:r>
              <a:rPr kumimoji="1" lang="en-US" altLang="ja-JP" sz="2400" dirty="0">
                <a:latin typeface="Meiryo UI" panose="020B0604030504040204" pitchFamily="50" charset="-128"/>
                <a:ea typeface="Meiryo UI" panose="020B0604030504040204" pitchFamily="50" charset="-128"/>
              </a:rPr>
              <a:t>AUC</a:t>
            </a:r>
            <a:r>
              <a:rPr kumimoji="1" lang="ja-JP" altLang="en-US" sz="2400" dirty="0">
                <a:latin typeface="Meiryo UI" panose="020B0604030504040204" pitchFamily="50" charset="-128"/>
                <a:ea typeface="Meiryo UI" panose="020B0604030504040204" pitchFamily="50" charset="-128"/>
              </a:rPr>
              <a:t>が低下する原因の調査</a:t>
            </a:r>
            <a:endParaRPr kumimoji="1" lang="en-US" altLang="ja-JP" sz="2400" dirty="0">
              <a:latin typeface="Meiryo UI" panose="020B0604030504040204" pitchFamily="50" charset="-128"/>
              <a:ea typeface="Meiryo UI" panose="020B0604030504040204" pitchFamily="50" charset="-128"/>
            </a:endParaRPr>
          </a:p>
          <a:p>
            <a:pPr>
              <a:lnSpc>
                <a:spcPct val="150000"/>
              </a:lnSpc>
            </a:pPr>
            <a:r>
              <a:rPr kumimoji="1" lang="en-US" altLang="ja-JP" sz="2400" dirty="0">
                <a:latin typeface="Meiryo UI" panose="020B0604030504040204" pitchFamily="50" charset="-128"/>
                <a:ea typeface="Meiryo UI" panose="020B0604030504040204" pitchFamily="50" charset="-128"/>
              </a:rPr>
              <a:t>		2. </a:t>
            </a:r>
            <a:r>
              <a:rPr kumimoji="1" lang="ja-JP" altLang="en-US" sz="2400" dirty="0">
                <a:latin typeface="Meiryo UI" panose="020B0604030504040204" pitchFamily="50" charset="-128"/>
                <a:ea typeface="Meiryo UI" panose="020B0604030504040204" pitchFamily="50" charset="-128"/>
              </a:rPr>
              <a:t>よりコストパフォーマンスのよいモデル更新手法の検討</a:t>
            </a:r>
            <a:endParaRPr kumimoji="1" lang="en-US" altLang="ja-JP" sz="2400" dirty="0">
              <a:latin typeface="Meiryo UI" panose="020B0604030504040204" pitchFamily="50" charset="-128"/>
              <a:ea typeface="Meiryo UI" panose="020B0604030504040204" pitchFamily="50" charset="-128"/>
            </a:endParaRPr>
          </a:p>
        </p:txBody>
      </p:sp>
      <p:sp>
        <p:nvSpPr>
          <p:cNvPr id="10" name="1 つの角を切り取った四角形 9">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4" name="テキスト ボックス 13">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1754787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4044697"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研究手法　</a:t>
            </a:r>
            <a:r>
              <a:rPr kumimoji="1" lang="en"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使用データ</a:t>
            </a:r>
            <a:r>
              <a:rPr lang="en-US" altLang="ja-JP" sz="2400" dirty="0">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8</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DFBA7DE-8E75-F94B-AD9A-0886EC11A234}"/>
              </a:ext>
            </a:extLst>
          </p:cNvPr>
          <p:cNvSpPr/>
          <p:nvPr/>
        </p:nvSpPr>
        <p:spPr>
          <a:xfrm>
            <a:off x="314550" y="1376150"/>
            <a:ext cx="8569958" cy="5349493"/>
          </a:xfrm>
          <a:prstGeom prst="rect">
            <a:avLst/>
          </a:prstGeom>
          <a:noFill/>
          <a:ln w="28575">
            <a:solidFill>
              <a:srgbClr val="0070C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8" name="正方形/長方形 17">
            <a:extLst>
              <a:ext uri="{FF2B5EF4-FFF2-40B4-BE49-F238E27FC236}">
                <a16:creationId xmlns:a16="http://schemas.microsoft.com/office/drawing/2014/main" id="{7DE20BA6-3EB3-FE41-8F49-1BF723ADB041}"/>
              </a:ext>
            </a:extLst>
          </p:cNvPr>
          <p:cNvSpPr/>
          <p:nvPr/>
        </p:nvSpPr>
        <p:spPr>
          <a:xfrm>
            <a:off x="478324" y="1198746"/>
            <a:ext cx="3318277"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grpSp>
        <p:nvGrpSpPr>
          <p:cNvPr id="42" name="グループ化 41">
            <a:extLst>
              <a:ext uri="{FF2B5EF4-FFF2-40B4-BE49-F238E27FC236}">
                <a16:creationId xmlns:a16="http://schemas.microsoft.com/office/drawing/2014/main" id="{874AE7F1-CA86-7A48-920B-8A82F3B149C7}"/>
              </a:ext>
            </a:extLst>
          </p:cNvPr>
          <p:cNvGrpSpPr/>
          <p:nvPr/>
        </p:nvGrpSpPr>
        <p:grpSpPr>
          <a:xfrm>
            <a:off x="936767" y="1640777"/>
            <a:ext cx="7415675" cy="4347422"/>
            <a:chOff x="699247" y="1596395"/>
            <a:chExt cx="7941945" cy="4655947"/>
          </a:xfrm>
        </p:grpSpPr>
        <p:sp>
          <p:nvSpPr>
            <p:cNvPr id="71" name="角丸四角形 70">
              <a:extLst>
                <a:ext uri="{FF2B5EF4-FFF2-40B4-BE49-F238E27FC236}">
                  <a16:creationId xmlns:a16="http://schemas.microsoft.com/office/drawing/2014/main" id="{9A8CCAF8-368A-1443-B53A-19CA94C698F4}"/>
                </a:ext>
              </a:extLst>
            </p:cNvPr>
            <p:cNvSpPr/>
            <p:nvPr/>
          </p:nvSpPr>
          <p:spPr>
            <a:xfrm>
              <a:off x="1080676" y="2038309"/>
              <a:ext cx="2985247" cy="1973759"/>
            </a:xfrm>
            <a:prstGeom prst="roundRect">
              <a:avLst/>
            </a:prstGeom>
            <a:solidFill>
              <a:srgbClr val="0070C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70" name="角丸四角形 69">
              <a:extLst>
                <a:ext uri="{FF2B5EF4-FFF2-40B4-BE49-F238E27FC236}">
                  <a16:creationId xmlns:a16="http://schemas.microsoft.com/office/drawing/2014/main" id="{46206B9D-092A-9549-911F-49E0EBB48E1F}"/>
                </a:ext>
              </a:extLst>
            </p:cNvPr>
            <p:cNvSpPr/>
            <p:nvPr/>
          </p:nvSpPr>
          <p:spPr>
            <a:xfrm>
              <a:off x="5283645" y="1997764"/>
              <a:ext cx="2985247" cy="1973759"/>
            </a:xfrm>
            <a:prstGeom prst="roundRect">
              <a:avLst/>
            </a:prstGeom>
            <a:solidFill>
              <a:schemeClr val="accent4">
                <a:alpha val="43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69" name="角丸四角形 68">
              <a:extLst>
                <a:ext uri="{FF2B5EF4-FFF2-40B4-BE49-F238E27FC236}">
                  <a16:creationId xmlns:a16="http://schemas.microsoft.com/office/drawing/2014/main" id="{9B4AEA9F-8AFD-624F-A818-29705E11D853}"/>
                </a:ext>
              </a:extLst>
            </p:cNvPr>
            <p:cNvSpPr/>
            <p:nvPr/>
          </p:nvSpPr>
          <p:spPr>
            <a:xfrm>
              <a:off x="5350960" y="4076877"/>
              <a:ext cx="2985247" cy="1973759"/>
            </a:xfrm>
            <a:prstGeom prst="roundRect">
              <a:avLst/>
            </a:prstGeom>
            <a:solidFill>
              <a:schemeClr val="accent4">
                <a:alpha val="13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8" name="角丸四角形 27">
              <a:extLst>
                <a:ext uri="{FF2B5EF4-FFF2-40B4-BE49-F238E27FC236}">
                  <a16:creationId xmlns:a16="http://schemas.microsoft.com/office/drawing/2014/main" id="{D053B858-15CC-BE42-BFCC-1E0CFA1BAE5D}"/>
                </a:ext>
              </a:extLst>
            </p:cNvPr>
            <p:cNvSpPr/>
            <p:nvPr/>
          </p:nvSpPr>
          <p:spPr>
            <a:xfrm>
              <a:off x="1075765" y="4076877"/>
              <a:ext cx="2985247" cy="1973759"/>
            </a:xfrm>
            <a:prstGeom prst="roundRect">
              <a:avLst/>
            </a:prstGeom>
            <a:solidFill>
              <a:srgbClr val="00B0F0">
                <a:alpha val="13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grpSp>
          <p:nvGrpSpPr>
            <p:cNvPr id="14" name="グループ化 13">
              <a:extLst>
                <a:ext uri="{FF2B5EF4-FFF2-40B4-BE49-F238E27FC236}">
                  <a16:creationId xmlns:a16="http://schemas.microsoft.com/office/drawing/2014/main" id="{FF27511C-E6FC-E84D-87B2-49F809167BFD}"/>
                </a:ext>
              </a:extLst>
            </p:cNvPr>
            <p:cNvGrpSpPr/>
            <p:nvPr/>
          </p:nvGrpSpPr>
          <p:grpSpPr>
            <a:xfrm>
              <a:off x="1639376" y="2283378"/>
              <a:ext cx="2297557" cy="1682705"/>
              <a:chOff x="799361" y="1763736"/>
              <a:chExt cx="3991191" cy="2923103"/>
            </a:xfrm>
          </p:grpSpPr>
          <p:pic>
            <p:nvPicPr>
              <p:cNvPr id="10" name="図 9">
                <a:extLst>
                  <a:ext uri="{FF2B5EF4-FFF2-40B4-BE49-F238E27FC236}">
                    <a16:creationId xmlns:a16="http://schemas.microsoft.com/office/drawing/2014/main" id="{9BE53B3E-0827-E440-A891-366286EAADC8}"/>
                  </a:ext>
                </a:extLst>
              </p:cNvPr>
              <p:cNvPicPr>
                <a:picLocks noChangeAspect="1"/>
              </p:cNvPicPr>
              <p:nvPr/>
            </p:nvPicPr>
            <p:blipFill>
              <a:blip r:embed="rId3"/>
              <a:stretch>
                <a:fillRect/>
              </a:stretch>
            </p:blipFill>
            <p:spPr>
              <a:xfrm>
                <a:off x="1629728" y="1763736"/>
                <a:ext cx="2490550" cy="1933289"/>
              </a:xfrm>
              <a:prstGeom prst="rect">
                <a:avLst/>
              </a:prstGeom>
            </p:spPr>
          </p:pic>
          <p:pic>
            <p:nvPicPr>
              <p:cNvPr id="33" name="図 32">
                <a:extLst>
                  <a:ext uri="{FF2B5EF4-FFF2-40B4-BE49-F238E27FC236}">
                    <a16:creationId xmlns:a16="http://schemas.microsoft.com/office/drawing/2014/main" id="{59A4B52F-E25E-D548-B3B5-15D3AE6B5C97}"/>
                  </a:ext>
                </a:extLst>
              </p:cNvPr>
              <p:cNvPicPr>
                <a:picLocks noChangeAspect="1"/>
              </p:cNvPicPr>
              <p:nvPr/>
            </p:nvPicPr>
            <p:blipFill>
              <a:blip r:embed="rId3"/>
              <a:stretch>
                <a:fillRect/>
              </a:stretch>
            </p:blipFill>
            <p:spPr>
              <a:xfrm>
                <a:off x="1351822" y="2019173"/>
                <a:ext cx="2490550" cy="1933289"/>
              </a:xfrm>
              <a:prstGeom prst="rect">
                <a:avLst/>
              </a:prstGeom>
            </p:spPr>
          </p:pic>
          <p:pic>
            <p:nvPicPr>
              <p:cNvPr id="34" name="図 33">
                <a:extLst>
                  <a:ext uri="{FF2B5EF4-FFF2-40B4-BE49-F238E27FC236}">
                    <a16:creationId xmlns:a16="http://schemas.microsoft.com/office/drawing/2014/main" id="{B11B69D3-E66E-3B49-8E5B-C2EE16F6958F}"/>
                  </a:ext>
                </a:extLst>
              </p:cNvPr>
              <p:cNvPicPr>
                <a:picLocks noChangeAspect="1"/>
              </p:cNvPicPr>
              <p:nvPr/>
            </p:nvPicPr>
            <p:blipFill>
              <a:blip r:embed="rId3"/>
              <a:stretch>
                <a:fillRect/>
              </a:stretch>
            </p:blipFill>
            <p:spPr>
              <a:xfrm>
                <a:off x="1077267" y="2261003"/>
                <a:ext cx="2490550" cy="1933289"/>
              </a:xfrm>
              <a:prstGeom prst="rect">
                <a:avLst/>
              </a:prstGeom>
            </p:spPr>
          </p:pic>
          <p:pic>
            <p:nvPicPr>
              <p:cNvPr id="35" name="図 34">
                <a:extLst>
                  <a:ext uri="{FF2B5EF4-FFF2-40B4-BE49-F238E27FC236}">
                    <a16:creationId xmlns:a16="http://schemas.microsoft.com/office/drawing/2014/main" id="{14E1D5B0-D578-BD44-AED0-6A9E272F29CF}"/>
                  </a:ext>
                </a:extLst>
              </p:cNvPr>
              <p:cNvPicPr>
                <a:picLocks noChangeAspect="1"/>
              </p:cNvPicPr>
              <p:nvPr/>
            </p:nvPicPr>
            <p:blipFill>
              <a:blip r:embed="rId3"/>
              <a:stretch>
                <a:fillRect/>
              </a:stretch>
            </p:blipFill>
            <p:spPr>
              <a:xfrm>
                <a:off x="799361" y="2502833"/>
                <a:ext cx="2490550" cy="1933289"/>
              </a:xfrm>
              <a:prstGeom prst="rect">
                <a:avLst/>
              </a:prstGeom>
            </p:spPr>
          </p:pic>
          <p:sp>
            <p:nvSpPr>
              <p:cNvPr id="5" name="テキスト ボックス 4">
                <a:extLst>
                  <a:ext uri="{FF2B5EF4-FFF2-40B4-BE49-F238E27FC236}">
                    <a16:creationId xmlns:a16="http://schemas.microsoft.com/office/drawing/2014/main" id="{C0A7098C-3509-9B4C-B9E7-E918620A5440}"/>
                  </a:ext>
                </a:extLst>
              </p:cNvPr>
              <p:cNvSpPr txBox="1"/>
              <p:nvPr/>
            </p:nvSpPr>
            <p:spPr>
              <a:xfrm>
                <a:off x="4017549" y="3100145"/>
                <a:ext cx="773003" cy="687115"/>
              </a:xfrm>
              <a:prstGeom prst="rect">
                <a:avLst/>
              </a:prstGeom>
              <a:noFill/>
            </p:spPr>
            <p:txBody>
              <a:bodyPr wrap="none" rtlCol="0">
                <a:spAutoFit/>
              </a:bodyPr>
              <a:lstStyle/>
              <a:p>
                <a:r>
                  <a:rPr kumimoji="1" lang="en-US" altLang="ja-JP" dirty="0">
                    <a:ea typeface="BIZ UDPゴシック" panose="020B0400000000000000" pitchFamily="50" charset="-128"/>
                  </a:rPr>
                  <a:t>①</a:t>
                </a:r>
                <a:endParaRPr kumimoji="1" lang="ja-JP" altLang="en-US" dirty="0">
                  <a:ea typeface="BIZ UDPゴシック" panose="020B0400000000000000" pitchFamily="50" charset="-128"/>
                </a:endParaRPr>
              </a:p>
            </p:txBody>
          </p:sp>
          <p:sp>
            <p:nvSpPr>
              <p:cNvPr id="37" name="テキスト ボックス 36">
                <a:extLst>
                  <a:ext uri="{FF2B5EF4-FFF2-40B4-BE49-F238E27FC236}">
                    <a16:creationId xmlns:a16="http://schemas.microsoft.com/office/drawing/2014/main" id="{1B53FC1A-75DD-634B-A608-C9F9D544370B}"/>
                  </a:ext>
                </a:extLst>
              </p:cNvPr>
              <p:cNvSpPr txBox="1"/>
              <p:nvPr/>
            </p:nvSpPr>
            <p:spPr>
              <a:xfrm>
                <a:off x="3638111" y="3428999"/>
                <a:ext cx="773003" cy="687115"/>
              </a:xfrm>
              <a:prstGeom prst="rect">
                <a:avLst/>
              </a:prstGeom>
              <a:noFill/>
            </p:spPr>
            <p:txBody>
              <a:bodyPr wrap="none" rtlCol="0">
                <a:spAutoFit/>
              </a:bodyPr>
              <a:lstStyle/>
              <a:p>
                <a:r>
                  <a:rPr kumimoji="1" lang="en-US" altLang="ja-JP" dirty="0">
                    <a:ea typeface="BIZ UDPゴシック" panose="020B0400000000000000" pitchFamily="50" charset="-128"/>
                  </a:rPr>
                  <a:t>②</a:t>
                </a:r>
                <a:endParaRPr kumimoji="1" lang="ja-JP" altLang="en-US" dirty="0">
                  <a:ea typeface="BIZ UDPゴシック" panose="020B0400000000000000" pitchFamily="50" charset="-128"/>
                </a:endParaRPr>
              </a:p>
            </p:txBody>
          </p:sp>
          <p:sp>
            <p:nvSpPr>
              <p:cNvPr id="38" name="テキスト ボックス 37">
                <a:extLst>
                  <a:ext uri="{FF2B5EF4-FFF2-40B4-BE49-F238E27FC236}">
                    <a16:creationId xmlns:a16="http://schemas.microsoft.com/office/drawing/2014/main" id="{355D6B46-31E9-C644-A448-E7B5E213B7A3}"/>
                  </a:ext>
                </a:extLst>
              </p:cNvPr>
              <p:cNvSpPr txBox="1"/>
              <p:nvPr/>
            </p:nvSpPr>
            <p:spPr>
              <a:xfrm>
                <a:off x="3243710" y="3744287"/>
                <a:ext cx="773003" cy="687115"/>
              </a:xfrm>
              <a:prstGeom prst="rect">
                <a:avLst/>
              </a:prstGeom>
              <a:noFill/>
            </p:spPr>
            <p:txBody>
              <a:bodyPr wrap="none" rtlCol="0">
                <a:spAutoFit/>
              </a:bodyPr>
              <a:lstStyle/>
              <a:p>
                <a:r>
                  <a:rPr kumimoji="1" lang="en-US" altLang="ja-JP" dirty="0">
                    <a:ea typeface="BIZ UDPゴシック" panose="020B0400000000000000" pitchFamily="50" charset="-128"/>
                  </a:rPr>
                  <a:t>③</a:t>
                </a:r>
                <a:endParaRPr kumimoji="1" lang="ja-JP" altLang="en-US" dirty="0">
                  <a:ea typeface="BIZ UDPゴシック" panose="020B0400000000000000" pitchFamily="50" charset="-128"/>
                </a:endParaRPr>
              </a:p>
            </p:txBody>
          </p:sp>
          <p:sp>
            <p:nvSpPr>
              <p:cNvPr id="39" name="テキスト ボックス 38">
                <a:extLst>
                  <a:ext uri="{FF2B5EF4-FFF2-40B4-BE49-F238E27FC236}">
                    <a16:creationId xmlns:a16="http://schemas.microsoft.com/office/drawing/2014/main" id="{2F0A4C87-7FCF-D04A-95B6-053CD043C523}"/>
                  </a:ext>
                </a:extLst>
              </p:cNvPr>
              <p:cNvSpPr txBox="1"/>
              <p:nvPr/>
            </p:nvSpPr>
            <p:spPr>
              <a:xfrm>
                <a:off x="2874413" y="3999724"/>
                <a:ext cx="773003" cy="687115"/>
              </a:xfrm>
              <a:prstGeom prst="rect">
                <a:avLst/>
              </a:prstGeom>
              <a:noFill/>
            </p:spPr>
            <p:txBody>
              <a:bodyPr wrap="none" rtlCol="0">
                <a:spAutoFit/>
              </a:bodyPr>
              <a:lstStyle/>
              <a:p>
                <a:r>
                  <a:rPr kumimoji="1" lang="en-US" altLang="ja-JP" dirty="0">
                    <a:ea typeface="BIZ UDPゴシック" panose="020B0400000000000000" pitchFamily="50" charset="-128"/>
                  </a:rPr>
                  <a:t>④</a:t>
                </a:r>
                <a:endParaRPr kumimoji="1" lang="ja-JP" altLang="en-US" dirty="0">
                  <a:ea typeface="BIZ UDPゴシック" panose="020B0400000000000000" pitchFamily="50" charset="-128"/>
                </a:endParaRPr>
              </a:p>
            </p:txBody>
          </p:sp>
        </p:grpSp>
        <p:grpSp>
          <p:nvGrpSpPr>
            <p:cNvPr id="21" name="グループ化 20">
              <a:extLst>
                <a:ext uri="{FF2B5EF4-FFF2-40B4-BE49-F238E27FC236}">
                  <a16:creationId xmlns:a16="http://schemas.microsoft.com/office/drawing/2014/main" id="{C18C9F8D-F699-E840-A947-C19AA15D3993}"/>
                </a:ext>
              </a:extLst>
            </p:cNvPr>
            <p:cNvGrpSpPr/>
            <p:nvPr/>
          </p:nvGrpSpPr>
          <p:grpSpPr>
            <a:xfrm>
              <a:off x="1871706" y="4561215"/>
              <a:ext cx="1639505" cy="1257240"/>
              <a:chOff x="1368960" y="4281839"/>
              <a:chExt cx="2848054" cy="2184005"/>
            </a:xfrm>
          </p:grpSpPr>
          <p:pic>
            <p:nvPicPr>
              <p:cNvPr id="40" name="図 39">
                <a:extLst>
                  <a:ext uri="{FF2B5EF4-FFF2-40B4-BE49-F238E27FC236}">
                    <a16:creationId xmlns:a16="http://schemas.microsoft.com/office/drawing/2014/main" id="{CF90A4C3-F54A-F845-BAB7-ECA8921402E6}"/>
                  </a:ext>
                </a:extLst>
              </p:cNvPr>
              <p:cNvPicPr>
                <a:picLocks noChangeAspect="1"/>
              </p:cNvPicPr>
              <p:nvPr/>
            </p:nvPicPr>
            <p:blipFill>
              <a:blip r:embed="rId3"/>
              <a:stretch>
                <a:fillRect/>
              </a:stretch>
            </p:blipFill>
            <p:spPr>
              <a:xfrm>
                <a:off x="1368960" y="4281839"/>
                <a:ext cx="2490550" cy="1933289"/>
              </a:xfrm>
              <a:prstGeom prst="rect">
                <a:avLst/>
              </a:prstGeom>
            </p:spPr>
          </p:pic>
          <p:sp>
            <p:nvSpPr>
              <p:cNvPr id="41" name="テキスト ボックス 40">
                <a:extLst>
                  <a:ext uri="{FF2B5EF4-FFF2-40B4-BE49-F238E27FC236}">
                    <a16:creationId xmlns:a16="http://schemas.microsoft.com/office/drawing/2014/main" id="{B230CAED-5A9C-1C4E-B907-9EA84BF7785E}"/>
                  </a:ext>
                </a:extLst>
              </p:cNvPr>
              <p:cNvSpPr txBox="1"/>
              <p:nvPr/>
            </p:nvSpPr>
            <p:spPr>
              <a:xfrm>
                <a:off x="3444012" y="5778730"/>
                <a:ext cx="773002" cy="687114"/>
              </a:xfrm>
              <a:prstGeom prst="rect">
                <a:avLst/>
              </a:prstGeom>
              <a:noFill/>
            </p:spPr>
            <p:txBody>
              <a:bodyPr wrap="none" rtlCol="0">
                <a:spAutoFit/>
              </a:bodyPr>
              <a:lstStyle/>
              <a:p>
                <a:r>
                  <a:rPr kumimoji="1" lang="en-US" altLang="ja-JP" dirty="0">
                    <a:ea typeface="BIZ UDPゴシック" panose="020B0400000000000000" pitchFamily="50" charset="-128"/>
                  </a:rPr>
                  <a:t>⑤</a:t>
                </a:r>
                <a:endParaRPr kumimoji="1" lang="ja-JP" altLang="en-US" dirty="0">
                  <a:ea typeface="BIZ UDPゴシック" panose="020B0400000000000000" pitchFamily="50" charset="-128"/>
                </a:endParaRPr>
              </a:p>
            </p:txBody>
          </p:sp>
        </p:grpSp>
        <p:sp>
          <p:nvSpPr>
            <p:cNvPr id="20" name="正方形/長方形 19">
              <a:extLst>
                <a:ext uri="{FF2B5EF4-FFF2-40B4-BE49-F238E27FC236}">
                  <a16:creationId xmlns:a16="http://schemas.microsoft.com/office/drawing/2014/main" id="{6E05F316-952F-6F4C-B356-8B8AD62D3382}"/>
                </a:ext>
              </a:extLst>
            </p:cNvPr>
            <p:cNvSpPr/>
            <p:nvPr/>
          </p:nvSpPr>
          <p:spPr>
            <a:xfrm>
              <a:off x="699247" y="1863228"/>
              <a:ext cx="3778624" cy="438911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EE67387D-F675-FB43-8B93-971A435D7628}"/>
                </a:ext>
              </a:extLst>
            </p:cNvPr>
            <p:cNvSpPr txBox="1"/>
            <p:nvPr/>
          </p:nvSpPr>
          <p:spPr>
            <a:xfrm>
              <a:off x="2207087" y="1596395"/>
              <a:ext cx="632113" cy="395543"/>
            </a:xfrm>
            <a:prstGeom prst="rect">
              <a:avLst/>
            </a:prstGeom>
            <a:solidFill>
              <a:schemeClr val="bg1"/>
            </a:solidFill>
          </p:spPr>
          <p:txBody>
            <a:bodyPr wrap="none" rtlCol="0">
              <a:spAutoFit/>
            </a:bodyPr>
            <a:lstStyle/>
            <a:p>
              <a:r>
                <a:rPr kumimoji="1" lang="ja-JP" altLang="en-US" dirty="0">
                  <a:ea typeface="BIZ UDPゴシック" panose="020B0400000000000000" pitchFamily="50" charset="-128"/>
                </a:rPr>
                <a:t>４月</a:t>
              </a:r>
            </a:p>
          </p:txBody>
        </p:sp>
        <p:grpSp>
          <p:nvGrpSpPr>
            <p:cNvPr id="50" name="グループ化 49">
              <a:extLst>
                <a:ext uri="{FF2B5EF4-FFF2-40B4-BE49-F238E27FC236}">
                  <a16:creationId xmlns:a16="http://schemas.microsoft.com/office/drawing/2014/main" id="{451A3BB3-3032-9741-848E-4C19DD133E2A}"/>
                </a:ext>
              </a:extLst>
            </p:cNvPr>
            <p:cNvGrpSpPr/>
            <p:nvPr/>
          </p:nvGrpSpPr>
          <p:grpSpPr>
            <a:xfrm>
              <a:off x="5699474" y="2287459"/>
              <a:ext cx="2297557" cy="1682705"/>
              <a:chOff x="799361" y="1763736"/>
              <a:chExt cx="3991191" cy="2923103"/>
            </a:xfrm>
          </p:grpSpPr>
          <p:pic>
            <p:nvPicPr>
              <p:cNvPr id="55" name="図 54">
                <a:extLst>
                  <a:ext uri="{FF2B5EF4-FFF2-40B4-BE49-F238E27FC236}">
                    <a16:creationId xmlns:a16="http://schemas.microsoft.com/office/drawing/2014/main" id="{79F4FF7D-CE54-494C-8690-603E7192B055}"/>
                  </a:ext>
                </a:extLst>
              </p:cNvPr>
              <p:cNvPicPr>
                <a:picLocks noChangeAspect="1"/>
              </p:cNvPicPr>
              <p:nvPr/>
            </p:nvPicPr>
            <p:blipFill>
              <a:blip r:embed="rId3"/>
              <a:stretch>
                <a:fillRect/>
              </a:stretch>
            </p:blipFill>
            <p:spPr>
              <a:xfrm>
                <a:off x="1629728" y="1763736"/>
                <a:ext cx="2490550" cy="1933289"/>
              </a:xfrm>
              <a:prstGeom prst="rect">
                <a:avLst/>
              </a:prstGeom>
            </p:spPr>
          </p:pic>
          <p:pic>
            <p:nvPicPr>
              <p:cNvPr id="56" name="図 55">
                <a:extLst>
                  <a:ext uri="{FF2B5EF4-FFF2-40B4-BE49-F238E27FC236}">
                    <a16:creationId xmlns:a16="http://schemas.microsoft.com/office/drawing/2014/main" id="{901D10AD-8A6B-5B45-84FB-BFA049F065D7}"/>
                  </a:ext>
                </a:extLst>
              </p:cNvPr>
              <p:cNvPicPr>
                <a:picLocks noChangeAspect="1"/>
              </p:cNvPicPr>
              <p:nvPr/>
            </p:nvPicPr>
            <p:blipFill>
              <a:blip r:embed="rId3"/>
              <a:stretch>
                <a:fillRect/>
              </a:stretch>
            </p:blipFill>
            <p:spPr>
              <a:xfrm>
                <a:off x="1351822" y="2019173"/>
                <a:ext cx="2490550" cy="1933289"/>
              </a:xfrm>
              <a:prstGeom prst="rect">
                <a:avLst/>
              </a:prstGeom>
            </p:spPr>
          </p:pic>
          <p:pic>
            <p:nvPicPr>
              <p:cNvPr id="57" name="図 56">
                <a:extLst>
                  <a:ext uri="{FF2B5EF4-FFF2-40B4-BE49-F238E27FC236}">
                    <a16:creationId xmlns:a16="http://schemas.microsoft.com/office/drawing/2014/main" id="{75663B70-9710-F249-9182-C702F406D8D0}"/>
                  </a:ext>
                </a:extLst>
              </p:cNvPr>
              <p:cNvPicPr>
                <a:picLocks noChangeAspect="1"/>
              </p:cNvPicPr>
              <p:nvPr/>
            </p:nvPicPr>
            <p:blipFill>
              <a:blip r:embed="rId3"/>
              <a:stretch>
                <a:fillRect/>
              </a:stretch>
            </p:blipFill>
            <p:spPr>
              <a:xfrm>
                <a:off x="1077267" y="2261003"/>
                <a:ext cx="2490550" cy="1933289"/>
              </a:xfrm>
              <a:prstGeom prst="rect">
                <a:avLst/>
              </a:prstGeom>
            </p:spPr>
          </p:pic>
          <p:pic>
            <p:nvPicPr>
              <p:cNvPr id="58" name="図 57">
                <a:extLst>
                  <a:ext uri="{FF2B5EF4-FFF2-40B4-BE49-F238E27FC236}">
                    <a16:creationId xmlns:a16="http://schemas.microsoft.com/office/drawing/2014/main" id="{EA6CE21E-3EF2-3248-AC7B-35E665E3B320}"/>
                  </a:ext>
                </a:extLst>
              </p:cNvPr>
              <p:cNvPicPr>
                <a:picLocks noChangeAspect="1"/>
              </p:cNvPicPr>
              <p:nvPr/>
            </p:nvPicPr>
            <p:blipFill>
              <a:blip r:embed="rId3"/>
              <a:stretch>
                <a:fillRect/>
              </a:stretch>
            </p:blipFill>
            <p:spPr>
              <a:xfrm>
                <a:off x="799361" y="2502833"/>
                <a:ext cx="2490550" cy="1933289"/>
              </a:xfrm>
              <a:prstGeom prst="rect">
                <a:avLst/>
              </a:prstGeom>
            </p:spPr>
          </p:pic>
          <p:sp>
            <p:nvSpPr>
              <p:cNvPr id="59" name="テキスト ボックス 58">
                <a:extLst>
                  <a:ext uri="{FF2B5EF4-FFF2-40B4-BE49-F238E27FC236}">
                    <a16:creationId xmlns:a16="http://schemas.microsoft.com/office/drawing/2014/main" id="{E5C2D4FE-12F6-8947-BD3C-B61E408E271F}"/>
                  </a:ext>
                </a:extLst>
              </p:cNvPr>
              <p:cNvSpPr txBox="1"/>
              <p:nvPr/>
            </p:nvSpPr>
            <p:spPr>
              <a:xfrm>
                <a:off x="4017549" y="3100145"/>
                <a:ext cx="773003" cy="687115"/>
              </a:xfrm>
              <a:prstGeom prst="rect">
                <a:avLst/>
              </a:prstGeom>
              <a:noFill/>
            </p:spPr>
            <p:txBody>
              <a:bodyPr wrap="none" rtlCol="0">
                <a:spAutoFit/>
              </a:bodyPr>
              <a:lstStyle/>
              <a:p>
                <a:r>
                  <a:rPr kumimoji="1" lang="en-US" altLang="ja-JP" dirty="0">
                    <a:ea typeface="BIZ UDPゴシック" panose="020B0400000000000000" pitchFamily="50" charset="-128"/>
                  </a:rPr>
                  <a:t>①</a:t>
                </a:r>
                <a:endParaRPr kumimoji="1" lang="ja-JP" altLang="en-US" dirty="0">
                  <a:ea typeface="BIZ UDPゴシック" panose="020B0400000000000000" pitchFamily="50" charset="-128"/>
                </a:endParaRPr>
              </a:p>
            </p:txBody>
          </p:sp>
          <p:sp>
            <p:nvSpPr>
              <p:cNvPr id="60" name="テキスト ボックス 59">
                <a:extLst>
                  <a:ext uri="{FF2B5EF4-FFF2-40B4-BE49-F238E27FC236}">
                    <a16:creationId xmlns:a16="http://schemas.microsoft.com/office/drawing/2014/main" id="{F0D82C58-5678-214E-84EA-A2902D54C9CA}"/>
                  </a:ext>
                </a:extLst>
              </p:cNvPr>
              <p:cNvSpPr txBox="1"/>
              <p:nvPr/>
            </p:nvSpPr>
            <p:spPr>
              <a:xfrm>
                <a:off x="3638111" y="3428999"/>
                <a:ext cx="773003" cy="687115"/>
              </a:xfrm>
              <a:prstGeom prst="rect">
                <a:avLst/>
              </a:prstGeom>
              <a:noFill/>
            </p:spPr>
            <p:txBody>
              <a:bodyPr wrap="none" rtlCol="0">
                <a:spAutoFit/>
              </a:bodyPr>
              <a:lstStyle/>
              <a:p>
                <a:r>
                  <a:rPr kumimoji="1" lang="en-US" altLang="ja-JP" dirty="0">
                    <a:ea typeface="BIZ UDPゴシック" panose="020B0400000000000000" pitchFamily="50" charset="-128"/>
                  </a:rPr>
                  <a:t>②</a:t>
                </a:r>
                <a:endParaRPr kumimoji="1" lang="ja-JP" altLang="en-US" dirty="0">
                  <a:ea typeface="BIZ UDPゴシック" panose="020B0400000000000000" pitchFamily="50" charset="-128"/>
                </a:endParaRPr>
              </a:p>
            </p:txBody>
          </p:sp>
          <p:sp>
            <p:nvSpPr>
              <p:cNvPr id="61" name="テキスト ボックス 60">
                <a:extLst>
                  <a:ext uri="{FF2B5EF4-FFF2-40B4-BE49-F238E27FC236}">
                    <a16:creationId xmlns:a16="http://schemas.microsoft.com/office/drawing/2014/main" id="{1BD352BF-AAF0-BB41-90D4-9CC923A8B84D}"/>
                  </a:ext>
                </a:extLst>
              </p:cNvPr>
              <p:cNvSpPr txBox="1"/>
              <p:nvPr/>
            </p:nvSpPr>
            <p:spPr>
              <a:xfrm>
                <a:off x="3243710" y="3744287"/>
                <a:ext cx="773003" cy="687115"/>
              </a:xfrm>
              <a:prstGeom prst="rect">
                <a:avLst/>
              </a:prstGeom>
              <a:noFill/>
            </p:spPr>
            <p:txBody>
              <a:bodyPr wrap="none" rtlCol="0">
                <a:spAutoFit/>
              </a:bodyPr>
              <a:lstStyle/>
              <a:p>
                <a:r>
                  <a:rPr kumimoji="1" lang="en-US" altLang="ja-JP" dirty="0">
                    <a:ea typeface="BIZ UDPゴシック" panose="020B0400000000000000" pitchFamily="50" charset="-128"/>
                  </a:rPr>
                  <a:t>③</a:t>
                </a:r>
                <a:endParaRPr kumimoji="1" lang="ja-JP" altLang="en-US" dirty="0">
                  <a:ea typeface="BIZ UDPゴシック" panose="020B0400000000000000" pitchFamily="50" charset="-128"/>
                </a:endParaRPr>
              </a:p>
            </p:txBody>
          </p:sp>
          <p:sp>
            <p:nvSpPr>
              <p:cNvPr id="62" name="テキスト ボックス 61">
                <a:extLst>
                  <a:ext uri="{FF2B5EF4-FFF2-40B4-BE49-F238E27FC236}">
                    <a16:creationId xmlns:a16="http://schemas.microsoft.com/office/drawing/2014/main" id="{50ED44BE-F8EC-3241-A7D1-3CDEEE75F988}"/>
                  </a:ext>
                </a:extLst>
              </p:cNvPr>
              <p:cNvSpPr txBox="1"/>
              <p:nvPr/>
            </p:nvSpPr>
            <p:spPr>
              <a:xfrm>
                <a:off x="2874413" y="3999724"/>
                <a:ext cx="773003" cy="687115"/>
              </a:xfrm>
              <a:prstGeom prst="rect">
                <a:avLst/>
              </a:prstGeom>
              <a:noFill/>
            </p:spPr>
            <p:txBody>
              <a:bodyPr wrap="none" rtlCol="0">
                <a:spAutoFit/>
              </a:bodyPr>
              <a:lstStyle/>
              <a:p>
                <a:r>
                  <a:rPr kumimoji="1" lang="en-US" altLang="ja-JP" dirty="0">
                    <a:ea typeface="BIZ UDPゴシック" panose="020B0400000000000000" pitchFamily="50" charset="-128"/>
                  </a:rPr>
                  <a:t>④</a:t>
                </a:r>
                <a:endParaRPr kumimoji="1" lang="ja-JP" altLang="en-US" dirty="0">
                  <a:ea typeface="BIZ UDPゴシック" panose="020B0400000000000000" pitchFamily="50" charset="-128"/>
                </a:endParaRPr>
              </a:p>
            </p:txBody>
          </p:sp>
        </p:grpSp>
        <p:grpSp>
          <p:nvGrpSpPr>
            <p:cNvPr id="63" name="グループ化 62">
              <a:extLst>
                <a:ext uri="{FF2B5EF4-FFF2-40B4-BE49-F238E27FC236}">
                  <a16:creationId xmlns:a16="http://schemas.microsoft.com/office/drawing/2014/main" id="{C8BC7251-0C6B-0946-8F97-19D50D8457D3}"/>
                </a:ext>
              </a:extLst>
            </p:cNvPr>
            <p:cNvGrpSpPr/>
            <p:nvPr/>
          </p:nvGrpSpPr>
          <p:grpSpPr>
            <a:xfrm>
              <a:off x="6028501" y="4555343"/>
              <a:ext cx="1648213" cy="1256449"/>
              <a:chOff x="1368960" y="4424565"/>
              <a:chExt cx="2863181" cy="2182630"/>
            </a:xfrm>
          </p:grpSpPr>
          <p:pic>
            <p:nvPicPr>
              <p:cNvPr id="64" name="図 63">
                <a:extLst>
                  <a:ext uri="{FF2B5EF4-FFF2-40B4-BE49-F238E27FC236}">
                    <a16:creationId xmlns:a16="http://schemas.microsoft.com/office/drawing/2014/main" id="{CD34E75D-7DD9-F84E-A2DE-28FEB27A580F}"/>
                  </a:ext>
                </a:extLst>
              </p:cNvPr>
              <p:cNvPicPr>
                <a:picLocks noChangeAspect="1"/>
              </p:cNvPicPr>
              <p:nvPr/>
            </p:nvPicPr>
            <p:blipFill>
              <a:blip r:embed="rId3"/>
              <a:stretch>
                <a:fillRect/>
              </a:stretch>
            </p:blipFill>
            <p:spPr>
              <a:xfrm>
                <a:off x="1368960" y="4424565"/>
                <a:ext cx="2490550" cy="1933289"/>
              </a:xfrm>
              <a:prstGeom prst="rect">
                <a:avLst/>
              </a:prstGeom>
            </p:spPr>
          </p:pic>
          <p:sp>
            <p:nvSpPr>
              <p:cNvPr id="65" name="テキスト ボックス 64">
                <a:extLst>
                  <a:ext uri="{FF2B5EF4-FFF2-40B4-BE49-F238E27FC236}">
                    <a16:creationId xmlns:a16="http://schemas.microsoft.com/office/drawing/2014/main" id="{2F3A5711-0DF4-BB4B-A966-15E049BC7D48}"/>
                  </a:ext>
                </a:extLst>
              </p:cNvPr>
              <p:cNvSpPr txBox="1"/>
              <p:nvPr/>
            </p:nvSpPr>
            <p:spPr>
              <a:xfrm>
                <a:off x="3459139" y="5920082"/>
                <a:ext cx="773002" cy="687113"/>
              </a:xfrm>
              <a:prstGeom prst="rect">
                <a:avLst/>
              </a:prstGeom>
              <a:noFill/>
            </p:spPr>
            <p:txBody>
              <a:bodyPr wrap="none" rtlCol="0">
                <a:spAutoFit/>
              </a:bodyPr>
              <a:lstStyle/>
              <a:p>
                <a:r>
                  <a:rPr kumimoji="1" lang="en-US" altLang="ja-JP" dirty="0">
                    <a:ea typeface="BIZ UDPゴシック" panose="020B0400000000000000" pitchFamily="50" charset="-128"/>
                  </a:rPr>
                  <a:t>⑤</a:t>
                </a:r>
                <a:endParaRPr kumimoji="1" lang="ja-JP" altLang="en-US" dirty="0">
                  <a:ea typeface="BIZ UDPゴシック" panose="020B0400000000000000" pitchFamily="50" charset="-128"/>
                </a:endParaRPr>
              </a:p>
            </p:txBody>
          </p:sp>
        </p:grpSp>
        <p:sp>
          <p:nvSpPr>
            <p:cNvPr id="66" name="正方形/長方形 65">
              <a:extLst>
                <a:ext uri="{FF2B5EF4-FFF2-40B4-BE49-F238E27FC236}">
                  <a16:creationId xmlns:a16="http://schemas.microsoft.com/office/drawing/2014/main" id="{1361AFC9-54CA-0240-878C-BB3AD1DB8284}"/>
                </a:ext>
              </a:extLst>
            </p:cNvPr>
            <p:cNvSpPr/>
            <p:nvPr/>
          </p:nvSpPr>
          <p:spPr>
            <a:xfrm>
              <a:off x="4862568" y="1863228"/>
              <a:ext cx="3778624" cy="438911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67" name="テキスト ボックス 66">
              <a:extLst>
                <a:ext uri="{FF2B5EF4-FFF2-40B4-BE49-F238E27FC236}">
                  <a16:creationId xmlns:a16="http://schemas.microsoft.com/office/drawing/2014/main" id="{C87FD620-10CE-D845-BB8E-E60ECBB07D07}"/>
                </a:ext>
              </a:extLst>
            </p:cNvPr>
            <p:cNvSpPr txBox="1"/>
            <p:nvPr/>
          </p:nvSpPr>
          <p:spPr>
            <a:xfrm>
              <a:off x="6370409" y="1596395"/>
              <a:ext cx="632113" cy="395543"/>
            </a:xfrm>
            <a:prstGeom prst="rect">
              <a:avLst/>
            </a:prstGeom>
            <a:solidFill>
              <a:schemeClr val="bg1"/>
            </a:solidFill>
          </p:spPr>
          <p:txBody>
            <a:bodyPr wrap="none" rtlCol="0">
              <a:spAutoFit/>
            </a:bodyPr>
            <a:lstStyle/>
            <a:p>
              <a:r>
                <a:rPr kumimoji="1" lang="ja-JP" altLang="en-US" dirty="0">
                  <a:ea typeface="BIZ UDPゴシック" panose="020B0400000000000000" pitchFamily="50" charset="-128"/>
                </a:rPr>
                <a:t>５月</a:t>
              </a:r>
            </a:p>
          </p:txBody>
        </p:sp>
        <p:sp>
          <p:nvSpPr>
            <p:cNvPr id="32" name="テキスト ボックス 31">
              <a:extLst>
                <a:ext uri="{FF2B5EF4-FFF2-40B4-BE49-F238E27FC236}">
                  <a16:creationId xmlns:a16="http://schemas.microsoft.com/office/drawing/2014/main" id="{4DDAB425-56D3-3944-BC23-EE769432E6E9}"/>
                </a:ext>
              </a:extLst>
            </p:cNvPr>
            <p:cNvSpPr txBox="1"/>
            <p:nvPr/>
          </p:nvSpPr>
          <p:spPr>
            <a:xfrm>
              <a:off x="1210953" y="4230028"/>
              <a:ext cx="1392639" cy="395543"/>
            </a:xfrm>
            <a:prstGeom prst="rect">
              <a:avLst/>
            </a:prstGeom>
            <a:noFill/>
          </p:spPr>
          <p:txBody>
            <a:bodyPr wrap="none" rtlCol="0">
              <a:spAutoFit/>
            </a:bodyPr>
            <a:lstStyle/>
            <a:p>
              <a:r>
                <a:rPr kumimoji="1" lang="ja-JP" altLang="en-US" dirty="0">
                  <a:ea typeface="BIZ UDPゴシック" panose="020B0400000000000000" pitchFamily="50" charset="-128"/>
                </a:rPr>
                <a:t>追加データ</a:t>
              </a:r>
            </a:p>
          </p:txBody>
        </p:sp>
        <p:sp>
          <p:nvSpPr>
            <p:cNvPr id="68" name="テキスト ボックス 67">
              <a:extLst>
                <a:ext uri="{FF2B5EF4-FFF2-40B4-BE49-F238E27FC236}">
                  <a16:creationId xmlns:a16="http://schemas.microsoft.com/office/drawing/2014/main" id="{5A8DFE18-C896-F648-A8A5-EB6A9FD80DD5}"/>
                </a:ext>
              </a:extLst>
            </p:cNvPr>
            <p:cNvSpPr txBox="1"/>
            <p:nvPr/>
          </p:nvSpPr>
          <p:spPr>
            <a:xfrm>
              <a:off x="5373277" y="4199264"/>
              <a:ext cx="1794362" cy="395543"/>
            </a:xfrm>
            <a:prstGeom prst="rect">
              <a:avLst/>
            </a:prstGeom>
            <a:noFill/>
          </p:spPr>
          <p:txBody>
            <a:bodyPr wrap="none" rtlCol="0">
              <a:spAutoFit/>
            </a:bodyPr>
            <a:lstStyle/>
            <a:p>
              <a:r>
                <a:rPr kumimoji="1" lang="ja-JP" altLang="en-US" dirty="0">
                  <a:ea typeface="BIZ UDPゴシック" panose="020B0400000000000000" pitchFamily="50" charset="-128"/>
                </a:rPr>
                <a:t>テスト用データ</a:t>
              </a:r>
            </a:p>
          </p:txBody>
        </p:sp>
        <p:sp>
          <p:nvSpPr>
            <p:cNvPr id="36" name="テキスト ボックス 35">
              <a:extLst>
                <a:ext uri="{FF2B5EF4-FFF2-40B4-BE49-F238E27FC236}">
                  <a16:creationId xmlns:a16="http://schemas.microsoft.com/office/drawing/2014/main" id="{534D9599-E266-2E40-AB86-96AFD38C4D77}"/>
                </a:ext>
              </a:extLst>
            </p:cNvPr>
            <p:cNvSpPr txBox="1"/>
            <p:nvPr/>
          </p:nvSpPr>
          <p:spPr>
            <a:xfrm>
              <a:off x="5350960" y="2085405"/>
              <a:ext cx="1639852" cy="395543"/>
            </a:xfrm>
            <a:prstGeom prst="rect">
              <a:avLst/>
            </a:prstGeom>
            <a:noFill/>
          </p:spPr>
          <p:txBody>
            <a:bodyPr wrap="none" rtlCol="0">
              <a:spAutoFit/>
            </a:bodyPr>
            <a:lstStyle/>
            <a:p>
              <a:r>
                <a:rPr kumimoji="1" lang="ja-JP" altLang="en-US" dirty="0">
                  <a:ea typeface="BIZ UDPゴシック" panose="020B0400000000000000" pitchFamily="50" charset="-128"/>
                </a:rPr>
                <a:t>検証用データ</a:t>
              </a:r>
            </a:p>
          </p:txBody>
        </p:sp>
        <p:sp>
          <p:nvSpPr>
            <p:cNvPr id="72" name="テキスト ボックス 71">
              <a:extLst>
                <a:ext uri="{FF2B5EF4-FFF2-40B4-BE49-F238E27FC236}">
                  <a16:creationId xmlns:a16="http://schemas.microsoft.com/office/drawing/2014/main" id="{D5358A68-8E46-0C44-BE67-9F2B8A46002B}"/>
                </a:ext>
              </a:extLst>
            </p:cNvPr>
            <p:cNvSpPr txBox="1"/>
            <p:nvPr/>
          </p:nvSpPr>
          <p:spPr>
            <a:xfrm>
              <a:off x="1210954" y="2102793"/>
              <a:ext cx="1887067" cy="395543"/>
            </a:xfrm>
            <a:prstGeom prst="rect">
              <a:avLst/>
            </a:prstGeom>
            <a:noFill/>
          </p:spPr>
          <p:txBody>
            <a:bodyPr wrap="none" rtlCol="0">
              <a:spAutoFit/>
            </a:bodyPr>
            <a:lstStyle/>
            <a:p>
              <a:r>
                <a:rPr kumimoji="1" lang="ja-JP" altLang="en-US" dirty="0">
                  <a:ea typeface="BIZ UDPゴシック" panose="020B0400000000000000" pitchFamily="50" charset="-128"/>
                </a:rPr>
                <a:t>先行学習データ</a:t>
              </a:r>
            </a:p>
          </p:txBody>
        </p:sp>
      </p:grpSp>
      <p:sp>
        <p:nvSpPr>
          <p:cNvPr id="43" name="テキスト ボックス 42">
            <a:extLst>
              <a:ext uri="{FF2B5EF4-FFF2-40B4-BE49-F238E27FC236}">
                <a16:creationId xmlns:a16="http://schemas.microsoft.com/office/drawing/2014/main" id="{ECEA10A1-C0C3-6A45-9CF3-D8E1A819ED6A}"/>
              </a:ext>
            </a:extLst>
          </p:cNvPr>
          <p:cNvSpPr txBox="1"/>
          <p:nvPr/>
        </p:nvSpPr>
        <p:spPr>
          <a:xfrm>
            <a:off x="2045497" y="6161793"/>
            <a:ext cx="5108065" cy="461665"/>
          </a:xfrm>
          <a:prstGeom prst="rect">
            <a:avLst/>
          </a:prstGeom>
          <a:noFill/>
        </p:spPr>
        <p:txBody>
          <a:bodyPr wrap="none" rtlCol="0">
            <a:spAutoFit/>
          </a:bodyPr>
          <a:lstStyle/>
          <a:p>
            <a:pPr algn="ctr"/>
            <a:r>
              <a:rPr kumimoji="1" lang="en-US" altLang="ja-JP" sz="2400" dirty="0">
                <a:ea typeface="BIZ UDPゴシック" panose="020B0400000000000000" pitchFamily="50" charset="-128"/>
              </a:rPr>
              <a:t>Leave-One-Out-Cross-Validation</a:t>
            </a:r>
            <a:r>
              <a:rPr kumimoji="1" lang="ja-JP" altLang="en-US" sz="2400" dirty="0">
                <a:ea typeface="BIZ UDPゴシック" panose="020B0400000000000000" pitchFamily="50" charset="-128"/>
              </a:rPr>
              <a:t>を行う</a:t>
            </a:r>
          </a:p>
        </p:txBody>
      </p:sp>
      <p:sp>
        <p:nvSpPr>
          <p:cNvPr id="2" name="テキスト ボックス 1"/>
          <p:cNvSpPr txBox="1"/>
          <p:nvPr/>
        </p:nvSpPr>
        <p:spPr>
          <a:xfrm>
            <a:off x="582260" y="1173342"/>
            <a:ext cx="3214341" cy="400110"/>
          </a:xfrm>
          <a:prstGeom prst="rect">
            <a:avLst/>
          </a:prstGeom>
          <a:noFill/>
        </p:spPr>
        <p:txBody>
          <a:bodyPr wrap="none" rtlCol="0">
            <a:spAutoFit/>
          </a:bodyPr>
          <a:lstStyle/>
          <a:p>
            <a:r>
              <a:rPr kumimoji="1" lang="ja-JP" altLang="en-US" sz="2000" dirty="0">
                <a:ea typeface="BIZ UDPゴシック" panose="020B0400000000000000" pitchFamily="50" charset="-128"/>
              </a:rPr>
              <a:t>車両単位でのデータの分割</a:t>
            </a:r>
          </a:p>
        </p:txBody>
      </p:sp>
      <p:sp>
        <p:nvSpPr>
          <p:cNvPr id="49" name="1 つの角を切り取った四角形 48">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51" name="テキスト ボックス 50">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1629886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3085606F-FECA-974F-9152-978CA70FB18B}"/>
              </a:ext>
            </a:extLst>
          </p:cNvPr>
          <p:cNvSpPr txBox="1"/>
          <p:nvPr/>
        </p:nvSpPr>
        <p:spPr>
          <a:xfrm>
            <a:off x="318977" y="232225"/>
            <a:ext cx="4044697" cy="584775"/>
          </a:xfrm>
          <a:prstGeom prst="rect">
            <a:avLst/>
          </a:prstGeom>
          <a:noFill/>
        </p:spPr>
        <p:txBody>
          <a:bodyPr wrap="none" rtlCol="0">
            <a:spAutoFit/>
          </a:bodyPr>
          <a:lstStyle/>
          <a:p>
            <a:r>
              <a:rPr kumimoji="1" lang="ja-JP" altLang="en-US" sz="3200">
                <a:latin typeface="Meiryo" panose="020B0604030504040204" pitchFamily="34" charset="-128"/>
                <a:ea typeface="Meiryo" panose="020B0604030504040204" pitchFamily="34" charset="-128"/>
              </a:rPr>
              <a:t>研究手法　</a:t>
            </a:r>
            <a:r>
              <a:rPr kumimoji="1" lang="en"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データ処理</a:t>
            </a:r>
            <a:r>
              <a:rPr lang="en-US" altLang="ja-JP" sz="2400" dirty="0">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sp>
        <p:nvSpPr>
          <p:cNvPr id="11" name="スライド番号プレースホルダー 1">
            <a:extLst>
              <a:ext uri="{FF2B5EF4-FFF2-40B4-BE49-F238E27FC236}">
                <a16:creationId xmlns:a16="http://schemas.microsoft.com/office/drawing/2014/main" id="{EEFCBFC7-855A-C347-A83A-7377923DE0B6}"/>
              </a:ext>
            </a:extLst>
          </p:cNvPr>
          <p:cNvSpPr>
            <a:spLocks noGrp="1"/>
          </p:cNvSpPr>
          <p:nvPr>
            <p:ph type="sldNum" sz="quarter" idx="12"/>
          </p:nvPr>
        </p:nvSpPr>
        <p:spPr>
          <a:xfrm>
            <a:off x="6554832" y="132356"/>
            <a:ext cx="2057400" cy="365125"/>
          </a:xfrm>
        </p:spPr>
        <p:txBody>
          <a:bodyPr/>
          <a:lstStyle/>
          <a:p>
            <a:fld id="{2498F138-0C1F-A645-8667-D5EB8D81C8AE}" type="slidenum">
              <a:rPr kumimoji="1" lang="ja-JP" altLang="en-US" sz="2000" smtClean="0">
                <a:latin typeface="Meiryo" panose="020B0604030504040204" pitchFamily="34" charset="-128"/>
                <a:ea typeface="Meiryo" panose="020B0604030504040204" pitchFamily="34" charset="-128"/>
              </a:rPr>
              <a:t>9</a:t>
            </a:fld>
            <a:endParaRPr kumimoji="1" lang="ja-JP" altLang="en-US" sz="2000">
              <a:latin typeface="Meiryo" panose="020B0604030504040204" pitchFamily="34" charset="-128"/>
              <a:ea typeface="Meiryo" panose="020B0604030504040204" pitchFamily="34" charset="-128"/>
            </a:endParaRPr>
          </a:p>
        </p:txBody>
      </p:sp>
      <p:cxnSp>
        <p:nvCxnSpPr>
          <p:cNvPr id="12" name="直線コネクタ 11">
            <a:extLst>
              <a:ext uri="{FF2B5EF4-FFF2-40B4-BE49-F238E27FC236}">
                <a16:creationId xmlns:a16="http://schemas.microsoft.com/office/drawing/2014/main" id="{275CE7DE-24DD-FF4E-A22D-BE21E25089BF}"/>
              </a:ext>
            </a:extLst>
          </p:cNvPr>
          <p:cNvCxnSpPr/>
          <p:nvPr/>
        </p:nvCxnSpPr>
        <p:spPr>
          <a:xfrm flipH="1">
            <a:off x="8386669" y="132356"/>
            <a:ext cx="497839" cy="49783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DFBA7DE-8E75-F94B-AD9A-0886EC11A234}"/>
              </a:ext>
            </a:extLst>
          </p:cNvPr>
          <p:cNvSpPr/>
          <p:nvPr/>
        </p:nvSpPr>
        <p:spPr>
          <a:xfrm>
            <a:off x="314550" y="1376150"/>
            <a:ext cx="8569958" cy="534949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18" name="正方形/長方形 17">
            <a:extLst>
              <a:ext uri="{FF2B5EF4-FFF2-40B4-BE49-F238E27FC236}">
                <a16:creationId xmlns:a16="http://schemas.microsoft.com/office/drawing/2014/main" id="{7DE20BA6-3EB3-FE41-8F49-1BF723ADB041}"/>
              </a:ext>
            </a:extLst>
          </p:cNvPr>
          <p:cNvSpPr/>
          <p:nvPr/>
        </p:nvSpPr>
        <p:spPr>
          <a:xfrm>
            <a:off x="478324" y="1198746"/>
            <a:ext cx="2036056"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grpSp>
        <p:nvGrpSpPr>
          <p:cNvPr id="2" name="グループ化 1">
            <a:extLst>
              <a:ext uri="{FF2B5EF4-FFF2-40B4-BE49-F238E27FC236}">
                <a16:creationId xmlns:a16="http://schemas.microsoft.com/office/drawing/2014/main" id="{F11B52C3-F92C-3743-BAD9-13BA7C8DE6F3}"/>
              </a:ext>
            </a:extLst>
          </p:cNvPr>
          <p:cNvGrpSpPr/>
          <p:nvPr/>
        </p:nvGrpSpPr>
        <p:grpSpPr>
          <a:xfrm>
            <a:off x="997716" y="3906270"/>
            <a:ext cx="2490550" cy="2473604"/>
            <a:chOff x="1067556" y="1743971"/>
            <a:chExt cx="2490550" cy="2473604"/>
          </a:xfrm>
        </p:grpSpPr>
        <p:pic>
          <p:nvPicPr>
            <p:cNvPr id="10" name="図 9">
              <a:extLst>
                <a:ext uri="{FF2B5EF4-FFF2-40B4-BE49-F238E27FC236}">
                  <a16:creationId xmlns:a16="http://schemas.microsoft.com/office/drawing/2014/main" id="{9BE53B3E-0827-E440-A891-366286EAADC8}"/>
                </a:ext>
              </a:extLst>
            </p:cNvPr>
            <p:cNvPicPr>
              <a:picLocks noChangeAspect="1"/>
            </p:cNvPicPr>
            <p:nvPr/>
          </p:nvPicPr>
          <p:blipFill>
            <a:blip r:embed="rId3"/>
            <a:stretch>
              <a:fillRect/>
            </a:stretch>
          </p:blipFill>
          <p:spPr>
            <a:xfrm>
              <a:off x="1067556" y="2284286"/>
              <a:ext cx="2490550" cy="1933289"/>
            </a:xfrm>
            <a:prstGeom prst="rect">
              <a:avLst/>
            </a:prstGeom>
          </p:spPr>
        </p:pic>
        <p:pic>
          <p:nvPicPr>
            <p:cNvPr id="13" name="図 12">
              <a:extLst>
                <a:ext uri="{FF2B5EF4-FFF2-40B4-BE49-F238E27FC236}">
                  <a16:creationId xmlns:a16="http://schemas.microsoft.com/office/drawing/2014/main" id="{276430F0-A2B3-9E4C-ADF6-1B7805AC8307}"/>
                </a:ext>
              </a:extLst>
            </p:cNvPr>
            <p:cNvPicPr>
              <a:picLocks noChangeAspect="1"/>
            </p:cNvPicPr>
            <p:nvPr/>
          </p:nvPicPr>
          <p:blipFill>
            <a:blip r:embed="rId4"/>
            <a:stretch>
              <a:fillRect/>
            </a:stretch>
          </p:blipFill>
          <p:spPr>
            <a:xfrm>
              <a:off x="2312831" y="1743971"/>
              <a:ext cx="1080629" cy="1080629"/>
            </a:xfrm>
            <a:prstGeom prst="rect">
              <a:avLst/>
            </a:prstGeom>
          </p:spPr>
        </p:pic>
      </p:grpSp>
      <p:grpSp>
        <p:nvGrpSpPr>
          <p:cNvPr id="26" name="グループ化 25">
            <a:extLst>
              <a:ext uri="{FF2B5EF4-FFF2-40B4-BE49-F238E27FC236}">
                <a16:creationId xmlns:a16="http://schemas.microsoft.com/office/drawing/2014/main" id="{08250014-A4E8-3344-9626-782C2604ADBD}"/>
              </a:ext>
            </a:extLst>
          </p:cNvPr>
          <p:cNvGrpSpPr/>
          <p:nvPr/>
        </p:nvGrpSpPr>
        <p:grpSpPr>
          <a:xfrm>
            <a:off x="1220646" y="1779983"/>
            <a:ext cx="2044690" cy="1348637"/>
            <a:chOff x="623455" y="2075477"/>
            <a:chExt cx="2864811" cy="1889573"/>
          </a:xfrm>
        </p:grpSpPr>
        <p:cxnSp>
          <p:nvCxnSpPr>
            <p:cNvPr id="7" name="直線矢印コネクタ 6">
              <a:extLst>
                <a:ext uri="{FF2B5EF4-FFF2-40B4-BE49-F238E27FC236}">
                  <a16:creationId xmlns:a16="http://schemas.microsoft.com/office/drawing/2014/main" id="{B657A591-E262-5140-90DD-A837B6B37C86}"/>
                </a:ext>
              </a:extLst>
            </p:cNvPr>
            <p:cNvCxnSpPr>
              <a:cxnSpLocks/>
            </p:cNvCxnSpPr>
            <p:nvPr/>
          </p:nvCxnSpPr>
          <p:spPr>
            <a:xfrm flipV="1">
              <a:off x="983862" y="2075477"/>
              <a:ext cx="0" cy="1889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3C39D00-CE53-8543-831B-438A049211F5}"/>
                </a:ext>
              </a:extLst>
            </p:cNvPr>
            <p:cNvCxnSpPr/>
            <p:nvPr/>
          </p:nvCxnSpPr>
          <p:spPr>
            <a:xfrm>
              <a:off x="623455" y="2963555"/>
              <a:ext cx="28648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フリーフォーム 21">
              <a:extLst>
                <a:ext uri="{FF2B5EF4-FFF2-40B4-BE49-F238E27FC236}">
                  <a16:creationId xmlns:a16="http://schemas.microsoft.com/office/drawing/2014/main" id="{78978446-C3B2-DA4B-9B03-C61A43A0F20E}"/>
                </a:ext>
              </a:extLst>
            </p:cNvPr>
            <p:cNvSpPr/>
            <p:nvPr/>
          </p:nvSpPr>
          <p:spPr>
            <a:xfrm>
              <a:off x="983862" y="2516991"/>
              <a:ext cx="2490547" cy="1080629"/>
            </a:xfrm>
            <a:custGeom>
              <a:avLst/>
              <a:gdLst>
                <a:gd name="connsiteX0" fmla="*/ 0 w 2424545"/>
                <a:gd name="connsiteY0" fmla="*/ 740492 h 1705325"/>
                <a:gd name="connsiteX1" fmla="*/ 180109 w 2424545"/>
                <a:gd name="connsiteY1" fmla="*/ 394128 h 1705325"/>
                <a:gd name="connsiteX2" fmla="*/ 318654 w 2424545"/>
                <a:gd name="connsiteY2" fmla="*/ 1308528 h 1705325"/>
                <a:gd name="connsiteX3" fmla="*/ 443345 w 2424545"/>
                <a:gd name="connsiteY3" fmla="*/ 172455 h 1705325"/>
                <a:gd name="connsiteX4" fmla="*/ 512618 w 2424545"/>
                <a:gd name="connsiteY4" fmla="*/ 615801 h 1705325"/>
                <a:gd name="connsiteX5" fmla="*/ 609600 w 2424545"/>
                <a:gd name="connsiteY5" fmla="*/ 477255 h 1705325"/>
                <a:gd name="connsiteX6" fmla="*/ 678872 w 2424545"/>
                <a:gd name="connsiteY6" fmla="*/ 1059146 h 1705325"/>
                <a:gd name="connsiteX7" fmla="*/ 872836 w 2424545"/>
                <a:gd name="connsiteY7" fmla="*/ 6201 h 1705325"/>
                <a:gd name="connsiteX8" fmla="*/ 983672 w 2424545"/>
                <a:gd name="connsiteY8" fmla="*/ 1641037 h 1705325"/>
                <a:gd name="connsiteX9" fmla="*/ 1094509 w 2424545"/>
                <a:gd name="connsiteY9" fmla="*/ 1391655 h 1705325"/>
                <a:gd name="connsiteX10" fmla="*/ 1191491 w 2424545"/>
                <a:gd name="connsiteY10" fmla="*/ 1544055 h 1705325"/>
                <a:gd name="connsiteX11" fmla="*/ 1288472 w 2424545"/>
                <a:gd name="connsiteY11" fmla="*/ 1114565 h 1705325"/>
                <a:gd name="connsiteX12" fmla="*/ 1510145 w 2424545"/>
                <a:gd name="connsiteY12" fmla="*/ 1114565 h 1705325"/>
                <a:gd name="connsiteX13" fmla="*/ 1745672 w 2424545"/>
                <a:gd name="connsiteY13" fmla="*/ 366419 h 1705325"/>
                <a:gd name="connsiteX14" fmla="*/ 1967345 w 2424545"/>
                <a:gd name="connsiteY14" fmla="*/ 892892 h 1705325"/>
                <a:gd name="connsiteX15" fmla="*/ 2078182 w 2424545"/>
                <a:gd name="connsiteY15" fmla="*/ 879037 h 1705325"/>
                <a:gd name="connsiteX16" fmla="*/ 2189018 w 2424545"/>
                <a:gd name="connsiteY16" fmla="*/ 1266965 h 1705325"/>
                <a:gd name="connsiteX17" fmla="*/ 2299854 w 2424545"/>
                <a:gd name="connsiteY17" fmla="*/ 782055 h 1705325"/>
                <a:gd name="connsiteX18" fmla="*/ 2424545 w 2424545"/>
                <a:gd name="connsiteY18" fmla="*/ 588092 h 170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24545" h="1705325">
                  <a:moveTo>
                    <a:pt x="0" y="740492"/>
                  </a:moveTo>
                  <a:cubicBezTo>
                    <a:pt x="63500" y="519973"/>
                    <a:pt x="127000" y="299455"/>
                    <a:pt x="180109" y="394128"/>
                  </a:cubicBezTo>
                  <a:cubicBezTo>
                    <a:pt x="233218" y="488801"/>
                    <a:pt x="274781" y="1345474"/>
                    <a:pt x="318654" y="1308528"/>
                  </a:cubicBezTo>
                  <a:cubicBezTo>
                    <a:pt x="362527" y="1271583"/>
                    <a:pt x="411018" y="287909"/>
                    <a:pt x="443345" y="172455"/>
                  </a:cubicBezTo>
                  <a:cubicBezTo>
                    <a:pt x="475672" y="57001"/>
                    <a:pt x="484909" y="565001"/>
                    <a:pt x="512618" y="615801"/>
                  </a:cubicBezTo>
                  <a:cubicBezTo>
                    <a:pt x="540327" y="666601"/>
                    <a:pt x="581891" y="403364"/>
                    <a:pt x="609600" y="477255"/>
                  </a:cubicBezTo>
                  <a:cubicBezTo>
                    <a:pt x="637309" y="551146"/>
                    <a:pt x="634999" y="1137655"/>
                    <a:pt x="678872" y="1059146"/>
                  </a:cubicBezTo>
                  <a:cubicBezTo>
                    <a:pt x="722745" y="980637"/>
                    <a:pt x="822036" y="-90781"/>
                    <a:pt x="872836" y="6201"/>
                  </a:cubicBezTo>
                  <a:cubicBezTo>
                    <a:pt x="923636" y="103183"/>
                    <a:pt x="946727" y="1410128"/>
                    <a:pt x="983672" y="1641037"/>
                  </a:cubicBezTo>
                  <a:cubicBezTo>
                    <a:pt x="1020618" y="1871946"/>
                    <a:pt x="1059873" y="1407819"/>
                    <a:pt x="1094509" y="1391655"/>
                  </a:cubicBezTo>
                  <a:cubicBezTo>
                    <a:pt x="1129145" y="1375491"/>
                    <a:pt x="1159164" y="1590237"/>
                    <a:pt x="1191491" y="1544055"/>
                  </a:cubicBezTo>
                  <a:cubicBezTo>
                    <a:pt x="1223818" y="1497873"/>
                    <a:pt x="1235363" y="1186147"/>
                    <a:pt x="1288472" y="1114565"/>
                  </a:cubicBezTo>
                  <a:cubicBezTo>
                    <a:pt x="1341581" y="1042983"/>
                    <a:pt x="1433945" y="1239256"/>
                    <a:pt x="1510145" y="1114565"/>
                  </a:cubicBezTo>
                  <a:cubicBezTo>
                    <a:pt x="1586345" y="989874"/>
                    <a:pt x="1669472" y="403364"/>
                    <a:pt x="1745672" y="366419"/>
                  </a:cubicBezTo>
                  <a:cubicBezTo>
                    <a:pt x="1821872" y="329474"/>
                    <a:pt x="1911927" y="807456"/>
                    <a:pt x="1967345" y="892892"/>
                  </a:cubicBezTo>
                  <a:cubicBezTo>
                    <a:pt x="2022763" y="978328"/>
                    <a:pt x="2041237" y="816692"/>
                    <a:pt x="2078182" y="879037"/>
                  </a:cubicBezTo>
                  <a:cubicBezTo>
                    <a:pt x="2115127" y="941382"/>
                    <a:pt x="2152073" y="1283129"/>
                    <a:pt x="2189018" y="1266965"/>
                  </a:cubicBezTo>
                  <a:cubicBezTo>
                    <a:pt x="2225963" y="1250801"/>
                    <a:pt x="2260600" y="895200"/>
                    <a:pt x="2299854" y="782055"/>
                  </a:cubicBezTo>
                  <a:cubicBezTo>
                    <a:pt x="2339108" y="668910"/>
                    <a:pt x="2381826" y="628501"/>
                    <a:pt x="2424545" y="58809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23" name="正方形/長方形 22">
              <a:extLst>
                <a:ext uri="{FF2B5EF4-FFF2-40B4-BE49-F238E27FC236}">
                  <a16:creationId xmlns:a16="http://schemas.microsoft.com/office/drawing/2014/main" id="{AEC8B303-885D-5545-BA83-077507DB075F}"/>
                </a:ext>
              </a:extLst>
            </p:cNvPr>
            <p:cNvSpPr/>
            <p:nvPr/>
          </p:nvSpPr>
          <p:spPr>
            <a:xfrm>
              <a:off x="1136073" y="2304643"/>
              <a:ext cx="1106918" cy="139238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grpSp>
      <p:sp>
        <p:nvSpPr>
          <p:cNvPr id="24" name="テキスト ボックス 23">
            <a:extLst>
              <a:ext uri="{FF2B5EF4-FFF2-40B4-BE49-F238E27FC236}">
                <a16:creationId xmlns:a16="http://schemas.microsoft.com/office/drawing/2014/main" id="{D492C904-8109-C445-8289-7A23F1881ACD}"/>
              </a:ext>
            </a:extLst>
          </p:cNvPr>
          <p:cNvSpPr txBox="1"/>
          <p:nvPr/>
        </p:nvSpPr>
        <p:spPr>
          <a:xfrm>
            <a:off x="831547" y="1628248"/>
            <a:ext cx="646331" cy="369332"/>
          </a:xfrm>
          <a:prstGeom prst="rect">
            <a:avLst/>
          </a:prstGeom>
          <a:noFill/>
        </p:spPr>
        <p:txBody>
          <a:bodyPr wrap="none" rtlCol="0">
            <a:spAutoFit/>
          </a:bodyPr>
          <a:lstStyle/>
          <a:p>
            <a:r>
              <a:rPr kumimoji="1" lang="ja-JP" altLang="en-US" dirty="0">
                <a:ea typeface="BIZ UDPゴシック" panose="020B0400000000000000" pitchFamily="50" charset="-128"/>
              </a:rPr>
              <a:t>振幅</a:t>
            </a:r>
          </a:p>
        </p:txBody>
      </p:sp>
      <p:sp>
        <p:nvSpPr>
          <p:cNvPr id="25" name="テキスト ボックス 24">
            <a:extLst>
              <a:ext uri="{FF2B5EF4-FFF2-40B4-BE49-F238E27FC236}">
                <a16:creationId xmlns:a16="http://schemas.microsoft.com/office/drawing/2014/main" id="{67DFC8A0-37F8-AB41-ACF0-57FA56061E97}"/>
              </a:ext>
            </a:extLst>
          </p:cNvPr>
          <p:cNvSpPr txBox="1"/>
          <p:nvPr/>
        </p:nvSpPr>
        <p:spPr>
          <a:xfrm>
            <a:off x="3158455" y="2480739"/>
            <a:ext cx="646331" cy="369332"/>
          </a:xfrm>
          <a:prstGeom prst="rect">
            <a:avLst/>
          </a:prstGeom>
          <a:noFill/>
        </p:spPr>
        <p:txBody>
          <a:bodyPr wrap="none" rtlCol="0">
            <a:spAutoFit/>
          </a:bodyPr>
          <a:lstStyle/>
          <a:p>
            <a:r>
              <a:rPr kumimoji="1" lang="ja-JP" altLang="en-US" dirty="0">
                <a:ea typeface="BIZ UDPゴシック" panose="020B0400000000000000" pitchFamily="50" charset="-128"/>
              </a:rPr>
              <a:t>時間</a:t>
            </a:r>
          </a:p>
        </p:txBody>
      </p:sp>
      <p:sp>
        <p:nvSpPr>
          <p:cNvPr id="27" name="テキスト ボックス 26">
            <a:extLst>
              <a:ext uri="{FF2B5EF4-FFF2-40B4-BE49-F238E27FC236}">
                <a16:creationId xmlns:a16="http://schemas.microsoft.com/office/drawing/2014/main" id="{809EDFAE-1FE9-3B49-BE0C-0731469CC93B}"/>
              </a:ext>
            </a:extLst>
          </p:cNvPr>
          <p:cNvSpPr txBox="1"/>
          <p:nvPr/>
        </p:nvSpPr>
        <p:spPr>
          <a:xfrm>
            <a:off x="1116310" y="3248002"/>
            <a:ext cx="1225015" cy="646331"/>
          </a:xfrm>
          <a:prstGeom prst="rect">
            <a:avLst/>
          </a:prstGeom>
          <a:noFill/>
        </p:spPr>
        <p:txBody>
          <a:bodyPr wrap="none" rtlCol="0">
            <a:spAutoFit/>
          </a:bodyPr>
          <a:lstStyle/>
          <a:p>
            <a:r>
              <a:rPr kumimoji="1" lang="ja-JP" altLang="en-US" dirty="0">
                <a:ea typeface="BIZ UDPゴシック" panose="020B0400000000000000" pitchFamily="50" charset="-128"/>
              </a:rPr>
              <a:t>加速度</a:t>
            </a:r>
            <a:r>
              <a:rPr kumimoji="1" lang="en-US" altLang="ja-JP" dirty="0">
                <a:ea typeface="BIZ UDPゴシック" panose="020B0400000000000000" pitchFamily="50" charset="-128"/>
              </a:rPr>
              <a:t>3</a:t>
            </a:r>
            <a:r>
              <a:rPr kumimoji="1" lang="ja-JP" altLang="en-US" dirty="0">
                <a:ea typeface="BIZ UDPゴシック" panose="020B0400000000000000" pitchFamily="50" charset="-128"/>
              </a:rPr>
              <a:t>軸</a:t>
            </a:r>
            <a:endParaRPr kumimoji="1" lang="en-US" altLang="ja-JP" dirty="0">
              <a:ea typeface="BIZ UDPゴシック" panose="020B0400000000000000" pitchFamily="50" charset="-128"/>
            </a:endParaRPr>
          </a:p>
          <a:p>
            <a:r>
              <a:rPr kumimoji="1" lang="ja-JP" altLang="en-US" dirty="0">
                <a:ea typeface="BIZ UDPゴシック" panose="020B0400000000000000" pitchFamily="50" charset="-128"/>
              </a:rPr>
              <a:t>角速度</a:t>
            </a:r>
            <a:r>
              <a:rPr kumimoji="1" lang="en-US" altLang="ja-JP" dirty="0">
                <a:ea typeface="BIZ UDPゴシック" panose="020B0400000000000000" pitchFamily="50" charset="-128"/>
              </a:rPr>
              <a:t>3</a:t>
            </a:r>
            <a:r>
              <a:rPr kumimoji="1" lang="ja-JP" altLang="en-US" dirty="0">
                <a:ea typeface="BIZ UDPゴシック" panose="020B0400000000000000" pitchFamily="50" charset="-128"/>
              </a:rPr>
              <a:t>軸</a:t>
            </a:r>
          </a:p>
        </p:txBody>
      </p:sp>
      <p:sp>
        <p:nvSpPr>
          <p:cNvPr id="46" name="フリーフォーム 45">
            <a:extLst>
              <a:ext uri="{FF2B5EF4-FFF2-40B4-BE49-F238E27FC236}">
                <a16:creationId xmlns:a16="http://schemas.microsoft.com/office/drawing/2014/main" id="{5133E895-A17E-6F41-B426-4599D685AE61}"/>
              </a:ext>
            </a:extLst>
          </p:cNvPr>
          <p:cNvSpPr/>
          <p:nvPr/>
        </p:nvSpPr>
        <p:spPr>
          <a:xfrm>
            <a:off x="5538841" y="1838225"/>
            <a:ext cx="1749350" cy="1304888"/>
          </a:xfrm>
          <a:custGeom>
            <a:avLst/>
            <a:gdLst>
              <a:gd name="connsiteX0" fmla="*/ 37709 w 72667194"/>
              <a:gd name="connsiteY0" fmla="*/ 46765036 h 48988193"/>
              <a:gd name="connsiteX1" fmla="*/ 37709 w 72667194"/>
              <a:gd name="connsiteY1" fmla="*/ 46895664 h 48988193"/>
              <a:gd name="connsiteX2" fmla="*/ 429594 w 72667194"/>
              <a:gd name="connsiteY2" fmla="*/ 42584922 h 48988193"/>
              <a:gd name="connsiteX3" fmla="*/ 560223 w 72667194"/>
              <a:gd name="connsiteY3" fmla="*/ 47418179 h 48988193"/>
              <a:gd name="connsiteX4" fmla="*/ 952109 w 72667194"/>
              <a:gd name="connsiteY4" fmla="*/ 40494864 h 48988193"/>
              <a:gd name="connsiteX5" fmla="*/ 1213366 w 72667194"/>
              <a:gd name="connsiteY5" fmla="*/ 47418179 h 48988193"/>
              <a:gd name="connsiteX6" fmla="*/ 1474623 w 72667194"/>
              <a:gd name="connsiteY6" fmla="*/ 40886750 h 48988193"/>
              <a:gd name="connsiteX7" fmla="*/ 1997137 w 72667194"/>
              <a:gd name="connsiteY7" fmla="*/ 47548807 h 48988193"/>
              <a:gd name="connsiteX8" fmla="*/ 2650280 w 72667194"/>
              <a:gd name="connsiteY8" fmla="*/ 44413722 h 48988193"/>
              <a:gd name="connsiteX9" fmla="*/ 2911537 w 72667194"/>
              <a:gd name="connsiteY9" fmla="*/ 47287550 h 48988193"/>
              <a:gd name="connsiteX10" fmla="*/ 3172794 w 72667194"/>
              <a:gd name="connsiteY10" fmla="*/ 44674979 h 48988193"/>
              <a:gd name="connsiteX11" fmla="*/ 3564680 w 72667194"/>
              <a:gd name="connsiteY11" fmla="*/ 47418179 h 48988193"/>
              <a:gd name="connsiteX12" fmla="*/ 3956566 w 72667194"/>
              <a:gd name="connsiteY12" fmla="*/ 43368693 h 48988193"/>
              <a:gd name="connsiteX13" fmla="*/ 4609709 w 72667194"/>
              <a:gd name="connsiteY13" fmla="*/ 47418179 h 48988193"/>
              <a:gd name="connsiteX14" fmla="*/ 6177252 w 72667194"/>
              <a:gd name="connsiteY14" fmla="*/ 35269722 h 48988193"/>
              <a:gd name="connsiteX15" fmla="*/ 6569137 w 72667194"/>
              <a:gd name="connsiteY15" fmla="*/ 47287550 h 48988193"/>
              <a:gd name="connsiteX16" fmla="*/ 7352909 w 72667194"/>
              <a:gd name="connsiteY16" fmla="*/ 43107436 h 48988193"/>
              <a:gd name="connsiteX17" fmla="*/ 8006052 w 72667194"/>
              <a:gd name="connsiteY17" fmla="*/ 46895664 h 48988193"/>
              <a:gd name="connsiteX18" fmla="*/ 9312337 w 72667194"/>
              <a:gd name="connsiteY18" fmla="*/ 40625493 h 48988193"/>
              <a:gd name="connsiteX19" fmla="*/ 9573594 w 72667194"/>
              <a:gd name="connsiteY19" fmla="*/ 47679436 h 48988193"/>
              <a:gd name="connsiteX20" fmla="*/ 9965480 w 72667194"/>
              <a:gd name="connsiteY20" fmla="*/ 42062407 h 48988193"/>
              <a:gd name="connsiteX21" fmla="*/ 10226737 w 72667194"/>
              <a:gd name="connsiteY21" fmla="*/ 47548807 h 48988193"/>
              <a:gd name="connsiteX22" fmla="*/ 10749252 w 72667194"/>
              <a:gd name="connsiteY22" fmla="*/ 41670522 h 48988193"/>
              <a:gd name="connsiteX23" fmla="*/ 10879880 w 72667194"/>
              <a:gd name="connsiteY23" fmla="*/ 47418179 h 48988193"/>
              <a:gd name="connsiteX24" fmla="*/ 11533023 w 72667194"/>
              <a:gd name="connsiteY24" fmla="*/ 40494864 h 48988193"/>
              <a:gd name="connsiteX25" fmla="*/ 12055537 w 72667194"/>
              <a:gd name="connsiteY25" fmla="*/ 47156922 h 48988193"/>
              <a:gd name="connsiteX26" fmla="*/ 12839309 w 72667194"/>
              <a:gd name="connsiteY26" fmla="*/ 37098522 h 48988193"/>
              <a:gd name="connsiteX27" fmla="*/ 13100566 w 72667194"/>
              <a:gd name="connsiteY27" fmla="*/ 47418179 h 48988193"/>
              <a:gd name="connsiteX28" fmla="*/ 14014966 w 72667194"/>
              <a:gd name="connsiteY28" fmla="*/ 30697722 h 48988193"/>
              <a:gd name="connsiteX29" fmla="*/ 14276223 w 72667194"/>
              <a:gd name="connsiteY29" fmla="*/ 47418179 h 48988193"/>
              <a:gd name="connsiteX30" fmla="*/ 15974394 w 72667194"/>
              <a:gd name="connsiteY30" fmla="*/ 21423093 h 48988193"/>
              <a:gd name="connsiteX31" fmla="*/ 15321252 w 72667194"/>
              <a:gd name="connsiteY31" fmla="*/ 47548807 h 48988193"/>
              <a:gd name="connsiteX32" fmla="*/ 17280680 w 72667194"/>
              <a:gd name="connsiteY32" fmla="*/ 4049493 h 48988193"/>
              <a:gd name="connsiteX33" fmla="*/ 16366280 w 72667194"/>
              <a:gd name="connsiteY33" fmla="*/ 47418179 h 48988193"/>
              <a:gd name="connsiteX34" fmla="*/ 18064452 w 72667194"/>
              <a:gd name="connsiteY34" fmla="*/ 7 h 48988193"/>
              <a:gd name="connsiteX35" fmla="*/ 17411309 w 72667194"/>
              <a:gd name="connsiteY35" fmla="*/ 47548807 h 48988193"/>
              <a:gd name="connsiteX36" fmla="*/ 19109480 w 72667194"/>
              <a:gd name="connsiteY36" fmla="*/ 2743207 h 48988193"/>
              <a:gd name="connsiteX37" fmla="*/ 18586966 w 72667194"/>
              <a:gd name="connsiteY37" fmla="*/ 47810064 h 48988193"/>
              <a:gd name="connsiteX38" fmla="*/ 20285137 w 72667194"/>
              <a:gd name="connsiteY38" fmla="*/ 4310750 h 48988193"/>
              <a:gd name="connsiteX39" fmla="*/ 19762623 w 72667194"/>
              <a:gd name="connsiteY39" fmla="*/ 47940693 h 48988193"/>
              <a:gd name="connsiteX40" fmla="*/ 21852680 w 72667194"/>
              <a:gd name="connsiteY40" fmla="*/ 7445836 h 48988193"/>
              <a:gd name="connsiteX41" fmla="*/ 21199537 w 72667194"/>
              <a:gd name="connsiteY41" fmla="*/ 47810064 h 48988193"/>
              <a:gd name="connsiteX42" fmla="*/ 22767080 w 72667194"/>
              <a:gd name="connsiteY42" fmla="*/ 10319664 h 48988193"/>
              <a:gd name="connsiteX43" fmla="*/ 23420223 w 72667194"/>
              <a:gd name="connsiteY43" fmla="*/ 47679436 h 48988193"/>
              <a:gd name="connsiteX44" fmla="*/ 23942737 w 72667194"/>
              <a:gd name="connsiteY44" fmla="*/ 18810522 h 48988193"/>
              <a:gd name="connsiteX45" fmla="*/ 24987766 w 72667194"/>
              <a:gd name="connsiteY45" fmla="*/ 48071322 h 48988193"/>
              <a:gd name="connsiteX46" fmla="*/ 25118394 w 72667194"/>
              <a:gd name="connsiteY46" fmla="*/ 24688807 h 48988193"/>
              <a:gd name="connsiteX47" fmla="*/ 25771537 w 72667194"/>
              <a:gd name="connsiteY47" fmla="*/ 47679436 h 48988193"/>
              <a:gd name="connsiteX48" fmla="*/ 26163423 w 72667194"/>
              <a:gd name="connsiteY48" fmla="*/ 36576007 h 48988193"/>
              <a:gd name="connsiteX49" fmla="*/ 26947194 w 72667194"/>
              <a:gd name="connsiteY49" fmla="*/ 47679436 h 48988193"/>
              <a:gd name="connsiteX50" fmla="*/ 26947194 w 72667194"/>
              <a:gd name="connsiteY50" fmla="*/ 37882293 h 48988193"/>
              <a:gd name="connsiteX51" fmla="*/ 28122852 w 72667194"/>
              <a:gd name="connsiteY51" fmla="*/ 47940693 h 48988193"/>
              <a:gd name="connsiteX52" fmla="*/ 29037252 w 72667194"/>
              <a:gd name="connsiteY52" fmla="*/ 40102979 h 48988193"/>
              <a:gd name="connsiteX53" fmla="*/ 29951652 w 72667194"/>
              <a:gd name="connsiteY53" fmla="*/ 47810064 h 48988193"/>
              <a:gd name="connsiteX54" fmla="*/ 32172337 w 72667194"/>
              <a:gd name="connsiteY54" fmla="*/ 39711093 h 48988193"/>
              <a:gd name="connsiteX55" fmla="*/ 32956109 w 72667194"/>
              <a:gd name="connsiteY55" fmla="*/ 48071322 h 48988193"/>
              <a:gd name="connsiteX56" fmla="*/ 33347994 w 72667194"/>
              <a:gd name="connsiteY56" fmla="*/ 41148007 h 48988193"/>
              <a:gd name="connsiteX57" fmla="*/ 34262394 w 72667194"/>
              <a:gd name="connsiteY57" fmla="*/ 47418179 h 48988193"/>
              <a:gd name="connsiteX58" fmla="*/ 34523652 w 72667194"/>
              <a:gd name="connsiteY58" fmla="*/ 43499322 h 48988193"/>
              <a:gd name="connsiteX59" fmla="*/ 35046166 w 72667194"/>
              <a:gd name="connsiteY59" fmla="*/ 47026293 h 48988193"/>
              <a:gd name="connsiteX60" fmla="*/ 36091194 w 72667194"/>
              <a:gd name="connsiteY60" fmla="*/ 44544350 h 48988193"/>
              <a:gd name="connsiteX61" fmla="*/ 36221823 w 72667194"/>
              <a:gd name="connsiteY61" fmla="*/ 47940693 h 48988193"/>
              <a:gd name="connsiteX62" fmla="*/ 37266852 w 72667194"/>
              <a:gd name="connsiteY62" fmla="*/ 44805607 h 48988193"/>
              <a:gd name="connsiteX63" fmla="*/ 37397480 w 72667194"/>
              <a:gd name="connsiteY63" fmla="*/ 47810064 h 48988193"/>
              <a:gd name="connsiteX64" fmla="*/ 38442509 w 72667194"/>
              <a:gd name="connsiteY64" fmla="*/ 42323664 h 48988193"/>
              <a:gd name="connsiteX65" fmla="*/ 38965023 w 72667194"/>
              <a:gd name="connsiteY65" fmla="*/ 48201950 h 48988193"/>
              <a:gd name="connsiteX66" fmla="*/ 39618166 w 72667194"/>
              <a:gd name="connsiteY66" fmla="*/ 40233607 h 48988193"/>
              <a:gd name="connsiteX67" fmla="*/ 40010052 w 72667194"/>
              <a:gd name="connsiteY67" fmla="*/ 48593836 h 48988193"/>
              <a:gd name="connsiteX68" fmla="*/ 40793823 w 72667194"/>
              <a:gd name="connsiteY68" fmla="*/ 39972350 h 48988193"/>
              <a:gd name="connsiteX69" fmla="*/ 41316337 w 72667194"/>
              <a:gd name="connsiteY69" fmla="*/ 48071322 h 48988193"/>
              <a:gd name="connsiteX70" fmla="*/ 42883880 w 72667194"/>
              <a:gd name="connsiteY70" fmla="*/ 38796693 h 48988193"/>
              <a:gd name="connsiteX71" fmla="*/ 43014509 w 72667194"/>
              <a:gd name="connsiteY71" fmla="*/ 48071322 h 48988193"/>
              <a:gd name="connsiteX72" fmla="*/ 44190166 w 72667194"/>
              <a:gd name="connsiteY72" fmla="*/ 38666064 h 48988193"/>
              <a:gd name="connsiteX73" fmla="*/ 44973937 w 72667194"/>
              <a:gd name="connsiteY73" fmla="*/ 48463207 h 48988193"/>
              <a:gd name="connsiteX74" fmla="*/ 45235194 w 72667194"/>
              <a:gd name="connsiteY74" fmla="*/ 37359779 h 48988193"/>
              <a:gd name="connsiteX75" fmla="*/ 46410852 w 72667194"/>
              <a:gd name="connsiteY75" fmla="*/ 48201950 h 48988193"/>
              <a:gd name="connsiteX76" fmla="*/ 46149594 w 72667194"/>
              <a:gd name="connsiteY76" fmla="*/ 31089607 h 48988193"/>
              <a:gd name="connsiteX77" fmla="*/ 47194623 w 72667194"/>
              <a:gd name="connsiteY77" fmla="*/ 48724464 h 48988193"/>
              <a:gd name="connsiteX78" fmla="*/ 47325252 w 72667194"/>
              <a:gd name="connsiteY78" fmla="*/ 35269722 h 48988193"/>
              <a:gd name="connsiteX79" fmla="*/ 47978394 w 72667194"/>
              <a:gd name="connsiteY79" fmla="*/ 48332579 h 48988193"/>
              <a:gd name="connsiteX80" fmla="*/ 48892794 w 72667194"/>
              <a:gd name="connsiteY80" fmla="*/ 38274179 h 48988193"/>
              <a:gd name="connsiteX81" fmla="*/ 49284680 w 72667194"/>
              <a:gd name="connsiteY81" fmla="*/ 48855093 h 48988193"/>
              <a:gd name="connsiteX82" fmla="*/ 49415309 w 72667194"/>
              <a:gd name="connsiteY82" fmla="*/ 43107436 h 48988193"/>
              <a:gd name="connsiteX83" fmla="*/ 49807194 w 72667194"/>
              <a:gd name="connsiteY83" fmla="*/ 48332579 h 48988193"/>
              <a:gd name="connsiteX84" fmla="*/ 50721594 w 72667194"/>
              <a:gd name="connsiteY84" fmla="*/ 45328122 h 48988193"/>
              <a:gd name="connsiteX85" fmla="*/ 51766623 w 72667194"/>
              <a:gd name="connsiteY85" fmla="*/ 48463207 h 48988193"/>
              <a:gd name="connsiteX86" fmla="*/ 52027880 w 72667194"/>
              <a:gd name="connsiteY86" fmla="*/ 45197493 h 48988193"/>
              <a:gd name="connsiteX87" fmla="*/ 53072909 w 72667194"/>
              <a:gd name="connsiteY87" fmla="*/ 48855093 h 48988193"/>
              <a:gd name="connsiteX88" fmla="*/ 54640452 w 72667194"/>
              <a:gd name="connsiteY88" fmla="*/ 45066864 h 48988193"/>
              <a:gd name="connsiteX89" fmla="*/ 55946737 w 72667194"/>
              <a:gd name="connsiteY89" fmla="*/ 48855093 h 48988193"/>
              <a:gd name="connsiteX90" fmla="*/ 57514280 w 72667194"/>
              <a:gd name="connsiteY90" fmla="*/ 45066864 h 48988193"/>
              <a:gd name="connsiteX91" fmla="*/ 57906166 w 72667194"/>
              <a:gd name="connsiteY91" fmla="*/ 48724464 h 48988193"/>
              <a:gd name="connsiteX92" fmla="*/ 58951194 w 72667194"/>
              <a:gd name="connsiteY92" fmla="*/ 47156922 h 48988193"/>
              <a:gd name="connsiteX93" fmla="*/ 59734966 w 72667194"/>
              <a:gd name="connsiteY93" fmla="*/ 48201950 h 48988193"/>
              <a:gd name="connsiteX94" fmla="*/ 61433137 w 72667194"/>
              <a:gd name="connsiteY94" fmla="*/ 47418179 h 48988193"/>
              <a:gd name="connsiteX95" fmla="*/ 62870052 w 72667194"/>
              <a:gd name="connsiteY95" fmla="*/ 48332579 h 48988193"/>
              <a:gd name="connsiteX96" fmla="*/ 64698852 w 72667194"/>
              <a:gd name="connsiteY96" fmla="*/ 47287550 h 48988193"/>
              <a:gd name="connsiteX97" fmla="*/ 65613252 w 72667194"/>
              <a:gd name="connsiteY97" fmla="*/ 48593836 h 48988193"/>
              <a:gd name="connsiteX98" fmla="*/ 66788909 w 72667194"/>
              <a:gd name="connsiteY98" fmla="*/ 46765036 h 48988193"/>
              <a:gd name="connsiteX99" fmla="*/ 68748337 w 72667194"/>
              <a:gd name="connsiteY99" fmla="*/ 48985722 h 48988193"/>
              <a:gd name="connsiteX100" fmla="*/ 69140223 w 72667194"/>
              <a:gd name="connsiteY100" fmla="*/ 46242522 h 48988193"/>
              <a:gd name="connsiteX101" fmla="*/ 72667194 w 72667194"/>
              <a:gd name="connsiteY101" fmla="*/ 48855093 h 4898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72667194" h="48988193">
                <a:moveTo>
                  <a:pt x="37709" y="46765036"/>
                </a:moveTo>
                <a:cubicBezTo>
                  <a:pt x="5052" y="47178693"/>
                  <a:pt x="-27605" y="47592350"/>
                  <a:pt x="37709" y="46895664"/>
                </a:cubicBezTo>
                <a:cubicBezTo>
                  <a:pt x="103023" y="46198978"/>
                  <a:pt x="342508" y="42497836"/>
                  <a:pt x="429594" y="42584922"/>
                </a:cubicBezTo>
                <a:cubicBezTo>
                  <a:pt x="516680" y="42672008"/>
                  <a:pt x="473137" y="47766522"/>
                  <a:pt x="560223" y="47418179"/>
                </a:cubicBezTo>
                <a:cubicBezTo>
                  <a:pt x="647309" y="47069836"/>
                  <a:pt x="843252" y="40494864"/>
                  <a:pt x="952109" y="40494864"/>
                </a:cubicBezTo>
                <a:cubicBezTo>
                  <a:pt x="1060966" y="40494864"/>
                  <a:pt x="1126280" y="47352865"/>
                  <a:pt x="1213366" y="47418179"/>
                </a:cubicBezTo>
                <a:cubicBezTo>
                  <a:pt x="1300452" y="47483493"/>
                  <a:pt x="1343995" y="40864979"/>
                  <a:pt x="1474623" y="40886750"/>
                </a:cubicBezTo>
                <a:cubicBezTo>
                  <a:pt x="1605251" y="40908521"/>
                  <a:pt x="1801194" y="46960978"/>
                  <a:pt x="1997137" y="47548807"/>
                </a:cubicBezTo>
                <a:cubicBezTo>
                  <a:pt x="2193080" y="48136636"/>
                  <a:pt x="2497880" y="44457265"/>
                  <a:pt x="2650280" y="44413722"/>
                </a:cubicBezTo>
                <a:cubicBezTo>
                  <a:pt x="2802680" y="44370179"/>
                  <a:pt x="2824451" y="47244007"/>
                  <a:pt x="2911537" y="47287550"/>
                </a:cubicBezTo>
                <a:cubicBezTo>
                  <a:pt x="2998623" y="47331093"/>
                  <a:pt x="3063937" y="44653208"/>
                  <a:pt x="3172794" y="44674979"/>
                </a:cubicBezTo>
                <a:cubicBezTo>
                  <a:pt x="3281651" y="44696750"/>
                  <a:pt x="3434051" y="47635893"/>
                  <a:pt x="3564680" y="47418179"/>
                </a:cubicBezTo>
                <a:cubicBezTo>
                  <a:pt x="3695309" y="47200465"/>
                  <a:pt x="3782395" y="43368693"/>
                  <a:pt x="3956566" y="43368693"/>
                </a:cubicBezTo>
                <a:cubicBezTo>
                  <a:pt x="4130737" y="43368693"/>
                  <a:pt x="4239595" y="48768007"/>
                  <a:pt x="4609709" y="47418179"/>
                </a:cubicBezTo>
                <a:cubicBezTo>
                  <a:pt x="4979823" y="46068351"/>
                  <a:pt x="5850681" y="35291493"/>
                  <a:pt x="6177252" y="35269722"/>
                </a:cubicBezTo>
                <a:cubicBezTo>
                  <a:pt x="6503823" y="35247950"/>
                  <a:pt x="6373194" y="45981264"/>
                  <a:pt x="6569137" y="47287550"/>
                </a:cubicBezTo>
                <a:cubicBezTo>
                  <a:pt x="6765080" y="48593836"/>
                  <a:pt x="7113423" y="43172750"/>
                  <a:pt x="7352909" y="43107436"/>
                </a:cubicBezTo>
                <a:cubicBezTo>
                  <a:pt x="7592395" y="43042122"/>
                  <a:pt x="7679481" y="47309321"/>
                  <a:pt x="8006052" y="46895664"/>
                </a:cubicBezTo>
                <a:cubicBezTo>
                  <a:pt x="8332623" y="46482007"/>
                  <a:pt x="9051080" y="40494864"/>
                  <a:pt x="9312337" y="40625493"/>
                </a:cubicBezTo>
                <a:cubicBezTo>
                  <a:pt x="9573594" y="40756122"/>
                  <a:pt x="9464737" y="47439950"/>
                  <a:pt x="9573594" y="47679436"/>
                </a:cubicBezTo>
                <a:cubicBezTo>
                  <a:pt x="9682451" y="47918922"/>
                  <a:pt x="9856623" y="42084178"/>
                  <a:pt x="9965480" y="42062407"/>
                </a:cubicBezTo>
                <a:cubicBezTo>
                  <a:pt x="10074337" y="42040636"/>
                  <a:pt x="10096108" y="47614121"/>
                  <a:pt x="10226737" y="47548807"/>
                </a:cubicBezTo>
                <a:cubicBezTo>
                  <a:pt x="10357366" y="47483493"/>
                  <a:pt x="10640395" y="41692293"/>
                  <a:pt x="10749252" y="41670522"/>
                </a:cubicBezTo>
                <a:cubicBezTo>
                  <a:pt x="10858109" y="41648751"/>
                  <a:pt x="10749252" y="47614122"/>
                  <a:pt x="10879880" y="47418179"/>
                </a:cubicBezTo>
                <a:cubicBezTo>
                  <a:pt x="11010508" y="47222236"/>
                  <a:pt x="11337080" y="40538407"/>
                  <a:pt x="11533023" y="40494864"/>
                </a:cubicBezTo>
                <a:cubicBezTo>
                  <a:pt x="11728966" y="40451321"/>
                  <a:pt x="11837823" y="47722979"/>
                  <a:pt x="12055537" y="47156922"/>
                </a:cubicBezTo>
                <a:cubicBezTo>
                  <a:pt x="12273251" y="46590865"/>
                  <a:pt x="12665138" y="37054979"/>
                  <a:pt x="12839309" y="37098522"/>
                </a:cubicBezTo>
                <a:cubicBezTo>
                  <a:pt x="13013480" y="37142065"/>
                  <a:pt x="12904623" y="48484979"/>
                  <a:pt x="13100566" y="47418179"/>
                </a:cubicBezTo>
                <a:cubicBezTo>
                  <a:pt x="13296509" y="46351379"/>
                  <a:pt x="13819023" y="30697722"/>
                  <a:pt x="14014966" y="30697722"/>
                </a:cubicBezTo>
                <a:cubicBezTo>
                  <a:pt x="14210909" y="30697722"/>
                  <a:pt x="13949652" y="48963950"/>
                  <a:pt x="14276223" y="47418179"/>
                </a:cubicBezTo>
                <a:cubicBezTo>
                  <a:pt x="14602794" y="45872408"/>
                  <a:pt x="15800223" y="21401322"/>
                  <a:pt x="15974394" y="21423093"/>
                </a:cubicBezTo>
                <a:cubicBezTo>
                  <a:pt x="16148565" y="21444864"/>
                  <a:pt x="15103538" y="50444407"/>
                  <a:pt x="15321252" y="47548807"/>
                </a:cubicBezTo>
                <a:cubicBezTo>
                  <a:pt x="15538966" y="44653207"/>
                  <a:pt x="17106509" y="4071264"/>
                  <a:pt x="17280680" y="4049493"/>
                </a:cubicBezTo>
                <a:cubicBezTo>
                  <a:pt x="17454851" y="4027722"/>
                  <a:pt x="16235651" y="48093093"/>
                  <a:pt x="16366280" y="47418179"/>
                </a:cubicBezTo>
                <a:cubicBezTo>
                  <a:pt x="16496909" y="46743265"/>
                  <a:pt x="17890281" y="-21764"/>
                  <a:pt x="18064452" y="7"/>
                </a:cubicBezTo>
                <a:cubicBezTo>
                  <a:pt x="18238623" y="21778"/>
                  <a:pt x="17237138" y="47091607"/>
                  <a:pt x="17411309" y="47548807"/>
                </a:cubicBezTo>
                <a:cubicBezTo>
                  <a:pt x="17585480" y="48006007"/>
                  <a:pt x="18913537" y="2699664"/>
                  <a:pt x="19109480" y="2743207"/>
                </a:cubicBezTo>
                <a:cubicBezTo>
                  <a:pt x="19305423" y="2786750"/>
                  <a:pt x="18391023" y="47548807"/>
                  <a:pt x="18586966" y="47810064"/>
                </a:cubicBezTo>
                <a:cubicBezTo>
                  <a:pt x="18782909" y="48071321"/>
                  <a:pt x="20089194" y="4288979"/>
                  <a:pt x="20285137" y="4310750"/>
                </a:cubicBezTo>
                <a:cubicBezTo>
                  <a:pt x="20481080" y="4332521"/>
                  <a:pt x="19501366" y="47418179"/>
                  <a:pt x="19762623" y="47940693"/>
                </a:cubicBezTo>
                <a:cubicBezTo>
                  <a:pt x="20023880" y="48463207"/>
                  <a:pt x="21613194" y="7467607"/>
                  <a:pt x="21852680" y="7445836"/>
                </a:cubicBezTo>
                <a:cubicBezTo>
                  <a:pt x="22092166" y="7424065"/>
                  <a:pt x="21047137" y="47331093"/>
                  <a:pt x="21199537" y="47810064"/>
                </a:cubicBezTo>
                <a:cubicBezTo>
                  <a:pt x="21351937" y="48289035"/>
                  <a:pt x="22396966" y="10341435"/>
                  <a:pt x="22767080" y="10319664"/>
                </a:cubicBezTo>
                <a:cubicBezTo>
                  <a:pt x="23137194" y="10297893"/>
                  <a:pt x="23224280" y="46264293"/>
                  <a:pt x="23420223" y="47679436"/>
                </a:cubicBezTo>
                <a:cubicBezTo>
                  <a:pt x="23616166" y="49094579"/>
                  <a:pt x="23681480" y="18745208"/>
                  <a:pt x="23942737" y="18810522"/>
                </a:cubicBezTo>
                <a:cubicBezTo>
                  <a:pt x="24203994" y="18875836"/>
                  <a:pt x="24791823" y="47091608"/>
                  <a:pt x="24987766" y="48071322"/>
                </a:cubicBezTo>
                <a:cubicBezTo>
                  <a:pt x="25183709" y="49051036"/>
                  <a:pt x="24987766" y="24754121"/>
                  <a:pt x="25118394" y="24688807"/>
                </a:cubicBezTo>
                <a:cubicBezTo>
                  <a:pt x="25249022" y="24623493"/>
                  <a:pt x="25597366" y="45698236"/>
                  <a:pt x="25771537" y="47679436"/>
                </a:cubicBezTo>
                <a:cubicBezTo>
                  <a:pt x="25945708" y="49660636"/>
                  <a:pt x="25967480" y="36576007"/>
                  <a:pt x="26163423" y="36576007"/>
                </a:cubicBezTo>
                <a:cubicBezTo>
                  <a:pt x="26359366" y="36576007"/>
                  <a:pt x="26816566" y="47461722"/>
                  <a:pt x="26947194" y="47679436"/>
                </a:cubicBezTo>
                <a:cubicBezTo>
                  <a:pt x="27077822" y="47897150"/>
                  <a:pt x="26751251" y="37838750"/>
                  <a:pt x="26947194" y="37882293"/>
                </a:cubicBezTo>
                <a:cubicBezTo>
                  <a:pt x="27143137" y="37925836"/>
                  <a:pt x="27774509" y="47570579"/>
                  <a:pt x="28122852" y="47940693"/>
                </a:cubicBezTo>
                <a:cubicBezTo>
                  <a:pt x="28471195" y="48310807"/>
                  <a:pt x="28732452" y="40124750"/>
                  <a:pt x="29037252" y="40102979"/>
                </a:cubicBezTo>
                <a:cubicBezTo>
                  <a:pt x="29342052" y="40081208"/>
                  <a:pt x="29429138" y="47875378"/>
                  <a:pt x="29951652" y="47810064"/>
                </a:cubicBezTo>
                <a:cubicBezTo>
                  <a:pt x="30474166" y="47744750"/>
                  <a:pt x="31671594" y="39667550"/>
                  <a:pt x="32172337" y="39711093"/>
                </a:cubicBezTo>
                <a:cubicBezTo>
                  <a:pt x="32673080" y="39754636"/>
                  <a:pt x="32760166" y="47831836"/>
                  <a:pt x="32956109" y="48071322"/>
                </a:cubicBezTo>
                <a:cubicBezTo>
                  <a:pt x="33152052" y="48310808"/>
                  <a:pt x="33130280" y="41256864"/>
                  <a:pt x="33347994" y="41148007"/>
                </a:cubicBezTo>
                <a:cubicBezTo>
                  <a:pt x="33565708" y="41039150"/>
                  <a:pt x="34066451" y="47026293"/>
                  <a:pt x="34262394" y="47418179"/>
                </a:cubicBezTo>
                <a:cubicBezTo>
                  <a:pt x="34458337" y="47810065"/>
                  <a:pt x="34393023" y="43564636"/>
                  <a:pt x="34523652" y="43499322"/>
                </a:cubicBezTo>
                <a:cubicBezTo>
                  <a:pt x="34654281" y="43434008"/>
                  <a:pt x="34784909" y="46852122"/>
                  <a:pt x="35046166" y="47026293"/>
                </a:cubicBezTo>
                <a:cubicBezTo>
                  <a:pt x="35307423" y="47200464"/>
                  <a:pt x="35895251" y="44391950"/>
                  <a:pt x="36091194" y="44544350"/>
                </a:cubicBezTo>
                <a:cubicBezTo>
                  <a:pt x="36287137" y="44696750"/>
                  <a:pt x="36025880" y="47897150"/>
                  <a:pt x="36221823" y="47940693"/>
                </a:cubicBezTo>
                <a:cubicBezTo>
                  <a:pt x="36417766" y="47984236"/>
                  <a:pt x="37070909" y="44827378"/>
                  <a:pt x="37266852" y="44805607"/>
                </a:cubicBezTo>
                <a:cubicBezTo>
                  <a:pt x="37462795" y="44783836"/>
                  <a:pt x="37201537" y="48223721"/>
                  <a:pt x="37397480" y="47810064"/>
                </a:cubicBezTo>
                <a:cubicBezTo>
                  <a:pt x="37593423" y="47396407"/>
                  <a:pt x="38181252" y="42258350"/>
                  <a:pt x="38442509" y="42323664"/>
                </a:cubicBezTo>
                <a:cubicBezTo>
                  <a:pt x="38703766" y="42388978"/>
                  <a:pt x="38769080" y="48550293"/>
                  <a:pt x="38965023" y="48201950"/>
                </a:cubicBezTo>
                <a:cubicBezTo>
                  <a:pt x="39160966" y="47853607"/>
                  <a:pt x="39443995" y="40168293"/>
                  <a:pt x="39618166" y="40233607"/>
                </a:cubicBezTo>
                <a:cubicBezTo>
                  <a:pt x="39792337" y="40298921"/>
                  <a:pt x="39814109" y="48637379"/>
                  <a:pt x="40010052" y="48593836"/>
                </a:cubicBezTo>
                <a:cubicBezTo>
                  <a:pt x="40205995" y="48550293"/>
                  <a:pt x="40576109" y="40059436"/>
                  <a:pt x="40793823" y="39972350"/>
                </a:cubicBezTo>
                <a:cubicBezTo>
                  <a:pt x="41011537" y="39885264"/>
                  <a:pt x="40967994" y="48267265"/>
                  <a:pt x="41316337" y="48071322"/>
                </a:cubicBezTo>
                <a:cubicBezTo>
                  <a:pt x="41664680" y="47875379"/>
                  <a:pt x="42600851" y="38796693"/>
                  <a:pt x="42883880" y="38796693"/>
                </a:cubicBezTo>
                <a:cubicBezTo>
                  <a:pt x="43166909" y="38796693"/>
                  <a:pt x="42796795" y="48093093"/>
                  <a:pt x="43014509" y="48071322"/>
                </a:cubicBezTo>
                <a:cubicBezTo>
                  <a:pt x="43232223" y="48049551"/>
                  <a:pt x="43863595" y="38600750"/>
                  <a:pt x="44190166" y="38666064"/>
                </a:cubicBezTo>
                <a:cubicBezTo>
                  <a:pt x="44516737" y="38731378"/>
                  <a:pt x="44799766" y="48680921"/>
                  <a:pt x="44973937" y="48463207"/>
                </a:cubicBezTo>
                <a:cubicBezTo>
                  <a:pt x="45148108" y="48245493"/>
                  <a:pt x="44995708" y="37403322"/>
                  <a:pt x="45235194" y="37359779"/>
                </a:cubicBezTo>
                <a:cubicBezTo>
                  <a:pt x="45474680" y="37316236"/>
                  <a:pt x="46258452" y="49246979"/>
                  <a:pt x="46410852" y="48201950"/>
                </a:cubicBezTo>
                <a:cubicBezTo>
                  <a:pt x="46563252" y="47156921"/>
                  <a:pt x="46018966" y="31002521"/>
                  <a:pt x="46149594" y="31089607"/>
                </a:cubicBezTo>
                <a:cubicBezTo>
                  <a:pt x="46280223" y="31176693"/>
                  <a:pt x="46998680" y="48027778"/>
                  <a:pt x="47194623" y="48724464"/>
                </a:cubicBezTo>
                <a:cubicBezTo>
                  <a:pt x="47390566" y="49421150"/>
                  <a:pt x="47194624" y="35335036"/>
                  <a:pt x="47325252" y="35269722"/>
                </a:cubicBezTo>
                <a:cubicBezTo>
                  <a:pt x="47455880" y="35204408"/>
                  <a:pt x="47717137" y="47831836"/>
                  <a:pt x="47978394" y="48332579"/>
                </a:cubicBezTo>
                <a:cubicBezTo>
                  <a:pt x="48239651" y="48833322"/>
                  <a:pt x="48675080" y="38187093"/>
                  <a:pt x="48892794" y="38274179"/>
                </a:cubicBezTo>
                <a:cubicBezTo>
                  <a:pt x="49110508" y="38361265"/>
                  <a:pt x="49197594" y="48049550"/>
                  <a:pt x="49284680" y="48855093"/>
                </a:cubicBezTo>
                <a:cubicBezTo>
                  <a:pt x="49371766" y="49660636"/>
                  <a:pt x="49328223" y="43194522"/>
                  <a:pt x="49415309" y="43107436"/>
                </a:cubicBezTo>
                <a:cubicBezTo>
                  <a:pt x="49502395" y="43020350"/>
                  <a:pt x="49589480" y="47962465"/>
                  <a:pt x="49807194" y="48332579"/>
                </a:cubicBezTo>
                <a:cubicBezTo>
                  <a:pt x="50024908" y="48702693"/>
                  <a:pt x="50395023" y="45306351"/>
                  <a:pt x="50721594" y="45328122"/>
                </a:cubicBezTo>
                <a:cubicBezTo>
                  <a:pt x="51048166" y="45349893"/>
                  <a:pt x="51548909" y="48484978"/>
                  <a:pt x="51766623" y="48463207"/>
                </a:cubicBezTo>
                <a:cubicBezTo>
                  <a:pt x="51984337" y="48441436"/>
                  <a:pt x="51810166" y="45132179"/>
                  <a:pt x="52027880" y="45197493"/>
                </a:cubicBezTo>
                <a:cubicBezTo>
                  <a:pt x="52245594" y="45262807"/>
                  <a:pt x="52637480" y="48876864"/>
                  <a:pt x="53072909" y="48855093"/>
                </a:cubicBezTo>
                <a:cubicBezTo>
                  <a:pt x="53508338" y="48833322"/>
                  <a:pt x="54161481" y="45066864"/>
                  <a:pt x="54640452" y="45066864"/>
                </a:cubicBezTo>
                <a:cubicBezTo>
                  <a:pt x="55119423" y="45066864"/>
                  <a:pt x="55467766" y="48855093"/>
                  <a:pt x="55946737" y="48855093"/>
                </a:cubicBezTo>
                <a:cubicBezTo>
                  <a:pt x="56425708" y="48855093"/>
                  <a:pt x="57187709" y="45088635"/>
                  <a:pt x="57514280" y="45066864"/>
                </a:cubicBezTo>
                <a:cubicBezTo>
                  <a:pt x="57840852" y="45045092"/>
                  <a:pt x="57666680" y="48376121"/>
                  <a:pt x="57906166" y="48724464"/>
                </a:cubicBezTo>
                <a:cubicBezTo>
                  <a:pt x="58145652" y="49072807"/>
                  <a:pt x="58646394" y="47244008"/>
                  <a:pt x="58951194" y="47156922"/>
                </a:cubicBezTo>
                <a:cubicBezTo>
                  <a:pt x="59255994" y="47069836"/>
                  <a:pt x="59321309" y="48158407"/>
                  <a:pt x="59734966" y="48201950"/>
                </a:cubicBezTo>
                <a:cubicBezTo>
                  <a:pt x="60148623" y="48245493"/>
                  <a:pt x="60910623" y="47396408"/>
                  <a:pt x="61433137" y="47418179"/>
                </a:cubicBezTo>
                <a:cubicBezTo>
                  <a:pt x="61955651" y="47439950"/>
                  <a:pt x="62325766" y="48354351"/>
                  <a:pt x="62870052" y="48332579"/>
                </a:cubicBezTo>
                <a:cubicBezTo>
                  <a:pt x="63414338" y="48310808"/>
                  <a:pt x="64241652" y="47244007"/>
                  <a:pt x="64698852" y="47287550"/>
                </a:cubicBezTo>
                <a:cubicBezTo>
                  <a:pt x="65156052" y="47331093"/>
                  <a:pt x="65264909" y="48680922"/>
                  <a:pt x="65613252" y="48593836"/>
                </a:cubicBezTo>
                <a:cubicBezTo>
                  <a:pt x="65961595" y="48506750"/>
                  <a:pt x="66266395" y="46699722"/>
                  <a:pt x="66788909" y="46765036"/>
                </a:cubicBezTo>
                <a:cubicBezTo>
                  <a:pt x="67311423" y="46830350"/>
                  <a:pt x="68356451" y="49072808"/>
                  <a:pt x="68748337" y="48985722"/>
                </a:cubicBezTo>
                <a:cubicBezTo>
                  <a:pt x="69140223" y="48898636"/>
                  <a:pt x="68487080" y="46264293"/>
                  <a:pt x="69140223" y="46242522"/>
                </a:cubicBezTo>
                <a:cubicBezTo>
                  <a:pt x="69793366" y="46220751"/>
                  <a:pt x="71447994" y="48245493"/>
                  <a:pt x="72667194" y="48855093"/>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47" name="正方形/長方形 46">
            <a:extLst>
              <a:ext uri="{FF2B5EF4-FFF2-40B4-BE49-F238E27FC236}">
                <a16:creationId xmlns:a16="http://schemas.microsoft.com/office/drawing/2014/main" id="{825C5975-ECC1-784D-8AC5-4F4EFDCFF9A8}"/>
              </a:ext>
            </a:extLst>
          </p:cNvPr>
          <p:cNvSpPr/>
          <p:nvPr/>
        </p:nvSpPr>
        <p:spPr>
          <a:xfrm>
            <a:off x="5577719" y="3094657"/>
            <a:ext cx="2290272" cy="403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grpSp>
        <p:nvGrpSpPr>
          <p:cNvPr id="29" name="グループ化 28">
            <a:extLst>
              <a:ext uri="{FF2B5EF4-FFF2-40B4-BE49-F238E27FC236}">
                <a16:creationId xmlns:a16="http://schemas.microsoft.com/office/drawing/2014/main" id="{9D2F72F0-C223-C945-AF75-D7BCA0CB46BF}"/>
              </a:ext>
            </a:extLst>
          </p:cNvPr>
          <p:cNvGrpSpPr/>
          <p:nvPr/>
        </p:nvGrpSpPr>
        <p:grpSpPr>
          <a:xfrm>
            <a:off x="5538842" y="1739508"/>
            <a:ext cx="2044690" cy="1348637"/>
            <a:chOff x="983862" y="2075477"/>
            <a:chExt cx="2864811" cy="1889573"/>
          </a:xfrm>
        </p:grpSpPr>
        <p:cxnSp>
          <p:nvCxnSpPr>
            <p:cNvPr id="30" name="直線矢印コネクタ 29">
              <a:extLst>
                <a:ext uri="{FF2B5EF4-FFF2-40B4-BE49-F238E27FC236}">
                  <a16:creationId xmlns:a16="http://schemas.microsoft.com/office/drawing/2014/main" id="{B3BFFD74-1EA3-DE4C-A38F-37191F35F5C5}"/>
                </a:ext>
              </a:extLst>
            </p:cNvPr>
            <p:cNvCxnSpPr>
              <a:cxnSpLocks/>
            </p:cNvCxnSpPr>
            <p:nvPr/>
          </p:nvCxnSpPr>
          <p:spPr>
            <a:xfrm flipV="1">
              <a:off x="983862" y="2075477"/>
              <a:ext cx="0" cy="1889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3609E0C-7F09-7548-9636-445BE2253C60}"/>
                </a:ext>
              </a:extLst>
            </p:cNvPr>
            <p:cNvCxnSpPr/>
            <p:nvPr/>
          </p:nvCxnSpPr>
          <p:spPr>
            <a:xfrm>
              <a:off x="983862" y="3963062"/>
              <a:ext cx="28648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テキスト ボックス 47">
            <a:extLst>
              <a:ext uri="{FF2B5EF4-FFF2-40B4-BE49-F238E27FC236}">
                <a16:creationId xmlns:a16="http://schemas.microsoft.com/office/drawing/2014/main" id="{86D1FAFD-A052-4A40-BA51-8325664BEEBC}"/>
              </a:ext>
            </a:extLst>
          </p:cNvPr>
          <p:cNvSpPr txBox="1"/>
          <p:nvPr/>
        </p:nvSpPr>
        <p:spPr>
          <a:xfrm>
            <a:off x="7198294" y="3137088"/>
            <a:ext cx="877163" cy="369332"/>
          </a:xfrm>
          <a:prstGeom prst="rect">
            <a:avLst/>
          </a:prstGeom>
          <a:noFill/>
        </p:spPr>
        <p:txBody>
          <a:bodyPr wrap="none" rtlCol="0">
            <a:spAutoFit/>
          </a:bodyPr>
          <a:lstStyle/>
          <a:p>
            <a:r>
              <a:rPr kumimoji="1" lang="ja-JP" altLang="en-US" dirty="0">
                <a:ea typeface="BIZ UDPゴシック" panose="020B0400000000000000" pitchFamily="50" charset="-128"/>
              </a:rPr>
              <a:t>周波数</a:t>
            </a:r>
          </a:p>
        </p:txBody>
      </p:sp>
      <p:sp>
        <p:nvSpPr>
          <p:cNvPr id="49" name="テキスト ボックス 48">
            <a:extLst>
              <a:ext uri="{FF2B5EF4-FFF2-40B4-BE49-F238E27FC236}">
                <a16:creationId xmlns:a16="http://schemas.microsoft.com/office/drawing/2014/main" id="{5ACDDFC0-1580-9041-9D4E-010AA4076494}"/>
              </a:ext>
            </a:extLst>
          </p:cNvPr>
          <p:cNvSpPr txBox="1"/>
          <p:nvPr/>
        </p:nvSpPr>
        <p:spPr>
          <a:xfrm>
            <a:off x="4668656" y="1523410"/>
            <a:ext cx="877163" cy="369332"/>
          </a:xfrm>
          <a:prstGeom prst="rect">
            <a:avLst/>
          </a:prstGeom>
          <a:noFill/>
        </p:spPr>
        <p:txBody>
          <a:bodyPr wrap="none" rtlCol="0">
            <a:spAutoFit/>
          </a:bodyPr>
          <a:lstStyle/>
          <a:p>
            <a:r>
              <a:rPr kumimoji="1" lang="ja-JP" altLang="en-US" dirty="0">
                <a:ea typeface="BIZ UDPゴシック" panose="020B0400000000000000" pitchFamily="50" charset="-128"/>
              </a:rPr>
              <a:t>パワー</a:t>
            </a:r>
          </a:p>
        </p:txBody>
      </p:sp>
      <p:sp>
        <p:nvSpPr>
          <p:cNvPr id="52" name="テキスト ボックス 51">
            <a:extLst>
              <a:ext uri="{FF2B5EF4-FFF2-40B4-BE49-F238E27FC236}">
                <a16:creationId xmlns:a16="http://schemas.microsoft.com/office/drawing/2014/main" id="{D116D5AA-AD54-D148-A168-8F9BA4E5C2EF}"/>
              </a:ext>
            </a:extLst>
          </p:cNvPr>
          <p:cNvSpPr txBox="1"/>
          <p:nvPr/>
        </p:nvSpPr>
        <p:spPr>
          <a:xfrm>
            <a:off x="6660133" y="5594564"/>
            <a:ext cx="461665" cy="784830"/>
          </a:xfrm>
          <a:prstGeom prst="rect">
            <a:avLst/>
          </a:prstGeom>
          <a:noFill/>
        </p:spPr>
        <p:txBody>
          <a:bodyPr vert="eaVert" wrap="none" rtlCol="0">
            <a:spAutoFit/>
          </a:bodyPr>
          <a:lstStyle/>
          <a:p>
            <a:r>
              <a:rPr kumimoji="1" lang="ja-JP" altLang="en-US" dirty="0">
                <a:ea typeface="BIZ UDPゴシック" panose="020B0400000000000000" pitchFamily="50" charset="-128"/>
              </a:rPr>
              <a:t>周波数</a:t>
            </a:r>
          </a:p>
        </p:txBody>
      </p:sp>
      <p:sp>
        <p:nvSpPr>
          <p:cNvPr id="53" name="テキスト ボックス 52">
            <a:extLst>
              <a:ext uri="{FF2B5EF4-FFF2-40B4-BE49-F238E27FC236}">
                <a16:creationId xmlns:a16="http://schemas.microsoft.com/office/drawing/2014/main" id="{F0258C4C-7371-3B41-B4CD-A19524DC8C2F}"/>
              </a:ext>
            </a:extLst>
          </p:cNvPr>
          <p:cNvSpPr txBox="1"/>
          <p:nvPr/>
        </p:nvSpPr>
        <p:spPr>
          <a:xfrm>
            <a:off x="7212419" y="5594564"/>
            <a:ext cx="461665" cy="773610"/>
          </a:xfrm>
          <a:prstGeom prst="rect">
            <a:avLst/>
          </a:prstGeom>
          <a:noFill/>
        </p:spPr>
        <p:txBody>
          <a:bodyPr vert="eaVert" wrap="none" rtlCol="0">
            <a:spAutoFit/>
          </a:bodyPr>
          <a:lstStyle/>
          <a:p>
            <a:r>
              <a:rPr kumimoji="1" lang="ja-JP" altLang="en-US" dirty="0">
                <a:ea typeface="BIZ UDPゴシック" panose="020B0400000000000000" pitchFamily="50" charset="-128"/>
              </a:rPr>
              <a:t>窓の数</a:t>
            </a:r>
          </a:p>
        </p:txBody>
      </p:sp>
      <p:sp>
        <p:nvSpPr>
          <p:cNvPr id="54" name="テキスト ボックス 53">
            <a:extLst>
              <a:ext uri="{FF2B5EF4-FFF2-40B4-BE49-F238E27FC236}">
                <a16:creationId xmlns:a16="http://schemas.microsoft.com/office/drawing/2014/main" id="{D0C9C635-9164-F048-B40E-280A8D6470E8}"/>
              </a:ext>
            </a:extLst>
          </p:cNvPr>
          <p:cNvSpPr txBox="1"/>
          <p:nvPr/>
        </p:nvSpPr>
        <p:spPr>
          <a:xfrm>
            <a:off x="7701293" y="5594564"/>
            <a:ext cx="461665" cy="773610"/>
          </a:xfrm>
          <a:prstGeom prst="rect">
            <a:avLst/>
          </a:prstGeom>
          <a:noFill/>
        </p:spPr>
        <p:txBody>
          <a:bodyPr vert="eaVert" wrap="none" rtlCol="0">
            <a:spAutoFit/>
          </a:bodyPr>
          <a:lstStyle/>
          <a:p>
            <a:r>
              <a:rPr kumimoji="1" lang="ja-JP" altLang="en-US" dirty="0">
                <a:ea typeface="BIZ UDPゴシック" panose="020B0400000000000000" pitchFamily="50" charset="-128"/>
              </a:rPr>
              <a:t>軸の数</a:t>
            </a:r>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1713685974"/>
                  </p:ext>
                </p:extLst>
              </p:nvPr>
            </p:nvGraphicFramePr>
            <p:xfrm>
              <a:off x="4171432" y="3789623"/>
              <a:ext cx="4443798" cy="1854200"/>
            </p:xfrm>
            <a:graphic>
              <a:graphicData uri="http://schemas.openxmlformats.org/drawingml/2006/table">
                <a:tbl>
                  <a:tblPr firstRow="1" bandRow="1">
                    <a:tableStyleId>{5C22544A-7EE6-4342-B048-85BDC9FD1C3A}</a:tableStyleId>
                  </a:tblPr>
                  <a:tblGrid>
                    <a:gridCol w="2498999">
                      <a:extLst>
                        <a:ext uri="{9D8B030D-6E8A-4147-A177-3AD203B41FA5}">
                          <a16:colId xmlns:a16="http://schemas.microsoft.com/office/drawing/2014/main" val="3242361877"/>
                        </a:ext>
                      </a:extLst>
                    </a:gridCol>
                    <a:gridCol w="1944799">
                      <a:extLst>
                        <a:ext uri="{9D8B030D-6E8A-4147-A177-3AD203B41FA5}">
                          <a16:colId xmlns:a16="http://schemas.microsoft.com/office/drawing/2014/main" val="963803899"/>
                        </a:ext>
                      </a:extLst>
                    </a:gridCol>
                  </a:tblGrid>
                  <a:tr h="370840">
                    <a:tc>
                      <a:txBody>
                        <a:bodyPr/>
                        <a:lstStyle/>
                        <a:p>
                          <a:r>
                            <a:rPr kumimoji="1" lang="ja-JP" altLang="en-US" b="0" dirty="0">
                              <a:solidFill>
                                <a:sysClr val="windowText" lastClr="000000"/>
                              </a:solidFill>
                              <a:latin typeface="Meiryo UI" panose="020B0604030504040204" pitchFamily="50" charset="-128"/>
                              <a:ea typeface="Meiryo UI" panose="020B0604030504040204" pitchFamily="50" charset="-128"/>
                            </a:rPr>
                            <a:t>データ取得レート</a:t>
                          </a:r>
                        </a:p>
                      </a:txBody>
                      <a:tcPr>
                        <a:noFill/>
                      </a:tcPr>
                    </a:tc>
                    <a:tc>
                      <a:txBody>
                        <a:bodyPr/>
                        <a:lstStyle/>
                        <a:p>
                          <a:r>
                            <a:rPr kumimoji="1" lang="en-US" altLang="ja-JP" b="0" dirty="0">
                              <a:solidFill>
                                <a:sysClr val="windowText" lastClr="000000"/>
                              </a:solidFill>
                              <a:latin typeface="Meiryo UI" panose="020B0604030504040204" pitchFamily="50" charset="-128"/>
                              <a:ea typeface="Meiryo UI" panose="020B0604030504040204" pitchFamily="50" charset="-128"/>
                            </a:rPr>
                            <a:t>100Hz</a:t>
                          </a:r>
                          <a:endParaRPr kumimoji="1" lang="ja-JP" altLang="en-US" b="0" dirty="0">
                            <a:solidFill>
                              <a:sysClr val="windowText" lastClr="000000"/>
                            </a:solidFill>
                            <a:latin typeface="Meiryo UI" panose="020B0604030504040204" pitchFamily="50" charset="-128"/>
                            <a:ea typeface="Meiryo UI" panose="020B0604030504040204" pitchFamily="50" charset="-128"/>
                          </a:endParaRPr>
                        </a:p>
                      </a:txBody>
                      <a:tcPr>
                        <a:noFill/>
                      </a:tcPr>
                    </a:tc>
                    <a:extLst>
                      <a:ext uri="{0D108BD9-81ED-4DB2-BD59-A6C34878D82A}">
                        <a16:rowId xmlns:a16="http://schemas.microsoft.com/office/drawing/2014/main" val="2371233753"/>
                      </a:ext>
                    </a:extLst>
                  </a:tr>
                  <a:tr h="370840">
                    <a:tc>
                      <a:txBody>
                        <a:bodyPr/>
                        <a:lstStyle/>
                        <a:p>
                          <a:r>
                            <a:rPr kumimoji="1" lang="ja-JP" altLang="en-US" dirty="0">
                              <a:latin typeface="Meiryo UI" panose="020B0604030504040204" pitchFamily="50" charset="-128"/>
                              <a:ea typeface="Meiryo UI" panose="020B0604030504040204" pitchFamily="50" charset="-128"/>
                            </a:rPr>
                            <a:t>窓関数</a:t>
                          </a:r>
                        </a:p>
                      </a:txBody>
                      <a:tcPr>
                        <a:noFill/>
                      </a:tcPr>
                    </a:tc>
                    <a:tc>
                      <a:txBody>
                        <a:bodyPr/>
                        <a:lstStyle/>
                        <a:p>
                          <a:r>
                            <a:rPr kumimoji="1" lang="ja-JP" altLang="en-US" dirty="0">
                              <a:latin typeface="Meiryo UI" panose="020B0604030504040204" pitchFamily="50" charset="-128"/>
                              <a:ea typeface="Meiryo UI" panose="020B0604030504040204" pitchFamily="50" charset="-128"/>
                            </a:rPr>
                            <a:t>ハミング窓</a:t>
                          </a:r>
                        </a:p>
                      </a:txBody>
                      <a:tcPr>
                        <a:noFill/>
                      </a:tcPr>
                    </a:tc>
                    <a:extLst>
                      <a:ext uri="{0D108BD9-81ED-4DB2-BD59-A6C34878D82A}">
                        <a16:rowId xmlns:a16="http://schemas.microsoft.com/office/drawing/2014/main" val="3999212536"/>
                      </a:ext>
                    </a:extLst>
                  </a:tr>
                  <a:tr h="370840">
                    <a:tc>
                      <a:txBody>
                        <a:bodyPr/>
                        <a:lstStyle/>
                        <a:p>
                          <a:r>
                            <a:rPr kumimoji="1" lang="ja-JP" altLang="en-US" dirty="0">
                              <a:latin typeface="Meiryo UI" panose="020B0604030504040204" pitchFamily="50" charset="-128"/>
                              <a:ea typeface="Meiryo UI" panose="020B0604030504040204" pitchFamily="50" charset="-128"/>
                            </a:rPr>
                            <a:t>窓サイズ</a:t>
                          </a:r>
                        </a:p>
                      </a:txBody>
                      <a:tcPr>
                        <a:noFill/>
                      </a:tcPr>
                    </a:tc>
                    <a:tc>
                      <a:txBody>
                        <a:bodyPr/>
                        <a:lstStyle/>
                        <a:p>
                          <a:r>
                            <a:rPr kumimoji="1" lang="en-US" altLang="ja-JP" dirty="0">
                              <a:latin typeface="Meiryo UI" panose="020B0604030504040204" pitchFamily="50" charset="-128"/>
                              <a:ea typeface="Meiryo UI" panose="020B0604030504040204" pitchFamily="50" charset="-128"/>
                            </a:rPr>
                            <a:t>128</a:t>
                          </a:r>
                          <a:endParaRPr kumimoji="1" lang="ja-JP" altLang="en-US" dirty="0">
                            <a:latin typeface="Meiryo UI" panose="020B0604030504040204" pitchFamily="50" charset="-128"/>
                            <a:ea typeface="Meiryo UI" panose="020B0604030504040204" pitchFamily="50" charset="-128"/>
                          </a:endParaRPr>
                        </a:p>
                      </a:txBody>
                      <a:tcPr>
                        <a:noFill/>
                      </a:tcPr>
                    </a:tc>
                    <a:extLst>
                      <a:ext uri="{0D108BD9-81ED-4DB2-BD59-A6C34878D82A}">
                        <a16:rowId xmlns:a16="http://schemas.microsoft.com/office/drawing/2014/main" val="1758006222"/>
                      </a:ext>
                    </a:extLst>
                  </a:tr>
                  <a:tr h="370840">
                    <a:tc>
                      <a:txBody>
                        <a:bodyPr/>
                        <a:lstStyle/>
                        <a:p>
                          <a:r>
                            <a:rPr kumimoji="1" lang="ja-JP" altLang="en-US" dirty="0">
                              <a:latin typeface="Meiryo UI" panose="020B0604030504040204" pitchFamily="50" charset="-128"/>
                              <a:ea typeface="Meiryo UI" panose="020B0604030504040204" pitchFamily="50" charset="-128"/>
                            </a:rPr>
                            <a:t>スライド幅</a:t>
                          </a:r>
                        </a:p>
                      </a:txBody>
                      <a:tcPr>
                        <a:noFill/>
                      </a:tcPr>
                    </a:tc>
                    <a:tc>
                      <a:txBody>
                        <a:bodyPr/>
                        <a:lstStyle/>
                        <a:p>
                          <a:r>
                            <a:rPr kumimoji="1" lang="en-US" altLang="ja-JP" dirty="0">
                              <a:latin typeface="Meiryo UI" panose="020B0604030504040204" pitchFamily="50" charset="-128"/>
                              <a:ea typeface="Meiryo UI" panose="020B0604030504040204" pitchFamily="50" charset="-128"/>
                            </a:rPr>
                            <a:t>100</a:t>
                          </a:r>
                          <a:endParaRPr kumimoji="1" lang="ja-JP" altLang="en-US" dirty="0">
                            <a:latin typeface="Meiryo UI" panose="020B0604030504040204" pitchFamily="50" charset="-128"/>
                            <a:ea typeface="Meiryo UI" panose="020B0604030504040204" pitchFamily="50" charset="-128"/>
                          </a:endParaRPr>
                        </a:p>
                      </a:txBody>
                      <a:tcPr>
                        <a:noFill/>
                      </a:tcPr>
                    </a:tc>
                    <a:extLst>
                      <a:ext uri="{0D108BD9-81ED-4DB2-BD59-A6C34878D82A}">
                        <a16:rowId xmlns:a16="http://schemas.microsoft.com/office/drawing/2014/main" val="2342107077"/>
                      </a:ext>
                    </a:extLst>
                  </a:tr>
                  <a:tr h="370840">
                    <a:tc>
                      <a:txBody>
                        <a:bodyPr/>
                        <a:lstStyle/>
                        <a:p>
                          <a:r>
                            <a:rPr kumimoji="1" lang="ja-JP" altLang="en-US" dirty="0">
                              <a:latin typeface="Meiryo UI" panose="020B0604030504040204" pitchFamily="50" charset="-128"/>
                              <a:ea typeface="Meiryo UI" panose="020B0604030504040204" pitchFamily="50" charset="-128"/>
                            </a:rPr>
                            <a:t>入力データのサイズ</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65 </m:t>
                                </m:r>
                                <m:r>
                                  <a:rPr kumimoji="1" lang="en-US" altLang="ja-JP" b="0" i="1" smtClean="0">
                                    <a:latin typeface="Cambria Math" panose="02040503050406030204" pitchFamily="18" charset="0"/>
                                    <a:ea typeface="Cambria Math" panose="02040503050406030204" pitchFamily="18" charset="0"/>
                                  </a:rPr>
                                  <m:t>× 8 × 6</m:t>
                                </m:r>
                              </m:oMath>
                            </m:oMathPara>
                          </a14:m>
                          <a:endParaRPr kumimoji="1" lang="ja-JP" altLang="en-US" dirty="0">
                            <a:latin typeface="Meiryo UI" panose="020B0604030504040204" pitchFamily="50" charset="-128"/>
                            <a:ea typeface="Meiryo UI" panose="020B0604030504040204" pitchFamily="50" charset="-128"/>
                          </a:endParaRPr>
                        </a:p>
                      </a:txBody>
                      <a:tcPr>
                        <a:noFill/>
                      </a:tcPr>
                    </a:tc>
                    <a:extLst>
                      <a:ext uri="{0D108BD9-81ED-4DB2-BD59-A6C34878D82A}">
                        <a16:rowId xmlns:a16="http://schemas.microsoft.com/office/drawing/2014/main" val="1066037751"/>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1713685974"/>
                  </p:ext>
                </p:extLst>
              </p:nvPr>
            </p:nvGraphicFramePr>
            <p:xfrm>
              <a:off x="4171432" y="3789623"/>
              <a:ext cx="4443798" cy="1854200"/>
            </p:xfrm>
            <a:graphic>
              <a:graphicData uri="http://schemas.openxmlformats.org/drawingml/2006/table">
                <a:tbl>
                  <a:tblPr firstRow="1" bandRow="1">
                    <a:tableStyleId>{5C22544A-7EE6-4342-B048-85BDC9FD1C3A}</a:tableStyleId>
                  </a:tblPr>
                  <a:tblGrid>
                    <a:gridCol w="2498999">
                      <a:extLst>
                        <a:ext uri="{9D8B030D-6E8A-4147-A177-3AD203B41FA5}">
                          <a16:colId xmlns:a16="http://schemas.microsoft.com/office/drawing/2014/main" val="3242361877"/>
                        </a:ext>
                      </a:extLst>
                    </a:gridCol>
                    <a:gridCol w="1944799">
                      <a:extLst>
                        <a:ext uri="{9D8B030D-6E8A-4147-A177-3AD203B41FA5}">
                          <a16:colId xmlns:a16="http://schemas.microsoft.com/office/drawing/2014/main" val="963803899"/>
                        </a:ext>
                      </a:extLst>
                    </a:gridCol>
                  </a:tblGrid>
                  <a:tr h="370840">
                    <a:tc>
                      <a:txBody>
                        <a:bodyPr/>
                        <a:lstStyle/>
                        <a:p>
                          <a:r>
                            <a:rPr kumimoji="1" lang="ja-JP" altLang="en-US" b="0" dirty="0" smtClean="0">
                              <a:solidFill>
                                <a:sysClr val="windowText" lastClr="000000"/>
                              </a:solidFill>
                              <a:latin typeface="Meiryo UI" panose="020B0604030504040204" pitchFamily="50" charset="-128"/>
                              <a:ea typeface="Meiryo UI" panose="020B0604030504040204" pitchFamily="50" charset="-128"/>
                            </a:rPr>
                            <a:t>データ取得レート</a:t>
                          </a:r>
                          <a:endParaRPr kumimoji="1" lang="ja-JP" altLang="en-US" b="0" dirty="0">
                            <a:solidFill>
                              <a:sysClr val="windowText" lastClr="000000"/>
                            </a:solidFill>
                            <a:latin typeface="Meiryo UI" panose="020B0604030504040204" pitchFamily="50" charset="-128"/>
                            <a:ea typeface="Meiryo UI" panose="020B0604030504040204" pitchFamily="50" charset="-128"/>
                          </a:endParaRPr>
                        </a:p>
                      </a:txBody>
                      <a:tcPr>
                        <a:noFill/>
                      </a:tcPr>
                    </a:tc>
                    <a:tc>
                      <a:txBody>
                        <a:bodyPr/>
                        <a:lstStyle/>
                        <a:p>
                          <a:r>
                            <a:rPr kumimoji="1" lang="en-US" altLang="ja-JP" b="0" dirty="0" smtClean="0">
                              <a:solidFill>
                                <a:sysClr val="windowText" lastClr="000000"/>
                              </a:solidFill>
                              <a:latin typeface="Meiryo UI" panose="020B0604030504040204" pitchFamily="50" charset="-128"/>
                              <a:ea typeface="Meiryo UI" panose="020B0604030504040204" pitchFamily="50" charset="-128"/>
                            </a:rPr>
                            <a:t>100Hz</a:t>
                          </a:r>
                          <a:endParaRPr kumimoji="1" lang="ja-JP" altLang="en-US" b="0" dirty="0">
                            <a:solidFill>
                              <a:sysClr val="windowText" lastClr="000000"/>
                            </a:solidFill>
                            <a:latin typeface="Meiryo UI" panose="020B0604030504040204" pitchFamily="50" charset="-128"/>
                            <a:ea typeface="Meiryo UI" panose="020B0604030504040204" pitchFamily="50" charset="-128"/>
                          </a:endParaRPr>
                        </a:p>
                      </a:txBody>
                      <a:tcPr>
                        <a:noFill/>
                      </a:tcPr>
                    </a:tc>
                    <a:extLst>
                      <a:ext uri="{0D108BD9-81ED-4DB2-BD59-A6C34878D82A}">
                        <a16:rowId xmlns:a16="http://schemas.microsoft.com/office/drawing/2014/main" val="2371233753"/>
                      </a:ext>
                    </a:extLst>
                  </a:tr>
                  <a:tr h="370840">
                    <a:tc>
                      <a:txBody>
                        <a:bodyPr/>
                        <a:lstStyle/>
                        <a:p>
                          <a:r>
                            <a:rPr kumimoji="1" lang="ja-JP" altLang="en-US" dirty="0" smtClean="0">
                              <a:latin typeface="Meiryo UI" panose="020B0604030504040204" pitchFamily="50" charset="-128"/>
                              <a:ea typeface="Meiryo UI" panose="020B0604030504040204" pitchFamily="50" charset="-128"/>
                            </a:rPr>
                            <a:t>窓関数</a:t>
                          </a:r>
                          <a:endParaRPr kumimoji="1" lang="ja-JP" altLang="en-US" dirty="0">
                            <a:latin typeface="Meiryo UI" panose="020B0604030504040204" pitchFamily="50" charset="-128"/>
                            <a:ea typeface="Meiryo UI" panose="020B0604030504040204" pitchFamily="50" charset="-128"/>
                          </a:endParaRPr>
                        </a:p>
                      </a:txBody>
                      <a:tcPr>
                        <a:noFill/>
                      </a:tcPr>
                    </a:tc>
                    <a:tc>
                      <a:txBody>
                        <a:bodyPr/>
                        <a:lstStyle/>
                        <a:p>
                          <a:r>
                            <a:rPr kumimoji="1" lang="ja-JP" altLang="en-US" dirty="0" smtClean="0">
                              <a:latin typeface="Meiryo UI" panose="020B0604030504040204" pitchFamily="50" charset="-128"/>
                              <a:ea typeface="Meiryo UI" panose="020B0604030504040204" pitchFamily="50" charset="-128"/>
                            </a:rPr>
                            <a:t>ハミング窓</a:t>
                          </a:r>
                          <a:endParaRPr kumimoji="1" lang="ja-JP" altLang="en-US" dirty="0">
                            <a:latin typeface="Meiryo UI" panose="020B0604030504040204" pitchFamily="50" charset="-128"/>
                            <a:ea typeface="Meiryo UI" panose="020B0604030504040204" pitchFamily="50" charset="-128"/>
                          </a:endParaRPr>
                        </a:p>
                      </a:txBody>
                      <a:tcPr>
                        <a:noFill/>
                      </a:tcPr>
                    </a:tc>
                    <a:extLst>
                      <a:ext uri="{0D108BD9-81ED-4DB2-BD59-A6C34878D82A}">
                        <a16:rowId xmlns:a16="http://schemas.microsoft.com/office/drawing/2014/main" val="3999212536"/>
                      </a:ext>
                    </a:extLst>
                  </a:tr>
                  <a:tr h="370840">
                    <a:tc>
                      <a:txBody>
                        <a:bodyPr/>
                        <a:lstStyle/>
                        <a:p>
                          <a:r>
                            <a:rPr kumimoji="1" lang="ja-JP" altLang="en-US" dirty="0" smtClean="0">
                              <a:latin typeface="Meiryo UI" panose="020B0604030504040204" pitchFamily="50" charset="-128"/>
                              <a:ea typeface="Meiryo UI" panose="020B0604030504040204" pitchFamily="50" charset="-128"/>
                            </a:rPr>
                            <a:t>窓サイズ</a:t>
                          </a:r>
                          <a:endParaRPr kumimoji="1" lang="ja-JP" altLang="en-US" dirty="0">
                            <a:latin typeface="Meiryo UI" panose="020B0604030504040204" pitchFamily="50" charset="-128"/>
                            <a:ea typeface="Meiryo UI" panose="020B0604030504040204" pitchFamily="50" charset="-128"/>
                          </a:endParaRPr>
                        </a:p>
                      </a:txBody>
                      <a:tcPr>
                        <a:noFill/>
                      </a:tcPr>
                    </a:tc>
                    <a:tc>
                      <a:txBody>
                        <a:bodyPr/>
                        <a:lstStyle/>
                        <a:p>
                          <a:r>
                            <a:rPr kumimoji="1" lang="en-US" altLang="ja-JP" dirty="0" smtClean="0">
                              <a:latin typeface="Meiryo UI" panose="020B0604030504040204" pitchFamily="50" charset="-128"/>
                              <a:ea typeface="Meiryo UI" panose="020B0604030504040204" pitchFamily="50" charset="-128"/>
                            </a:rPr>
                            <a:t>128</a:t>
                          </a:r>
                          <a:endParaRPr kumimoji="1" lang="ja-JP" altLang="en-US" dirty="0">
                            <a:latin typeface="Meiryo UI" panose="020B0604030504040204" pitchFamily="50" charset="-128"/>
                            <a:ea typeface="Meiryo UI" panose="020B0604030504040204" pitchFamily="50" charset="-128"/>
                          </a:endParaRPr>
                        </a:p>
                      </a:txBody>
                      <a:tcPr>
                        <a:noFill/>
                      </a:tcPr>
                    </a:tc>
                    <a:extLst>
                      <a:ext uri="{0D108BD9-81ED-4DB2-BD59-A6C34878D82A}">
                        <a16:rowId xmlns:a16="http://schemas.microsoft.com/office/drawing/2014/main" val="1758006222"/>
                      </a:ext>
                    </a:extLst>
                  </a:tr>
                  <a:tr h="370840">
                    <a:tc>
                      <a:txBody>
                        <a:bodyPr/>
                        <a:lstStyle/>
                        <a:p>
                          <a:r>
                            <a:rPr kumimoji="1" lang="ja-JP" altLang="en-US" dirty="0" smtClean="0">
                              <a:latin typeface="Meiryo UI" panose="020B0604030504040204" pitchFamily="50" charset="-128"/>
                              <a:ea typeface="Meiryo UI" panose="020B0604030504040204" pitchFamily="50" charset="-128"/>
                            </a:rPr>
                            <a:t>スライド幅</a:t>
                          </a:r>
                          <a:endParaRPr kumimoji="1" lang="ja-JP" altLang="en-US" dirty="0">
                            <a:latin typeface="Meiryo UI" panose="020B0604030504040204" pitchFamily="50" charset="-128"/>
                            <a:ea typeface="Meiryo UI" panose="020B0604030504040204" pitchFamily="50" charset="-128"/>
                          </a:endParaRPr>
                        </a:p>
                      </a:txBody>
                      <a:tcPr>
                        <a:noFill/>
                      </a:tcPr>
                    </a:tc>
                    <a:tc>
                      <a:txBody>
                        <a:bodyPr/>
                        <a:lstStyle/>
                        <a:p>
                          <a:r>
                            <a:rPr kumimoji="1" lang="en-US" altLang="ja-JP" dirty="0" smtClean="0">
                              <a:latin typeface="Meiryo UI" panose="020B0604030504040204" pitchFamily="50" charset="-128"/>
                              <a:ea typeface="Meiryo UI" panose="020B0604030504040204" pitchFamily="50" charset="-128"/>
                            </a:rPr>
                            <a:t>100</a:t>
                          </a:r>
                          <a:endParaRPr kumimoji="1" lang="ja-JP" altLang="en-US" dirty="0">
                            <a:latin typeface="Meiryo UI" panose="020B0604030504040204" pitchFamily="50" charset="-128"/>
                            <a:ea typeface="Meiryo UI" panose="020B0604030504040204" pitchFamily="50" charset="-128"/>
                          </a:endParaRPr>
                        </a:p>
                      </a:txBody>
                      <a:tcPr>
                        <a:noFill/>
                      </a:tcPr>
                    </a:tc>
                    <a:extLst>
                      <a:ext uri="{0D108BD9-81ED-4DB2-BD59-A6C34878D82A}">
                        <a16:rowId xmlns:a16="http://schemas.microsoft.com/office/drawing/2014/main" val="2342107077"/>
                      </a:ext>
                    </a:extLst>
                  </a:tr>
                  <a:tr h="370840">
                    <a:tc>
                      <a:txBody>
                        <a:bodyPr/>
                        <a:lstStyle/>
                        <a:p>
                          <a:r>
                            <a:rPr kumimoji="1" lang="ja-JP" altLang="en-US" dirty="0" smtClean="0">
                              <a:latin typeface="Meiryo UI" panose="020B0604030504040204" pitchFamily="50" charset="-128"/>
                              <a:ea typeface="Meiryo UI" panose="020B0604030504040204" pitchFamily="50" charset="-128"/>
                            </a:rPr>
                            <a:t>入力データのサイズ</a:t>
                          </a:r>
                          <a:endParaRPr kumimoji="1" lang="ja-JP" altLang="en-US" dirty="0">
                            <a:latin typeface="Meiryo UI" panose="020B0604030504040204" pitchFamily="50" charset="-128"/>
                            <a:ea typeface="Meiryo UI" panose="020B0604030504040204" pitchFamily="50" charset="-128"/>
                          </a:endParaRPr>
                        </a:p>
                      </a:txBody>
                      <a:tcPr>
                        <a:noFill/>
                      </a:tcPr>
                    </a:tc>
                    <a:tc>
                      <a:txBody>
                        <a:bodyPr/>
                        <a:lstStyle/>
                        <a:p>
                          <a:endParaRPr lang="ja-JP"/>
                        </a:p>
                      </a:txBody>
                      <a:tcPr>
                        <a:blipFill>
                          <a:blip r:embed="rId6"/>
                          <a:stretch>
                            <a:fillRect l="-129154" t="-406557" r="-1254" b="-26230"/>
                          </a:stretch>
                        </a:blipFill>
                      </a:tcPr>
                    </a:tc>
                    <a:extLst>
                      <a:ext uri="{0D108BD9-81ED-4DB2-BD59-A6C34878D82A}">
                        <a16:rowId xmlns:a16="http://schemas.microsoft.com/office/drawing/2014/main" val="1066037751"/>
                      </a:ext>
                    </a:extLst>
                  </a:tr>
                </a:tbl>
              </a:graphicData>
            </a:graphic>
          </p:graphicFrame>
        </mc:Fallback>
      </mc:AlternateContent>
      <p:sp>
        <p:nvSpPr>
          <p:cNvPr id="34" name="1 つの角を切り取った四角形 33">
            <a:extLst>
              <a:ext uri="{FF2B5EF4-FFF2-40B4-BE49-F238E27FC236}">
                <a16:creationId xmlns:a16="http://schemas.microsoft.com/office/drawing/2014/main" id="{F2200592-0CF1-524E-970C-20E19D0223A5}"/>
              </a:ext>
            </a:extLst>
          </p:cNvPr>
          <p:cNvSpPr/>
          <p:nvPr/>
        </p:nvSpPr>
        <p:spPr>
          <a:xfrm>
            <a:off x="0" y="894080"/>
            <a:ext cx="6976533" cy="65476"/>
          </a:xfrm>
          <a:prstGeom prst="snip1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BIZ UDPゴシック" panose="020B0400000000000000" pitchFamily="50" charset="-128"/>
            </a:endParaRPr>
          </a:p>
        </p:txBody>
      </p:sp>
      <p:sp>
        <p:nvSpPr>
          <p:cNvPr id="8" name="テキスト ボックス 7"/>
          <p:cNvSpPr txBox="1"/>
          <p:nvPr/>
        </p:nvSpPr>
        <p:spPr>
          <a:xfrm>
            <a:off x="577631" y="1162841"/>
            <a:ext cx="1936749" cy="400110"/>
          </a:xfrm>
          <a:prstGeom prst="rect">
            <a:avLst/>
          </a:prstGeom>
          <a:noFill/>
        </p:spPr>
        <p:txBody>
          <a:bodyPr wrap="none" rtlCol="0">
            <a:spAutoFit/>
          </a:bodyPr>
          <a:lstStyle/>
          <a:p>
            <a:r>
              <a:rPr kumimoji="1" lang="ja-JP" altLang="en-US" sz="2000" dirty="0">
                <a:latin typeface="BIZ UDPゴシック" panose="020B0400000000000000" pitchFamily="50" charset="-128"/>
                <a:ea typeface="BIZ UDPゴシック" panose="020B0400000000000000" pitchFamily="50" charset="-128"/>
              </a:rPr>
              <a:t>データの前処理</a:t>
            </a:r>
          </a:p>
        </p:txBody>
      </p:sp>
      <p:sp>
        <p:nvSpPr>
          <p:cNvPr id="35" name="三角形 2">
            <a:extLst>
              <a:ext uri="{FF2B5EF4-FFF2-40B4-BE49-F238E27FC236}">
                <a16:creationId xmlns:a16="http://schemas.microsoft.com/office/drawing/2014/main" id="{3E9A82B8-3CB8-B043-8400-E22C6A50B2F1}"/>
              </a:ext>
            </a:extLst>
          </p:cNvPr>
          <p:cNvSpPr/>
          <p:nvPr/>
        </p:nvSpPr>
        <p:spPr>
          <a:xfrm rot="5400000">
            <a:off x="4298994" y="2355822"/>
            <a:ext cx="196299" cy="169223"/>
          </a:xfrm>
          <a:prstGeom prst="triangl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BIZ UDPゴシック" panose="020B0400000000000000" pitchFamily="50" charset="-128"/>
              <a:ea typeface="BIZ UDPゴシック" panose="020B0400000000000000" pitchFamily="50" charset="-128"/>
            </a:endParaRPr>
          </a:p>
        </p:txBody>
      </p:sp>
      <p:sp>
        <p:nvSpPr>
          <p:cNvPr id="36" name="テキスト ボックス 35">
            <a:hlinkClick r:id="" action="ppaction://noaction"/>
            <a:extLst>
              <a:ext uri="{FF2B5EF4-FFF2-40B4-BE49-F238E27FC236}">
                <a16:creationId xmlns:a16="http://schemas.microsoft.com/office/drawing/2014/main" id="{91E49DDD-F369-3644-9519-674333D54581}"/>
              </a:ext>
            </a:extLst>
          </p:cNvPr>
          <p:cNvSpPr txBox="1"/>
          <p:nvPr/>
        </p:nvSpPr>
        <p:spPr>
          <a:xfrm>
            <a:off x="8615229" y="379172"/>
            <a:ext cx="393056" cy="338554"/>
          </a:xfrm>
          <a:prstGeom prst="rect">
            <a:avLst/>
          </a:prstGeom>
          <a:noFill/>
        </p:spPr>
        <p:txBody>
          <a:bodyPr wrap="none" rtlCol="0">
            <a:spAutoFit/>
          </a:bodyPr>
          <a:lstStyle/>
          <a:p>
            <a:r>
              <a:rPr kumimoji="1" lang="en-US" altLang="ja-JP" sz="1600" dirty="0" smtClean="0">
                <a:solidFill>
                  <a:schemeClr val="bg2">
                    <a:lumMod val="50000"/>
                  </a:schemeClr>
                </a:solidFill>
                <a:ea typeface="BIZ UDPゴシック" panose="020B0400000000000000" pitchFamily="50" charset="-128"/>
              </a:rPr>
              <a:t>18</a:t>
            </a:r>
            <a:endParaRPr kumimoji="1" lang="ja-JP" altLang="en-US" sz="1600" dirty="0">
              <a:solidFill>
                <a:schemeClr val="bg2">
                  <a:lumMod val="50000"/>
                </a:schemeClr>
              </a:solidFill>
              <a:ea typeface="BIZ UDPゴシック" panose="020B0400000000000000" pitchFamily="50" charset="-128"/>
            </a:endParaRPr>
          </a:p>
        </p:txBody>
      </p:sp>
    </p:spTree>
    <p:extLst>
      <p:ext uri="{BB962C8B-B14F-4D97-AF65-F5344CB8AC3E}">
        <p14:creationId xmlns:p14="http://schemas.microsoft.com/office/powerpoint/2010/main" val="2537736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レゼンテンプレ">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卒論概要発表20191009" id="{B0A1B247-6F29-4B4F-BEB8-557ADCB3B872}" vid="{2435B4F9-FF1A-694C-A90B-4A1FF37749F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プレゼンテンプレ</Template>
  <TotalTime>54161</TotalTime>
  <Words>1516</Words>
  <Application>Microsoft Office PowerPoint</Application>
  <PresentationFormat>画面に合わせる (4:3)</PresentationFormat>
  <Paragraphs>492</Paragraphs>
  <Slides>26</Slides>
  <Notes>25</Notes>
  <HiddenSlides>2</HiddenSlides>
  <MMClips>0</MMClips>
  <ScaleCrop>false</ScaleCrop>
  <HeadingPairs>
    <vt:vector size="6" baseType="variant">
      <vt:variant>
        <vt:lpstr>使用されているフォント</vt:lpstr>
      </vt:variant>
      <vt:variant>
        <vt:i4>15</vt:i4>
      </vt:variant>
      <vt:variant>
        <vt:lpstr>テーマ</vt:lpstr>
      </vt:variant>
      <vt:variant>
        <vt:i4>1</vt:i4>
      </vt:variant>
      <vt:variant>
        <vt:lpstr>スライド タイトル</vt:lpstr>
      </vt:variant>
      <vt:variant>
        <vt:i4>26</vt:i4>
      </vt:variant>
    </vt:vector>
  </HeadingPairs>
  <TitlesOfParts>
    <vt:vector size="42" baseType="lpstr">
      <vt:lpstr>BIZ UDPゴシック</vt:lpstr>
      <vt:lpstr>Helvetica Neue</vt:lpstr>
      <vt:lpstr>Helvetica Neue Medium</vt:lpstr>
      <vt:lpstr>HGPｺﾞｼｯｸM</vt:lpstr>
      <vt:lpstr>HGSｺﾞｼｯｸM</vt:lpstr>
      <vt:lpstr>Hiragino Kaku Gothic Pro W3</vt:lpstr>
      <vt:lpstr>Meiryo UI</vt:lpstr>
      <vt:lpstr>UD Digi Kyokasho N-R</vt:lpstr>
      <vt:lpstr>Meiryo</vt:lpstr>
      <vt:lpstr>Meiryo</vt:lpstr>
      <vt:lpstr>游ゴシック</vt:lpstr>
      <vt:lpstr>Arial</vt:lpstr>
      <vt:lpstr>Calibri</vt:lpstr>
      <vt:lpstr>Calibri Light</vt:lpstr>
      <vt:lpstr>Cambria Math</vt:lpstr>
      <vt:lpstr>プレゼンテンプレ</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木俵稜</dc:creator>
  <cp:lastModifiedBy>木俵稜</cp:lastModifiedBy>
  <cp:revision>718</cp:revision>
  <dcterms:created xsi:type="dcterms:W3CDTF">2019-10-04T11:30:06Z</dcterms:created>
  <dcterms:modified xsi:type="dcterms:W3CDTF">2020-10-02T08:29:56Z</dcterms:modified>
</cp:coreProperties>
</file>