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696" r:id="rId5"/>
  </p:sldMasterIdLst>
  <p:notesMasterIdLst>
    <p:notesMasterId r:id="rId41"/>
  </p:notesMasterIdLst>
  <p:handoutMasterIdLst>
    <p:handoutMasterId r:id="rId42"/>
  </p:handoutMasterIdLst>
  <p:sldIdLst>
    <p:sldId id="256" r:id="rId6"/>
    <p:sldId id="257" r:id="rId7"/>
    <p:sldId id="258" r:id="rId8"/>
    <p:sldId id="260" r:id="rId9"/>
    <p:sldId id="303" r:id="rId10"/>
    <p:sldId id="262" r:id="rId11"/>
    <p:sldId id="332" r:id="rId12"/>
    <p:sldId id="298" r:id="rId13"/>
    <p:sldId id="326" r:id="rId14"/>
    <p:sldId id="289" r:id="rId15"/>
    <p:sldId id="305" r:id="rId16"/>
    <p:sldId id="329" r:id="rId17"/>
    <p:sldId id="291" r:id="rId18"/>
    <p:sldId id="299" r:id="rId19"/>
    <p:sldId id="265" r:id="rId20"/>
    <p:sldId id="292" r:id="rId21"/>
    <p:sldId id="301" r:id="rId22"/>
    <p:sldId id="302" r:id="rId23"/>
    <p:sldId id="316" r:id="rId24"/>
    <p:sldId id="330" r:id="rId25"/>
    <p:sldId id="290" r:id="rId26"/>
    <p:sldId id="324" r:id="rId27"/>
    <p:sldId id="307" r:id="rId28"/>
    <p:sldId id="334" r:id="rId29"/>
    <p:sldId id="322" r:id="rId30"/>
    <p:sldId id="331" r:id="rId31"/>
    <p:sldId id="325" r:id="rId32"/>
    <p:sldId id="320" r:id="rId33"/>
    <p:sldId id="315" r:id="rId34"/>
    <p:sldId id="317" r:id="rId35"/>
    <p:sldId id="309" r:id="rId36"/>
    <p:sldId id="311" r:id="rId37"/>
    <p:sldId id="310" r:id="rId38"/>
    <p:sldId id="286" r:id="rId39"/>
    <p:sldId id="28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0EF"/>
    <a:srgbClr val="B94FB4"/>
    <a:srgbClr val="A16790"/>
    <a:srgbClr val="9B332B"/>
    <a:srgbClr val="C0C0C0"/>
    <a:srgbClr val="000000"/>
    <a:srgbClr val="D96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D37F4-1637-4784-B88F-02E458560F03}" v="2" dt="2023-04-04T04:17:21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BE9897B4-A8BB-438E-B8DA-942ABD6B57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0A9BCEE-1C83-4746-8C57-F0F7A53678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F2D4E-221A-464A-93F2-9D7998AC864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756A8C13-5F39-488D-8441-7F6C8198EA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3FB8993-4158-4C8E-9E75-F45F738265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73F8B-AA14-48ED-90B4-C7784724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8108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63EC8-6293-4D0E-9BE8-F3968502702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7AF60-0044-4CB7-88D1-01E721BE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3508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AF60-0044-4CB7-88D1-01E721BE53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2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AF60-0044-4CB7-88D1-01E721BE53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2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AF60-0044-4CB7-88D1-01E721BE53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47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AF60-0044-4CB7-88D1-01E721BE53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8E8B83-ADA2-44C2-8639-F7B2CDE1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8A657D7-A244-40F1-AF2A-CC5CC6905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E103FDA-BEF2-45A5-874B-B0907471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CDCD-6757-4B35-9DE7-34A7F4DBF0DA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9381B5B-D4BB-45F7-95EC-9FCA717B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9B2E895-6354-475F-8667-12C7151D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7712-342B-4B3D-812A-EAF7199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E39046-4901-4A91-A215-8C657BB2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78F30BC-2B83-436A-AAB9-5907CCC9B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FEA4C9D-1376-45D7-8396-FB6986E6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4C1D-657C-4194-983D-E7136BAA8CE8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3FD5AB-FAC4-4C07-9A10-C8947825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196A24B-CDB1-4084-83C1-2737C33B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7712-342B-4B3D-812A-EAF7199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ED10EF9-F580-467D-9DE5-DA15CA6C3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D2A11CE-CA91-448D-BDE5-BBE32A930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831B141-4DDF-4B1E-A05E-D5296500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B023-E704-40CB-B291-A077F5B1D565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35DC6A7-0849-4E9F-93BD-256EADB2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15E369A-191A-4463-A2DF-D04D215F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7712-342B-4B3D-812A-EAF7199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77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90CF50-1C5B-4E76-A7CC-7D48433541B1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1699" y="6479921"/>
            <a:ext cx="4632239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3939" y="6479920"/>
            <a:ext cx="2057400" cy="365125"/>
          </a:xfrm>
        </p:spPr>
        <p:txBody>
          <a:bodyPr/>
          <a:lstStyle>
            <a:lvl1pPr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70B0713-F27E-4E0A-A400-2EF4BAC72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08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F393-F0E6-4D14-99C7-C22FE36E9C5E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CA8E-ACA0-4E06-9E62-6D5FC771E7B9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F83-B906-4FC1-9C9B-8841F4F0DF3B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11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99ED-53C7-4B26-B184-B6B0682B04B9}" type="datetime1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3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BCB3-7C85-4956-8B3D-59EAA0060E70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73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2072-DEFE-481B-9BFA-25BB77A74044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40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1A0-6A59-430C-8279-046F22962061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B70CE18-A96A-41CF-B4CF-D11559E5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89CD673-56DF-4510-A3B8-0DB7C2E1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B79D56F-89EC-4106-9A15-9A063EAF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0B5F-5A22-45A0-9732-BC27879BA303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7F17038-65A5-40F9-8285-AFF37C6F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75B4308-4DDB-4408-8BCC-D1985B7E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7712-342B-4B3D-812A-EAF7199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00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0E91-A07E-43C2-AB8A-030F5F01E01F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6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E60-5867-4AAC-9710-913BED5D7165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13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46EF-224D-475A-85A1-3327163FE693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5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C6FCCF-2218-418E-921C-3AD29002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C78C53F-781C-4F77-97C3-A68848DA0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597ED19-9D66-4B68-8401-2333C79D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F72F-5FD6-4361-9B3A-650113C9A61C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D259B7A-460E-45A8-B124-97257FD6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104DAF7-DECB-4421-B8B4-DE92DA64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7712-342B-4B3D-812A-EAF7199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1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79C609-5ECA-486B-AC1C-FBFB6C8A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CC1D44-C7FD-45BF-B4E2-FC9E37891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F0D8A97-4D72-431A-8094-0E6A4B1EC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A7AD86E-6DC8-406D-922A-E90588A5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C57-DD29-4A09-A12B-91B3439DC118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2640DC2-5F41-450A-8761-EC5398AE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8D1975F-3444-4DE2-B786-DFBA2B3D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7712-342B-4B3D-812A-EAF7199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5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8C1F0A9-F392-4BF0-9E85-66D156F7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698E124-6728-4DAE-945A-9A35BD33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000B825-2738-4508-9901-8E2D7633F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7F509F8-605A-4667-B1CB-F3854D3B6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D24C5F1-DBCA-4934-BA9B-A1B37FBD6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8DAF55B9-048A-4F09-92B9-2CDD2CC6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2C80-BCF0-47D2-A460-0F0E08C54FC0}" type="datetime1">
              <a:rPr lang="en-US" smtClean="0"/>
              <a:t>4/20/2023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EE97FBA-AA61-427E-AFA9-280601BE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DAD581E-2D26-4565-9982-90DD0C88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7712-342B-4B3D-812A-EAF7199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0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82B26D-46F0-44EC-816E-08CA2419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1B19148-3CF5-43EE-8728-0D923EE2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093D-8697-4F59-9C8E-A94301A54F21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3F9D58FC-5731-44CB-89FD-70F2C623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4A8BE3D-624D-4EB5-8265-617BA7C1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7712-342B-4B3D-812A-EAF7199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5EA48FF5-FCEE-4E46-BF41-6B2E4BAD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65CA-3C4B-4153-936B-562A803146CF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FD46907-1815-4DBD-A355-DD66BC86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F769C5D-2171-43A6-A861-ED58FDD0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7712-342B-4B3D-812A-EAF7199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5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445A32-C80A-4924-80F6-BDDBDB22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2CF2FB-1C61-4D6C-BE26-C6759653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9FAC305-3FE1-4002-B724-4AB6081BA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081EF4E-D67C-4388-B96B-D4A84B02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977-C0FB-47EE-8802-85D633701131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28E9C4E-7236-4DCF-8FC2-AFA792CE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9B3FA27-EDC4-4151-A824-F573713A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7712-342B-4B3D-812A-EAF7199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EE2CF5-464E-49A1-991D-91DE10FA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E16A975A-0B4A-4C75-885E-6559B19DF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57E974B-3240-4F4F-88DB-7340F6671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7C9AF89-F511-4846-9F95-89ADDD1C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3AE4-C08F-4352-9631-F9761EA6390D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BE6611B-7F1C-4EB9-99DA-F2F0DB94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8EC162C-4551-4E76-AA86-0A935A01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7712-342B-4B3D-812A-EAF7199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79970C81-298D-4883-966C-F6755251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7AB1817-D594-43F5-A151-E082B6196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BAC900-65B8-4ACF-ACE0-62087526B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5131B-E410-47D9-8471-3509FAE0D62D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D715E79-DDFA-4216-BDD0-5B168F176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788587-4E68-4A4C-807F-5F99178C0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C7712-342B-4B3D-812A-EAF71998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E2E03-DAC5-4A68-8332-DF7DC976A1CF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Nghiên cứu và xây dựng công cụ học tập trên nền tàng trò chơi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B0713-F27E-4E0A-A400-2EF4BAC7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5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3CCE722-40DC-4A04-8590-717FEC55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1" y="2788417"/>
            <a:ext cx="8881918" cy="35679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XÂY DỰNG KHO DỮ LIỆU ĐỒ THỊ DỰA TRÊN NỀN TẢNG DỮ LIỆU LỚN CHO ĐỀ XUẤT KHÓA HỌC DỰA TRÊN MỤC TIÊU NGHỀ NGHIỆP CNTT</a:t>
            </a:r>
            <a:endParaRPr lang="en-US"/>
          </a:p>
          <a:p>
            <a:pPr algn="l"/>
            <a:r>
              <a:rPr lang="en-US" sz="1800"/>
              <a:t>	</a:t>
            </a:r>
          </a:p>
          <a:p>
            <a:pPr algn="l"/>
            <a:r>
              <a:rPr lang="en-US" sz="1800"/>
              <a:t>	GVHD : 	</a:t>
            </a:r>
            <a:r>
              <a:rPr lang="vi-VN" sz="1800"/>
              <a:t>TS.Nguyễn Trần Minh Thư</a:t>
            </a:r>
            <a:endParaRPr lang="en-US" sz="1800"/>
          </a:p>
          <a:p>
            <a:pPr algn="l"/>
            <a:r>
              <a:rPr lang="en-US" sz="1800"/>
              <a:t>	SVTH  : 	Nguyễn Gia Hân – 19127134</a:t>
            </a:r>
          </a:p>
          <a:p>
            <a:pPr algn="l"/>
            <a:r>
              <a:rPr lang="en-US" sz="1800"/>
              <a:t>		</a:t>
            </a:r>
            <a:r>
              <a:rPr lang="en-US" sz="1800" err="1"/>
              <a:t>Mạch</a:t>
            </a:r>
            <a:r>
              <a:rPr lang="en-US" sz="1800"/>
              <a:t> Cảnh Toàn – 19127584 </a:t>
            </a:r>
          </a:p>
          <a:p>
            <a:pPr algn="l"/>
            <a:endParaRPr lang="en-US"/>
          </a:p>
        </p:txBody>
      </p:sp>
      <p:sp>
        <p:nvSpPr>
          <p:cNvPr id="13" name="Chỗ dành sẵn cho Chân trang 12">
            <a:extLst>
              <a:ext uri="{FF2B5EF4-FFF2-40B4-BE49-F238E27FC236}">
                <a16:creationId xmlns:a16="http://schemas.microsoft.com/office/drawing/2014/main" id="{9FF954AA-FACE-4F72-9D34-D7C36AD5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1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1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8329035B-C4F8-477F-BD03-00298703023A}"/>
              </a:ext>
            </a:extLst>
          </p:cNvPr>
          <p:cNvSpPr txBox="1"/>
          <p:nvPr/>
        </p:nvSpPr>
        <p:spPr>
          <a:xfrm>
            <a:off x="114300" y="1126424"/>
            <a:ext cx="88819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TR</a:t>
            </a:r>
            <a:r>
              <a:rPr lang="vi-VN">
                <a:solidFill>
                  <a:schemeClr val="accent1">
                    <a:lumMod val="50000"/>
                  </a:schemeClr>
                </a:solidFill>
              </a:rPr>
              <a:t>Ư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ỜNG ĐẠI HỌC KHOA HỌC TỰ NHIÊN TP HCM</a:t>
            </a:r>
          </a:p>
          <a:p>
            <a:pPr algn="ctr">
              <a:lnSpc>
                <a:spcPct val="150000"/>
              </a:lnSpc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KHOA CÔNG NGHỆ THÔNG TIN</a:t>
            </a:r>
          </a:p>
          <a:p>
            <a:pPr algn="ctr">
              <a:lnSpc>
                <a:spcPct val="150000"/>
              </a:lnSpc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BỘ MÔN HỆ THỐNG THÔNG TIN</a:t>
            </a:r>
          </a:p>
          <a:p>
            <a:pPr algn="ctr"/>
            <a:endParaRPr lang="en-US" sz="21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E43FD1D-2E0B-43A0-BA85-2E849328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A80-033F-4E6E-8458-88965FCAB3D4}" type="datetime1">
              <a:rPr lang="en-US" smtClean="0"/>
              <a:t>4/20/2023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3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10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NỀN TẢNG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CÔNG TRÌNH NGHIÊN CỨU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AD533EF-37E6-441B-95D3-55910208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F014-ED1A-43E3-BD33-3C68B4324DA1}" type="datetime1">
              <a:rPr lang="en-US" smtClean="0"/>
              <a:t>4/20/2023</a:t>
            </a:fld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C609D84-E607-3AE7-E13F-0FAC4EB24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54364"/>
              </p:ext>
            </p:extLst>
          </p:nvPr>
        </p:nvGraphicFramePr>
        <p:xfrm>
          <a:off x="408395" y="1583554"/>
          <a:ext cx="8327209" cy="4389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829">
                  <a:extLst>
                    <a:ext uri="{9D8B030D-6E8A-4147-A177-3AD203B41FA5}">
                      <a16:colId xmlns:a16="http://schemas.microsoft.com/office/drawing/2014/main" val="1484572256"/>
                    </a:ext>
                  </a:extLst>
                </a:gridCol>
                <a:gridCol w="2403289">
                  <a:extLst>
                    <a:ext uri="{9D8B030D-6E8A-4147-A177-3AD203B41FA5}">
                      <a16:colId xmlns:a16="http://schemas.microsoft.com/office/drawing/2014/main" val="433235977"/>
                    </a:ext>
                  </a:extLst>
                </a:gridCol>
                <a:gridCol w="2516085">
                  <a:extLst>
                    <a:ext uri="{9D8B030D-6E8A-4147-A177-3AD203B41FA5}">
                      <a16:colId xmlns:a16="http://schemas.microsoft.com/office/drawing/2014/main" val="2807333775"/>
                    </a:ext>
                  </a:extLst>
                </a:gridCol>
                <a:gridCol w="2857006">
                  <a:extLst>
                    <a:ext uri="{9D8B030D-6E8A-4147-A177-3AD203B41FA5}">
                      <a16:colId xmlns:a16="http://schemas.microsoft.com/office/drawing/2014/main" val="52436981"/>
                    </a:ext>
                  </a:extLst>
                </a:gridCol>
              </a:tblGrid>
              <a:tr h="502776">
                <a:tc>
                  <a:txBody>
                    <a:bodyPr/>
                    <a:lstStyle/>
                    <a:p>
                      <a:r>
                        <a:rPr lang="en-US" sz="140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Tên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công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trình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nghiên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cứu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Nội</a:t>
                      </a:r>
                      <a:r>
                        <a:rPr lang="en-US" sz="1400"/>
                        <a:t> 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Kết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quả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0496"/>
                  </a:ext>
                </a:extLst>
              </a:tr>
              <a:tr h="1013824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Towards NoSQL Graph Data Warehouse for Big Social Data Analysis [1]</a:t>
                      </a:r>
                    </a:p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Đưa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ra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các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vấn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đề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về</a:t>
                      </a:r>
                      <a:r>
                        <a:rPr lang="en-US" sz="1400"/>
                        <a:t> kho </a:t>
                      </a:r>
                      <a:r>
                        <a:rPr lang="en-US" sz="1400" err="1"/>
                        <a:t>dữ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liệu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truyền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thống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trước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hiện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tượng</a:t>
                      </a:r>
                      <a:r>
                        <a:rPr lang="en-US" sz="1400"/>
                        <a:t> “</a:t>
                      </a:r>
                      <a:r>
                        <a:rPr lang="en-US" sz="1400" err="1"/>
                        <a:t>dữ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liệu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lớn</a:t>
                      </a:r>
                      <a:r>
                        <a:rPr lang="en-US" sz="1400"/>
                        <a:t>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Đưa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ra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kiến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trúc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tổng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quát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của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hệ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thống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kho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dữ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liệu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đồ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thị</a:t>
                      </a:r>
                      <a:r>
                        <a:rPr lang="en-US" sz="14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22923"/>
                  </a:ext>
                </a:extLst>
              </a:tr>
              <a:tr h="1075038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Graph BI &amp; Analytics: Current State and Future Challenges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Đưa </a:t>
                      </a:r>
                      <a:r>
                        <a:rPr lang="en-US" sz="1400" err="1"/>
                        <a:t>ra</a:t>
                      </a:r>
                      <a:r>
                        <a:rPr lang="en-US" sz="1400"/>
                        <a:t> các </a:t>
                      </a:r>
                      <a:r>
                        <a:rPr lang="en-US" sz="1400" err="1"/>
                        <a:t>cơ</a:t>
                      </a:r>
                      <a:r>
                        <a:rPr lang="en-US" sz="1400"/>
                        <a:t> hội và thách thức khi </a:t>
                      </a:r>
                      <a:r>
                        <a:rPr lang="en-US" sz="1400" err="1"/>
                        <a:t>ứng</a:t>
                      </a:r>
                      <a:r>
                        <a:rPr lang="en-US" sz="1400"/>
                        <a:t> dụng đồ thị vào hệ thống trí </a:t>
                      </a:r>
                      <a:r>
                        <a:rPr lang="en-US" sz="1400" err="1"/>
                        <a:t>tuệ</a:t>
                      </a:r>
                      <a:r>
                        <a:rPr lang="en-US" sz="1400"/>
                        <a:t> kinh </a:t>
                      </a:r>
                      <a:r>
                        <a:rPr lang="en-US" sz="1400" err="1"/>
                        <a:t>doanh</a:t>
                      </a:r>
                      <a:r>
                        <a:rPr lang="en-US" sz="1400"/>
                        <a:t> thông </a:t>
                      </a:r>
                      <a:r>
                        <a:rPr lang="en-US" sz="1400" err="1"/>
                        <a:t>minh</a:t>
                      </a:r>
                      <a:r>
                        <a:rPr lang="en-US" sz="14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Kiến trúc chi tiết hệ thống trí tuệ kinh doanh thông minh dựa trên đồ thị.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077785"/>
                  </a:ext>
                </a:extLst>
              </a:tr>
              <a:tr h="1242751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Performance of NoSQL Graph Implementations of Star vs. Snowflake Schemas[3]</a:t>
                      </a:r>
                    </a:p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Đưa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ra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các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luật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chuyển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đổi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lược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đồ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quan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hệ</a:t>
                      </a:r>
                      <a:r>
                        <a:rPr lang="en-US" sz="1400"/>
                        <a:t> sang </a:t>
                      </a:r>
                      <a:r>
                        <a:rPr lang="en-US" sz="1400" err="1"/>
                        <a:t>đồ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thị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đối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sánh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giữa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các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lược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đồ</a:t>
                      </a:r>
                      <a:r>
                        <a:rPr lang="en-US" sz="14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Tốc độ </a:t>
                      </a:r>
                      <a:r>
                        <a:rPr lang="vi-VN" sz="1400"/>
                        <a:t>ghi dữ liệu</a:t>
                      </a:r>
                      <a:r>
                        <a:rPr lang="en-US" sz="1400"/>
                        <a:t>:</a:t>
                      </a:r>
                      <a:r>
                        <a:rPr lang="vi-VN" sz="1400"/>
                        <a:t> </a:t>
                      </a:r>
                      <a:r>
                        <a:rPr lang="en-US" sz="1400"/>
                        <a:t>M</a:t>
                      </a:r>
                      <a:r>
                        <a:rPr lang="vi-VN" sz="1400"/>
                        <a:t>ô hình dữ liệu quan hệ tốt hơn so với mô hình dữ liệu đồ thị</a:t>
                      </a:r>
                      <a:r>
                        <a:rPr lang="en-US" sz="1400"/>
                        <a:t>.</a:t>
                      </a:r>
                    </a:p>
                    <a:p>
                      <a:r>
                        <a:rPr lang="en-US" sz="1400"/>
                        <a:t>Tốc độ truy vấn: M</a:t>
                      </a:r>
                      <a:r>
                        <a:rPr lang="vi-VN" sz="1400"/>
                        <a:t>ô hình dữ liệu đồ thị lại áp đảo hơn so với mô hình dữ liệu quan hệ</a:t>
                      </a:r>
                      <a:r>
                        <a:rPr lang="en-US" sz="1400"/>
                        <a:t> trong truy vấn phân cấp, và ngược lại với truy vấn không phân cấp.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809352"/>
                  </a:ext>
                </a:extLst>
              </a:tr>
            </a:tbl>
          </a:graphicData>
        </a:graphic>
      </p:graphicFrame>
      <p:sp>
        <p:nvSpPr>
          <p:cNvPr id="14" name="Chỗ dành sẵn cho Chân trang 12">
            <a:extLst>
              <a:ext uri="{FF2B5EF4-FFF2-40B4-BE49-F238E27FC236}">
                <a16:creationId xmlns:a16="http://schemas.microsoft.com/office/drawing/2014/main" id="{165BB956-BF2A-1329-9CAC-2CBF9E40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</p:spTree>
    <p:extLst>
      <p:ext uri="{BB962C8B-B14F-4D97-AF65-F5344CB8AC3E}">
        <p14:creationId xmlns:p14="http://schemas.microsoft.com/office/powerpoint/2010/main" val="1722505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11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NỀN TẢNG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BẢNG SO SÁNH LÝ THUYẾT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AD533EF-37E6-441B-95D3-55910208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F014-ED1A-43E3-BD33-3C68B4324DA1}" type="datetime1">
              <a:rPr lang="en-US" smtClean="0"/>
              <a:t>4/20/2023</a:t>
            </a:fld>
            <a:endParaRPr lang="en-US"/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B2A29B3A-AA8E-8C5D-2576-129C263B9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27236"/>
              </p:ext>
            </p:extLst>
          </p:nvPr>
        </p:nvGraphicFramePr>
        <p:xfrm>
          <a:off x="523014" y="1691218"/>
          <a:ext cx="8097972" cy="412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468">
                  <a:extLst>
                    <a:ext uri="{9D8B030D-6E8A-4147-A177-3AD203B41FA5}">
                      <a16:colId xmlns:a16="http://schemas.microsoft.com/office/drawing/2014/main" val="1447878033"/>
                    </a:ext>
                  </a:extLst>
                </a:gridCol>
                <a:gridCol w="3001180">
                  <a:extLst>
                    <a:ext uri="{9D8B030D-6E8A-4147-A177-3AD203B41FA5}">
                      <a16:colId xmlns:a16="http://schemas.microsoft.com/office/drawing/2014/main" val="2869420310"/>
                    </a:ext>
                  </a:extLst>
                </a:gridCol>
                <a:gridCol w="2699324">
                  <a:extLst>
                    <a:ext uri="{9D8B030D-6E8A-4147-A177-3AD203B41FA5}">
                      <a16:colId xmlns:a16="http://schemas.microsoft.com/office/drawing/2014/main" val="1167344584"/>
                    </a:ext>
                  </a:extLst>
                </a:gridCol>
              </a:tblGrid>
              <a:tr h="390074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Kho </a:t>
                      </a:r>
                      <a:r>
                        <a:rPr lang="en-US" sz="1400" err="1"/>
                        <a:t>dữ</a:t>
                      </a:r>
                      <a:r>
                        <a:rPr lang="en-US" sz="1400"/>
                        <a:t> liệu </a:t>
                      </a:r>
                      <a:r>
                        <a:rPr lang="en-US" sz="1400" err="1"/>
                        <a:t>đồ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thị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Kho </a:t>
                      </a:r>
                      <a:r>
                        <a:rPr lang="en-US" sz="1400" err="1"/>
                        <a:t>dữ</a:t>
                      </a:r>
                      <a:r>
                        <a:rPr lang="en-US" sz="1400"/>
                        <a:t> liệu </a:t>
                      </a:r>
                      <a:r>
                        <a:rPr lang="en-US" sz="1400" err="1"/>
                        <a:t>quan</a:t>
                      </a:r>
                      <a:r>
                        <a:rPr lang="en-US" sz="1400"/>
                        <a:t> hệ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76315"/>
                  </a:ext>
                </a:extLst>
              </a:tr>
              <a:tr h="8143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Cách thức thực thi câu truy vấn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Thực hiện phép toán duyệt đồ thị.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Phép kết các bảng sự kiện và bảng chiều.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8888"/>
                  </a:ext>
                </a:extLst>
              </a:tr>
              <a:tr h="12338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Cơ chế thực hiện câu truy vấn của hệ thống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Mối quan hệ giữa các nút được lưu trữ sẵn trên ổ cứng, được đặt tên và định hướng sẵn để giúp cho việc duyệt đồ thị dễ dàng hơn.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Lúc kết bảng sẽ cần phải duyệt hết tất cả các bảng có trong câu truy vấn và tạo kết nối tại thời điểm chạy.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96282"/>
                  </a:ext>
                </a:extLst>
              </a:tr>
              <a:tr h="1270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 linh hoạt</a:t>
                      </a:r>
                      <a:endParaRPr lang="en-US" sz="140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Rất linh hoạt, có thể thay đổi lược đồ tùy ý mà không cần thay đổi lại cả hệ thống kho dữ liệu.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 cần một thay đổi nhỏ về cột hoặc bảng có thể dẫn đến thay đổi toàn bộ hệ thống kho dữ liệu.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784972"/>
                  </a:ext>
                </a:extLst>
              </a:tr>
            </a:tbl>
          </a:graphicData>
        </a:graphic>
      </p:graphicFrame>
      <p:sp>
        <p:nvSpPr>
          <p:cNvPr id="5" name="Chỗ dành sẵn cho Chân trang 12">
            <a:extLst>
              <a:ext uri="{FF2B5EF4-FFF2-40B4-BE49-F238E27FC236}">
                <a16:creationId xmlns:a16="http://schemas.microsoft.com/office/drawing/2014/main" id="{550FD5D0-3B55-6160-1ACF-E860AB2B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</p:spTree>
    <p:extLst>
      <p:ext uri="{BB962C8B-B14F-4D97-AF65-F5344CB8AC3E}">
        <p14:creationId xmlns:p14="http://schemas.microsoft.com/office/powerpoint/2010/main" val="23962366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12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QUY TRÌNH THỰC HIỆN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8C2842A2-17FF-4DE5-9A74-58E24ECD402C}"/>
              </a:ext>
            </a:extLst>
          </p:cNvPr>
          <p:cNvSpPr txBox="1"/>
          <p:nvPr/>
        </p:nvSpPr>
        <p:spPr>
          <a:xfrm>
            <a:off x="867182" y="2170881"/>
            <a:ext cx="204094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vi-VN" sz="2400">
                <a:solidFill>
                  <a:schemeClr val="accent1">
                    <a:lumMod val="50000"/>
                  </a:schemeClr>
                </a:solidFill>
              </a:rPr>
              <a:t>Cơ</a:t>
            </a: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 sở nền </a:t>
            </a:r>
            <a:r>
              <a:rPr lang="en-US" sz="2400" err="1">
                <a:solidFill>
                  <a:schemeClr val="accent1">
                    <a:lumMod val="50000"/>
                  </a:schemeClr>
                </a:solidFill>
              </a:rPr>
              <a:t>tảng</a:t>
            </a:r>
            <a:endParaRPr lang="en-US" sz="2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8EEBCECD-CE45-4699-BA92-8F7EB32D8AB7}"/>
              </a:ext>
            </a:extLst>
          </p:cNvPr>
          <p:cNvSpPr txBox="1"/>
          <p:nvPr/>
        </p:nvSpPr>
        <p:spPr>
          <a:xfrm>
            <a:off x="829193" y="3596023"/>
            <a:ext cx="239520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Phân tích bài toán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624AF51-C016-41F0-8E2D-C1C51072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E2DC-CDAE-45F1-8BD5-0545B955FD49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Chỗ dành sẵn cho Chân trang 12">
            <a:extLst>
              <a:ext uri="{FF2B5EF4-FFF2-40B4-BE49-F238E27FC236}">
                <a16:creationId xmlns:a16="http://schemas.microsoft.com/office/drawing/2014/main" id="{7C311B6A-721B-5FC3-01E5-8794E0B0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  <p:sp>
        <p:nvSpPr>
          <p:cNvPr id="14" name="Hộp Văn bản 23">
            <a:extLst>
              <a:ext uri="{FF2B5EF4-FFF2-40B4-BE49-F238E27FC236}">
                <a16:creationId xmlns:a16="http://schemas.microsoft.com/office/drawing/2014/main" id="{04EE1A80-F8A8-A190-39F5-8748255D8098}"/>
              </a:ext>
            </a:extLst>
          </p:cNvPr>
          <p:cNvSpPr txBox="1"/>
          <p:nvPr/>
        </p:nvSpPr>
        <p:spPr>
          <a:xfrm>
            <a:off x="867182" y="4976187"/>
            <a:ext cx="269855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Triển khai và cài đặt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DDEDDE-24FF-753F-97A2-2C6C1340ADCD}"/>
              </a:ext>
            </a:extLst>
          </p:cNvPr>
          <p:cNvSpPr/>
          <p:nvPr/>
        </p:nvSpPr>
        <p:spPr>
          <a:xfrm>
            <a:off x="323676" y="2152235"/>
            <a:ext cx="419100" cy="3693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</a:t>
            </a:r>
            <a:endParaRPr lang="en-ID" sz="2400" b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F072E9-812F-E9DF-D15F-0D115AC9C8A5}"/>
              </a:ext>
            </a:extLst>
          </p:cNvPr>
          <p:cNvSpPr/>
          <p:nvPr/>
        </p:nvSpPr>
        <p:spPr>
          <a:xfrm>
            <a:off x="313151" y="3598031"/>
            <a:ext cx="419100" cy="3693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2</a:t>
            </a:r>
            <a:endParaRPr lang="en-ID" sz="2400" b="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6C0B73-3FDA-3702-D5AB-815D172A6188}"/>
              </a:ext>
            </a:extLst>
          </p:cNvPr>
          <p:cNvSpPr/>
          <p:nvPr/>
        </p:nvSpPr>
        <p:spPr>
          <a:xfrm>
            <a:off x="313151" y="4977636"/>
            <a:ext cx="419100" cy="3693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3</a:t>
            </a:r>
            <a:endParaRPr lang="en-ID" sz="2400" b="1"/>
          </a:p>
        </p:txBody>
      </p:sp>
      <p:sp>
        <p:nvSpPr>
          <p:cNvPr id="3" name="Hộp Văn bản 23">
            <a:extLst>
              <a:ext uri="{FF2B5EF4-FFF2-40B4-BE49-F238E27FC236}">
                <a16:creationId xmlns:a16="http://schemas.microsoft.com/office/drawing/2014/main" id="{3A86214F-4F3F-E581-DBE1-122A833E40AB}"/>
              </a:ext>
            </a:extLst>
          </p:cNvPr>
          <p:cNvSpPr txBox="1"/>
          <p:nvPr/>
        </p:nvSpPr>
        <p:spPr>
          <a:xfrm>
            <a:off x="3890073" y="2632546"/>
            <a:ext cx="4472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solidFill>
                  <a:schemeClr val="accent1">
                    <a:lumMod val="50000"/>
                  </a:schemeClr>
                </a:solidFill>
              </a:rPr>
              <a:t>Thiết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kế kiến </a:t>
            </a:r>
            <a:r>
              <a:rPr lang="en-US" sz="2000" err="1">
                <a:solidFill>
                  <a:schemeClr val="accent1">
                    <a:lumMod val="50000"/>
                  </a:schemeClr>
                </a:solidFill>
              </a:rPr>
              <a:t>trúc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đồ thị </a:t>
            </a:r>
            <a:r>
              <a:rPr lang="en-US" sz="2000" err="1">
                <a:solidFill>
                  <a:schemeClr val="accent1">
                    <a:lumMod val="50000"/>
                  </a:schemeClr>
                </a:solidFill>
              </a:rPr>
              <a:t>cho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1">
                    <a:lumMod val="50000"/>
                  </a:schemeClr>
                </a:solidFill>
              </a:rPr>
              <a:t>kho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dữ </a:t>
            </a:r>
            <a:r>
              <a:rPr lang="en-US" sz="2000" err="1">
                <a:solidFill>
                  <a:schemeClr val="accent1">
                    <a:lumMod val="50000"/>
                  </a:schemeClr>
                </a:solidFill>
              </a:rPr>
              <a:t>liệu</a:t>
            </a:r>
            <a:endParaRPr lang="en-US" sz="2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Hộp Văn bản 23">
            <a:extLst>
              <a:ext uri="{FF2B5EF4-FFF2-40B4-BE49-F238E27FC236}">
                <a16:creationId xmlns:a16="http://schemas.microsoft.com/office/drawing/2014/main" id="{B8592C05-4114-3DF4-3A2E-C8B52F7D19C7}"/>
              </a:ext>
            </a:extLst>
          </p:cNvPr>
          <p:cNvSpPr txBox="1"/>
          <p:nvPr/>
        </p:nvSpPr>
        <p:spPr>
          <a:xfrm>
            <a:off x="3890073" y="3483757"/>
            <a:ext cx="442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solidFill>
                  <a:schemeClr val="accent1">
                    <a:lumMod val="50000"/>
                  </a:schemeClr>
                </a:solidFill>
              </a:rPr>
              <a:t>Thiết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kế kiến </a:t>
            </a:r>
            <a:r>
              <a:rPr lang="en-US" sz="2000" err="1">
                <a:solidFill>
                  <a:schemeClr val="accent1">
                    <a:lumMod val="50000"/>
                  </a:schemeClr>
                </a:solidFill>
              </a:rPr>
              <a:t>trúc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1">
                    <a:lumMod val="50000"/>
                  </a:schemeClr>
                </a:solidFill>
              </a:rPr>
              <a:t>tổng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1">
                    <a:lumMod val="50000"/>
                  </a:schemeClr>
                </a:solidFill>
              </a:rPr>
              <a:t>quát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1">
                    <a:lumMod val="50000"/>
                  </a:schemeClr>
                </a:solidFill>
              </a:rPr>
              <a:t>của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hệ thống</a:t>
            </a:r>
          </a:p>
        </p:txBody>
      </p:sp>
      <p:sp>
        <p:nvSpPr>
          <p:cNvPr id="9" name="Hộp Văn bản 23">
            <a:extLst>
              <a:ext uri="{FF2B5EF4-FFF2-40B4-BE49-F238E27FC236}">
                <a16:creationId xmlns:a16="http://schemas.microsoft.com/office/drawing/2014/main" id="{65B23F9C-293F-126E-5935-BC45CE0128D5}"/>
              </a:ext>
            </a:extLst>
          </p:cNvPr>
          <p:cNvSpPr txBox="1"/>
          <p:nvPr/>
        </p:nvSpPr>
        <p:spPr>
          <a:xfrm>
            <a:off x="3816335" y="4405675"/>
            <a:ext cx="5014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solidFill>
                  <a:schemeClr val="accent1">
                    <a:lumMod val="50000"/>
                  </a:schemeClr>
                </a:solidFill>
              </a:rPr>
              <a:t>Thiết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kế kiến </a:t>
            </a:r>
            <a:r>
              <a:rPr lang="en-US" sz="2000" err="1">
                <a:solidFill>
                  <a:schemeClr val="accent1">
                    <a:lumMod val="50000"/>
                  </a:schemeClr>
                </a:solidFill>
              </a:rPr>
              <a:t>trúc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1">
                    <a:lumMod val="50000"/>
                  </a:schemeClr>
                </a:solidFill>
              </a:rPr>
              <a:t>kho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dữ </a:t>
            </a:r>
            <a:r>
              <a:rPr lang="en-US" sz="2000" err="1">
                <a:solidFill>
                  <a:schemeClr val="accent1">
                    <a:lumMod val="50000"/>
                  </a:schemeClr>
                </a:solidFill>
              </a:rPr>
              <a:t>liệu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đồ thị </a:t>
            </a:r>
            <a:r>
              <a:rPr lang="en-US" sz="2000" err="1">
                <a:solidFill>
                  <a:schemeClr val="accent1">
                    <a:lumMod val="50000"/>
                  </a:schemeClr>
                </a:solidFill>
              </a:rPr>
              <a:t>theo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nhóm </a:t>
            </a:r>
            <a:r>
              <a:rPr lang="en-US" sz="2000" err="1">
                <a:solidFill>
                  <a:schemeClr val="accent1">
                    <a:lumMod val="50000"/>
                  </a:schemeClr>
                </a:solidFill>
              </a:rPr>
              <a:t>chức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năng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D3B9A5-7170-3739-3AD8-E7ABFCEA7F70}"/>
              </a:ext>
            </a:extLst>
          </p:cNvPr>
          <p:cNvCxnSpPr>
            <a:cxnSpLocks/>
            <a:stCxn id="24" idx="3"/>
            <a:endCxn id="3" idx="1"/>
          </p:cNvCxnSpPr>
          <p:nvPr/>
        </p:nvCxnSpPr>
        <p:spPr>
          <a:xfrm flipV="1">
            <a:off x="3224400" y="2832601"/>
            <a:ext cx="665673" cy="99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F03B7F-5F85-CB3F-BB73-EBF65B72160C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 flipV="1">
            <a:off x="3224400" y="3683812"/>
            <a:ext cx="665673" cy="14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CABE1D-66CC-B3D4-0F4C-BA9EE4B07FCE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3224400" y="3826856"/>
            <a:ext cx="591935" cy="93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18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13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BÀI TOÁN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KIẾN TRÚC KHO DỮ LIỆU ĐỒ THỊ ĐỀ XUẤT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624AF51-C016-41F0-8E2D-C1C51072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E2DC-CDAE-45F1-8BD5-0545B955FD49}" type="datetime1">
              <a:rPr lang="en-US" smtClean="0"/>
              <a:t>4/20/2023</a:t>
            </a:fld>
            <a:endParaRPr lang="en-US"/>
          </a:p>
        </p:txBody>
      </p:sp>
      <p:pic>
        <p:nvPicPr>
          <p:cNvPr id="5" name="Picture 4" descr="Diagram, schematic, bubble chart&#10;&#10;Description automatically generated">
            <a:extLst>
              <a:ext uri="{FF2B5EF4-FFF2-40B4-BE49-F238E27FC236}">
                <a16:creationId xmlns:a16="http://schemas.microsoft.com/office/drawing/2014/main" id="{57444827-2FC8-6351-FD1E-D323628ADB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15" y="1543493"/>
            <a:ext cx="6952678" cy="44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Hộp Văn bản 7">
            <a:extLst>
              <a:ext uri="{FF2B5EF4-FFF2-40B4-BE49-F238E27FC236}">
                <a16:creationId xmlns:a16="http://schemas.microsoft.com/office/drawing/2014/main" id="{FBEDCC28-DB13-0DC2-6D1E-5F7E7BA809B5}"/>
              </a:ext>
            </a:extLst>
          </p:cNvPr>
          <p:cNvSpPr txBox="1"/>
          <p:nvPr/>
        </p:nvSpPr>
        <p:spPr>
          <a:xfrm>
            <a:off x="2649237" y="5900162"/>
            <a:ext cx="477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Hình 1. Kiến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trúc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đồ thị đề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xuất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cho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bài toán</a:t>
            </a:r>
          </a:p>
        </p:txBody>
      </p:sp>
      <p:sp>
        <p:nvSpPr>
          <p:cNvPr id="3" name="Chỗ dành sẵn cho Chân trang 12">
            <a:extLst>
              <a:ext uri="{FF2B5EF4-FFF2-40B4-BE49-F238E27FC236}">
                <a16:creationId xmlns:a16="http://schemas.microsoft.com/office/drawing/2014/main" id="{ED7A6C29-8721-BFC6-5E74-9CC424AC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1C667-05BB-181C-670F-856164E641A2}"/>
              </a:ext>
            </a:extLst>
          </p:cNvPr>
          <p:cNvSpPr/>
          <p:nvPr/>
        </p:nvSpPr>
        <p:spPr>
          <a:xfrm>
            <a:off x="2838450" y="4514850"/>
            <a:ext cx="5162550" cy="1364783"/>
          </a:xfrm>
          <a:prstGeom prst="rect">
            <a:avLst/>
          </a:prstGeom>
          <a:noFill/>
          <a:ln w="19050">
            <a:solidFill>
              <a:srgbClr val="1970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F3E6D9-7A87-B701-CA3B-D59C24E56A5B}"/>
              </a:ext>
            </a:extLst>
          </p:cNvPr>
          <p:cNvSpPr/>
          <p:nvPr/>
        </p:nvSpPr>
        <p:spPr>
          <a:xfrm>
            <a:off x="1852446" y="3000285"/>
            <a:ext cx="5748503" cy="1364783"/>
          </a:xfrm>
          <a:prstGeom prst="rect">
            <a:avLst/>
          </a:prstGeom>
          <a:noFill/>
          <a:ln w="19050">
            <a:solidFill>
              <a:srgbClr val="1970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F431E8-860C-D8DA-5D56-7A8DF3478FCB}"/>
              </a:ext>
            </a:extLst>
          </p:cNvPr>
          <p:cNvSpPr/>
          <p:nvPr/>
        </p:nvSpPr>
        <p:spPr>
          <a:xfrm>
            <a:off x="2909721" y="1560611"/>
            <a:ext cx="1662279" cy="1364783"/>
          </a:xfrm>
          <a:prstGeom prst="rect">
            <a:avLst/>
          </a:prstGeom>
          <a:noFill/>
          <a:ln w="19050">
            <a:solidFill>
              <a:srgbClr val="1970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63ABF5-52E7-C82A-AC53-2F26BF29E9BD}"/>
              </a:ext>
            </a:extLst>
          </p:cNvPr>
          <p:cNvSpPr/>
          <p:nvPr/>
        </p:nvSpPr>
        <p:spPr>
          <a:xfrm>
            <a:off x="1143000" y="1560611"/>
            <a:ext cx="1662279" cy="1364783"/>
          </a:xfrm>
          <a:prstGeom prst="rect">
            <a:avLst/>
          </a:prstGeom>
          <a:noFill/>
          <a:ln w="19050">
            <a:solidFill>
              <a:srgbClr val="1970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CE7C36-C5E0-5544-1B8E-F8455722129F}"/>
              </a:ext>
            </a:extLst>
          </p:cNvPr>
          <p:cNvSpPr/>
          <p:nvPr/>
        </p:nvSpPr>
        <p:spPr>
          <a:xfrm>
            <a:off x="4203235" y="1540082"/>
            <a:ext cx="1662279" cy="1364783"/>
          </a:xfrm>
          <a:prstGeom prst="rect">
            <a:avLst/>
          </a:prstGeom>
          <a:noFill/>
          <a:ln w="19050">
            <a:solidFill>
              <a:srgbClr val="1970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30493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3" grpId="0" animBg="1"/>
      <p:bldP spid="13" grpId="1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14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BÀI TOÁN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624AF51-C016-41F0-8E2D-C1C51072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E2DC-CDAE-45F1-8BD5-0545B955FD49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4EA84-1110-B8FA-563B-27CBB0E403FB}"/>
              </a:ext>
            </a:extLst>
          </p:cNvPr>
          <p:cNvSpPr txBox="1"/>
          <p:nvPr/>
        </p:nvSpPr>
        <p:spPr>
          <a:xfrm>
            <a:off x="514348" y="2030657"/>
            <a:ext cx="4251240" cy="40011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Truy vấn phân cấp</a:t>
            </a:r>
            <a:endParaRPr lang="en-ID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FBAEB1-DFD3-518B-99B7-E8DD25BBFF65}"/>
              </a:ext>
            </a:extLst>
          </p:cNvPr>
          <p:cNvSpPr txBox="1"/>
          <p:nvPr/>
        </p:nvSpPr>
        <p:spPr>
          <a:xfrm>
            <a:off x="514348" y="3111874"/>
            <a:ext cx="425124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Mối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liên kết </a:t>
            </a:r>
            <a:r>
              <a:rPr lang="en-US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chặt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chẽ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giữa các thực thể</a:t>
            </a:r>
            <a:endParaRPr lang="en-ID" sz="2000"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739860-0F75-C1A5-D814-E22D594F18EA}"/>
              </a:ext>
            </a:extLst>
          </p:cNvPr>
          <p:cNvSpPr txBox="1"/>
          <p:nvPr/>
        </p:nvSpPr>
        <p:spPr>
          <a:xfrm>
            <a:off x="514348" y="3993036"/>
            <a:ext cx="4251240" cy="40011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Kích thước dữ </a:t>
            </a:r>
            <a:r>
              <a:rPr lang="en-US" sz="200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r>
              <a:rPr 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lớn</a:t>
            </a:r>
            <a:endParaRPr lang="en-ID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5155EB-B927-B925-CC80-EAC2D1E3C577}"/>
              </a:ext>
            </a:extLst>
          </p:cNvPr>
          <p:cNvSpPr txBox="1"/>
          <p:nvPr/>
        </p:nvSpPr>
        <p:spPr>
          <a:xfrm>
            <a:off x="514349" y="4993310"/>
            <a:ext cx="4251240" cy="70788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vi-V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hiều phương pháp tiếp cận và xử lý sử dụng</a:t>
            </a:r>
            <a:r>
              <a:rPr 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cấu trúc dữ liệu dạng đồ thị</a:t>
            </a:r>
            <a:endParaRPr lang="en-ID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Hình chữ nhật: Góc Tròn 28">
            <a:extLst>
              <a:ext uri="{FF2B5EF4-FFF2-40B4-BE49-F238E27FC236}">
                <a16:creationId xmlns:a16="http://schemas.microsoft.com/office/drawing/2014/main" id="{278F9188-518F-9620-B03C-DBF81F465D6E}"/>
              </a:ext>
            </a:extLst>
          </p:cNvPr>
          <p:cNvSpPr/>
          <p:nvPr/>
        </p:nvSpPr>
        <p:spPr>
          <a:xfrm>
            <a:off x="6068909" y="4498086"/>
            <a:ext cx="2572924" cy="46688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KHO DỮ LIỆU ĐỒ THỊ</a:t>
            </a:r>
          </a:p>
        </p:txBody>
      </p:sp>
      <p:pic>
        <p:nvPicPr>
          <p:cNvPr id="43" name="Hình ảnh 7">
            <a:extLst>
              <a:ext uri="{FF2B5EF4-FFF2-40B4-BE49-F238E27FC236}">
                <a16:creationId xmlns:a16="http://schemas.microsoft.com/office/drawing/2014/main" id="{E112D9FC-E8DA-339F-99CF-5FA404C207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4" b="1754"/>
          <a:stretch/>
        </p:blipFill>
        <p:spPr>
          <a:xfrm>
            <a:off x="6449632" y="2480820"/>
            <a:ext cx="1726960" cy="172696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8BF2E9-4B68-953A-CEB6-1D3342E32FC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765588" y="2230712"/>
            <a:ext cx="1684044" cy="91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CA376C-D3A2-0826-2D5C-186D7C8EA36A}"/>
              </a:ext>
            </a:extLst>
          </p:cNvPr>
          <p:cNvCxnSpPr>
            <a:stCxn id="30" idx="3"/>
            <a:endCxn id="43" idx="2"/>
          </p:cNvCxnSpPr>
          <p:nvPr/>
        </p:nvCxnSpPr>
        <p:spPr>
          <a:xfrm>
            <a:off x="4765588" y="3296540"/>
            <a:ext cx="1684044" cy="4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AD0C7E-7C25-07E0-3F51-AEA7BA5B64FA}"/>
              </a:ext>
            </a:extLst>
          </p:cNvPr>
          <p:cNvCxnSpPr>
            <a:stCxn id="31" idx="3"/>
          </p:cNvCxnSpPr>
          <p:nvPr/>
        </p:nvCxnSpPr>
        <p:spPr>
          <a:xfrm flipV="1">
            <a:off x="4765588" y="3511984"/>
            <a:ext cx="1684044" cy="68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C2FB1B-1125-1E4D-A57D-AF1C5EE2B1E1}"/>
              </a:ext>
            </a:extLst>
          </p:cNvPr>
          <p:cNvCxnSpPr>
            <a:stCxn id="35" idx="3"/>
          </p:cNvCxnSpPr>
          <p:nvPr/>
        </p:nvCxnSpPr>
        <p:spPr>
          <a:xfrm flipV="1">
            <a:off x="4765589" y="3676650"/>
            <a:ext cx="1768561" cy="167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ỗ dành sẵn cho Chân trang 12">
            <a:extLst>
              <a:ext uri="{FF2B5EF4-FFF2-40B4-BE49-F238E27FC236}">
                <a16:creationId xmlns:a16="http://schemas.microsoft.com/office/drawing/2014/main" id="{F17323BB-991F-67E3-FFD5-2CF38A5C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</p:spTree>
    <p:extLst>
      <p:ext uri="{BB962C8B-B14F-4D97-AF65-F5344CB8AC3E}">
        <p14:creationId xmlns:p14="http://schemas.microsoft.com/office/powerpoint/2010/main" val="38698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1" grpId="0" animBg="1"/>
      <p:bldP spid="35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15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31" name="Hộp Văn bản 9">
            <a:extLst>
              <a:ext uri="{FF2B5EF4-FFF2-40B4-BE49-F238E27FC236}">
                <a16:creationId xmlns:a16="http://schemas.microsoft.com/office/drawing/2014/main" id="{FFCACFAF-5FB6-4695-AD8B-9A0A575CA1D0}"/>
              </a:ext>
            </a:extLst>
          </p:cNvPr>
          <p:cNvSpPr txBox="1"/>
          <p:nvPr/>
        </p:nvSpPr>
        <p:spPr>
          <a:xfrm>
            <a:off x="2352935" y="5821599"/>
            <a:ext cx="439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Hình 2. Kiến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trúc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tổng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quát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của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hệ thống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24B036B-A8E5-45AF-8070-6E4055C1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CE7-E4CD-4565-A601-5E39AFD406DB}" type="datetime1">
              <a:rPr lang="en-US" smtClean="0"/>
              <a:t>4/20/2023</a:t>
            </a:fld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15A9AE3-7FFC-1D25-B95C-7E94A4AD8E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2" y="793906"/>
            <a:ext cx="8660050" cy="49785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hỗ dành sẵn cho Chân trang 12">
            <a:extLst>
              <a:ext uri="{FF2B5EF4-FFF2-40B4-BE49-F238E27FC236}">
                <a16:creationId xmlns:a16="http://schemas.microsoft.com/office/drawing/2014/main" id="{88F3710B-380D-F1D6-04CA-E72DBEEF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  <p:pic>
        <p:nvPicPr>
          <p:cNvPr id="1030" name="Picture 6" descr="File System Icon #154785 - Free Icons Library">
            <a:extLst>
              <a:ext uri="{FF2B5EF4-FFF2-40B4-BE49-F238E27FC236}">
                <a16:creationId xmlns:a16="http://schemas.microsoft.com/office/drawing/2014/main" id="{E0BAE802-6784-A6FC-6E2A-B6BE926B8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981" y="683518"/>
            <a:ext cx="492243" cy="49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39CF593-C58A-9A70-6801-D2C2F9054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395" y="2271807"/>
            <a:ext cx="1082050" cy="56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eo4j SVG Vector Logos - Vector Logo Zone">
            <a:extLst>
              <a:ext uri="{FF2B5EF4-FFF2-40B4-BE49-F238E27FC236}">
                <a16:creationId xmlns:a16="http://schemas.microsoft.com/office/drawing/2014/main" id="{93A6663B-5EAE-EB7E-9126-4F1E353E5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395" y="4860651"/>
            <a:ext cx="1591056" cy="79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2DF3F2-1134-F912-0C63-F17077A18799}"/>
              </a:ext>
            </a:extLst>
          </p:cNvPr>
          <p:cNvCxnSpPr>
            <a:cxnSpLocks/>
          </p:cNvCxnSpPr>
          <p:nvPr/>
        </p:nvCxnSpPr>
        <p:spPr>
          <a:xfrm>
            <a:off x="2956827" y="898095"/>
            <a:ext cx="476314" cy="35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CA7702-CA7F-6469-62E0-44EB5ED70A77}"/>
              </a:ext>
            </a:extLst>
          </p:cNvPr>
          <p:cNvCxnSpPr>
            <a:cxnSpLocks/>
          </p:cNvCxnSpPr>
          <p:nvPr/>
        </p:nvCxnSpPr>
        <p:spPr>
          <a:xfrm flipH="1" flipV="1">
            <a:off x="7315200" y="4719187"/>
            <a:ext cx="164592" cy="39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875C3-1FE1-7526-5F72-F4DFCB38EE60}"/>
              </a:ext>
            </a:extLst>
          </p:cNvPr>
          <p:cNvCxnSpPr/>
          <p:nvPr/>
        </p:nvCxnSpPr>
        <p:spPr>
          <a:xfrm flipH="1">
            <a:off x="5596128" y="5258415"/>
            <a:ext cx="989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6">
            <a:extLst>
              <a:ext uri="{FF2B5EF4-FFF2-40B4-BE49-F238E27FC236}">
                <a16:creationId xmlns:a16="http://schemas.microsoft.com/office/drawing/2014/main" id="{EDC5844B-6163-5ED3-5D8A-BA883B6D6AF8}"/>
              </a:ext>
            </a:extLst>
          </p:cNvPr>
          <p:cNvSpPr/>
          <p:nvPr/>
        </p:nvSpPr>
        <p:spPr>
          <a:xfrm>
            <a:off x="0" y="99665"/>
            <a:ext cx="4572000" cy="461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KIẾN TRÚC TỔNG QUÁT CỦA HỆ THỐNG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E80128-F957-DD8D-DA4E-603C826FF1A5}"/>
              </a:ext>
            </a:extLst>
          </p:cNvPr>
          <p:cNvCxnSpPr/>
          <p:nvPr/>
        </p:nvCxnSpPr>
        <p:spPr>
          <a:xfrm>
            <a:off x="3337560" y="941832"/>
            <a:ext cx="57424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D0001B-E994-94C2-A06B-3FB3DE3EE390}"/>
              </a:ext>
            </a:extLst>
          </p:cNvPr>
          <p:cNvCxnSpPr>
            <a:cxnSpLocks/>
          </p:cNvCxnSpPr>
          <p:nvPr/>
        </p:nvCxnSpPr>
        <p:spPr>
          <a:xfrm>
            <a:off x="9079992" y="941832"/>
            <a:ext cx="0" cy="48797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2E6D59-25F9-ECB5-6315-B1F5E71F0FD7}"/>
              </a:ext>
            </a:extLst>
          </p:cNvPr>
          <p:cNvCxnSpPr/>
          <p:nvPr/>
        </p:nvCxnSpPr>
        <p:spPr>
          <a:xfrm flipH="1">
            <a:off x="4123944" y="5821599"/>
            <a:ext cx="49560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1A9005-7309-0A3B-86F3-F4B0F42085EA}"/>
              </a:ext>
            </a:extLst>
          </p:cNvPr>
          <p:cNvCxnSpPr/>
          <p:nvPr/>
        </p:nvCxnSpPr>
        <p:spPr>
          <a:xfrm flipV="1">
            <a:off x="4123944" y="3026664"/>
            <a:ext cx="0" cy="27949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2D98DC-F792-1E79-5380-C930F9064505}"/>
              </a:ext>
            </a:extLst>
          </p:cNvPr>
          <p:cNvCxnSpPr/>
          <p:nvPr/>
        </p:nvCxnSpPr>
        <p:spPr>
          <a:xfrm flipH="1">
            <a:off x="3337560" y="3026664"/>
            <a:ext cx="7863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F62E8D9-2EFB-3412-F29C-77A0711A0545}"/>
              </a:ext>
            </a:extLst>
          </p:cNvPr>
          <p:cNvCxnSpPr/>
          <p:nvPr/>
        </p:nvCxnSpPr>
        <p:spPr>
          <a:xfrm>
            <a:off x="3337560" y="941832"/>
            <a:ext cx="0" cy="20848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D284C38-0282-FA2B-8F84-5EF6971DFB1D}"/>
              </a:ext>
            </a:extLst>
          </p:cNvPr>
          <p:cNvSpPr/>
          <p:nvPr/>
        </p:nvSpPr>
        <p:spPr>
          <a:xfrm>
            <a:off x="457200" y="970144"/>
            <a:ext cx="4190996" cy="212856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E53DA6-C14A-3568-0E22-5056D23EF8CF}"/>
              </a:ext>
            </a:extLst>
          </p:cNvPr>
          <p:cNvSpPr/>
          <p:nvPr/>
        </p:nvSpPr>
        <p:spPr>
          <a:xfrm>
            <a:off x="4572000" y="1031155"/>
            <a:ext cx="4393898" cy="18834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3BE90C-0D37-8751-D64E-7066756D6B6D}"/>
              </a:ext>
            </a:extLst>
          </p:cNvPr>
          <p:cNvSpPr/>
          <p:nvPr/>
        </p:nvSpPr>
        <p:spPr>
          <a:xfrm>
            <a:off x="5894955" y="3117495"/>
            <a:ext cx="2001270" cy="172262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E502C6-9CDC-089C-748A-BA0413E08495}"/>
              </a:ext>
            </a:extLst>
          </p:cNvPr>
          <p:cNvSpPr/>
          <p:nvPr/>
        </p:nvSpPr>
        <p:spPr>
          <a:xfrm>
            <a:off x="1971676" y="3088722"/>
            <a:ext cx="4019734" cy="271601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28139-ECAE-4434-9C5D-754ACE2DF098}"/>
              </a:ext>
            </a:extLst>
          </p:cNvPr>
          <p:cNvSpPr/>
          <p:nvPr/>
        </p:nvSpPr>
        <p:spPr>
          <a:xfrm>
            <a:off x="3922778" y="2914650"/>
            <a:ext cx="1864275" cy="294717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359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16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2104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BÀI TOÁN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KIẾN TRÚC KHO DỮ LIỆU THEO NHÓM CHỨC NĂNG</a:t>
            </a:r>
          </a:p>
        </p:txBody>
      </p:sp>
      <p:sp>
        <p:nvSpPr>
          <p:cNvPr id="29" name="Hộp Văn bản 7">
            <a:extLst>
              <a:ext uri="{FF2B5EF4-FFF2-40B4-BE49-F238E27FC236}">
                <a16:creationId xmlns:a16="http://schemas.microsoft.com/office/drawing/2014/main" id="{7A691386-5A16-4EBE-9301-FBC835FFF12B}"/>
              </a:ext>
            </a:extLst>
          </p:cNvPr>
          <p:cNvSpPr txBox="1"/>
          <p:nvPr/>
        </p:nvSpPr>
        <p:spPr>
          <a:xfrm>
            <a:off x="1289223" y="5929197"/>
            <a:ext cx="3021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Hình 3. Mô hình </a:t>
            </a:r>
            <a:r>
              <a:rPr lang="en-US" sz="1600" err="1">
                <a:solidFill>
                  <a:schemeClr val="accent1">
                    <a:lumMod val="50000"/>
                  </a:schemeClr>
                </a:solidFill>
              </a:rPr>
              <a:t>thiết</a:t>
            </a:r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 kế SDM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24B036B-A8E5-45AF-8070-6E4055C1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CE7-E4CD-4565-A601-5E39AFD406DB}" type="datetime1">
              <a:rPr lang="en-US" smtClean="0"/>
              <a:t>4/20/2023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504AA-06DD-E5E5-207B-AA26648CD61F}"/>
              </a:ext>
            </a:extLst>
          </p:cNvPr>
          <p:cNvSpPr txBox="1"/>
          <p:nvPr/>
        </p:nvSpPr>
        <p:spPr>
          <a:xfrm>
            <a:off x="200609" y="1615827"/>
            <a:ext cx="400749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00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ID" sz="200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hóm</a:t>
            </a:r>
            <a:r>
              <a:rPr lang="en-ID" sz="200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chức</a:t>
            </a:r>
            <a:r>
              <a:rPr lang="en-ID" sz="200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ID" sz="200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ID" sz="200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ID" sz="200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ID" sz="200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kê</a:t>
            </a:r>
            <a:endParaRPr lang="en-ID" sz="200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hỗ dành sẵn cho Chân trang 12">
            <a:extLst>
              <a:ext uri="{FF2B5EF4-FFF2-40B4-BE49-F238E27FC236}">
                <a16:creationId xmlns:a16="http://schemas.microsoft.com/office/drawing/2014/main" id="{21DBF77C-95AD-7597-B1C3-E298351B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87CBD-126D-4390-DD22-0F31BDCC22EF}"/>
              </a:ext>
            </a:extLst>
          </p:cNvPr>
          <p:cNvSpPr txBox="1"/>
          <p:nvPr/>
        </p:nvSpPr>
        <p:spPr>
          <a:xfrm>
            <a:off x="200610" y="2398471"/>
            <a:ext cx="3352216" cy="3262432"/>
          </a:xfrm>
          <a:prstGeom prst="rect">
            <a:avLst/>
          </a:prstGeom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just" fontAlgn="base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1: Trong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CNTT,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ID" sz="16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ID" sz="16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ưa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chuộng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 fontAlgn="base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2: Trong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ID" sz="16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ID" sz="16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ID" sz="16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 fontAlgn="base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ID" sz="16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ID" sz="16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ID" sz="16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ID" sz="16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87829C-C0CB-D95C-1CD3-0EA40068E7B8}"/>
              </a:ext>
            </a:extLst>
          </p:cNvPr>
          <p:cNvSpPr/>
          <p:nvPr/>
        </p:nvSpPr>
        <p:spPr>
          <a:xfrm>
            <a:off x="4302845" y="4029688"/>
            <a:ext cx="516805" cy="475638"/>
          </a:xfrm>
          <a:prstGeom prst="ellipse">
            <a:avLst/>
          </a:prstGeom>
          <a:solidFill>
            <a:srgbClr val="B94F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E20556-278B-CF77-A09D-803F31246BE4}"/>
              </a:ext>
            </a:extLst>
          </p:cNvPr>
          <p:cNvSpPr/>
          <p:nvPr/>
        </p:nvSpPr>
        <p:spPr>
          <a:xfrm>
            <a:off x="7315833" y="1773144"/>
            <a:ext cx="516805" cy="4756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8FFE5B-1A49-38C1-7462-2633368BA703}"/>
              </a:ext>
            </a:extLst>
          </p:cNvPr>
          <p:cNvSpPr/>
          <p:nvPr/>
        </p:nvSpPr>
        <p:spPr>
          <a:xfrm>
            <a:off x="7315833" y="2722085"/>
            <a:ext cx="516805" cy="4756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D1BA5E-56D1-118E-DA1C-D755BFB83567}"/>
              </a:ext>
            </a:extLst>
          </p:cNvPr>
          <p:cNvSpPr/>
          <p:nvPr/>
        </p:nvSpPr>
        <p:spPr>
          <a:xfrm>
            <a:off x="7337971" y="3683571"/>
            <a:ext cx="516805" cy="4756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E39C1D-7163-CE26-9C5C-4462A6C9B41F}"/>
              </a:ext>
            </a:extLst>
          </p:cNvPr>
          <p:cNvSpPr/>
          <p:nvPr/>
        </p:nvSpPr>
        <p:spPr>
          <a:xfrm>
            <a:off x="7337971" y="4632512"/>
            <a:ext cx="516805" cy="4756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4AF609-5B33-52A5-E4FF-C797FC773666}"/>
              </a:ext>
            </a:extLst>
          </p:cNvPr>
          <p:cNvSpPr/>
          <p:nvPr/>
        </p:nvSpPr>
        <p:spPr>
          <a:xfrm>
            <a:off x="7337972" y="5627586"/>
            <a:ext cx="516805" cy="4756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BFEE3D-1DCF-3C25-3500-8573A6F91188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4819650" y="2010963"/>
            <a:ext cx="2496183" cy="225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C198D2-E241-5E8E-576F-DB53F2132C46}"/>
              </a:ext>
            </a:extLst>
          </p:cNvPr>
          <p:cNvCxnSpPr>
            <a:stCxn id="9" idx="6"/>
            <a:endCxn id="14" idx="2"/>
          </p:cNvCxnSpPr>
          <p:nvPr/>
        </p:nvCxnSpPr>
        <p:spPr>
          <a:xfrm flipV="1">
            <a:off x="4819650" y="2959904"/>
            <a:ext cx="2496183" cy="130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C93A2A-C405-12A7-CB43-1BD70DFB6B37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4819650" y="3921390"/>
            <a:ext cx="2518321" cy="34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56BA75-2CBB-8CF1-7732-A05630C2A966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4819650" y="4267507"/>
            <a:ext cx="2518321" cy="60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0CEEF5-3F70-7C43-7C7B-FFA8C6D18D13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>
            <a:off x="4819650" y="4267507"/>
            <a:ext cx="2518322" cy="159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F46B8C-6805-B2BA-B2CD-2F11CE1F6D26}"/>
              </a:ext>
            </a:extLst>
          </p:cNvPr>
          <p:cNvSpPr/>
          <p:nvPr/>
        </p:nvSpPr>
        <p:spPr>
          <a:xfrm>
            <a:off x="4198150" y="4601104"/>
            <a:ext cx="686310" cy="26022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Career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9F69C0-49EF-DF8F-3616-6F7FC5C2F79F}"/>
              </a:ext>
            </a:extLst>
          </p:cNvPr>
          <p:cNvSpPr txBox="1"/>
          <p:nvPr/>
        </p:nvSpPr>
        <p:spPr>
          <a:xfrm>
            <a:off x="4113681" y="4935754"/>
            <a:ext cx="12834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</a:p>
          <a:p>
            <a:r>
              <a:rPr lang="en-US" sz="900" err="1">
                <a:latin typeface="Arial" panose="020B0604020202020204" pitchFamily="34" charset="0"/>
                <a:cs typeface="Arial" panose="020B0604020202020204" pitchFamily="34" charset="0"/>
              </a:rPr>
              <a:t>numpost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: int</a:t>
            </a:r>
          </a:p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timestamp: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440C3AE-32B9-560D-1067-EE298B75CF83}"/>
              </a:ext>
            </a:extLst>
          </p:cNvPr>
          <p:cNvSpPr/>
          <p:nvPr/>
        </p:nvSpPr>
        <p:spPr>
          <a:xfrm>
            <a:off x="7937052" y="1611848"/>
            <a:ext cx="1076325" cy="38866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</a:p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2046CD-76AC-4F94-76C1-A382296C973D}"/>
              </a:ext>
            </a:extLst>
          </p:cNvPr>
          <p:cNvSpPr/>
          <p:nvPr/>
        </p:nvSpPr>
        <p:spPr>
          <a:xfrm>
            <a:off x="7972485" y="2594774"/>
            <a:ext cx="555697" cy="27262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CA99BE-5C12-3CD1-FF44-69C34E9595E2}"/>
              </a:ext>
            </a:extLst>
          </p:cNvPr>
          <p:cNvSpPr/>
          <p:nvPr/>
        </p:nvSpPr>
        <p:spPr>
          <a:xfrm>
            <a:off x="7927378" y="3578366"/>
            <a:ext cx="903472" cy="25030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C45013E-6FFC-1882-8A2E-208D4BA55141}"/>
              </a:ext>
            </a:extLst>
          </p:cNvPr>
          <p:cNvSpPr/>
          <p:nvPr/>
        </p:nvSpPr>
        <p:spPr>
          <a:xfrm>
            <a:off x="7983296" y="4558839"/>
            <a:ext cx="782065" cy="29911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23A43CD-F629-D508-DECB-6DE9DD9FE7EC}"/>
              </a:ext>
            </a:extLst>
          </p:cNvPr>
          <p:cNvSpPr/>
          <p:nvPr/>
        </p:nvSpPr>
        <p:spPr>
          <a:xfrm>
            <a:off x="7957866" y="5566196"/>
            <a:ext cx="903473" cy="29997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2F5DCB-EBFF-4D57-95B6-0D01B6A8F3E2}"/>
              </a:ext>
            </a:extLst>
          </p:cNvPr>
          <p:cNvSpPr txBox="1"/>
          <p:nvPr/>
        </p:nvSpPr>
        <p:spPr>
          <a:xfrm>
            <a:off x="5673987" y="3087734"/>
            <a:ext cx="750043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NEED_PL</a:t>
            </a:r>
            <a:endParaRPr lang="en-ID" sz="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26909D-FBA3-59FD-18F3-6EE3E056373E}"/>
              </a:ext>
            </a:extLst>
          </p:cNvPr>
          <p:cNvSpPr txBox="1"/>
          <p:nvPr/>
        </p:nvSpPr>
        <p:spPr>
          <a:xfrm>
            <a:off x="5835912" y="3475437"/>
            <a:ext cx="888738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NEED_TOOL</a:t>
            </a:r>
            <a:endParaRPr lang="en-ID" sz="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742038-8A7F-4131-2EB3-2C9847687FFE}"/>
              </a:ext>
            </a:extLst>
          </p:cNvPr>
          <p:cNvSpPr txBox="1"/>
          <p:nvPr/>
        </p:nvSpPr>
        <p:spPr>
          <a:xfrm>
            <a:off x="5993795" y="3932975"/>
            <a:ext cx="730855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NEED_FW</a:t>
            </a:r>
            <a:endParaRPr lang="en-ID" sz="8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41C11-1B9E-7CDE-0800-914751AC120A}"/>
              </a:ext>
            </a:extLst>
          </p:cNvPr>
          <p:cNvSpPr txBox="1"/>
          <p:nvPr/>
        </p:nvSpPr>
        <p:spPr>
          <a:xfrm>
            <a:off x="5840854" y="4493382"/>
            <a:ext cx="686311" cy="2186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NEED_PF</a:t>
            </a:r>
            <a:endParaRPr lang="en-ID" sz="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F722F4-9AE9-E9F1-A7EC-A86143C5A732}"/>
              </a:ext>
            </a:extLst>
          </p:cNvPr>
          <p:cNvSpPr txBox="1"/>
          <p:nvPr/>
        </p:nvSpPr>
        <p:spPr>
          <a:xfrm>
            <a:off x="5827346" y="4982220"/>
            <a:ext cx="750043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NEED_KL</a:t>
            </a:r>
            <a:endParaRPr lang="en-ID" sz="8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A6A14B-8A15-4C82-F2FA-9BB6232762E7}"/>
              </a:ext>
            </a:extLst>
          </p:cNvPr>
          <p:cNvSpPr txBox="1"/>
          <p:nvPr/>
        </p:nvSpPr>
        <p:spPr>
          <a:xfrm>
            <a:off x="6393921" y="2751288"/>
            <a:ext cx="7820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err="1">
                <a:latin typeface="Arial" panose="020B0604020202020204" pitchFamily="34" charset="0"/>
                <a:cs typeface="Arial" panose="020B0604020202020204" pitchFamily="34" charset="0"/>
              </a:rPr>
              <a:t>numPl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: int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4E5857-0967-15A8-B039-03CFD3DC7C70}"/>
              </a:ext>
            </a:extLst>
          </p:cNvPr>
          <p:cNvSpPr txBox="1"/>
          <p:nvPr/>
        </p:nvSpPr>
        <p:spPr>
          <a:xfrm>
            <a:off x="6588637" y="3313008"/>
            <a:ext cx="903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err="1">
                <a:latin typeface="Arial" panose="020B0604020202020204" pitchFamily="34" charset="0"/>
                <a:cs typeface="Arial" panose="020B0604020202020204" pitchFamily="34" charset="0"/>
              </a:rPr>
              <a:t>numTool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: int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99D4A5-DB18-D0A4-505E-09D2CF42B7DB}"/>
              </a:ext>
            </a:extLst>
          </p:cNvPr>
          <p:cNvSpPr txBox="1"/>
          <p:nvPr/>
        </p:nvSpPr>
        <p:spPr>
          <a:xfrm>
            <a:off x="6456637" y="4067382"/>
            <a:ext cx="903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err="1">
                <a:latin typeface="Arial" panose="020B0604020202020204" pitchFamily="34" charset="0"/>
                <a:cs typeface="Arial" panose="020B0604020202020204" pitchFamily="34" charset="0"/>
              </a:rPr>
              <a:t>numFw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: int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D0E363-78B7-A135-3EC6-E7F1FD2AACE0}"/>
              </a:ext>
            </a:extLst>
          </p:cNvPr>
          <p:cNvSpPr txBox="1"/>
          <p:nvPr/>
        </p:nvSpPr>
        <p:spPr>
          <a:xfrm>
            <a:off x="6456637" y="4857953"/>
            <a:ext cx="903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err="1">
                <a:latin typeface="Arial" panose="020B0604020202020204" pitchFamily="34" charset="0"/>
                <a:cs typeface="Arial" panose="020B0604020202020204" pitchFamily="34" charset="0"/>
              </a:rPr>
              <a:t>numPf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: int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7A7E22-5E41-C0A6-EEA6-CDC176C20B7B}"/>
              </a:ext>
            </a:extLst>
          </p:cNvPr>
          <p:cNvSpPr txBox="1"/>
          <p:nvPr/>
        </p:nvSpPr>
        <p:spPr>
          <a:xfrm>
            <a:off x="5957955" y="5398773"/>
            <a:ext cx="903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err="1">
                <a:latin typeface="Arial" panose="020B0604020202020204" pitchFamily="34" charset="0"/>
                <a:cs typeface="Arial" panose="020B0604020202020204" pitchFamily="34" charset="0"/>
              </a:rPr>
              <a:t>numKl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: int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AF765F-EF56-DDB7-3A02-66199928FE05}"/>
              </a:ext>
            </a:extLst>
          </p:cNvPr>
          <p:cNvSpPr txBox="1"/>
          <p:nvPr/>
        </p:nvSpPr>
        <p:spPr>
          <a:xfrm>
            <a:off x="7957866" y="2075645"/>
            <a:ext cx="872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87B5A0-89DC-6D48-6761-82D00915BF95}"/>
              </a:ext>
            </a:extLst>
          </p:cNvPr>
          <p:cNvSpPr txBox="1"/>
          <p:nvPr/>
        </p:nvSpPr>
        <p:spPr>
          <a:xfrm>
            <a:off x="7937053" y="2913274"/>
            <a:ext cx="89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11A82B-D687-E8E1-CA91-420D0976745A}"/>
              </a:ext>
            </a:extLst>
          </p:cNvPr>
          <p:cNvSpPr txBox="1"/>
          <p:nvPr/>
        </p:nvSpPr>
        <p:spPr>
          <a:xfrm>
            <a:off x="7898795" y="3856498"/>
            <a:ext cx="866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983652-0C74-A140-B918-776D824A29FE}"/>
              </a:ext>
            </a:extLst>
          </p:cNvPr>
          <p:cNvSpPr txBox="1"/>
          <p:nvPr/>
        </p:nvSpPr>
        <p:spPr>
          <a:xfrm>
            <a:off x="7957865" y="4994397"/>
            <a:ext cx="952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8443B9-F65D-1458-A085-DB25629E1A84}"/>
              </a:ext>
            </a:extLst>
          </p:cNvPr>
          <p:cNvSpPr txBox="1"/>
          <p:nvPr/>
        </p:nvSpPr>
        <p:spPr>
          <a:xfrm>
            <a:off x="7937052" y="5948319"/>
            <a:ext cx="973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F0D8A9-78CF-E999-C005-EFADC6AC87F6}"/>
              </a:ext>
            </a:extLst>
          </p:cNvPr>
          <p:cNvCxnSpPr>
            <a:cxnSpLocks/>
          </p:cNvCxnSpPr>
          <p:nvPr/>
        </p:nvCxnSpPr>
        <p:spPr>
          <a:xfrm flipV="1">
            <a:off x="3401568" y="5235390"/>
            <a:ext cx="712113" cy="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960642-9AC5-F027-7BE8-55D263703F1E}"/>
              </a:ext>
            </a:extLst>
          </p:cNvPr>
          <p:cNvCxnSpPr/>
          <p:nvPr/>
        </p:nvCxnSpPr>
        <p:spPr>
          <a:xfrm flipH="1">
            <a:off x="7077456" y="2594774"/>
            <a:ext cx="282653" cy="15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804721-A8C8-870F-2A69-6F54717A0E4C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7492109" y="3428424"/>
            <a:ext cx="340529" cy="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512556-8E2B-D316-66C7-A9BFEF41278E}"/>
              </a:ext>
            </a:extLst>
          </p:cNvPr>
          <p:cNvCxnSpPr/>
          <p:nvPr/>
        </p:nvCxnSpPr>
        <p:spPr>
          <a:xfrm flipH="1" flipV="1">
            <a:off x="7175986" y="4267507"/>
            <a:ext cx="495830" cy="13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3FADBF-823B-EB51-5B94-7EC39C79BCEF}"/>
              </a:ext>
            </a:extLst>
          </p:cNvPr>
          <p:cNvCxnSpPr/>
          <p:nvPr/>
        </p:nvCxnSpPr>
        <p:spPr>
          <a:xfrm flipH="1" flipV="1">
            <a:off x="7077456" y="5088785"/>
            <a:ext cx="282653" cy="3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CDC6F8-039A-C381-BAFF-794FA7ED94AE}"/>
              </a:ext>
            </a:extLst>
          </p:cNvPr>
          <p:cNvCxnSpPr>
            <a:endCxn id="60" idx="2"/>
          </p:cNvCxnSpPr>
          <p:nvPr/>
        </p:nvCxnSpPr>
        <p:spPr>
          <a:xfrm flipH="1" flipV="1">
            <a:off x="6309360" y="5660903"/>
            <a:ext cx="84561" cy="44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259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17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BÀI TOÁN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KIẾN TRÚC KHO DỮ LIỆU THEO NHÓM CHỨC NĂNG</a:t>
            </a:r>
          </a:p>
        </p:txBody>
      </p:sp>
      <p:sp>
        <p:nvSpPr>
          <p:cNvPr id="29" name="Hộp Văn bản 7">
            <a:extLst>
              <a:ext uri="{FF2B5EF4-FFF2-40B4-BE49-F238E27FC236}">
                <a16:creationId xmlns:a16="http://schemas.microsoft.com/office/drawing/2014/main" id="{7A691386-5A16-4EBE-9301-FBC835FFF12B}"/>
              </a:ext>
            </a:extLst>
          </p:cNvPr>
          <p:cNvSpPr txBox="1"/>
          <p:nvPr/>
        </p:nvSpPr>
        <p:spPr>
          <a:xfrm>
            <a:off x="9547" y="5892291"/>
            <a:ext cx="3097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Hình 4. Mô hình </a:t>
            </a:r>
            <a:r>
              <a:rPr lang="en-US" sz="1600" err="1">
                <a:solidFill>
                  <a:schemeClr val="accent1">
                    <a:lumMod val="50000"/>
                  </a:schemeClr>
                </a:solidFill>
              </a:rPr>
              <a:t>thiết</a:t>
            </a:r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 kế CDM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24B036B-A8E5-45AF-8070-6E4055C1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CE7-E4CD-4565-A601-5E39AFD406DB}" type="datetime1">
              <a:rPr lang="en-US" smtClean="0"/>
              <a:t>4/20/2023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504AA-06DD-E5E5-207B-AA26648CD61F}"/>
              </a:ext>
            </a:extLst>
          </p:cNvPr>
          <p:cNvSpPr txBox="1"/>
          <p:nvPr/>
        </p:nvSpPr>
        <p:spPr>
          <a:xfrm>
            <a:off x="200609" y="1615827"/>
            <a:ext cx="290605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00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ID" sz="200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hóm</a:t>
            </a:r>
            <a:r>
              <a:rPr lang="en-ID" sz="200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chức</a:t>
            </a:r>
            <a:r>
              <a:rPr lang="en-ID" sz="200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ID" sz="200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ID" sz="200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kiếm</a:t>
            </a:r>
            <a:endParaRPr lang="en-ID" sz="200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928381-E95C-B124-9EC3-D0FDF7245580}"/>
              </a:ext>
            </a:extLst>
          </p:cNvPr>
          <p:cNvSpPr txBox="1"/>
          <p:nvPr/>
        </p:nvSpPr>
        <p:spPr>
          <a:xfrm>
            <a:off x="200610" y="2363588"/>
            <a:ext cx="25239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ID" sz="16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trà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ID" sz="16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D" sz="1600"/>
          </a:p>
        </p:txBody>
      </p:sp>
      <p:sp>
        <p:nvSpPr>
          <p:cNvPr id="3" name="Chỗ dành sẵn cho Chân trang 12">
            <a:extLst>
              <a:ext uri="{FF2B5EF4-FFF2-40B4-BE49-F238E27FC236}">
                <a16:creationId xmlns:a16="http://schemas.microsoft.com/office/drawing/2014/main" id="{B6992DE8-0EB0-96FF-72B2-07893FE6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E1AEB4-6FAC-1941-EACA-4B210A4608F3}"/>
              </a:ext>
            </a:extLst>
          </p:cNvPr>
          <p:cNvSpPr/>
          <p:nvPr/>
        </p:nvSpPr>
        <p:spPr>
          <a:xfrm>
            <a:off x="4515741" y="3517238"/>
            <a:ext cx="516805" cy="47563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6CB08C-FF32-95A2-B0F5-DDF400AF7682}"/>
              </a:ext>
            </a:extLst>
          </p:cNvPr>
          <p:cNvSpPr/>
          <p:nvPr/>
        </p:nvSpPr>
        <p:spPr>
          <a:xfrm>
            <a:off x="7315833" y="1773144"/>
            <a:ext cx="516805" cy="4756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30B38A-C040-F60A-17AA-22F7DEE95F9D}"/>
              </a:ext>
            </a:extLst>
          </p:cNvPr>
          <p:cNvSpPr/>
          <p:nvPr/>
        </p:nvSpPr>
        <p:spPr>
          <a:xfrm>
            <a:off x="7315833" y="2722085"/>
            <a:ext cx="516805" cy="4756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BA4BDC-8B9A-750A-731A-8DBE1B2DD508}"/>
              </a:ext>
            </a:extLst>
          </p:cNvPr>
          <p:cNvSpPr/>
          <p:nvPr/>
        </p:nvSpPr>
        <p:spPr>
          <a:xfrm>
            <a:off x="7303429" y="3537979"/>
            <a:ext cx="516805" cy="4756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DBDC25-C1F5-76A6-B66D-034B5BA5EBCF}"/>
              </a:ext>
            </a:extLst>
          </p:cNvPr>
          <p:cNvSpPr/>
          <p:nvPr/>
        </p:nvSpPr>
        <p:spPr>
          <a:xfrm>
            <a:off x="7337971" y="4632512"/>
            <a:ext cx="516805" cy="4756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D0B634-99EF-1E45-7D1D-8F8D1E6A27BC}"/>
              </a:ext>
            </a:extLst>
          </p:cNvPr>
          <p:cNvSpPr/>
          <p:nvPr/>
        </p:nvSpPr>
        <p:spPr>
          <a:xfrm>
            <a:off x="7337971" y="5534266"/>
            <a:ext cx="516805" cy="4756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FCCA0B-88AF-0E47-52E5-D5E428FFC287}"/>
              </a:ext>
            </a:extLst>
          </p:cNvPr>
          <p:cNvCxnSpPr>
            <a:cxnSpLocks/>
            <a:stCxn id="9" idx="3"/>
            <a:endCxn id="8" idx="6"/>
          </p:cNvCxnSpPr>
          <p:nvPr/>
        </p:nvCxnSpPr>
        <p:spPr>
          <a:xfrm flipH="1">
            <a:off x="5032546" y="2179126"/>
            <a:ext cx="2358971" cy="157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D536C3-3C64-124A-3364-6D7A2A0EB4F5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5032546" y="2959904"/>
            <a:ext cx="2283287" cy="79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FBE4AA-ABAA-F0D2-7518-B1950EE88DEF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 flipV="1">
            <a:off x="5032546" y="3755057"/>
            <a:ext cx="2270883" cy="2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AD490B-C29A-63F9-2982-0FCDEFBDA532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 flipV="1">
            <a:off x="5032546" y="3755057"/>
            <a:ext cx="2305425" cy="111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75897E-7E42-B412-3B47-7136C88E7D94}"/>
              </a:ext>
            </a:extLst>
          </p:cNvPr>
          <p:cNvCxnSpPr>
            <a:cxnSpLocks/>
            <a:stCxn id="17" idx="1"/>
            <a:endCxn id="8" idx="6"/>
          </p:cNvCxnSpPr>
          <p:nvPr/>
        </p:nvCxnSpPr>
        <p:spPr>
          <a:xfrm flipH="1" flipV="1">
            <a:off x="5032546" y="3755057"/>
            <a:ext cx="2381109" cy="184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2FD1201-1CFD-DC0F-DB17-80BBA93DA834}"/>
              </a:ext>
            </a:extLst>
          </p:cNvPr>
          <p:cNvSpPr/>
          <p:nvPr/>
        </p:nvSpPr>
        <p:spPr>
          <a:xfrm>
            <a:off x="3720261" y="2350491"/>
            <a:ext cx="686310" cy="26022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6BC50C-AD6B-819B-64B6-5248D43E2C27}"/>
              </a:ext>
            </a:extLst>
          </p:cNvPr>
          <p:cNvSpPr txBox="1"/>
          <p:nvPr/>
        </p:nvSpPr>
        <p:spPr>
          <a:xfrm>
            <a:off x="3207904" y="2765808"/>
            <a:ext cx="128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id: int</a:t>
            </a:r>
          </a:p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</a:p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enroll: int</a:t>
            </a:r>
          </a:p>
          <a:p>
            <a:r>
              <a:rPr lang="en-ID" sz="900">
                <a:latin typeface="Arial" panose="020B0604020202020204" pitchFamily="34" charset="0"/>
                <a:cs typeface="Arial" panose="020B0604020202020204" pitchFamily="34" charset="0"/>
              </a:rPr>
              <a:t>url: string</a:t>
            </a:r>
          </a:p>
          <a:p>
            <a:r>
              <a:rPr lang="en-ID" sz="900">
                <a:latin typeface="Arial" panose="020B0604020202020204" pitchFamily="34" charset="0"/>
                <a:cs typeface="Arial" panose="020B0604020202020204" pitchFamily="34" charset="0"/>
              </a:rPr>
              <a:t>time: string</a:t>
            </a:r>
          </a:p>
          <a:p>
            <a:r>
              <a:rPr lang="en-ID" sz="900" err="1">
                <a:latin typeface="Arial" panose="020B0604020202020204" pitchFamily="34" charset="0"/>
                <a:cs typeface="Arial" panose="020B0604020202020204" pitchFamily="34" charset="0"/>
              </a:rPr>
              <a:t>fee:float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900">
                <a:latin typeface="Arial" panose="020B0604020202020204" pitchFamily="34" charset="0"/>
                <a:cs typeface="Arial" panose="020B0604020202020204" pitchFamily="34" charset="0"/>
              </a:rPr>
              <a:t>rating: float</a:t>
            </a:r>
          </a:p>
          <a:p>
            <a:r>
              <a:rPr lang="en-ID" sz="900">
                <a:latin typeface="Arial" panose="020B0604020202020204" pitchFamily="34" charset="0"/>
                <a:cs typeface="Arial" panose="020B0604020202020204" pitchFamily="34" charset="0"/>
              </a:rPr>
              <a:t>timestamp: string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B0BB733-BB9D-CF5D-091D-25A822869FB5}"/>
              </a:ext>
            </a:extLst>
          </p:cNvPr>
          <p:cNvSpPr/>
          <p:nvPr/>
        </p:nvSpPr>
        <p:spPr>
          <a:xfrm>
            <a:off x="7937052" y="1611848"/>
            <a:ext cx="1076325" cy="38866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</a:p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8C2674F-76AC-1143-7095-B46B8222FDA6}"/>
              </a:ext>
            </a:extLst>
          </p:cNvPr>
          <p:cNvSpPr/>
          <p:nvPr/>
        </p:nvSpPr>
        <p:spPr>
          <a:xfrm>
            <a:off x="7972485" y="2594774"/>
            <a:ext cx="555697" cy="27262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4929B7A-87FF-4304-7667-1466FA4DE37F}"/>
              </a:ext>
            </a:extLst>
          </p:cNvPr>
          <p:cNvSpPr/>
          <p:nvPr/>
        </p:nvSpPr>
        <p:spPr>
          <a:xfrm>
            <a:off x="7927378" y="3578366"/>
            <a:ext cx="903472" cy="25030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B68A31-283B-0BC3-441A-2619E1001173}"/>
              </a:ext>
            </a:extLst>
          </p:cNvPr>
          <p:cNvSpPr/>
          <p:nvPr/>
        </p:nvSpPr>
        <p:spPr>
          <a:xfrm>
            <a:off x="7983296" y="4558839"/>
            <a:ext cx="782065" cy="29911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C3E8F8C-569D-2F8D-7FF0-2B62D5DDD2B2}"/>
              </a:ext>
            </a:extLst>
          </p:cNvPr>
          <p:cNvSpPr/>
          <p:nvPr/>
        </p:nvSpPr>
        <p:spPr>
          <a:xfrm>
            <a:off x="7957866" y="5566196"/>
            <a:ext cx="903473" cy="29997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204D48-C5D3-6778-F5D9-F8BFF4680160}"/>
              </a:ext>
            </a:extLst>
          </p:cNvPr>
          <p:cNvSpPr txBox="1"/>
          <p:nvPr/>
        </p:nvSpPr>
        <p:spPr>
          <a:xfrm>
            <a:off x="5931194" y="2730487"/>
            <a:ext cx="896913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TAUGHT_PL</a:t>
            </a:r>
            <a:endParaRPr lang="en-ID" sz="8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F81794-0493-A837-615B-551EA30C58A2}"/>
              </a:ext>
            </a:extLst>
          </p:cNvPr>
          <p:cNvSpPr txBox="1"/>
          <p:nvPr/>
        </p:nvSpPr>
        <p:spPr>
          <a:xfrm>
            <a:off x="5936075" y="3174171"/>
            <a:ext cx="1021576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TAUGHT_TOOL</a:t>
            </a:r>
            <a:endParaRPr lang="en-ID" sz="8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A520DA-A199-1850-75AB-DB2D2E5CCA1E}"/>
              </a:ext>
            </a:extLst>
          </p:cNvPr>
          <p:cNvSpPr txBox="1"/>
          <p:nvPr/>
        </p:nvSpPr>
        <p:spPr>
          <a:xfrm>
            <a:off x="5947955" y="3662335"/>
            <a:ext cx="877918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TAUGHT_FW</a:t>
            </a:r>
            <a:endParaRPr lang="en-ID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AEC94-804F-DD15-2BB9-E36DB5E2CF7C}"/>
              </a:ext>
            </a:extLst>
          </p:cNvPr>
          <p:cNvSpPr txBox="1"/>
          <p:nvPr/>
        </p:nvSpPr>
        <p:spPr>
          <a:xfrm>
            <a:off x="5986242" y="4243221"/>
            <a:ext cx="817697" cy="2189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TAUGHT_PF</a:t>
            </a:r>
            <a:endParaRPr lang="en-ID" sz="8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98AA56-D436-45CB-74F8-4A8EAF423BEA}"/>
              </a:ext>
            </a:extLst>
          </p:cNvPr>
          <p:cNvSpPr txBox="1"/>
          <p:nvPr/>
        </p:nvSpPr>
        <p:spPr>
          <a:xfrm>
            <a:off x="6022695" y="4700393"/>
            <a:ext cx="874155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TAUGHT_KL</a:t>
            </a:r>
            <a:endParaRPr lang="en-ID" sz="8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C05278-D5AE-8A5E-181E-945EAAA60D3F}"/>
              </a:ext>
            </a:extLst>
          </p:cNvPr>
          <p:cNvSpPr txBox="1"/>
          <p:nvPr/>
        </p:nvSpPr>
        <p:spPr>
          <a:xfrm>
            <a:off x="7957866" y="2075645"/>
            <a:ext cx="872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C9BA49-2EA9-58F2-7D75-14A1F1BC2FD7}"/>
              </a:ext>
            </a:extLst>
          </p:cNvPr>
          <p:cNvSpPr txBox="1"/>
          <p:nvPr/>
        </p:nvSpPr>
        <p:spPr>
          <a:xfrm>
            <a:off x="7937053" y="2913274"/>
            <a:ext cx="89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EAE3BF-4EB8-B368-92FB-E98559D62779}"/>
              </a:ext>
            </a:extLst>
          </p:cNvPr>
          <p:cNvSpPr txBox="1"/>
          <p:nvPr/>
        </p:nvSpPr>
        <p:spPr>
          <a:xfrm>
            <a:off x="7898795" y="3856498"/>
            <a:ext cx="866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E86A02-E5FB-9FBB-E3B2-E77D893F1C3E}"/>
              </a:ext>
            </a:extLst>
          </p:cNvPr>
          <p:cNvSpPr txBox="1"/>
          <p:nvPr/>
        </p:nvSpPr>
        <p:spPr>
          <a:xfrm>
            <a:off x="7957865" y="4994397"/>
            <a:ext cx="952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C551F4-425D-AAD5-FA51-A36F513309C0}"/>
              </a:ext>
            </a:extLst>
          </p:cNvPr>
          <p:cNvSpPr txBox="1"/>
          <p:nvPr/>
        </p:nvSpPr>
        <p:spPr>
          <a:xfrm>
            <a:off x="7937052" y="5948319"/>
            <a:ext cx="973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DC1E29C-95D6-2F9D-F746-F23F9892B574}"/>
              </a:ext>
            </a:extLst>
          </p:cNvPr>
          <p:cNvSpPr/>
          <p:nvPr/>
        </p:nvSpPr>
        <p:spPr>
          <a:xfrm>
            <a:off x="2974852" y="5155152"/>
            <a:ext cx="516805" cy="4756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58CBDA-0F8B-6B39-E26A-B43459BEB838}"/>
              </a:ext>
            </a:extLst>
          </p:cNvPr>
          <p:cNvSpPr/>
          <p:nvPr/>
        </p:nvSpPr>
        <p:spPr>
          <a:xfrm>
            <a:off x="3998936" y="5220108"/>
            <a:ext cx="516805" cy="47563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54E8EF3-6465-3B19-2261-790B4AB15635}"/>
              </a:ext>
            </a:extLst>
          </p:cNvPr>
          <p:cNvSpPr/>
          <p:nvPr/>
        </p:nvSpPr>
        <p:spPr>
          <a:xfrm>
            <a:off x="4844662" y="5256613"/>
            <a:ext cx="516805" cy="475638"/>
          </a:xfrm>
          <a:prstGeom prst="ellipse">
            <a:avLst/>
          </a:prstGeom>
          <a:solidFill>
            <a:srgbClr val="B94FB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80DAED-D9C2-0CD2-A52C-3F0AB178CA31}"/>
              </a:ext>
            </a:extLst>
          </p:cNvPr>
          <p:cNvSpPr/>
          <p:nvPr/>
        </p:nvSpPr>
        <p:spPr>
          <a:xfrm>
            <a:off x="6063631" y="5189847"/>
            <a:ext cx="516805" cy="47563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C9E0D4A-BF94-102C-ABC8-E3A76CC75D31}"/>
              </a:ext>
            </a:extLst>
          </p:cNvPr>
          <p:cNvSpPr/>
          <p:nvPr/>
        </p:nvSpPr>
        <p:spPr>
          <a:xfrm>
            <a:off x="3065116" y="5756067"/>
            <a:ext cx="727830" cy="26022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FB24353-5B35-3C23-B27D-53250B6B1217}"/>
              </a:ext>
            </a:extLst>
          </p:cNvPr>
          <p:cNvCxnSpPr>
            <a:cxnSpLocks/>
            <a:stCxn id="8" idx="4"/>
            <a:endCxn id="46" idx="0"/>
          </p:cNvCxnSpPr>
          <p:nvPr/>
        </p:nvCxnSpPr>
        <p:spPr>
          <a:xfrm flipH="1">
            <a:off x="3233255" y="3992876"/>
            <a:ext cx="1540889" cy="116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3EAD23-B726-EED4-1B32-701729602143}"/>
              </a:ext>
            </a:extLst>
          </p:cNvPr>
          <p:cNvCxnSpPr>
            <a:stCxn id="8" idx="4"/>
            <a:endCxn id="47" idx="0"/>
          </p:cNvCxnSpPr>
          <p:nvPr/>
        </p:nvCxnSpPr>
        <p:spPr>
          <a:xfrm flipH="1">
            <a:off x="4257339" y="3992876"/>
            <a:ext cx="516805" cy="122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511FA4-CA17-538F-162A-2B3BC8BF1122}"/>
              </a:ext>
            </a:extLst>
          </p:cNvPr>
          <p:cNvCxnSpPr>
            <a:cxnSpLocks/>
            <a:stCxn id="48" idx="0"/>
            <a:endCxn id="8" idx="4"/>
          </p:cNvCxnSpPr>
          <p:nvPr/>
        </p:nvCxnSpPr>
        <p:spPr>
          <a:xfrm flipH="1" flipV="1">
            <a:off x="4774144" y="3992876"/>
            <a:ext cx="328921" cy="126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78CFD65-B9AF-12EE-08D4-0BC6B716B372}"/>
              </a:ext>
            </a:extLst>
          </p:cNvPr>
          <p:cNvCxnSpPr>
            <a:cxnSpLocks/>
            <a:stCxn id="8" idx="4"/>
            <a:endCxn id="49" idx="1"/>
          </p:cNvCxnSpPr>
          <p:nvPr/>
        </p:nvCxnSpPr>
        <p:spPr>
          <a:xfrm>
            <a:off x="4774144" y="3992876"/>
            <a:ext cx="1365171" cy="126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4739293-5492-5A05-E5A9-078735321A8E}"/>
              </a:ext>
            </a:extLst>
          </p:cNvPr>
          <p:cNvSpPr txBox="1"/>
          <p:nvPr/>
        </p:nvSpPr>
        <p:spPr>
          <a:xfrm>
            <a:off x="3044759" y="6046633"/>
            <a:ext cx="89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5351AF8-7421-3DB1-277E-9046296D3297}"/>
              </a:ext>
            </a:extLst>
          </p:cNvPr>
          <p:cNvSpPr/>
          <p:nvPr/>
        </p:nvSpPr>
        <p:spPr>
          <a:xfrm>
            <a:off x="3905347" y="5789882"/>
            <a:ext cx="686310" cy="26022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27F4FA-063E-13D4-1E5F-00750034549C}"/>
              </a:ext>
            </a:extLst>
          </p:cNvPr>
          <p:cNvSpPr txBox="1"/>
          <p:nvPr/>
        </p:nvSpPr>
        <p:spPr>
          <a:xfrm>
            <a:off x="3885351" y="6078155"/>
            <a:ext cx="89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D23CAF-472B-1698-5999-89EECE4E04A5}"/>
              </a:ext>
            </a:extLst>
          </p:cNvPr>
          <p:cNvSpPr/>
          <p:nvPr/>
        </p:nvSpPr>
        <p:spPr>
          <a:xfrm>
            <a:off x="4773942" y="5760168"/>
            <a:ext cx="811451" cy="26022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929E90-9FAD-21F4-F239-8C8310636C38}"/>
              </a:ext>
            </a:extLst>
          </p:cNvPr>
          <p:cNvSpPr txBox="1"/>
          <p:nvPr/>
        </p:nvSpPr>
        <p:spPr>
          <a:xfrm>
            <a:off x="4787132" y="6093376"/>
            <a:ext cx="89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6787F4-0188-2932-177A-621657B6EC70}"/>
              </a:ext>
            </a:extLst>
          </p:cNvPr>
          <p:cNvSpPr txBox="1"/>
          <p:nvPr/>
        </p:nvSpPr>
        <p:spPr>
          <a:xfrm>
            <a:off x="5778011" y="6101837"/>
            <a:ext cx="89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DF43EE0-83E2-43BB-FC6D-ED22B9DD78C9}"/>
              </a:ext>
            </a:extLst>
          </p:cNvPr>
          <p:cNvSpPr/>
          <p:nvPr/>
        </p:nvSpPr>
        <p:spPr>
          <a:xfrm>
            <a:off x="5790489" y="5760167"/>
            <a:ext cx="811451" cy="26022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19BBC3-B799-2A26-F4BD-18EFB6F4246A}"/>
              </a:ext>
            </a:extLst>
          </p:cNvPr>
          <p:cNvSpPr txBox="1"/>
          <p:nvPr/>
        </p:nvSpPr>
        <p:spPr>
          <a:xfrm>
            <a:off x="3464956" y="4466292"/>
            <a:ext cx="888738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PROVIDE_BY</a:t>
            </a:r>
            <a:endParaRPr lang="en-ID" sz="8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B3CFE4-64F0-DDA6-FC7A-A10B5C107ED0}"/>
              </a:ext>
            </a:extLst>
          </p:cNvPr>
          <p:cNvSpPr txBox="1"/>
          <p:nvPr/>
        </p:nvSpPr>
        <p:spPr>
          <a:xfrm>
            <a:off x="3938555" y="4682616"/>
            <a:ext cx="786150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HAS_LEVEL</a:t>
            </a:r>
            <a:endParaRPr lang="en-ID" sz="8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062B96A-77E5-2497-0685-F8C55C6CD9E0}"/>
              </a:ext>
            </a:extLst>
          </p:cNvPr>
          <p:cNvSpPr txBox="1"/>
          <p:nvPr/>
        </p:nvSpPr>
        <p:spPr>
          <a:xfrm>
            <a:off x="4636560" y="4848028"/>
            <a:ext cx="688154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INSTRUCT</a:t>
            </a:r>
            <a:endParaRPr lang="en-ID" sz="8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AE5AE8-5779-33A0-7F2C-8B64A3B65C38}"/>
              </a:ext>
            </a:extLst>
          </p:cNvPr>
          <p:cNvSpPr txBox="1"/>
          <p:nvPr/>
        </p:nvSpPr>
        <p:spPr>
          <a:xfrm>
            <a:off x="4964208" y="4541714"/>
            <a:ext cx="966986" cy="2000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/>
              <a:t>HAVE_LANGUAGE</a:t>
            </a:r>
            <a:endParaRPr lang="en-ID" sz="700"/>
          </a:p>
        </p:txBody>
      </p:sp>
    </p:spTree>
    <p:extLst>
      <p:ext uri="{BB962C8B-B14F-4D97-AF65-F5344CB8AC3E}">
        <p14:creationId xmlns:p14="http://schemas.microsoft.com/office/powerpoint/2010/main" val="37668065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18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120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PHÂN TÍCH BÀI TOÁN</a:t>
            </a:r>
            <a:endParaRPr lang="en-ID" sz="3200">
              <a:effectLst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KIẾN TRÚC KHO DỮ LIỆU THEO NHÓM CHỨC NĂNG</a:t>
            </a:r>
            <a:endParaRPr lang="en-ID">
              <a:effectLst/>
            </a:endParaRPr>
          </a:p>
        </p:txBody>
      </p:sp>
      <p:sp>
        <p:nvSpPr>
          <p:cNvPr id="29" name="Hộp Văn bản 7">
            <a:extLst>
              <a:ext uri="{FF2B5EF4-FFF2-40B4-BE49-F238E27FC236}">
                <a16:creationId xmlns:a16="http://schemas.microsoft.com/office/drawing/2014/main" id="{7A691386-5A16-4EBE-9301-FBC835FFF12B}"/>
              </a:ext>
            </a:extLst>
          </p:cNvPr>
          <p:cNvSpPr txBox="1"/>
          <p:nvPr/>
        </p:nvSpPr>
        <p:spPr>
          <a:xfrm>
            <a:off x="200609" y="5894050"/>
            <a:ext cx="316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Hình 5. Mô hình </a:t>
            </a:r>
            <a:r>
              <a:rPr lang="en-US" sz="1600" err="1">
                <a:solidFill>
                  <a:schemeClr val="accent1">
                    <a:lumMod val="50000"/>
                  </a:schemeClr>
                </a:solidFill>
              </a:rPr>
              <a:t>thiết</a:t>
            </a:r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 kế UDM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24B036B-A8E5-45AF-8070-6E4055C1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CE7-E4CD-4565-A601-5E39AFD406DB}" type="datetime1">
              <a:rPr lang="en-US" smtClean="0"/>
              <a:t>4/20/2023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504AA-06DD-E5E5-207B-AA26648CD61F}"/>
              </a:ext>
            </a:extLst>
          </p:cNvPr>
          <p:cNvSpPr txBox="1"/>
          <p:nvPr/>
        </p:nvSpPr>
        <p:spPr>
          <a:xfrm>
            <a:off x="200609" y="1615827"/>
            <a:ext cx="270544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00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ID" sz="200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hóm</a:t>
            </a:r>
            <a:r>
              <a:rPr lang="en-ID" sz="200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chức</a:t>
            </a:r>
            <a:r>
              <a:rPr lang="en-ID" sz="200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ID" sz="200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tư</a:t>
            </a:r>
            <a:r>
              <a:rPr lang="en-ID" sz="200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vấn</a:t>
            </a:r>
            <a:endParaRPr lang="en-ID" sz="200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7CDFA2-7C10-7989-DBF9-7DF6EB7C334E}"/>
              </a:ext>
            </a:extLst>
          </p:cNvPr>
          <p:cNvSpPr txBox="1"/>
          <p:nvPr/>
        </p:nvSpPr>
        <p:spPr>
          <a:xfrm>
            <a:off x="176323" y="2918579"/>
            <a:ext cx="3068674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ID" sz="16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ID" sz="16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ID" sz="16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ID" sz="16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ID" sz="16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ID" sz="16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D" sz="1600"/>
          </a:p>
        </p:txBody>
      </p:sp>
      <p:sp>
        <p:nvSpPr>
          <p:cNvPr id="5" name="Chỗ dành sẵn cho Chân trang 12">
            <a:extLst>
              <a:ext uri="{FF2B5EF4-FFF2-40B4-BE49-F238E27FC236}">
                <a16:creationId xmlns:a16="http://schemas.microsoft.com/office/drawing/2014/main" id="{9B44CEDC-FF53-BDE5-6341-30B97CA8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EF4948-0311-4C83-EF01-9ECED6B0E76B}"/>
              </a:ext>
            </a:extLst>
          </p:cNvPr>
          <p:cNvSpPr/>
          <p:nvPr/>
        </p:nvSpPr>
        <p:spPr>
          <a:xfrm>
            <a:off x="8035799" y="3323106"/>
            <a:ext cx="516805" cy="4756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6A4902-ADAA-178C-4161-1E0393A7B89E}"/>
              </a:ext>
            </a:extLst>
          </p:cNvPr>
          <p:cNvSpPr/>
          <p:nvPr/>
        </p:nvSpPr>
        <p:spPr>
          <a:xfrm>
            <a:off x="5123604" y="3323106"/>
            <a:ext cx="516805" cy="47563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5B6F73-425F-4BFF-9B36-B63147A1C5B9}"/>
              </a:ext>
            </a:extLst>
          </p:cNvPr>
          <p:cNvSpPr/>
          <p:nvPr/>
        </p:nvSpPr>
        <p:spPr>
          <a:xfrm>
            <a:off x="5150064" y="2484302"/>
            <a:ext cx="516805" cy="47563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BFEE0F-A94F-6760-79F3-9CA780D45D1F}"/>
              </a:ext>
            </a:extLst>
          </p:cNvPr>
          <p:cNvSpPr/>
          <p:nvPr/>
        </p:nvSpPr>
        <p:spPr>
          <a:xfrm>
            <a:off x="5128727" y="4149883"/>
            <a:ext cx="516805" cy="47563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B5F66C-930B-A113-9B2B-4B2B58EAC715}"/>
              </a:ext>
            </a:extLst>
          </p:cNvPr>
          <p:cNvSpPr/>
          <p:nvPr/>
        </p:nvSpPr>
        <p:spPr>
          <a:xfrm>
            <a:off x="5123604" y="5047607"/>
            <a:ext cx="516805" cy="47563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C0EB8B-504D-D4A1-B386-5BB6C3EB5C74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5645532" y="1878915"/>
            <a:ext cx="2390267" cy="168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5A3E0E-97E4-ED8E-EB3C-6F04D7CFCDEF}"/>
              </a:ext>
            </a:extLst>
          </p:cNvPr>
          <p:cNvCxnSpPr>
            <a:stCxn id="8" idx="2"/>
            <a:endCxn id="14" idx="6"/>
          </p:cNvCxnSpPr>
          <p:nvPr/>
        </p:nvCxnSpPr>
        <p:spPr>
          <a:xfrm flipH="1" flipV="1">
            <a:off x="5666869" y="2722121"/>
            <a:ext cx="2368930" cy="83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FE6689-86DF-642E-91AC-D7EB99638A75}"/>
              </a:ext>
            </a:extLst>
          </p:cNvPr>
          <p:cNvCxnSpPr>
            <a:stCxn id="8" idx="2"/>
            <a:endCxn id="13" idx="6"/>
          </p:cNvCxnSpPr>
          <p:nvPr/>
        </p:nvCxnSpPr>
        <p:spPr>
          <a:xfrm flipH="1">
            <a:off x="5640409" y="3560925"/>
            <a:ext cx="2395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6480EF-4DDE-750F-5C1B-B807DF3F00C4}"/>
              </a:ext>
            </a:extLst>
          </p:cNvPr>
          <p:cNvCxnSpPr>
            <a:stCxn id="8" idx="2"/>
            <a:endCxn id="15" idx="6"/>
          </p:cNvCxnSpPr>
          <p:nvPr/>
        </p:nvCxnSpPr>
        <p:spPr>
          <a:xfrm flipH="1">
            <a:off x="5645532" y="3560925"/>
            <a:ext cx="2390267" cy="82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4319BE-07B0-B189-5D75-CF7E7CFA58B9}"/>
              </a:ext>
            </a:extLst>
          </p:cNvPr>
          <p:cNvCxnSpPr>
            <a:stCxn id="8" idx="2"/>
            <a:endCxn id="17" idx="6"/>
          </p:cNvCxnSpPr>
          <p:nvPr/>
        </p:nvCxnSpPr>
        <p:spPr>
          <a:xfrm flipH="1">
            <a:off x="5564725" y="3560925"/>
            <a:ext cx="2471074" cy="155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79CB316-AFE9-523D-D428-913954E6B782}"/>
              </a:ext>
            </a:extLst>
          </p:cNvPr>
          <p:cNvSpPr/>
          <p:nvPr/>
        </p:nvSpPr>
        <p:spPr>
          <a:xfrm>
            <a:off x="7817513" y="3946940"/>
            <a:ext cx="953377" cy="34070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b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1C5CED-30BB-5B87-CCDE-02989D099B7D}"/>
              </a:ext>
            </a:extLst>
          </p:cNvPr>
          <p:cNvSpPr txBox="1"/>
          <p:nvPr/>
        </p:nvSpPr>
        <p:spPr>
          <a:xfrm>
            <a:off x="7761635" y="4432404"/>
            <a:ext cx="12834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id: int</a:t>
            </a:r>
          </a:p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</a:p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email: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412750-26A5-95D3-AE8B-B9735CC156E2}"/>
              </a:ext>
            </a:extLst>
          </p:cNvPr>
          <p:cNvSpPr/>
          <p:nvPr/>
        </p:nvSpPr>
        <p:spPr>
          <a:xfrm>
            <a:off x="5139396" y="1640575"/>
            <a:ext cx="516805" cy="4756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BAFCA71-40A0-8221-6994-E9DFED0B6079}"/>
              </a:ext>
            </a:extLst>
          </p:cNvPr>
          <p:cNvSpPr/>
          <p:nvPr/>
        </p:nvSpPr>
        <p:spPr>
          <a:xfrm>
            <a:off x="3980087" y="1601479"/>
            <a:ext cx="1076325" cy="38866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</a:p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FC7F9E5-7FAF-20CA-0E43-CB194D1B0D66}"/>
              </a:ext>
            </a:extLst>
          </p:cNvPr>
          <p:cNvSpPr/>
          <p:nvPr/>
        </p:nvSpPr>
        <p:spPr>
          <a:xfrm>
            <a:off x="4015520" y="2584405"/>
            <a:ext cx="555697" cy="27262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5229BD9-07D9-205B-CB84-79DA0ED72E88}"/>
              </a:ext>
            </a:extLst>
          </p:cNvPr>
          <p:cNvSpPr/>
          <p:nvPr/>
        </p:nvSpPr>
        <p:spPr>
          <a:xfrm>
            <a:off x="3970413" y="3567997"/>
            <a:ext cx="903472" cy="25030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0099E1A-8184-4120-2A6E-AE0F7D7DAAAE}"/>
              </a:ext>
            </a:extLst>
          </p:cNvPr>
          <p:cNvSpPr/>
          <p:nvPr/>
        </p:nvSpPr>
        <p:spPr>
          <a:xfrm>
            <a:off x="4026331" y="4548470"/>
            <a:ext cx="782065" cy="29911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757C613-433C-03A2-F9C2-2FC5A30D74F5}"/>
              </a:ext>
            </a:extLst>
          </p:cNvPr>
          <p:cNvSpPr/>
          <p:nvPr/>
        </p:nvSpPr>
        <p:spPr>
          <a:xfrm>
            <a:off x="4000901" y="5555827"/>
            <a:ext cx="903473" cy="29997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A675A0-42B3-E7C2-A563-EA923C1195F1}"/>
              </a:ext>
            </a:extLst>
          </p:cNvPr>
          <p:cNvSpPr txBox="1"/>
          <p:nvPr/>
        </p:nvSpPr>
        <p:spPr>
          <a:xfrm>
            <a:off x="4000901" y="2065276"/>
            <a:ext cx="872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33F008-0A40-58E0-146B-5A46378922B0}"/>
              </a:ext>
            </a:extLst>
          </p:cNvPr>
          <p:cNvSpPr txBox="1"/>
          <p:nvPr/>
        </p:nvSpPr>
        <p:spPr>
          <a:xfrm>
            <a:off x="3980088" y="2902905"/>
            <a:ext cx="89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293E32-1DE2-E6FF-F560-CBCA2EAC302C}"/>
              </a:ext>
            </a:extLst>
          </p:cNvPr>
          <p:cNvSpPr txBox="1"/>
          <p:nvPr/>
        </p:nvSpPr>
        <p:spPr>
          <a:xfrm>
            <a:off x="3941830" y="3846129"/>
            <a:ext cx="866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C84D71-60AD-0D2F-8E30-7EBB588F14FC}"/>
              </a:ext>
            </a:extLst>
          </p:cNvPr>
          <p:cNvSpPr txBox="1"/>
          <p:nvPr/>
        </p:nvSpPr>
        <p:spPr>
          <a:xfrm>
            <a:off x="4000900" y="4984028"/>
            <a:ext cx="952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23616E-9363-8BA4-3A22-FC948263B653}"/>
              </a:ext>
            </a:extLst>
          </p:cNvPr>
          <p:cNvSpPr txBox="1"/>
          <p:nvPr/>
        </p:nvSpPr>
        <p:spPr>
          <a:xfrm>
            <a:off x="3930814" y="5932550"/>
            <a:ext cx="973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694205-F09A-B6A4-00A9-63098B2F315E}"/>
              </a:ext>
            </a:extLst>
          </p:cNvPr>
          <p:cNvSpPr txBox="1"/>
          <p:nvPr/>
        </p:nvSpPr>
        <p:spPr>
          <a:xfrm>
            <a:off x="6360310" y="2491756"/>
            <a:ext cx="750043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HAVE_PL</a:t>
            </a:r>
            <a:endParaRPr lang="en-ID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40D340-9250-DB3B-DC99-22A2BA2A5DA0}"/>
              </a:ext>
            </a:extLst>
          </p:cNvPr>
          <p:cNvSpPr txBox="1"/>
          <p:nvPr/>
        </p:nvSpPr>
        <p:spPr>
          <a:xfrm>
            <a:off x="6245716" y="2926079"/>
            <a:ext cx="806977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HAVE_TOOL</a:t>
            </a:r>
            <a:endParaRPr lang="en-ID" sz="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EFDC7F-F221-8407-FF30-A8DCBD91C590}"/>
              </a:ext>
            </a:extLst>
          </p:cNvPr>
          <p:cNvSpPr txBox="1"/>
          <p:nvPr/>
        </p:nvSpPr>
        <p:spPr>
          <a:xfrm>
            <a:off x="6276501" y="3428436"/>
            <a:ext cx="750043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HAVE_FW</a:t>
            </a:r>
            <a:endParaRPr lang="en-ID" sz="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F0F23D-5947-FC8D-36FB-891205576A9D}"/>
              </a:ext>
            </a:extLst>
          </p:cNvPr>
          <p:cNvSpPr txBox="1"/>
          <p:nvPr/>
        </p:nvSpPr>
        <p:spPr>
          <a:xfrm>
            <a:off x="6245716" y="3906302"/>
            <a:ext cx="750043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HAVE_PF</a:t>
            </a:r>
            <a:endParaRPr lang="en-ID" sz="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D6C4A5-A3EB-9878-1C07-3132DCB99E1D}"/>
              </a:ext>
            </a:extLst>
          </p:cNvPr>
          <p:cNvSpPr txBox="1"/>
          <p:nvPr/>
        </p:nvSpPr>
        <p:spPr>
          <a:xfrm>
            <a:off x="6302650" y="4290245"/>
            <a:ext cx="750043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HAVE_KL</a:t>
            </a:r>
            <a:endParaRPr lang="en-ID" sz="800"/>
          </a:p>
        </p:txBody>
      </p:sp>
    </p:spTree>
    <p:extLst>
      <p:ext uri="{BB962C8B-B14F-4D97-AF65-F5344CB8AC3E}">
        <p14:creationId xmlns:p14="http://schemas.microsoft.com/office/powerpoint/2010/main" val="338660493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19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120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PHÂN TÍCH BÀI TOÁN</a:t>
            </a:r>
            <a:endParaRPr lang="en-ID" sz="3200">
              <a:effectLst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KIẾN TRÚC KHO DỮ LIỆU THEO NHÓM CHỨC NĂNG</a:t>
            </a:r>
            <a:endParaRPr lang="en-ID">
              <a:effectLst/>
            </a:endParaRP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24B036B-A8E5-45AF-8070-6E4055C1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CE7-E4CD-4565-A601-5E39AFD406DB}" type="datetime1">
              <a:rPr lang="en-US" smtClean="0"/>
              <a:t>4/20/2023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504AA-06DD-E5E5-207B-AA26648CD61F}"/>
              </a:ext>
            </a:extLst>
          </p:cNvPr>
          <p:cNvSpPr txBox="1"/>
          <p:nvPr/>
        </p:nvSpPr>
        <p:spPr>
          <a:xfrm>
            <a:off x="200609" y="1615827"/>
            <a:ext cx="270544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00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ID" sz="200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hóm</a:t>
            </a:r>
            <a:r>
              <a:rPr lang="en-ID" sz="200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chức</a:t>
            </a:r>
            <a:r>
              <a:rPr lang="en-ID" sz="200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ID" sz="200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tư</a:t>
            </a:r>
            <a:r>
              <a:rPr lang="en-ID" sz="200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vấn</a:t>
            </a:r>
            <a:endParaRPr lang="en-ID" sz="200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Hộp Văn bản 7">
            <a:extLst>
              <a:ext uri="{FF2B5EF4-FFF2-40B4-BE49-F238E27FC236}">
                <a16:creationId xmlns:a16="http://schemas.microsoft.com/office/drawing/2014/main" id="{AB66E84A-FD34-49F5-3A9C-AB6AC680FAFE}"/>
              </a:ext>
            </a:extLst>
          </p:cNvPr>
          <p:cNvSpPr txBox="1"/>
          <p:nvPr/>
        </p:nvSpPr>
        <p:spPr>
          <a:xfrm>
            <a:off x="189294" y="5794075"/>
            <a:ext cx="321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Hình 6. Mô hình </a:t>
            </a:r>
            <a:r>
              <a:rPr lang="en-US" sz="1600" err="1">
                <a:solidFill>
                  <a:schemeClr val="accent1">
                    <a:lumMod val="50000"/>
                  </a:schemeClr>
                </a:solidFill>
              </a:rPr>
              <a:t>thiết</a:t>
            </a:r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 kế CCDM</a:t>
            </a:r>
          </a:p>
        </p:txBody>
      </p:sp>
      <p:sp>
        <p:nvSpPr>
          <p:cNvPr id="5" name="Chỗ dành sẵn cho Chân trang 12">
            <a:extLst>
              <a:ext uri="{FF2B5EF4-FFF2-40B4-BE49-F238E27FC236}">
                <a16:creationId xmlns:a16="http://schemas.microsoft.com/office/drawing/2014/main" id="{9B44CEDC-FF53-BDE5-6341-30B97CA8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591652-05C2-C956-0BF4-0E57F5280C4E}"/>
              </a:ext>
            </a:extLst>
          </p:cNvPr>
          <p:cNvSpPr/>
          <p:nvPr/>
        </p:nvSpPr>
        <p:spPr>
          <a:xfrm>
            <a:off x="4296855" y="2542754"/>
            <a:ext cx="516805" cy="47563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7A86DA-5DA0-D108-7DD4-35B867B1B245}"/>
              </a:ext>
            </a:extLst>
          </p:cNvPr>
          <p:cNvSpPr/>
          <p:nvPr/>
        </p:nvSpPr>
        <p:spPr>
          <a:xfrm>
            <a:off x="4347108" y="4243313"/>
            <a:ext cx="516805" cy="47563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B5D811-B989-51A3-496D-8A934523BB0B}"/>
              </a:ext>
            </a:extLst>
          </p:cNvPr>
          <p:cNvSpPr/>
          <p:nvPr/>
        </p:nvSpPr>
        <p:spPr>
          <a:xfrm>
            <a:off x="5778557" y="3429000"/>
            <a:ext cx="516805" cy="47563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FFA5AD-1F0C-4B32-8FAB-DB981613496E}"/>
              </a:ext>
            </a:extLst>
          </p:cNvPr>
          <p:cNvSpPr/>
          <p:nvPr/>
        </p:nvSpPr>
        <p:spPr>
          <a:xfrm>
            <a:off x="7664478" y="3425900"/>
            <a:ext cx="516805" cy="47563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16533E-FB93-1A4B-7766-3B30F852D35B}"/>
              </a:ext>
            </a:extLst>
          </p:cNvPr>
          <p:cNvSpPr/>
          <p:nvPr/>
        </p:nvSpPr>
        <p:spPr>
          <a:xfrm>
            <a:off x="4078568" y="2050067"/>
            <a:ext cx="953377" cy="34070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3055E94-C04A-853D-6A43-E0D96B62AAC5}"/>
              </a:ext>
            </a:extLst>
          </p:cNvPr>
          <p:cNvSpPr/>
          <p:nvPr/>
        </p:nvSpPr>
        <p:spPr>
          <a:xfrm>
            <a:off x="4128822" y="4800505"/>
            <a:ext cx="953376" cy="34070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45BEEB-B405-FC9C-5179-CB5B9E1580B0}"/>
              </a:ext>
            </a:extLst>
          </p:cNvPr>
          <p:cNvSpPr/>
          <p:nvPr/>
        </p:nvSpPr>
        <p:spPr>
          <a:xfrm>
            <a:off x="5778557" y="4056418"/>
            <a:ext cx="953377" cy="34070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F43D65B-0554-6035-0031-AE5BCBE3B72A}"/>
              </a:ext>
            </a:extLst>
          </p:cNvPr>
          <p:cNvSpPr/>
          <p:nvPr/>
        </p:nvSpPr>
        <p:spPr>
          <a:xfrm>
            <a:off x="7420923" y="2951310"/>
            <a:ext cx="953377" cy="34070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CFC172-5A32-EA99-7D11-1E5E9E79A3F0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4737976" y="2948736"/>
            <a:ext cx="1116265" cy="54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5A4C96-9422-52AA-97FB-053A47A10001}"/>
              </a:ext>
            </a:extLst>
          </p:cNvPr>
          <p:cNvSpPr txBox="1"/>
          <p:nvPr/>
        </p:nvSpPr>
        <p:spPr>
          <a:xfrm>
            <a:off x="5122315" y="3103350"/>
            <a:ext cx="750043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TO</a:t>
            </a:r>
            <a:endParaRPr lang="en-ID" sz="8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5F375E-FDE1-BB4A-D0E1-54E31ECC49D6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4863913" y="3834982"/>
            <a:ext cx="990328" cy="56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AA3083-623A-9BBF-132A-55F90DB1D88E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6295362" y="3663719"/>
            <a:ext cx="1369116" cy="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8280938-426C-D256-D6AD-0A694AAA899B}"/>
              </a:ext>
            </a:extLst>
          </p:cNvPr>
          <p:cNvSpPr txBox="1"/>
          <p:nvPr/>
        </p:nvSpPr>
        <p:spPr>
          <a:xfrm>
            <a:off x="4806179" y="2706920"/>
            <a:ext cx="516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id: int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6A2A10-333C-119F-5E5C-60D8BC019BFD}"/>
              </a:ext>
            </a:extLst>
          </p:cNvPr>
          <p:cNvSpPr txBox="1"/>
          <p:nvPr/>
        </p:nvSpPr>
        <p:spPr>
          <a:xfrm>
            <a:off x="5168023" y="4004898"/>
            <a:ext cx="428105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TO</a:t>
            </a:r>
            <a:endParaRPr lang="en-ID" sz="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6A89B4-CE73-8C91-732A-2BF8282B96C0}"/>
              </a:ext>
            </a:extLst>
          </p:cNvPr>
          <p:cNvSpPr txBox="1"/>
          <p:nvPr/>
        </p:nvSpPr>
        <p:spPr>
          <a:xfrm>
            <a:off x="6731934" y="3557984"/>
            <a:ext cx="351711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TO</a:t>
            </a:r>
            <a:endParaRPr lang="en-ID" sz="8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B07366-EF87-BEB7-645F-F59111E5B65C}"/>
              </a:ext>
            </a:extLst>
          </p:cNvPr>
          <p:cNvSpPr txBox="1"/>
          <p:nvPr/>
        </p:nvSpPr>
        <p:spPr>
          <a:xfrm>
            <a:off x="4909620" y="4477937"/>
            <a:ext cx="516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id: int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96418A-8EF7-EFD0-2E2F-B472A36CA9F4}"/>
              </a:ext>
            </a:extLst>
          </p:cNvPr>
          <p:cNvSpPr txBox="1"/>
          <p:nvPr/>
        </p:nvSpPr>
        <p:spPr>
          <a:xfrm>
            <a:off x="6021993" y="3196762"/>
            <a:ext cx="516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id: int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779288-4D37-0454-5F02-11AA73F297C1}"/>
              </a:ext>
            </a:extLst>
          </p:cNvPr>
          <p:cNvSpPr txBox="1"/>
          <p:nvPr/>
        </p:nvSpPr>
        <p:spPr>
          <a:xfrm>
            <a:off x="8157521" y="3371956"/>
            <a:ext cx="516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id: int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689B3-00EF-227B-FCB8-C2FF657E397C}"/>
              </a:ext>
            </a:extLst>
          </p:cNvPr>
          <p:cNvSpPr txBox="1"/>
          <p:nvPr/>
        </p:nvSpPr>
        <p:spPr>
          <a:xfrm>
            <a:off x="189294" y="2780573"/>
            <a:ext cx="3068674" cy="2287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6: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ID" sz="16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ID" sz="16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/>
              <a:t>cung</a:t>
            </a:r>
            <a:r>
              <a:rPr lang="en-ID" sz="1600"/>
              <a:t> </a:t>
            </a:r>
            <a:r>
              <a:rPr lang="en-ID" sz="1600" err="1"/>
              <a:t>cấp</a:t>
            </a:r>
            <a:r>
              <a:rPr lang="en-ID" sz="1600"/>
              <a:t> </a:t>
            </a:r>
            <a:r>
              <a:rPr lang="en-ID" sz="1600" err="1"/>
              <a:t>khóa</a:t>
            </a:r>
            <a:r>
              <a:rPr lang="en-ID" sz="1600"/>
              <a:t> </a:t>
            </a:r>
            <a:r>
              <a:rPr lang="en-ID" sz="1600" err="1"/>
              <a:t>học</a:t>
            </a:r>
            <a:r>
              <a:rPr lang="en-ID" sz="1600"/>
              <a:t> </a:t>
            </a:r>
            <a:r>
              <a:rPr lang="en-ID" sz="1600" err="1"/>
              <a:t>trực</a:t>
            </a:r>
            <a:r>
              <a:rPr lang="en-ID" sz="1600"/>
              <a:t> </a:t>
            </a:r>
            <a:r>
              <a:rPr lang="en-ID" sz="1600" err="1"/>
              <a:t>tuyến</a:t>
            </a:r>
            <a:r>
              <a:rPr lang="en-ID" sz="1600"/>
              <a:t> </a:t>
            </a:r>
            <a:r>
              <a:rPr lang="en-ID" sz="1600" err="1"/>
              <a:t>mở</a:t>
            </a:r>
            <a:r>
              <a:rPr lang="en-ID" sz="1600"/>
              <a:t> </a:t>
            </a:r>
            <a:r>
              <a:rPr lang="en-ID" sz="1600" err="1"/>
              <a:t>đại</a:t>
            </a:r>
            <a:r>
              <a:rPr lang="en-ID" sz="1600"/>
              <a:t> </a:t>
            </a:r>
            <a:r>
              <a:rPr lang="en-ID" sz="1600" err="1"/>
              <a:t>trà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ID" sz="16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ID" sz="16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ID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D" sz="1600"/>
          </a:p>
        </p:txBody>
      </p:sp>
    </p:spTree>
    <p:extLst>
      <p:ext uri="{BB962C8B-B14F-4D97-AF65-F5344CB8AC3E}">
        <p14:creationId xmlns:p14="http://schemas.microsoft.com/office/powerpoint/2010/main" val="28214939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2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1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NỘI DUNG TRÌNH BÀY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A3FE4D4-8A00-45AB-A725-5CA8287691E5}"/>
              </a:ext>
            </a:extLst>
          </p:cNvPr>
          <p:cNvSpPr txBox="1"/>
          <p:nvPr/>
        </p:nvSpPr>
        <p:spPr>
          <a:xfrm>
            <a:off x="636345" y="1935076"/>
            <a:ext cx="6490420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Mở đầu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400">
                <a:solidFill>
                  <a:schemeClr val="accent1">
                    <a:lumMod val="50000"/>
                  </a:schemeClr>
                </a:solidFill>
              </a:rPr>
              <a:t>Cơ</a:t>
            </a: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 sở nền </a:t>
            </a:r>
            <a:r>
              <a:rPr lang="en-US" sz="2400" err="1">
                <a:solidFill>
                  <a:schemeClr val="accent1">
                    <a:lumMod val="50000"/>
                  </a:schemeClr>
                </a:solidFill>
              </a:rPr>
              <a:t>tảng</a:t>
            </a:r>
            <a:endParaRPr lang="en-US" sz="240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Phân tích bài toán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Triển khai và cài đặt thử nghiệm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Kết luận và h</a:t>
            </a:r>
            <a:r>
              <a:rPr lang="vi-VN" sz="2400">
                <a:solidFill>
                  <a:schemeClr val="accent1">
                    <a:lumMod val="50000"/>
                  </a:schemeClr>
                </a:solidFill>
              </a:rPr>
              <a:t>ư</a:t>
            </a:r>
            <a:r>
              <a:rPr lang="en-US" sz="2400" err="1">
                <a:solidFill>
                  <a:schemeClr val="accent1">
                    <a:lumMod val="50000"/>
                  </a:schemeClr>
                </a:solidFill>
              </a:rPr>
              <a:t>ớng</a:t>
            </a: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 phát triển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D58D82A-7F5C-4E7D-91E5-E0E0B7E4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D9F9-BF00-4B15-8C49-B015C19BCF15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Chỗ dành sẵn cho Chân trang 12">
            <a:extLst>
              <a:ext uri="{FF2B5EF4-FFF2-40B4-BE49-F238E27FC236}">
                <a16:creationId xmlns:a16="http://schemas.microsoft.com/office/drawing/2014/main" id="{7A019948-2241-C263-7C76-658E6217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</p:spTree>
    <p:extLst>
      <p:ext uri="{BB962C8B-B14F-4D97-AF65-F5344CB8AC3E}">
        <p14:creationId xmlns:p14="http://schemas.microsoft.com/office/powerpoint/2010/main" val="236133793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20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QUY TRÌNH THỰC HIỆN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8C2842A2-17FF-4DE5-9A74-58E24ECD402C}"/>
              </a:ext>
            </a:extLst>
          </p:cNvPr>
          <p:cNvSpPr txBox="1"/>
          <p:nvPr/>
        </p:nvSpPr>
        <p:spPr>
          <a:xfrm>
            <a:off x="867182" y="2170881"/>
            <a:ext cx="204094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vi-VN" sz="2400">
                <a:solidFill>
                  <a:schemeClr val="accent1">
                    <a:lumMod val="50000"/>
                  </a:schemeClr>
                </a:solidFill>
              </a:rPr>
              <a:t>Cơ</a:t>
            </a: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 sở nền </a:t>
            </a:r>
            <a:r>
              <a:rPr lang="en-US" sz="2400" err="1">
                <a:solidFill>
                  <a:schemeClr val="accent1">
                    <a:lumMod val="50000"/>
                  </a:schemeClr>
                </a:solidFill>
              </a:rPr>
              <a:t>tảng</a:t>
            </a:r>
            <a:endParaRPr lang="en-US" sz="2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8EEBCECD-CE45-4699-BA92-8F7EB32D8AB7}"/>
              </a:ext>
            </a:extLst>
          </p:cNvPr>
          <p:cNvSpPr txBox="1"/>
          <p:nvPr/>
        </p:nvSpPr>
        <p:spPr>
          <a:xfrm>
            <a:off x="829193" y="3596023"/>
            <a:ext cx="239520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Phân tích bài toán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624AF51-C016-41F0-8E2D-C1C51072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E2DC-CDAE-45F1-8BD5-0545B955FD49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Chỗ dành sẵn cho Chân trang 12">
            <a:extLst>
              <a:ext uri="{FF2B5EF4-FFF2-40B4-BE49-F238E27FC236}">
                <a16:creationId xmlns:a16="http://schemas.microsoft.com/office/drawing/2014/main" id="{7C311B6A-721B-5FC3-01E5-8794E0B0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  <p:sp>
        <p:nvSpPr>
          <p:cNvPr id="14" name="Hộp Văn bản 23">
            <a:extLst>
              <a:ext uri="{FF2B5EF4-FFF2-40B4-BE49-F238E27FC236}">
                <a16:creationId xmlns:a16="http://schemas.microsoft.com/office/drawing/2014/main" id="{04EE1A80-F8A8-A190-39F5-8748255D8098}"/>
              </a:ext>
            </a:extLst>
          </p:cNvPr>
          <p:cNvSpPr txBox="1"/>
          <p:nvPr/>
        </p:nvSpPr>
        <p:spPr>
          <a:xfrm>
            <a:off x="867182" y="4976187"/>
            <a:ext cx="269855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Triển khai và cài đặt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DDEDDE-24FF-753F-97A2-2C6C1340ADCD}"/>
              </a:ext>
            </a:extLst>
          </p:cNvPr>
          <p:cNvSpPr/>
          <p:nvPr/>
        </p:nvSpPr>
        <p:spPr>
          <a:xfrm>
            <a:off x="323676" y="2152235"/>
            <a:ext cx="419100" cy="3693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</a:t>
            </a:r>
            <a:endParaRPr lang="en-ID" sz="2400" b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F072E9-812F-E9DF-D15F-0D115AC9C8A5}"/>
              </a:ext>
            </a:extLst>
          </p:cNvPr>
          <p:cNvSpPr/>
          <p:nvPr/>
        </p:nvSpPr>
        <p:spPr>
          <a:xfrm>
            <a:off x="313151" y="3598031"/>
            <a:ext cx="419100" cy="3693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2</a:t>
            </a:r>
            <a:endParaRPr lang="en-ID" sz="2400" b="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6C0B73-3FDA-3702-D5AB-815D172A6188}"/>
              </a:ext>
            </a:extLst>
          </p:cNvPr>
          <p:cNvSpPr/>
          <p:nvPr/>
        </p:nvSpPr>
        <p:spPr>
          <a:xfrm>
            <a:off x="313151" y="4977636"/>
            <a:ext cx="419100" cy="3693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3</a:t>
            </a:r>
            <a:endParaRPr lang="en-ID" sz="2400" b="1"/>
          </a:p>
        </p:txBody>
      </p:sp>
      <p:sp>
        <p:nvSpPr>
          <p:cNvPr id="23" name="Hộp Văn bản 23">
            <a:extLst>
              <a:ext uri="{FF2B5EF4-FFF2-40B4-BE49-F238E27FC236}">
                <a16:creationId xmlns:a16="http://schemas.microsoft.com/office/drawing/2014/main" id="{59F207FB-F188-FDE7-52B4-3C17DDEC30D0}"/>
              </a:ext>
            </a:extLst>
          </p:cNvPr>
          <p:cNvSpPr txBox="1"/>
          <p:nvPr/>
        </p:nvSpPr>
        <p:spPr>
          <a:xfrm>
            <a:off x="3979783" y="4276642"/>
            <a:ext cx="3345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Triển khai hệ thống </a:t>
            </a:r>
            <a:r>
              <a:rPr lang="en-US" sz="2000" err="1">
                <a:solidFill>
                  <a:schemeClr val="accent1">
                    <a:lumMod val="50000"/>
                  </a:schemeClr>
                </a:solidFill>
              </a:rPr>
              <a:t>kho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dữ </a:t>
            </a:r>
            <a:r>
              <a:rPr lang="en-US" sz="2000" err="1">
                <a:solidFill>
                  <a:schemeClr val="accent1">
                    <a:lumMod val="50000"/>
                  </a:schemeClr>
                </a:solidFill>
              </a:rPr>
              <a:t>liệu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đồ thị</a:t>
            </a:r>
          </a:p>
        </p:txBody>
      </p:sp>
      <p:sp>
        <p:nvSpPr>
          <p:cNvPr id="25" name="Hộp Văn bản 23">
            <a:extLst>
              <a:ext uri="{FF2B5EF4-FFF2-40B4-BE49-F238E27FC236}">
                <a16:creationId xmlns:a16="http://schemas.microsoft.com/office/drawing/2014/main" id="{2F0B66C6-26E7-DAF8-D665-2DEF8246ADAE}"/>
              </a:ext>
            </a:extLst>
          </p:cNvPr>
          <p:cNvSpPr txBox="1"/>
          <p:nvPr/>
        </p:nvSpPr>
        <p:spPr>
          <a:xfrm>
            <a:off x="3979783" y="5405300"/>
            <a:ext cx="359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Cài đặt thử nghiệm </a:t>
            </a:r>
            <a:r>
              <a:rPr lang="en-US" sz="2000" err="1">
                <a:solidFill>
                  <a:schemeClr val="accent1">
                    <a:lumMod val="50000"/>
                  </a:schemeClr>
                </a:solidFill>
              </a:rPr>
              <a:t>kho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dữ </a:t>
            </a:r>
            <a:r>
              <a:rPr lang="en-US" sz="2000" err="1">
                <a:solidFill>
                  <a:schemeClr val="accent1">
                    <a:lumMod val="50000"/>
                  </a:schemeClr>
                </a:solidFill>
              </a:rPr>
              <a:t>liệu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1">
                    <a:lumMod val="50000"/>
                  </a:schemeClr>
                </a:solidFill>
              </a:rPr>
              <a:t>quan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hệ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1A94FE-395B-9AA5-8A11-CDC634344529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3565741" y="4630585"/>
            <a:ext cx="414042" cy="57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C93AFA-BEB5-BF3E-00A3-9A02699A8D17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3565741" y="5207020"/>
            <a:ext cx="414042" cy="55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8476557-3E61-1C36-83D6-FF51470AC3C0}"/>
              </a:ext>
            </a:extLst>
          </p:cNvPr>
          <p:cNvSpPr/>
          <p:nvPr/>
        </p:nvSpPr>
        <p:spPr>
          <a:xfrm>
            <a:off x="7325360" y="4943715"/>
            <a:ext cx="63381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Hộp Văn bản 23">
            <a:extLst>
              <a:ext uri="{FF2B5EF4-FFF2-40B4-BE49-F238E27FC236}">
                <a16:creationId xmlns:a16="http://schemas.microsoft.com/office/drawing/2014/main" id="{E4D9DDA8-A6D6-4728-AA48-B24D7BE22BB1}"/>
              </a:ext>
            </a:extLst>
          </p:cNvPr>
          <p:cNvSpPr txBox="1"/>
          <p:nvPr/>
        </p:nvSpPr>
        <p:spPr>
          <a:xfrm>
            <a:off x="7959170" y="4851382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So </a:t>
            </a:r>
            <a:r>
              <a:rPr lang="en-US" sz="2000" err="1">
                <a:solidFill>
                  <a:schemeClr val="accent1">
                    <a:lumMod val="50000"/>
                  </a:schemeClr>
                </a:solidFill>
              </a:rPr>
              <a:t>sánh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1476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7" grpId="0" animBg="1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11">
            <a:extLst>
              <a:ext uri="{FF2B5EF4-FFF2-40B4-BE49-F238E27FC236}">
                <a16:creationId xmlns:a16="http://schemas.microsoft.com/office/drawing/2014/main" id="{9105F53F-FA67-22CF-8DAC-FE9A259580AC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Chỗ dành sẵn cho Chân trang 12">
            <a:extLst>
              <a:ext uri="{FF2B5EF4-FFF2-40B4-BE49-F238E27FC236}">
                <a16:creationId xmlns:a16="http://schemas.microsoft.com/office/drawing/2014/main" id="{C4941399-37B5-24A8-6318-192EC342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  <p:sp>
        <p:nvSpPr>
          <p:cNvPr id="2" name="Hình chữ nhật 3">
            <a:extLst>
              <a:ext uri="{FF2B5EF4-FFF2-40B4-BE49-F238E27FC236}">
                <a16:creationId xmlns:a16="http://schemas.microsoft.com/office/drawing/2014/main" id="{77CB419D-726E-20D3-3DE4-183440220FF5}"/>
              </a:ext>
            </a:extLst>
          </p:cNvPr>
          <p:cNvSpPr/>
          <p:nvPr/>
        </p:nvSpPr>
        <p:spPr>
          <a:xfrm>
            <a:off x="0" y="-2104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VÀ CÀI ĐẶT THỬ NGHIỆM</a:t>
            </a:r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21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AA9E444-8768-4C53-ADBA-32E466C6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A6F4-0C68-48BD-8765-38082AEFD1F3}" type="datetime1">
              <a:rPr lang="en-US" smtClean="0"/>
              <a:t>4/20/2023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DBAA07-7C12-8058-BB17-EBE4DE17D7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16" y="1791793"/>
            <a:ext cx="8298768" cy="36795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Hộp Văn bản 7">
            <a:extLst>
              <a:ext uri="{FF2B5EF4-FFF2-40B4-BE49-F238E27FC236}">
                <a16:creationId xmlns:a16="http://schemas.microsoft.com/office/drawing/2014/main" id="{283F0B51-7FDB-DE53-7460-E490ED720659}"/>
              </a:ext>
            </a:extLst>
          </p:cNvPr>
          <p:cNvSpPr txBox="1"/>
          <p:nvPr/>
        </p:nvSpPr>
        <p:spPr>
          <a:xfrm>
            <a:off x="2391978" y="5471319"/>
            <a:ext cx="46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Hình 7. Kiến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trúc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đường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ống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dữ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liệu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của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đề tài</a:t>
            </a:r>
          </a:p>
        </p:txBody>
      </p:sp>
      <p:sp>
        <p:nvSpPr>
          <p:cNvPr id="4" name="Hình chữ nhật 6">
            <a:extLst>
              <a:ext uri="{FF2B5EF4-FFF2-40B4-BE49-F238E27FC236}">
                <a16:creationId xmlns:a16="http://schemas.microsoft.com/office/drawing/2014/main" id="{8ADAC7E8-4FF1-B366-0E4E-43BADD1D1C4E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TRIỂN KHAI HỆ THỐNG KHO DỮ LIỆU ĐỒ THỊ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075B12-CA90-25B5-87DA-84FE7FDF1916}"/>
              </a:ext>
            </a:extLst>
          </p:cNvPr>
          <p:cNvSpPr/>
          <p:nvPr/>
        </p:nvSpPr>
        <p:spPr>
          <a:xfrm>
            <a:off x="1904422" y="3904488"/>
            <a:ext cx="1369130" cy="493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707B84-D363-CFE3-6EEF-741842E94C04}"/>
              </a:ext>
            </a:extLst>
          </p:cNvPr>
          <p:cNvSpPr/>
          <p:nvPr/>
        </p:nvSpPr>
        <p:spPr>
          <a:xfrm>
            <a:off x="5526249" y="4151376"/>
            <a:ext cx="1369130" cy="493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5FE414B-9F03-E30D-E6B1-9042A30B7ED1}"/>
              </a:ext>
            </a:extLst>
          </p:cNvPr>
          <p:cNvSpPr/>
          <p:nvPr/>
        </p:nvSpPr>
        <p:spPr>
          <a:xfrm>
            <a:off x="2590800" y="1885950"/>
            <a:ext cx="180975" cy="714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70DBDD6-36FA-FE1C-6F66-FC72EADB951C}"/>
              </a:ext>
            </a:extLst>
          </p:cNvPr>
          <p:cNvSpPr/>
          <p:nvPr/>
        </p:nvSpPr>
        <p:spPr>
          <a:xfrm>
            <a:off x="6120326" y="1862690"/>
            <a:ext cx="180975" cy="714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24037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22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2104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VÀ CÀI ĐẶT THỬ NGHIỆM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TRIỂN KHAI HỆ THỐNG KHO DỮ LIỆU ĐỒ THỊ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AA9E444-8768-4C53-ADBA-32E466C6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A6F4-0C68-48BD-8765-38082AEFD1F3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Chỗ dành sẵn cho Chân trang 12">
            <a:extLst>
              <a:ext uri="{FF2B5EF4-FFF2-40B4-BE49-F238E27FC236}">
                <a16:creationId xmlns:a16="http://schemas.microsoft.com/office/drawing/2014/main" id="{B00650B5-BB49-0BF2-B4BC-5D4708E7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BFE0B31-CD85-4B69-2F79-C2B870B80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72721"/>
              </p:ext>
            </p:extLst>
          </p:nvPr>
        </p:nvGraphicFramePr>
        <p:xfrm>
          <a:off x="1629958" y="1972751"/>
          <a:ext cx="6096000" cy="277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1110555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35376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D"/>
                        <a:t>Cấu hình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D"/>
                        <a:t>Thông tin cấu hình</a:t>
                      </a:r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109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D" sz="1500"/>
                        <a:t>Vi xử lý</a:t>
                      </a:r>
                      <a:endParaRPr lang="en-US" sz="15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D" sz="1500"/>
                        <a:t>AMD Ryzen 5 3550H with Radeon Vega Mobile Gfx</a:t>
                      </a:r>
                      <a:endParaRPr lang="en-US" sz="15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258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D" sz="1500"/>
                        <a:t>Bộ nhớ trong</a:t>
                      </a:r>
                      <a:endParaRPr lang="en-US" sz="15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D" sz="1500"/>
                        <a:t>12GB RAM</a:t>
                      </a:r>
                      <a:endParaRPr lang="en-US" sz="15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412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D" sz="1500"/>
                        <a:t>Bộ lưu trữ</a:t>
                      </a:r>
                      <a:endParaRPr lang="en-US" sz="15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D" sz="1500"/>
                        <a:t>100GB SSD</a:t>
                      </a:r>
                      <a:endParaRPr lang="en-US" sz="15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226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D" sz="1500"/>
                        <a:t>Tổng lõi vi xử lý (processor core) được cung cấp cho máy ảo</a:t>
                      </a:r>
                      <a:endParaRPr lang="en-US" sz="15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D" sz="1500"/>
                        <a:t>6</a:t>
                      </a:r>
                      <a:endParaRPr lang="en-US" sz="15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06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D" sz="1500"/>
                        <a:t>Hệ điều hành</a:t>
                      </a:r>
                      <a:endParaRPr lang="en-US" sz="15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D" sz="1500"/>
                        <a:t>Ubuntu 20.04.5 LTS</a:t>
                      </a:r>
                      <a:endParaRPr lang="en-US" sz="15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4022904"/>
                  </a:ext>
                </a:extLst>
              </a:tr>
            </a:tbl>
          </a:graphicData>
        </a:graphic>
      </p:graphicFrame>
      <p:graphicFrame>
        <p:nvGraphicFramePr>
          <p:cNvPr id="2" name="Table 14">
            <a:extLst>
              <a:ext uri="{FF2B5EF4-FFF2-40B4-BE49-F238E27FC236}">
                <a16:creationId xmlns:a16="http://schemas.microsoft.com/office/drawing/2014/main" id="{EFC375D2-F169-38B2-9D1B-E4AD9383B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12033"/>
              </p:ext>
            </p:extLst>
          </p:nvPr>
        </p:nvGraphicFramePr>
        <p:xfrm>
          <a:off x="1617766" y="2674735"/>
          <a:ext cx="6120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192">
                  <a:extLst>
                    <a:ext uri="{9D8B030D-6E8A-4147-A177-3AD203B41FA5}">
                      <a16:colId xmlns:a16="http://schemas.microsoft.com/office/drawing/2014/main" val="1412128835"/>
                    </a:ext>
                  </a:extLst>
                </a:gridCol>
                <a:gridCol w="3060192">
                  <a:extLst>
                    <a:ext uri="{9D8B030D-6E8A-4147-A177-3AD203B41FA5}">
                      <a16:colId xmlns:a16="http://schemas.microsoft.com/office/drawing/2014/main" val="3641541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Tên tập tin dữ liệu thô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Số bản ghi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2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4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Jobposting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2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08672"/>
                  </a:ext>
                </a:extLst>
              </a:tr>
            </a:tbl>
          </a:graphicData>
        </a:graphic>
      </p:graphicFrame>
      <p:sp>
        <p:nvSpPr>
          <p:cNvPr id="13" name="Hộp Văn bản 7">
            <a:extLst>
              <a:ext uri="{FF2B5EF4-FFF2-40B4-BE49-F238E27FC236}">
                <a16:creationId xmlns:a16="http://schemas.microsoft.com/office/drawing/2014/main" id="{E0E58665-05FB-46AD-7BF9-266316854EB5}"/>
              </a:ext>
            </a:extLst>
          </p:cNvPr>
          <p:cNvSpPr txBox="1"/>
          <p:nvPr/>
        </p:nvSpPr>
        <p:spPr>
          <a:xfrm>
            <a:off x="3075833" y="4345777"/>
            <a:ext cx="299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Tổng cộng: 1472 bản ghi</a:t>
            </a:r>
          </a:p>
        </p:txBody>
      </p:sp>
      <p:sp>
        <p:nvSpPr>
          <p:cNvPr id="8" name="Hình chữ nhật 3">
            <a:extLst>
              <a:ext uri="{FF2B5EF4-FFF2-40B4-BE49-F238E27FC236}">
                <a16:creationId xmlns:a16="http://schemas.microsoft.com/office/drawing/2014/main" id="{3FDDD79F-2585-9790-F2BD-08BC0C1C8F8E}"/>
              </a:ext>
            </a:extLst>
          </p:cNvPr>
          <p:cNvSpPr/>
          <p:nvPr/>
        </p:nvSpPr>
        <p:spPr>
          <a:xfrm>
            <a:off x="0" y="-400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VÀ CÀI ĐẶT THỬ NGHIỆM</a:t>
            </a:r>
          </a:p>
        </p:txBody>
      </p:sp>
      <p:sp>
        <p:nvSpPr>
          <p:cNvPr id="9" name="Hình chữ nhật 6">
            <a:extLst>
              <a:ext uri="{FF2B5EF4-FFF2-40B4-BE49-F238E27FC236}">
                <a16:creationId xmlns:a16="http://schemas.microsoft.com/office/drawing/2014/main" id="{45CBAEAF-87F1-6D9F-141F-9974826AFCA0}"/>
              </a:ext>
            </a:extLst>
          </p:cNvPr>
          <p:cNvSpPr/>
          <p:nvPr/>
        </p:nvSpPr>
        <p:spPr>
          <a:xfrm>
            <a:off x="0" y="86543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TRIỂN KHAI HỆ THỐNG KHO DỮ LIỆU ĐỒ THỊ</a:t>
            </a:r>
          </a:p>
        </p:txBody>
      </p:sp>
    </p:spTree>
    <p:extLst>
      <p:ext uri="{BB962C8B-B14F-4D97-AF65-F5344CB8AC3E}">
        <p14:creationId xmlns:p14="http://schemas.microsoft.com/office/powerpoint/2010/main" val="3625152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23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AA9E444-8768-4C53-ADBA-32E466C6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A6F4-0C68-48BD-8765-38082AEFD1F3}" type="datetime1">
              <a:rPr lang="en-US" smtClean="0"/>
              <a:t>4/20/2023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701833-E0BB-AE65-8B59-FB4634594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364" y="1362198"/>
            <a:ext cx="5084521" cy="4805408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FF91B9-BE15-C521-685C-59189E3BB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04" y="1504224"/>
            <a:ext cx="2624532" cy="1971692"/>
          </a:xfrm>
          <a:prstGeom prst="rect">
            <a:avLst/>
          </a:prstGeom>
        </p:spPr>
      </p:pic>
      <p:pic>
        <p:nvPicPr>
          <p:cNvPr id="18" name="Picture 1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3630F9E-924E-2181-F3DC-C068B7F99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375" y="4061163"/>
            <a:ext cx="2736808" cy="1379012"/>
          </a:xfrm>
          <a:prstGeom prst="rect">
            <a:avLst/>
          </a:prstGeom>
        </p:spPr>
      </p:pic>
      <p:sp>
        <p:nvSpPr>
          <p:cNvPr id="4" name="Hình chữ nhật 6">
            <a:extLst>
              <a:ext uri="{FF2B5EF4-FFF2-40B4-BE49-F238E27FC236}">
                <a16:creationId xmlns:a16="http://schemas.microsoft.com/office/drawing/2014/main" id="{5660759D-163B-9D48-F581-43CE9E0570BE}"/>
              </a:ext>
            </a:extLst>
          </p:cNvPr>
          <p:cNvSpPr/>
          <p:nvPr/>
        </p:nvSpPr>
        <p:spPr>
          <a:xfrm>
            <a:off x="-1" y="0"/>
            <a:ext cx="6343651" cy="50922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KẾT QUẢ TRIỂN KHAI HỆ THỐNG KHO DỮ LIỆU ĐỒ THỊ</a:t>
            </a:r>
          </a:p>
        </p:txBody>
      </p:sp>
      <p:sp>
        <p:nvSpPr>
          <p:cNvPr id="2" name="Hộp Văn bản 7">
            <a:extLst>
              <a:ext uri="{FF2B5EF4-FFF2-40B4-BE49-F238E27FC236}">
                <a16:creationId xmlns:a16="http://schemas.microsoft.com/office/drawing/2014/main" id="{E65CA270-E762-C776-2D6E-E5C43BFAD0D7}"/>
              </a:ext>
            </a:extLst>
          </p:cNvPr>
          <p:cNvSpPr txBox="1"/>
          <p:nvPr/>
        </p:nvSpPr>
        <p:spPr>
          <a:xfrm>
            <a:off x="2508734" y="6293150"/>
            <a:ext cx="38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Hình 12. Kết quả truy vấn thử nghiệm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41A1F-D77A-02EE-9AF9-EE5F3C96B1CE}"/>
              </a:ext>
            </a:extLst>
          </p:cNvPr>
          <p:cNvSpPr/>
          <p:nvPr/>
        </p:nvSpPr>
        <p:spPr>
          <a:xfrm>
            <a:off x="439800" y="2454671"/>
            <a:ext cx="2421425" cy="621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2814CA-90FE-3CE4-5D69-D2AF5F6EAC69}"/>
              </a:ext>
            </a:extLst>
          </p:cNvPr>
          <p:cNvSpPr/>
          <p:nvPr/>
        </p:nvSpPr>
        <p:spPr>
          <a:xfrm>
            <a:off x="588112" y="5069699"/>
            <a:ext cx="2421425" cy="334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3A667-8C88-C584-5ADD-96D6144103FB}"/>
              </a:ext>
            </a:extLst>
          </p:cNvPr>
          <p:cNvSpPr txBox="1"/>
          <p:nvPr/>
        </p:nvSpPr>
        <p:spPr>
          <a:xfrm>
            <a:off x="1642850" y="1158915"/>
            <a:ext cx="60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YC1</a:t>
            </a:r>
            <a:endParaRPr lang="en-ID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DBF46C-A70B-BB70-EC58-9125EC434B18}"/>
              </a:ext>
            </a:extLst>
          </p:cNvPr>
          <p:cNvCxnSpPr>
            <a:cxnSpLocks/>
          </p:cNvCxnSpPr>
          <p:nvPr/>
        </p:nvCxnSpPr>
        <p:spPr>
          <a:xfrm>
            <a:off x="1917331" y="1490518"/>
            <a:ext cx="104451" cy="960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1752B8-A298-3B74-5DF8-876D828D461B}"/>
              </a:ext>
            </a:extLst>
          </p:cNvPr>
          <p:cNvSpPr txBox="1"/>
          <p:nvPr/>
        </p:nvSpPr>
        <p:spPr>
          <a:xfrm>
            <a:off x="1570552" y="5881581"/>
            <a:ext cx="532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YC3</a:t>
            </a:r>
            <a:endParaRPr lang="en-ID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B8ACA8-E5A9-5342-92B1-85A9E82070C2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H="1" flipV="1">
            <a:off x="1798825" y="5404514"/>
            <a:ext cx="37954" cy="47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6CF9CB-F69D-AEB1-FF79-45C7B68881E0}"/>
              </a:ext>
            </a:extLst>
          </p:cNvPr>
          <p:cNvSpPr txBox="1"/>
          <p:nvPr/>
        </p:nvSpPr>
        <p:spPr>
          <a:xfrm>
            <a:off x="4552995" y="550006"/>
            <a:ext cx="60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YC2</a:t>
            </a:r>
            <a:endParaRPr lang="en-ID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F923F2-47F9-34CD-CB01-7B330C964DA2}"/>
              </a:ext>
            </a:extLst>
          </p:cNvPr>
          <p:cNvCxnSpPr>
            <a:stCxn id="24" idx="3"/>
          </p:cNvCxnSpPr>
          <p:nvPr/>
        </p:nvCxnSpPr>
        <p:spPr>
          <a:xfrm>
            <a:off x="5154143" y="703895"/>
            <a:ext cx="456082" cy="25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75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4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24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VÀ CÀI ĐẶT THỬ NGHIỆM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THỬ NGHIỆM VÀ PHÂN TÍCH KẾT QUẢ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BC4AAD2-0A22-4F86-805F-CD8685C9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A6EE-FD39-472C-93E7-2E06822F65F3}" type="datetime1">
              <a:rPr lang="en-US" smtClean="0"/>
              <a:t>4/20/2023</a:t>
            </a:fld>
            <a:endParaRPr lang="en-US"/>
          </a:p>
        </p:txBody>
      </p:sp>
      <p:sp>
        <p:nvSpPr>
          <p:cNvPr id="2" name="Chỗ dành sẵn cho Chân trang 12">
            <a:extLst>
              <a:ext uri="{FF2B5EF4-FFF2-40B4-BE49-F238E27FC236}">
                <a16:creationId xmlns:a16="http://schemas.microsoft.com/office/drawing/2014/main" id="{D810D213-A488-3AC4-BA10-90005287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A048B-5E75-919B-8D15-B9B798065FC5}"/>
              </a:ext>
            </a:extLst>
          </p:cNvPr>
          <p:cNvSpPr txBox="1"/>
          <p:nvPr/>
        </p:nvSpPr>
        <p:spPr>
          <a:xfrm>
            <a:off x="2429638" y="2585863"/>
            <a:ext cx="4251240" cy="40011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Truy vấn không phân cấp</a:t>
            </a:r>
            <a:endParaRPr lang="en-ID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955A03-F928-4AA3-D154-00446CDF7754}"/>
              </a:ext>
            </a:extLst>
          </p:cNvPr>
          <p:cNvSpPr txBox="1"/>
          <p:nvPr/>
        </p:nvSpPr>
        <p:spPr>
          <a:xfrm>
            <a:off x="2446380" y="3690365"/>
            <a:ext cx="4251240" cy="4001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Truy vấn có phân cấp</a:t>
            </a:r>
            <a:endParaRPr lang="en-ID" sz="2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61771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25</a:t>
            </a:fld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AA9E444-8768-4C53-ADBA-32E466C6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A6F4-0C68-48BD-8765-38082AEFD1F3}" type="datetime1">
              <a:rPr lang="en-US" smtClean="0"/>
              <a:t>4/20/2023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18969D-798E-D73B-8B8D-2944EDB6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057077"/>
            <a:ext cx="4363542" cy="30050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58D2A6-69AD-36B0-8495-EC0E4108B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30" y="3057077"/>
            <a:ext cx="2476846" cy="310558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750663BE-BFDA-19A4-A84F-EB079A79D520}"/>
              </a:ext>
            </a:extLst>
          </p:cNvPr>
          <p:cNvSpPr/>
          <p:nvPr/>
        </p:nvSpPr>
        <p:spPr>
          <a:xfrm>
            <a:off x="1680260" y="1953564"/>
            <a:ext cx="516805" cy="47563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8412073-DEA2-BB0A-B1E6-349F050E320E}"/>
              </a:ext>
            </a:extLst>
          </p:cNvPr>
          <p:cNvSpPr/>
          <p:nvPr/>
        </p:nvSpPr>
        <p:spPr>
          <a:xfrm>
            <a:off x="1680260" y="2531495"/>
            <a:ext cx="686310" cy="26022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EBB295-037F-0CB0-01D7-B21A7DD404A4}"/>
              </a:ext>
            </a:extLst>
          </p:cNvPr>
          <p:cNvSpPr txBox="1"/>
          <p:nvPr/>
        </p:nvSpPr>
        <p:spPr>
          <a:xfrm>
            <a:off x="485852" y="1722339"/>
            <a:ext cx="112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id: int</a:t>
            </a:r>
          </a:p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</a:p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enroll: int</a:t>
            </a:r>
          </a:p>
          <a:p>
            <a:r>
              <a:rPr lang="en-ID" sz="900">
                <a:latin typeface="Arial" panose="020B0604020202020204" pitchFamily="34" charset="0"/>
                <a:cs typeface="Arial" panose="020B0604020202020204" pitchFamily="34" charset="0"/>
              </a:rPr>
              <a:t>url: string</a:t>
            </a:r>
          </a:p>
          <a:p>
            <a:r>
              <a:rPr lang="en-ID" sz="900">
                <a:latin typeface="Arial" panose="020B0604020202020204" pitchFamily="34" charset="0"/>
                <a:cs typeface="Arial" panose="020B0604020202020204" pitchFamily="34" charset="0"/>
              </a:rPr>
              <a:t>time: string</a:t>
            </a:r>
          </a:p>
          <a:p>
            <a:r>
              <a:rPr lang="en-ID" sz="900" err="1">
                <a:latin typeface="Arial" panose="020B0604020202020204" pitchFamily="34" charset="0"/>
                <a:cs typeface="Arial" panose="020B0604020202020204" pitchFamily="34" charset="0"/>
              </a:rPr>
              <a:t>fee:float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900">
                <a:latin typeface="Arial" panose="020B0604020202020204" pitchFamily="34" charset="0"/>
                <a:cs typeface="Arial" panose="020B0604020202020204" pitchFamily="34" charset="0"/>
              </a:rPr>
              <a:t>rating: float</a:t>
            </a:r>
          </a:p>
          <a:p>
            <a:r>
              <a:rPr lang="en-ID" sz="900">
                <a:latin typeface="Arial" panose="020B0604020202020204" pitchFamily="34" charset="0"/>
                <a:cs typeface="Arial" panose="020B0604020202020204" pitchFamily="34" charset="0"/>
              </a:rPr>
              <a:t>timestamp: string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713104-C6A0-4720-E992-7176E939A96A}"/>
              </a:ext>
            </a:extLst>
          </p:cNvPr>
          <p:cNvSpPr/>
          <p:nvPr/>
        </p:nvSpPr>
        <p:spPr>
          <a:xfrm>
            <a:off x="5940171" y="1998899"/>
            <a:ext cx="516805" cy="47563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6230F7D-A643-8E9F-FAA0-E24767A70A7D}"/>
              </a:ext>
            </a:extLst>
          </p:cNvPr>
          <p:cNvSpPr/>
          <p:nvPr/>
        </p:nvSpPr>
        <p:spPr>
          <a:xfrm>
            <a:off x="5855419" y="2609157"/>
            <a:ext cx="686310" cy="26022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1E35DD-20AF-CDE7-EBEE-342A26D43CC3}"/>
              </a:ext>
            </a:extLst>
          </p:cNvPr>
          <p:cNvSpPr txBox="1"/>
          <p:nvPr/>
        </p:nvSpPr>
        <p:spPr>
          <a:xfrm>
            <a:off x="4572000" y="1703642"/>
            <a:ext cx="128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id: int</a:t>
            </a:r>
          </a:p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</a:p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enroll: int</a:t>
            </a:r>
          </a:p>
          <a:p>
            <a:r>
              <a:rPr lang="en-ID" sz="900">
                <a:latin typeface="Arial" panose="020B0604020202020204" pitchFamily="34" charset="0"/>
                <a:cs typeface="Arial" panose="020B0604020202020204" pitchFamily="34" charset="0"/>
              </a:rPr>
              <a:t>url: string</a:t>
            </a:r>
          </a:p>
          <a:p>
            <a:r>
              <a:rPr lang="en-ID" sz="900">
                <a:latin typeface="Arial" panose="020B0604020202020204" pitchFamily="34" charset="0"/>
                <a:cs typeface="Arial" panose="020B0604020202020204" pitchFamily="34" charset="0"/>
              </a:rPr>
              <a:t>time: string</a:t>
            </a:r>
          </a:p>
          <a:p>
            <a:r>
              <a:rPr lang="en-ID" sz="900" err="1">
                <a:latin typeface="Arial" panose="020B0604020202020204" pitchFamily="34" charset="0"/>
                <a:cs typeface="Arial" panose="020B0604020202020204" pitchFamily="34" charset="0"/>
              </a:rPr>
              <a:t>fee:float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900">
                <a:latin typeface="Arial" panose="020B0604020202020204" pitchFamily="34" charset="0"/>
                <a:cs typeface="Arial" panose="020B0604020202020204" pitchFamily="34" charset="0"/>
              </a:rPr>
              <a:t>rating: float</a:t>
            </a:r>
          </a:p>
          <a:p>
            <a:r>
              <a:rPr lang="en-ID" sz="900">
                <a:latin typeface="Arial" panose="020B0604020202020204" pitchFamily="34" charset="0"/>
                <a:cs typeface="Arial" panose="020B0604020202020204" pitchFamily="34" charset="0"/>
              </a:rPr>
              <a:t>timestamp: string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E8C685-CA40-4182-6F3F-84601E841D6E}"/>
              </a:ext>
            </a:extLst>
          </p:cNvPr>
          <p:cNvSpPr/>
          <p:nvPr/>
        </p:nvSpPr>
        <p:spPr>
          <a:xfrm>
            <a:off x="7885701" y="1987302"/>
            <a:ext cx="516805" cy="47563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1265440-164C-9020-4271-6B48A37C05AB}"/>
              </a:ext>
            </a:extLst>
          </p:cNvPr>
          <p:cNvSpPr/>
          <p:nvPr/>
        </p:nvSpPr>
        <p:spPr>
          <a:xfrm>
            <a:off x="7800949" y="2666009"/>
            <a:ext cx="686310" cy="26022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47BA60-863A-7D4E-3332-064A5F583A32}"/>
              </a:ext>
            </a:extLst>
          </p:cNvPr>
          <p:cNvSpPr txBox="1"/>
          <p:nvPr/>
        </p:nvSpPr>
        <p:spPr>
          <a:xfrm>
            <a:off x="8060849" y="1742495"/>
            <a:ext cx="89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51792C-FEE2-1537-5DB3-054E94BF1D52}"/>
              </a:ext>
            </a:extLst>
          </p:cNvPr>
          <p:cNvCxnSpPr>
            <a:cxnSpLocks/>
            <a:stCxn id="28" idx="6"/>
            <a:endCxn id="31" idx="2"/>
          </p:cNvCxnSpPr>
          <p:nvPr/>
        </p:nvCxnSpPr>
        <p:spPr>
          <a:xfrm flipV="1">
            <a:off x="6456976" y="2225121"/>
            <a:ext cx="1428725" cy="1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9174099-24E4-A7B5-9C42-090E19953829}"/>
              </a:ext>
            </a:extLst>
          </p:cNvPr>
          <p:cNvSpPr txBox="1"/>
          <p:nvPr/>
        </p:nvSpPr>
        <p:spPr>
          <a:xfrm>
            <a:off x="6776629" y="2128996"/>
            <a:ext cx="786150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HAS_LEVEL</a:t>
            </a:r>
            <a:endParaRPr lang="en-ID" sz="800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3E094EC3-127E-3DEC-2B82-1E279C9DF144}"/>
              </a:ext>
            </a:extLst>
          </p:cNvPr>
          <p:cNvSpPr/>
          <p:nvPr/>
        </p:nvSpPr>
        <p:spPr>
          <a:xfrm>
            <a:off x="0" y="-781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VÀ CÀI ĐẶT THỬ NGHIỆM</a:t>
            </a:r>
          </a:p>
        </p:txBody>
      </p:sp>
      <p:sp>
        <p:nvSpPr>
          <p:cNvPr id="5" name="Hình chữ nhật 6">
            <a:extLst>
              <a:ext uri="{FF2B5EF4-FFF2-40B4-BE49-F238E27FC236}">
                <a16:creationId xmlns:a16="http://schemas.microsoft.com/office/drawing/2014/main" id="{180A3A84-11D5-93FB-C2A4-EAB33181DC18}"/>
              </a:ext>
            </a:extLst>
          </p:cNvPr>
          <p:cNvSpPr/>
          <p:nvPr/>
        </p:nvSpPr>
        <p:spPr>
          <a:xfrm>
            <a:off x="0" y="82733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SO SÁNH KHO DỮ LIỆU ĐỒ THỊ VÀ KHO DỮ LIỆU QUAN HỆ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9FA06-094F-409F-2148-542A896E8AC4}"/>
              </a:ext>
            </a:extLst>
          </p:cNvPr>
          <p:cNvSpPr txBox="1"/>
          <p:nvPr/>
        </p:nvSpPr>
        <p:spPr>
          <a:xfrm>
            <a:off x="157752" y="5893433"/>
            <a:ext cx="32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Truy vấn không phân cấp Q1</a:t>
            </a:r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BEC0C-B919-85B7-17A2-12247B4413A7}"/>
              </a:ext>
            </a:extLst>
          </p:cNvPr>
          <p:cNvSpPr txBox="1"/>
          <p:nvPr/>
        </p:nvSpPr>
        <p:spPr>
          <a:xfrm>
            <a:off x="5168649" y="5811197"/>
            <a:ext cx="32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Truy vấn không phân cấp Q2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360260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26</a:t>
            </a:fld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AA9E444-8768-4C53-ADBA-32E466C6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A6F4-0C68-48BD-8765-38082AEFD1F3}" type="datetime1">
              <a:rPr lang="en-US" smtClean="0"/>
              <a:t>4/20/2023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220A2B-1979-D89D-0DAA-140E752E90A7}"/>
              </a:ext>
            </a:extLst>
          </p:cNvPr>
          <p:cNvSpPr/>
          <p:nvPr/>
        </p:nvSpPr>
        <p:spPr>
          <a:xfrm>
            <a:off x="290305" y="3540696"/>
            <a:ext cx="516805" cy="47563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764C26-8773-28FB-4AF7-D2773475045B}"/>
              </a:ext>
            </a:extLst>
          </p:cNvPr>
          <p:cNvSpPr/>
          <p:nvPr/>
        </p:nvSpPr>
        <p:spPr>
          <a:xfrm>
            <a:off x="77114" y="4217749"/>
            <a:ext cx="686310" cy="26022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0DBCF-62BB-E9AB-9A4C-C17688BD7139}"/>
              </a:ext>
            </a:extLst>
          </p:cNvPr>
          <p:cNvSpPr txBox="1"/>
          <p:nvPr/>
        </p:nvSpPr>
        <p:spPr>
          <a:xfrm>
            <a:off x="273158" y="4606147"/>
            <a:ext cx="128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id: int</a:t>
            </a:r>
          </a:p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</a:p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enroll: int</a:t>
            </a:r>
          </a:p>
          <a:p>
            <a:r>
              <a:rPr lang="en-ID" sz="900">
                <a:latin typeface="Arial" panose="020B0604020202020204" pitchFamily="34" charset="0"/>
                <a:cs typeface="Arial" panose="020B0604020202020204" pitchFamily="34" charset="0"/>
              </a:rPr>
              <a:t>url: string</a:t>
            </a:r>
          </a:p>
          <a:p>
            <a:r>
              <a:rPr lang="en-ID" sz="900">
                <a:latin typeface="Arial" panose="020B0604020202020204" pitchFamily="34" charset="0"/>
                <a:cs typeface="Arial" panose="020B0604020202020204" pitchFamily="34" charset="0"/>
              </a:rPr>
              <a:t>time: string</a:t>
            </a:r>
          </a:p>
          <a:p>
            <a:r>
              <a:rPr lang="en-ID" sz="900" err="1">
                <a:latin typeface="Arial" panose="020B0604020202020204" pitchFamily="34" charset="0"/>
                <a:cs typeface="Arial" panose="020B0604020202020204" pitchFamily="34" charset="0"/>
              </a:rPr>
              <a:t>fee:float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900">
                <a:latin typeface="Arial" panose="020B0604020202020204" pitchFamily="34" charset="0"/>
                <a:cs typeface="Arial" panose="020B0604020202020204" pitchFamily="34" charset="0"/>
              </a:rPr>
              <a:t>rating: float</a:t>
            </a:r>
          </a:p>
          <a:p>
            <a:r>
              <a:rPr lang="en-ID" sz="900">
                <a:latin typeface="Arial" panose="020B0604020202020204" pitchFamily="34" charset="0"/>
                <a:cs typeface="Arial" panose="020B0604020202020204" pitchFamily="34" charset="0"/>
              </a:rPr>
              <a:t>timestamp: string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1BCFD4-D4DE-EC6B-8AF2-C333D4985982}"/>
              </a:ext>
            </a:extLst>
          </p:cNvPr>
          <p:cNvSpPr/>
          <p:nvPr/>
        </p:nvSpPr>
        <p:spPr>
          <a:xfrm>
            <a:off x="2012789" y="2559311"/>
            <a:ext cx="516805" cy="4756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60297-4FDA-AE7B-79DF-314CC00F49DD}"/>
              </a:ext>
            </a:extLst>
          </p:cNvPr>
          <p:cNvSpPr/>
          <p:nvPr/>
        </p:nvSpPr>
        <p:spPr>
          <a:xfrm>
            <a:off x="2034398" y="3600393"/>
            <a:ext cx="516805" cy="47563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84AC63-0D47-9606-819D-1FA83BB98B2D}"/>
              </a:ext>
            </a:extLst>
          </p:cNvPr>
          <p:cNvSpPr/>
          <p:nvPr/>
        </p:nvSpPr>
        <p:spPr>
          <a:xfrm>
            <a:off x="2642859" y="2401214"/>
            <a:ext cx="727830" cy="26022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CD8332-FC2C-F76A-B1AD-C7CF810CB893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807109" y="3778515"/>
            <a:ext cx="1227289" cy="5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C2312F-6D01-7E7C-426E-0920042FCBD2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807110" y="2797130"/>
            <a:ext cx="1205679" cy="98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82FAE19-FBC0-FCD0-895E-D48A6BF8CE8A}"/>
              </a:ext>
            </a:extLst>
          </p:cNvPr>
          <p:cNvSpPr txBox="1"/>
          <p:nvPr/>
        </p:nvSpPr>
        <p:spPr>
          <a:xfrm>
            <a:off x="891766" y="2018275"/>
            <a:ext cx="89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D3BF58E-02EC-45BD-0E93-34085FFEAD0F}"/>
              </a:ext>
            </a:extLst>
          </p:cNvPr>
          <p:cNvSpPr/>
          <p:nvPr/>
        </p:nvSpPr>
        <p:spPr>
          <a:xfrm>
            <a:off x="2586260" y="3436290"/>
            <a:ext cx="686310" cy="26022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BE5F2D-C24F-8CC4-1817-23A8A72CCF59}"/>
              </a:ext>
            </a:extLst>
          </p:cNvPr>
          <p:cNvSpPr txBox="1"/>
          <p:nvPr/>
        </p:nvSpPr>
        <p:spPr>
          <a:xfrm>
            <a:off x="2584105" y="3780488"/>
            <a:ext cx="89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A0E18D4-13D0-9243-F8A9-3251ED3E7D79}"/>
              </a:ext>
            </a:extLst>
          </p:cNvPr>
          <p:cNvSpPr/>
          <p:nvPr/>
        </p:nvSpPr>
        <p:spPr>
          <a:xfrm>
            <a:off x="354146" y="2055687"/>
            <a:ext cx="516805" cy="4756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466C41-0532-11D6-8891-007F1A5B2FAD}"/>
              </a:ext>
            </a:extLst>
          </p:cNvPr>
          <p:cNvCxnSpPr>
            <a:cxnSpLocks/>
            <a:stCxn id="30" idx="4"/>
            <a:endCxn id="2" idx="0"/>
          </p:cNvCxnSpPr>
          <p:nvPr/>
        </p:nvCxnSpPr>
        <p:spPr>
          <a:xfrm flipH="1">
            <a:off x="548708" y="2531325"/>
            <a:ext cx="63841" cy="100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08FA593-CE3A-7502-91D4-C7F0E498E755}"/>
              </a:ext>
            </a:extLst>
          </p:cNvPr>
          <p:cNvSpPr/>
          <p:nvPr/>
        </p:nvSpPr>
        <p:spPr>
          <a:xfrm>
            <a:off x="232524" y="1593038"/>
            <a:ext cx="1076325" cy="38866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</a:p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21894B-4E7B-B02B-2E0D-6CB6932AFDCE}"/>
              </a:ext>
            </a:extLst>
          </p:cNvPr>
          <p:cNvSpPr txBox="1"/>
          <p:nvPr/>
        </p:nvSpPr>
        <p:spPr>
          <a:xfrm>
            <a:off x="273158" y="2831592"/>
            <a:ext cx="678779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NEED_PL</a:t>
            </a:r>
            <a:endParaRPr lang="en-ID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54FEBE-22F1-BE74-323D-E334BBF0F821}"/>
              </a:ext>
            </a:extLst>
          </p:cNvPr>
          <p:cNvSpPr txBox="1"/>
          <p:nvPr/>
        </p:nvSpPr>
        <p:spPr>
          <a:xfrm>
            <a:off x="2598192" y="2708482"/>
            <a:ext cx="872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D07BA3-E90D-5810-FB40-9E2DFE5EE6FD}"/>
              </a:ext>
            </a:extLst>
          </p:cNvPr>
          <p:cNvSpPr txBox="1"/>
          <p:nvPr/>
        </p:nvSpPr>
        <p:spPr>
          <a:xfrm>
            <a:off x="979583" y="3182249"/>
            <a:ext cx="888738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PROVIDE_BY</a:t>
            </a:r>
            <a:endParaRPr lang="en-ID" sz="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E51F53-5022-3F80-5813-AC4D24A1AE4A}"/>
              </a:ext>
            </a:extLst>
          </p:cNvPr>
          <p:cNvSpPr txBox="1"/>
          <p:nvPr/>
        </p:nvSpPr>
        <p:spPr>
          <a:xfrm>
            <a:off x="1065512" y="3704305"/>
            <a:ext cx="786150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HAS_LEVEL</a:t>
            </a:r>
            <a:endParaRPr lang="en-ID" sz="8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AFC9B4-4E9C-A247-F28E-9A6DCB799E90}"/>
              </a:ext>
            </a:extLst>
          </p:cNvPr>
          <p:cNvSpPr txBox="1"/>
          <p:nvPr/>
        </p:nvSpPr>
        <p:spPr>
          <a:xfrm>
            <a:off x="1510406" y="5848599"/>
            <a:ext cx="32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Truy vấn có phân cấp Q3</a:t>
            </a:r>
            <a:endParaRPr lang="en-ID"/>
          </a:p>
        </p:txBody>
      </p:sp>
      <p:sp>
        <p:nvSpPr>
          <p:cNvPr id="17" name="Hình chữ nhật 3">
            <a:extLst>
              <a:ext uri="{FF2B5EF4-FFF2-40B4-BE49-F238E27FC236}">
                <a16:creationId xmlns:a16="http://schemas.microsoft.com/office/drawing/2014/main" id="{64FB0BAE-D149-0CDB-2B01-CF4D6FA08ECC}"/>
              </a:ext>
            </a:extLst>
          </p:cNvPr>
          <p:cNvSpPr/>
          <p:nvPr/>
        </p:nvSpPr>
        <p:spPr>
          <a:xfrm>
            <a:off x="0" y="-781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VÀ CÀI ĐẶT THỬ NGHIỆM</a:t>
            </a:r>
          </a:p>
        </p:txBody>
      </p:sp>
      <p:sp>
        <p:nvSpPr>
          <p:cNvPr id="18" name="Hình chữ nhật 6">
            <a:extLst>
              <a:ext uri="{FF2B5EF4-FFF2-40B4-BE49-F238E27FC236}">
                <a16:creationId xmlns:a16="http://schemas.microsoft.com/office/drawing/2014/main" id="{F2311DB3-38DC-7F20-7A81-8054110B7796}"/>
              </a:ext>
            </a:extLst>
          </p:cNvPr>
          <p:cNvSpPr/>
          <p:nvPr/>
        </p:nvSpPr>
        <p:spPr>
          <a:xfrm>
            <a:off x="0" y="82733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SO SÁNH KHO DỮ LIỆU ĐỒ THỊ VÀ KHO DỮ LIỆU QUAN HỆ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8361572-2C49-954F-C6C6-92F9B7E48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807" y="1415702"/>
            <a:ext cx="3503313" cy="536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2468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27</a:t>
            </a:fld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AA9E444-8768-4C53-ADBA-32E466C6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A6F4-0C68-48BD-8765-38082AEFD1F3}" type="datetime1">
              <a:rPr lang="en-US" smtClean="0"/>
              <a:t>4/20/2023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220A2B-1979-D89D-0DAA-140E752E90A7}"/>
              </a:ext>
            </a:extLst>
          </p:cNvPr>
          <p:cNvSpPr/>
          <p:nvPr/>
        </p:nvSpPr>
        <p:spPr>
          <a:xfrm>
            <a:off x="290305" y="3540696"/>
            <a:ext cx="516805" cy="47563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764C26-8773-28FB-4AF7-D2773475045B}"/>
              </a:ext>
            </a:extLst>
          </p:cNvPr>
          <p:cNvSpPr/>
          <p:nvPr/>
        </p:nvSpPr>
        <p:spPr>
          <a:xfrm>
            <a:off x="77114" y="4217749"/>
            <a:ext cx="686310" cy="26022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0DBCF-62BB-E9AB-9A4C-C17688BD7139}"/>
              </a:ext>
            </a:extLst>
          </p:cNvPr>
          <p:cNvSpPr txBox="1"/>
          <p:nvPr/>
        </p:nvSpPr>
        <p:spPr>
          <a:xfrm>
            <a:off x="57860" y="4709409"/>
            <a:ext cx="128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id: int</a:t>
            </a:r>
          </a:p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</a:p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enroll: int</a:t>
            </a:r>
          </a:p>
          <a:p>
            <a:r>
              <a:rPr lang="en-ID" sz="900">
                <a:latin typeface="Arial" panose="020B0604020202020204" pitchFamily="34" charset="0"/>
                <a:cs typeface="Arial" panose="020B0604020202020204" pitchFamily="34" charset="0"/>
              </a:rPr>
              <a:t>url: string</a:t>
            </a:r>
          </a:p>
          <a:p>
            <a:r>
              <a:rPr lang="en-ID" sz="900">
                <a:latin typeface="Arial" panose="020B0604020202020204" pitchFamily="34" charset="0"/>
                <a:cs typeface="Arial" panose="020B0604020202020204" pitchFamily="34" charset="0"/>
              </a:rPr>
              <a:t>time: string</a:t>
            </a:r>
          </a:p>
          <a:p>
            <a:r>
              <a:rPr lang="en-ID" sz="900" err="1">
                <a:latin typeface="Arial" panose="020B0604020202020204" pitchFamily="34" charset="0"/>
                <a:cs typeface="Arial" panose="020B0604020202020204" pitchFamily="34" charset="0"/>
              </a:rPr>
              <a:t>fee:float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900">
                <a:latin typeface="Arial" panose="020B0604020202020204" pitchFamily="34" charset="0"/>
                <a:cs typeface="Arial" panose="020B0604020202020204" pitchFamily="34" charset="0"/>
              </a:rPr>
              <a:t>rating: float</a:t>
            </a:r>
          </a:p>
          <a:p>
            <a:r>
              <a:rPr lang="en-ID" sz="900">
                <a:latin typeface="Arial" panose="020B0604020202020204" pitchFamily="34" charset="0"/>
                <a:cs typeface="Arial" panose="020B0604020202020204" pitchFamily="34" charset="0"/>
              </a:rPr>
              <a:t>timestamp: string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1BCFD4-D4DE-EC6B-8AF2-C333D4985982}"/>
              </a:ext>
            </a:extLst>
          </p:cNvPr>
          <p:cNvSpPr/>
          <p:nvPr/>
        </p:nvSpPr>
        <p:spPr>
          <a:xfrm>
            <a:off x="2012789" y="2559311"/>
            <a:ext cx="516805" cy="4756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60297-4FDA-AE7B-79DF-314CC00F49DD}"/>
              </a:ext>
            </a:extLst>
          </p:cNvPr>
          <p:cNvSpPr/>
          <p:nvPr/>
        </p:nvSpPr>
        <p:spPr>
          <a:xfrm>
            <a:off x="2034398" y="3600393"/>
            <a:ext cx="516805" cy="47563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E7B334-A34E-ACF6-30D2-A564AB938D26}"/>
              </a:ext>
            </a:extLst>
          </p:cNvPr>
          <p:cNvSpPr/>
          <p:nvPr/>
        </p:nvSpPr>
        <p:spPr>
          <a:xfrm>
            <a:off x="1985796" y="4509994"/>
            <a:ext cx="516805" cy="475638"/>
          </a:xfrm>
          <a:prstGeom prst="ellipse">
            <a:avLst/>
          </a:prstGeom>
          <a:solidFill>
            <a:srgbClr val="B94FB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84AC63-0D47-9606-819D-1FA83BB98B2D}"/>
              </a:ext>
            </a:extLst>
          </p:cNvPr>
          <p:cNvSpPr/>
          <p:nvPr/>
        </p:nvSpPr>
        <p:spPr>
          <a:xfrm>
            <a:off x="2642859" y="2401214"/>
            <a:ext cx="727830" cy="26022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2931FF-F404-0FCA-323F-547A32631BC5}"/>
              </a:ext>
            </a:extLst>
          </p:cNvPr>
          <p:cNvCxnSpPr>
            <a:cxnSpLocks/>
            <a:stCxn id="2" idx="6"/>
            <a:endCxn id="12" idx="1"/>
          </p:cNvCxnSpPr>
          <p:nvPr/>
        </p:nvCxnSpPr>
        <p:spPr>
          <a:xfrm>
            <a:off x="807110" y="3778515"/>
            <a:ext cx="1194271" cy="167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D7013C-60DD-9FF9-3936-4A8656486F6C}"/>
              </a:ext>
            </a:extLst>
          </p:cNvPr>
          <p:cNvCxnSpPr>
            <a:cxnSpLocks/>
            <a:stCxn id="9" idx="1"/>
            <a:endCxn id="2" idx="6"/>
          </p:cNvCxnSpPr>
          <p:nvPr/>
        </p:nvCxnSpPr>
        <p:spPr>
          <a:xfrm flipH="1" flipV="1">
            <a:off x="807110" y="3778515"/>
            <a:ext cx="1254370" cy="80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CD8332-FC2C-F76A-B1AD-C7CF810CB893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807109" y="3778515"/>
            <a:ext cx="1227289" cy="5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C2312F-6D01-7E7C-426E-0920042FCBD2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807110" y="2797130"/>
            <a:ext cx="1205679" cy="98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82FAE19-FBC0-FCD0-895E-D48A6BF8CE8A}"/>
              </a:ext>
            </a:extLst>
          </p:cNvPr>
          <p:cNvSpPr txBox="1"/>
          <p:nvPr/>
        </p:nvSpPr>
        <p:spPr>
          <a:xfrm>
            <a:off x="891766" y="2018275"/>
            <a:ext cx="89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D3BF58E-02EC-45BD-0E93-34085FFEAD0F}"/>
              </a:ext>
            </a:extLst>
          </p:cNvPr>
          <p:cNvSpPr/>
          <p:nvPr/>
        </p:nvSpPr>
        <p:spPr>
          <a:xfrm>
            <a:off x="2586260" y="3436290"/>
            <a:ext cx="686310" cy="26022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BE5F2D-C24F-8CC4-1817-23A8A72CCF59}"/>
              </a:ext>
            </a:extLst>
          </p:cNvPr>
          <p:cNvSpPr txBox="1"/>
          <p:nvPr/>
        </p:nvSpPr>
        <p:spPr>
          <a:xfrm>
            <a:off x="2584105" y="3780488"/>
            <a:ext cx="89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648C6F8-1F17-A2EA-9DAA-69B8A14DEA44}"/>
              </a:ext>
            </a:extLst>
          </p:cNvPr>
          <p:cNvSpPr/>
          <p:nvPr/>
        </p:nvSpPr>
        <p:spPr>
          <a:xfrm>
            <a:off x="2551465" y="4416018"/>
            <a:ext cx="811451" cy="26022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2FD577-2059-82AA-2F90-BCC60D032673}"/>
              </a:ext>
            </a:extLst>
          </p:cNvPr>
          <p:cNvSpPr txBox="1"/>
          <p:nvPr/>
        </p:nvSpPr>
        <p:spPr>
          <a:xfrm>
            <a:off x="2599125" y="4832058"/>
            <a:ext cx="89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A0E18D4-13D0-9243-F8A9-3251ED3E7D79}"/>
              </a:ext>
            </a:extLst>
          </p:cNvPr>
          <p:cNvSpPr/>
          <p:nvPr/>
        </p:nvSpPr>
        <p:spPr>
          <a:xfrm>
            <a:off x="354146" y="2055687"/>
            <a:ext cx="516805" cy="4756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466C41-0532-11D6-8891-007F1A5B2FAD}"/>
              </a:ext>
            </a:extLst>
          </p:cNvPr>
          <p:cNvCxnSpPr>
            <a:cxnSpLocks/>
            <a:stCxn id="30" idx="4"/>
            <a:endCxn id="2" idx="0"/>
          </p:cNvCxnSpPr>
          <p:nvPr/>
        </p:nvCxnSpPr>
        <p:spPr>
          <a:xfrm flipH="1">
            <a:off x="548708" y="2531325"/>
            <a:ext cx="63841" cy="100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08FA593-CE3A-7502-91D4-C7F0E498E755}"/>
              </a:ext>
            </a:extLst>
          </p:cNvPr>
          <p:cNvSpPr/>
          <p:nvPr/>
        </p:nvSpPr>
        <p:spPr>
          <a:xfrm>
            <a:off x="232524" y="1593038"/>
            <a:ext cx="1076325" cy="38866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</a:p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21894B-4E7B-B02B-2E0D-6CB6932AFDCE}"/>
              </a:ext>
            </a:extLst>
          </p:cNvPr>
          <p:cNvSpPr txBox="1"/>
          <p:nvPr/>
        </p:nvSpPr>
        <p:spPr>
          <a:xfrm>
            <a:off x="273158" y="2831592"/>
            <a:ext cx="678779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NEED_PL</a:t>
            </a:r>
            <a:endParaRPr lang="en-ID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54FEBE-22F1-BE74-323D-E334BBF0F821}"/>
              </a:ext>
            </a:extLst>
          </p:cNvPr>
          <p:cNvSpPr txBox="1"/>
          <p:nvPr/>
        </p:nvSpPr>
        <p:spPr>
          <a:xfrm>
            <a:off x="2598192" y="2708482"/>
            <a:ext cx="872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D07BA3-E90D-5810-FB40-9E2DFE5EE6FD}"/>
              </a:ext>
            </a:extLst>
          </p:cNvPr>
          <p:cNvSpPr txBox="1"/>
          <p:nvPr/>
        </p:nvSpPr>
        <p:spPr>
          <a:xfrm>
            <a:off x="979583" y="3182249"/>
            <a:ext cx="888738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PROVIDE_BY</a:t>
            </a:r>
            <a:endParaRPr lang="en-ID" sz="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E51F53-5022-3F80-5813-AC4D24A1AE4A}"/>
              </a:ext>
            </a:extLst>
          </p:cNvPr>
          <p:cNvSpPr txBox="1"/>
          <p:nvPr/>
        </p:nvSpPr>
        <p:spPr>
          <a:xfrm>
            <a:off x="1065512" y="3704305"/>
            <a:ext cx="786150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HAS_LEVEL</a:t>
            </a:r>
            <a:endParaRPr lang="en-ID" sz="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355B9D-36B7-B344-3435-65B0DAA6B925}"/>
              </a:ext>
            </a:extLst>
          </p:cNvPr>
          <p:cNvSpPr txBox="1"/>
          <p:nvPr/>
        </p:nvSpPr>
        <p:spPr>
          <a:xfrm>
            <a:off x="1256480" y="4126272"/>
            <a:ext cx="688154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INSTRUCT</a:t>
            </a:r>
            <a:endParaRPr lang="en-ID" sz="8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B19360-0B0A-CD7C-D90A-9877FDC1773E}"/>
              </a:ext>
            </a:extLst>
          </p:cNvPr>
          <p:cNvSpPr txBox="1"/>
          <p:nvPr/>
        </p:nvSpPr>
        <p:spPr>
          <a:xfrm>
            <a:off x="818639" y="4536808"/>
            <a:ext cx="1123043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/>
              <a:t>HAVE_LANGUAGE</a:t>
            </a:r>
            <a:endParaRPr lang="en-ID" sz="8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AFC9B4-4E9C-A247-F28E-9A6DCB799E90}"/>
              </a:ext>
            </a:extLst>
          </p:cNvPr>
          <p:cNvSpPr txBox="1"/>
          <p:nvPr/>
        </p:nvSpPr>
        <p:spPr>
          <a:xfrm>
            <a:off x="1210408" y="6378839"/>
            <a:ext cx="32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Truy vấn có phân cấp Q4</a:t>
            </a:r>
            <a:endParaRPr lang="en-ID"/>
          </a:p>
        </p:txBody>
      </p:sp>
      <p:sp>
        <p:nvSpPr>
          <p:cNvPr id="17" name="Hình chữ nhật 3">
            <a:extLst>
              <a:ext uri="{FF2B5EF4-FFF2-40B4-BE49-F238E27FC236}">
                <a16:creationId xmlns:a16="http://schemas.microsoft.com/office/drawing/2014/main" id="{64FB0BAE-D149-0CDB-2B01-CF4D6FA08ECC}"/>
              </a:ext>
            </a:extLst>
          </p:cNvPr>
          <p:cNvSpPr/>
          <p:nvPr/>
        </p:nvSpPr>
        <p:spPr>
          <a:xfrm>
            <a:off x="0" y="-781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VÀ CÀI ĐẶT THỬ NGHIỆM</a:t>
            </a:r>
          </a:p>
        </p:txBody>
      </p:sp>
      <p:sp>
        <p:nvSpPr>
          <p:cNvPr id="18" name="Hình chữ nhật 6">
            <a:extLst>
              <a:ext uri="{FF2B5EF4-FFF2-40B4-BE49-F238E27FC236}">
                <a16:creationId xmlns:a16="http://schemas.microsoft.com/office/drawing/2014/main" id="{F2311DB3-38DC-7F20-7A81-8054110B7796}"/>
              </a:ext>
            </a:extLst>
          </p:cNvPr>
          <p:cNvSpPr/>
          <p:nvPr/>
        </p:nvSpPr>
        <p:spPr>
          <a:xfrm>
            <a:off x="0" y="82733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SO SÁNH KHO DỮ LIỆU ĐỒ THỊ VÀ KHO DỮ LIỆU QUAN HỆ</a:t>
            </a:r>
          </a:p>
        </p:txBody>
      </p:sp>
      <p:pic>
        <p:nvPicPr>
          <p:cNvPr id="41" name="Picture 40" descr="Diagram&#10;&#10;Description automatically generated">
            <a:extLst>
              <a:ext uri="{FF2B5EF4-FFF2-40B4-BE49-F238E27FC236}">
                <a16:creationId xmlns:a16="http://schemas.microsoft.com/office/drawing/2014/main" id="{044E4BFF-5E40-26DD-F3C7-81734C61D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445" y="1491573"/>
            <a:ext cx="5496696" cy="5003672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32BABC6-77A1-EAB2-4869-BDFC847A3C15}"/>
              </a:ext>
            </a:extLst>
          </p:cNvPr>
          <p:cNvSpPr/>
          <p:nvPr/>
        </p:nvSpPr>
        <p:spPr>
          <a:xfrm>
            <a:off x="2577127" y="5488024"/>
            <a:ext cx="811451" cy="26022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D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261841-3268-3268-ADFE-A648FD53B980}"/>
              </a:ext>
            </a:extLst>
          </p:cNvPr>
          <p:cNvSpPr txBox="1"/>
          <p:nvPr/>
        </p:nvSpPr>
        <p:spPr>
          <a:xfrm>
            <a:off x="2618174" y="5844360"/>
            <a:ext cx="89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name: string</a:t>
            </a:r>
            <a:endParaRPr lang="en-ID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126E75-4401-5A98-6A6F-B4127934299C}"/>
              </a:ext>
            </a:extLst>
          </p:cNvPr>
          <p:cNvSpPr/>
          <p:nvPr/>
        </p:nvSpPr>
        <p:spPr>
          <a:xfrm>
            <a:off x="1925697" y="5387939"/>
            <a:ext cx="516805" cy="47563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B230B2-7708-FE0E-B07C-67741FB6371C}"/>
              </a:ext>
            </a:extLst>
          </p:cNvPr>
          <p:cNvCxnSpPr>
            <a:cxnSpLocks/>
          </p:cNvCxnSpPr>
          <p:nvPr/>
        </p:nvCxnSpPr>
        <p:spPr>
          <a:xfrm flipV="1">
            <a:off x="4334256" y="3429000"/>
            <a:ext cx="0" cy="11078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FE04E7-E545-6EBB-9512-C101C1C729D8}"/>
              </a:ext>
            </a:extLst>
          </p:cNvPr>
          <p:cNvCxnSpPr>
            <a:cxnSpLocks/>
          </p:cNvCxnSpPr>
          <p:nvPr/>
        </p:nvCxnSpPr>
        <p:spPr>
          <a:xfrm>
            <a:off x="4486796" y="5062890"/>
            <a:ext cx="797082" cy="140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E0E748-1200-3FC7-084B-E76444FB6853}"/>
              </a:ext>
            </a:extLst>
          </p:cNvPr>
          <p:cNvSpPr txBox="1"/>
          <p:nvPr/>
        </p:nvSpPr>
        <p:spPr>
          <a:xfrm>
            <a:off x="3558436" y="4593759"/>
            <a:ext cx="182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Bảng trung gian</a:t>
            </a:r>
            <a:endParaRPr lang="en-ID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4163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28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VÀ CÀI ĐẶT THỬ NGHIỆM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THỬ NGHIỆM VÀ PHÂN TÍCH KẾT QUẢ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BC4AAD2-0A22-4F86-805F-CD8685C9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A6EE-FD39-472C-93E7-2E06822F65F3}" type="datetime1">
              <a:rPr lang="en-US" smtClean="0"/>
              <a:t>4/20/2023</a:t>
            </a:fld>
            <a:endParaRPr lang="en-US"/>
          </a:p>
        </p:txBody>
      </p:sp>
      <p:sp>
        <p:nvSpPr>
          <p:cNvPr id="2" name="Chỗ dành sẵn cho Chân trang 12">
            <a:extLst>
              <a:ext uri="{FF2B5EF4-FFF2-40B4-BE49-F238E27FC236}">
                <a16:creationId xmlns:a16="http://schemas.microsoft.com/office/drawing/2014/main" id="{D810D213-A488-3AC4-BA10-90005287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4EB9C9-D4F0-46E4-6C0C-D9E09231E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554926"/>
              </p:ext>
            </p:extLst>
          </p:nvPr>
        </p:nvGraphicFramePr>
        <p:xfrm>
          <a:off x="568570" y="1799135"/>
          <a:ext cx="8006859" cy="3738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480">
                  <a:extLst>
                    <a:ext uri="{9D8B030D-6E8A-4147-A177-3AD203B41FA5}">
                      <a16:colId xmlns:a16="http://schemas.microsoft.com/office/drawing/2014/main" val="894096193"/>
                    </a:ext>
                  </a:extLst>
                </a:gridCol>
                <a:gridCol w="1322070">
                  <a:extLst>
                    <a:ext uri="{9D8B030D-6E8A-4147-A177-3AD203B41FA5}">
                      <a16:colId xmlns:a16="http://schemas.microsoft.com/office/drawing/2014/main" val="3073769579"/>
                    </a:ext>
                  </a:extLst>
                </a:gridCol>
                <a:gridCol w="3496823">
                  <a:extLst>
                    <a:ext uri="{9D8B030D-6E8A-4147-A177-3AD203B41FA5}">
                      <a16:colId xmlns:a16="http://schemas.microsoft.com/office/drawing/2014/main" val="2725373750"/>
                    </a:ext>
                  </a:extLst>
                </a:gridCol>
                <a:gridCol w="1832486">
                  <a:extLst>
                    <a:ext uri="{9D8B030D-6E8A-4147-A177-3AD203B41FA5}">
                      <a16:colId xmlns:a16="http://schemas.microsoft.com/office/drawing/2014/main" val="159293161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r>
                        <a:rPr lang="en-US" sz="1400" b="0"/>
                        <a:t>Loại truy vấn</a:t>
                      </a:r>
                      <a:endParaRPr lang="en-US" sz="1400" b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/>
                        <a:t>Câu truy vấn</a:t>
                      </a:r>
                      <a:endParaRPr lang="en-US" sz="1400" b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/>
                        <a:t>Ý nghĩa</a:t>
                      </a:r>
                      <a:endParaRPr lang="en-US" sz="1400" b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/>
                        <a:t>Mức độ phân cấp (TDW- GDW)</a:t>
                      </a:r>
                      <a:endParaRPr lang="en-US" sz="1400" b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2129"/>
                  </a:ext>
                </a:extLst>
              </a:tr>
              <a:tr h="598445">
                <a:tc rowSpan="2">
                  <a:txBody>
                    <a:bodyPr/>
                    <a:lstStyle/>
                    <a:p>
                      <a:r>
                        <a:rPr lang="en-US" sz="1400"/>
                        <a:t>Truy vấn không phân cấp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kern="1200">
                          <a:solidFill>
                            <a:schemeClr val="dk1"/>
                          </a:solidFill>
                          <a:effectLst/>
                        </a:rPr>
                        <a:t>Truy vấn thông tin cơ bản của các khóa học có lượt đánh giá &gt; 4.8.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42783"/>
                  </a:ext>
                </a:extLst>
              </a:tr>
              <a:tr h="821870"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kern="1200">
                          <a:solidFill>
                            <a:schemeClr val="dk1"/>
                          </a:solidFill>
                          <a:effectLst/>
                        </a:rPr>
                        <a:t>Truy vấn thông tin các khóa học có lượt đánh giá &gt; 4.8, bao gồm thông tin cơ bản và mức độ khó của khóa học có dạy kỹ năng ‘python’.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73590"/>
                  </a:ext>
                </a:extLst>
              </a:tr>
              <a:tr h="704850">
                <a:tc rowSpan="2">
                  <a:txBody>
                    <a:bodyPr/>
                    <a:lstStyle/>
                    <a:p>
                      <a:r>
                        <a:rPr lang="en-US" sz="1400"/>
                        <a:t>Truy vấn có phân cấp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kern="1200">
                          <a:solidFill>
                            <a:schemeClr val="dk1"/>
                          </a:solidFill>
                          <a:effectLst/>
                        </a:rPr>
                        <a:t>Truy vấn thông tin về các khóa học đào tạo kỹ năng ‘python’. bao gồm cả mức độ khó và nền tảng cung cấp khóa học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66109"/>
                  </a:ext>
                </a:extLst>
              </a:tr>
              <a:tr h="872097"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kern="1200">
                          <a:solidFill>
                            <a:schemeClr val="dk1"/>
                          </a:solidFill>
                          <a:effectLst/>
                        </a:rPr>
                        <a:t>Truy vấn thông tin về các khóa học đào tạo kỹ năng “python”, bao gồm mức độ khó, nền tảng cung cấp khóa học và người hướng dẫn.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998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24854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29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VÀ CÀI ĐẶT THỬ NGHIỆM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THỬ NGHIỆM VÀ PHÂN TÍCH KẾT QUẢ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BC4AAD2-0A22-4F86-805F-CD8685C9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A6EE-FD39-472C-93E7-2E06822F65F3}" type="datetime1">
              <a:rPr lang="en-US" smtClean="0"/>
              <a:t>4/20/2023</a:t>
            </a:fld>
            <a:endParaRPr lang="en-US"/>
          </a:p>
        </p:txBody>
      </p:sp>
      <p:sp>
        <p:nvSpPr>
          <p:cNvPr id="2" name="Chỗ dành sẵn cho Chân trang 12">
            <a:extLst>
              <a:ext uri="{FF2B5EF4-FFF2-40B4-BE49-F238E27FC236}">
                <a16:creationId xmlns:a16="http://schemas.microsoft.com/office/drawing/2014/main" id="{D810D213-A488-3AC4-BA10-90005287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33CC1-EA61-C1E2-4C49-51C633742C01}"/>
              </a:ext>
            </a:extLst>
          </p:cNvPr>
          <p:cNvSpPr txBox="1"/>
          <p:nvPr/>
        </p:nvSpPr>
        <p:spPr>
          <a:xfrm>
            <a:off x="313944" y="1552232"/>
            <a:ext cx="26864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Truy vấn không phân cấp</a:t>
            </a:r>
            <a:endParaRPr lang="en-ID"/>
          </a:p>
        </p:txBody>
      </p:sp>
      <p:sp>
        <p:nvSpPr>
          <p:cNvPr id="10" name="Hộp Văn bản 7">
            <a:extLst>
              <a:ext uri="{FF2B5EF4-FFF2-40B4-BE49-F238E27FC236}">
                <a16:creationId xmlns:a16="http://schemas.microsoft.com/office/drawing/2014/main" id="{0121C42A-3983-302D-D06E-0EEF8881444C}"/>
              </a:ext>
            </a:extLst>
          </p:cNvPr>
          <p:cNvSpPr txBox="1"/>
          <p:nvPr/>
        </p:nvSpPr>
        <p:spPr>
          <a:xfrm>
            <a:off x="313944" y="5369590"/>
            <a:ext cx="384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Hình 13. Biểu đồ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trực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quan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tốc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độ truy vấn không phân cấp Q1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0200D8-852A-C991-B9E7-E67AE9B48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1" y="2427890"/>
            <a:ext cx="4466539" cy="2553852"/>
          </a:xfrm>
          <a:prstGeom prst="rect">
            <a:avLst/>
          </a:prstGeom>
        </p:spPr>
      </p:pic>
      <p:sp>
        <p:nvSpPr>
          <p:cNvPr id="14" name="Hộp Văn bản 7">
            <a:extLst>
              <a:ext uri="{FF2B5EF4-FFF2-40B4-BE49-F238E27FC236}">
                <a16:creationId xmlns:a16="http://schemas.microsoft.com/office/drawing/2014/main" id="{1E9F6CFD-BDE2-4E0F-53D4-6081874AE331}"/>
              </a:ext>
            </a:extLst>
          </p:cNvPr>
          <p:cNvSpPr txBox="1"/>
          <p:nvPr/>
        </p:nvSpPr>
        <p:spPr>
          <a:xfrm>
            <a:off x="4677463" y="5345881"/>
            <a:ext cx="384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Hình 14. Biểu đồ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trực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quan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tốc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độ truy vấn không phân cấp Q2</a:t>
            </a: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1A2FE694-989F-F1FD-326B-CBB1A7E93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698" y="2429118"/>
            <a:ext cx="4466539" cy="25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99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1E434E99-6157-47DE-A3FE-95F7987E5241}"/>
              </a:ext>
            </a:extLst>
          </p:cNvPr>
          <p:cNvSpPr/>
          <p:nvPr/>
        </p:nvSpPr>
        <p:spPr>
          <a:xfrm>
            <a:off x="2610515" y="2437849"/>
            <a:ext cx="1427598" cy="60047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solidFill>
                  <a:schemeClr val="bg1"/>
                </a:solidFill>
              </a:rPr>
              <a:t>Kho dữ </a:t>
            </a:r>
            <a:r>
              <a:rPr lang="en-US" err="1">
                <a:solidFill>
                  <a:schemeClr val="bg1"/>
                </a:solidFill>
              </a:rPr>
              <a:t>liệu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3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 ĐẦU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ĐẶT VẤN ĐỀ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CE3A57B-F8A1-4169-AA21-BBF96005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E0D2-81DA-4225-8CC0-4F19A26FEDFF}" type="datetime1">
              <a:rPr lang="en-US" smtClean="0"/>
              <a:t>4/20/2023</a:t>
            </a:fld>
            <a:endParaRPr lang="en-US"/>
          </a:p>
        </p:txBody>
      </p:sp>
      <p:sp>
        <p:nvSpPr>
          <p:cNvPr id="8" name="Chỗ dành sẵn cho Chân trang 12">
            <a:extLst>
              <a:ext uri="{FF2B5EF4-FFF2-40B4-BE49-F238E27FC236}">
                <a16:creationId xmlns:a16="http://schemas.microsoft.com/office/drawing/2014/main" id="{9382B1F4-5061-D3FB-A261-88248094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  <p:pic>
        <p:nvPicPr>
          <p:cNvPr id="1028" name="Picture 4" descr="Data Warehouse là gì? Các thành phần Data Warehouse - DiziBrand">
            <a:extLst>
              <a:ext uri="{FF2B5EF4-FFF2-40B4-BE49-F238E27FC236}">
                <a16:creationId xmlns:a16="http://schemas.microsoft.com/office/drawing/2014/main" id="{4FD08FE7-7C25-99F9-0085-996B24FC5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31" y="1654630"/>
            <a:ext cx="2177981" cy="217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g data là gì? Mối liên hệ giữa big data và data analytics">
            <a:extLst>
              <a:ext uri="{FF2B5EF4-FFF2-40B4-BE49-F238E27FC236}">
                <a16:creationId xmlns:a16="http://schemas.microsoft.com/office/drawing/2014/main" id="{F3F84201-4481-11FB-E362-ECE8561A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279" y="3429000"/>
            <a:ext cx="3093349" cy="263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Hình chữ nhật: Góc Tròn 4">
            <a:extLst>
              <a:ext uri="{FF2B5EF4-FFF2-40B4-BE49-F238E27FC236}">
                <a16:creationId xmlns:a16="http://schemas.microsoft.com/office/drawing/2014/main" id="{732C7E03-0B34-2BED-8D72-CF8927E32118}"/>
              </a:ext>
            </a:extLst>
          </p:cNvPr>
          <p:cNvSpPr/>
          <p:nvPr/>
        </p:nvSpPr>
        <p:spPr>
          <a:xfrm>
            <a:off x="5995617" y="4361225"/>
            <a:ext cx="1427598" cy="5552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Dữ </a:t>
            </a:r>
            <a:r>
              <a:rPr lang="en-US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r>
              <a:rPr lang="en-US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lớn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1D1925-84D1-72FF-374C-1851BD4EEEAC}"/>
              </a:ext>
            </a:extLst>
          </p:cNvPr>
          <p:cNvCxnSpPr>
            <a:stCxn id="5" idx="3"/>
          </p:cNvCxnSpPr>
          <p:nvPr/>
        </p:nvCxnSpPr>
        <p:spPr>
          <a:xfrm flipV="1">
            <a:off x="4038113" y="2738088"/>
            <a:ext cx="7731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Hình chữ nhật: Góc Tròn 4">
            <a:extLst>
              <a:ext uri="{FF2B5EF4-FFF2-40B4-BE49-F238E27FC236}">
                <a16:creationId xmlns:a16="http://schemas.microsoft.com/office/drawing/2014/main" id="{267A9FCE-EFB4-A99B-FB99-79DC7F1E1255}"/>
              </a:ext>
            </a:extLst>
          </p:cNvPr>
          <p:cNvSpPr/>
          <p:nvPr/>
        </p:nvSpPr>
        <p:spPr>
          <a:xfrm>
            <a:off x="4811282" y="2437849"/>
            <a:ext cx="1582908" cy="60047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solidFill>
                  <a:schemeClr val="bg1"/>
                </a:solidFill>
              </a:rPr>
              <a:t>Truyền thống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22CAD9-58FE-A382-5524-AC562C00894E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6394190" y="2386329"/>
            <a:ext cx="630453" cy="35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389DB8-730E-BFD5-A1DF-C64887F37DE3}"/>
              </a:ext>
            </a:extLst>
          </p:cNvPr>
          <p:cNvSpPr txBox="1"/>
          <p:nvPr/>
        </p:nvSpPr>
        <p:spPr>
          <a:xfrm>
            <a:off x="7024643" y="2183550"/>
            <a:ext cx="11707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Ổn định</a:t>
            </a:r>
            <a:endParaRPr lang="en-ID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2DD98F-C597-7C8A-E4AD-7480D440AA5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394190" y="2738089"/>
            <a:ext cx="630453" cy="25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5287ADC-F12B-0251-58FD-3D1410F72134}"/>
              </a:ext>
            </a:extLst>
          </p:cNvPr>
          <p:cNvSpPr txBox="1"/>
          <p:nvPr/>
        </p:nvSpPr>
        <p:spPr>
          <a:xfrm>
            <a:off x="7024642" y="2831615"/>
            <a:ext cx="18062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Quy trình 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</a:rPr>
              <a:t>chuẩn</a:t>
            </a:r>
            <a:endParaRPr lang="en-ID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74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35" grpId="0" animBg="1"/>
      <p:bldP spid="45" grpId="0" animBg="1"/>
      <p:bldP spid="5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30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VÀ CÀI ĐẶT THỬ NGHIỆM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THỬ NGHIỆM VÀ PHÂN TÍCH KẾT QUẢ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BC4AAD2-0A22-4F86-805F-CD8685C9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A6EE-FD39-472C-93E7-2E06822F65F3}" type="datetime1">
              <a:rPr lang="en-US" smtClean="0"/>
              <a:t>4/20/2023</a:t>
            </a:fld>
            <a:endParaRPr lang="en-US"/>
          </a:p>
        </p:txBody>
      </p:sp>
      <p:sp>
        <p:nvSpPr>
          <p:cNvPr id="2" name="Chỗ dành sẵn cho Chân trang 12">
            <a:extLst>
              <a:ext uri="{FF2B5EF4-FFF2-40B4-BE49-F238E27FC236}">
                <a16:creationId xmlns:a16="http://schemas.microsoft.com/office/drawing/2014/main" id="{D810D213-A488-3AC4-BA10-90005287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33CC1-EA61-C1E2-4C49-51C633742C01}"/>
              </a:ext>
            </a:extLst>
          </p:cNvPr>
          <p:cNvSpPr txBox="1"/>
          <p:nvPr/>
        </p:nvSpPr>
        <p:spPr>
          <a:xfrm>
            <a:off x="313945" y="1552232"/>
            <a:ext cx="2295906" cy="3686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Truy vấn có phân cấp</a:t>
            </a:r>
            <a:endParaRPr lang="en-ID"/>
          </a:p>
        </p:txBody>
      </p:sp>
      <p:sp>
        <p:nvSpPr>
          <p:cNvPr id="10" name="Hộp Văn bản 7">
            <a:extLst>
              <a:ext uri="{FF2B5EF4-FFF2-40B4-BE49-F238E27FC236}">
                <a16:creationId xmlns:a16="http://schemas.microsoft.com/office/drawing/2014/main" id="{0121C42A-3983-302D-D06E-0EEF8881444C}"/>
              </a:ext>
            </a:extLst>
          </p:cNvPr>
          <p:cNvSpPr txBox="1"/>
          <p:nvPr/>
        </p:nvSpPr>
        <p:spPr>
          <a:xfrm>
            <a:off x="313944" y="5369590"/>
            <a:ext cx="384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Hình 15. Biểu đồ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trực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quan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tốc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độ truy vấn có phân cấp Q3</a:t>
            </a:r>
          </a:p>
        </p:txBody>
      </p:sp>
      <p:sp>
        <p:nvSpPr>
          <p:cNvPr id="14" name="Hộp Văn bản 7">
            <a:extLst>
              <a:ext uri="{FF2B5EF4-FFF2-40B4-BE49-F238E27FC236}">
                <a16:creationId xmlns:a16="http://schemas.microsoft.com/office/drawing/2014/main" id="{1E9F6CFD-BDE2-4E0F-53D4-6081874AE331}"/>
              </a:ext>
            </a:extLst>
          </p:cNvPr>
          <p:cNvSpPr txBox="1"/>
          <p:nvPr/>
        </p:nvSpPr>
        <p:spPr>
          <a:xfrm>
            <a:off x="4677463" y="5345881"/>
            <a:ext cx="384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Hình 16. Biểu đồ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trực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quan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tốc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độ truy vấn có phân cấp Q4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479938E-3D1E-F1D8-839B-C8F604F81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70" y="2457311"/>
            <a:ext cx="4252912" cy="2505186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92117064-1FC0-2679-B912-E7D925F97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967" y="2444859"/>
            <a:ext cx="4577944" cy="26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697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31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VÀ CÀI ĐẶT THỬ NGHIỆM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ĐÁNH GIÁ THỬ NGHIỆM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BC4AAD2-0A22-4F86-805F-CD8685C9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A6EE-FD39-472C-93E7-2E06822F65F3}" type="datetime1">
              <a:rPr lang="en-US" smtClean="0"/>
              <a:t>4/20/2023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867A4E8-9F5A-C854-014E-7924DD082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516438"/>
              </p:ext>
            </p:extLst>
          </p:nvPr>
        </p:nvGraphicFramePr>
        <p:xfrm>
          <a:off x="862853" y="1676429"/>
          <a:ext cx="7440168" cy="3361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056">
                  <a:extLst>
                    <a:ext uri="{9D8B030D-6E8A-4147-A177-3AD203B41FA5}">
                      <a16:colId xmlns:a16="http://schemas.microsoft.com/office/drawing/2014/main" val="1571031117"/>
                    </a:ext>
                  </a:extLst>
                </a:gridCol>
                <a:gridCol w="2480056">
                  <a:extLst>
                    <a:ext uri="{9D8B030D-6E8A-4147-A177-3AD203B41FA5}">
                      <a16:colId xmlns:a16="http://schemas.microsoft.com/office/drawing/2014/main" val="2174826710"/>
                    </a:ext>
                  </a:extLst>
                </a:gridCol>
                <a:gridCol w="2480056">
                  <a:extLst>
                    <a:ext uri="{9D8B030D-6E8A-4147-A177-3AD203B41FA5}">
                      <a16:colId xmlns:a16="http://schemas.microsoft.com/office/drawing/2014/main" val="1729408791"/>
                    </a:ext>
                  </a:extLst>
                </a:gridCol>
              </a:tblGrid>
              <a:tr h="580320">
                <a:tc>
                  <a:txBody>
                    <a:bodyPr/>
                    <a:lstStyle/>
                    <a:p>
                      <a:r>
                        <a:rPr lang="en-US" err="1"/>
                        <a:t>Tiêu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chuẩn</a:t>
                      </a:r>
                      <a:r>
                        <a:rPr lang="en-US"/>
                        <a:t> đánh giá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Kho </a:t>
                      </a:r>
                      <a:r>
                        <a:rPr lang="en-US" err="1"/>
                        <a:t>dữ</a:t>
                      </a:r>
                      <a:r>
                        <a:rPr lang="en-US"/>
                        <a:t> liệu </a:t>
                      </a:r>
                      <a:r>
                        <a:rPr lang="en-US" err="1"/>
                        <a:t>đồ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Kho </a:t>
                      </a:r>
                      <a:r>
                        <a:rPr lang="en-US" err="1"/>
                        <a:t>dữ</a:t>
                      </a:r>
                      <a:r>
                        <a:rPr lang="en-US"/>
                        <a:t> liệu </a:t>
                      </a:r>
                      <a:r>
                        <a:rPr lang="en-US" err="1"/>
                        <a:t>quan</a:t>
                      </a:r>
                      <a:r>
                        <a:rPr lang="en-US"/>
                        <a:t> hệ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21967"/>
                  </a:ext>
                </a:extLst>
              </a:tr>
              <a:tr h="1246754">
                <a:tc>
                  <a:txBody>
                    <a:bodyPr/>
                    <a:lstStyle/>
                    <a:p>
                      <a:r>
                        <a:rPr lang="en-US" err="1"/>
                        <a:t>Tốc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độ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truy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vấn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Truy vấn không phân cấp: Chậm hơn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Truy vấn có phân cấp: Nhanh hơn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Truy vấn không phân cấp: Nhanh hơn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Truy vấn có phân cấp: Chậm hơn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19255"/>
                  </a:ext>
                </a:extLst>
              </a:tr>
              <a:tr h="383617">
                <a:tc>
                  <a:txBody>
                    <a:bodyPr/>
                    <a:lstStyle/>
                    <a:p>
                      <a:r>
                        <a:rPr lang="en-US" err="1"/>
                        <a:t>Tốc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độ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ghi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dữ</a:t>
                      </a:r>
                      <a:r>
                        <a:rPr lang="en-US"/>
                        <a:t> liệu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Rất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chậm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Rất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nhanh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59822"/>
                  </a:ext>
                </a:extLst>
              </a:tr>
              <a:tr h="383617">
                <a:tc>
                  <a:txBody>
                    <a:bodyPr/>
                    <a:lstStyle/>
                    <a:p>
                      <a:r>
                        <a:rPr lang="en-US" err="1"/>
                        <a:t>Khả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năng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mở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rộng</a:t>
                      </a:r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Như nhau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98635"/>
                  </a:ext>
                </a:extLst>
              </a:tr>
              <a:tr h="383617">
                <a:tc>
                  <a:txBody>
                    <a:bodyPr/>
                    <a:lstStyle/>
                    <a:p>
                      <a:r>
                        <a:rPr lang="en-US" err="1"/>
                        <a:t>Độ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linh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hoạt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Tốt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Không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tốt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7842"/>
                  </a:ext>
                </a:extLst>
              </a:tr>
              <a:tr h="383617">
                <a:tc>
                  <a:txBody>
                    <a:bodyPr/>
                    <a:lstStyle/>
                    <a:p>
                      <a:r>
                        <a:rPr lang="en-US" err="1"/>
                        <a:t>Độ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khó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cài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đặt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Dễ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Khó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06604"/>
                  </a:ext>
                </a:extLst>
              </a:tr>
            </a:tbl>
          </a:graphicData>
        </a:graphic>
      </p:graphicFrame>
      <p:sp>
        <p:nvSpPr>
          <p:cNvPr id="2" name="Chỗ dành sẵn cho Chân trang 12">
            <a:extLst>
              <a:ext uri="{FF2B5EF4-FFF2-40B4-BE49-F238E27FC236}">
                <a16:creationId xmlns:a16="http://schemas.microsoft.com/office/drawing/2014/main" id="{D810D213-A488-3AC4-BA10-90005287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3ADA537-B3B5-278E-1297-ABA300331932}"/>
              </a:ext>
            </a:extLst>
          </p:cNvPr>
          <p:cNvSpPr/>
          <p:nvPr/>
        </p:nvSpPr>
        <p:spPr>
          <a:xfrm>
            <a:off x="217395" y="5742180"/>
            <a:ext cx="645458" cy="155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23D1D-B984-D8AA-5BCE-1827BE29F3E0}"/>
              </a:ext>
            </a:extLst>
          </p:cNvPr>
          <p:cNvSpPr txBox="1"/>
          <p:nvPr/>
        </p:nvSpPr>
        <p:spPr>
          <a:xfrm>
            <a:off x="990600" y="5496724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Kho dữ </a:t>
            </a:r>
            <a:r>
              <a:rPr lang="en-US" err="1"/>
              <a:t>liệu</a:t>
            </a:r>
            <a:r>
              <a:rPr lang="en-US"/>
              <a:t> đồ thị có </a:t>
            </a:r>
            <a:r>
              <a:rPr lang="en-US" err="1"/>
              <a:t>ưu</a:t>
            </a:r>
            <a:r>
              <a:rPr lang="en-US"/>
              <a:t> thế hơn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hệ khi </a:t>
            </a:r>
            <a:r>
              <a:rPr lang="en-US" err="1"/>
              <a:t>ứng</a:t>
            </a:r>
            <a:r>
              <a:rPr lang="en-US"/>
              <a:t> dụng vào bài toán </a:t>
            </a:r>
            <a:r>
              <a:rPr lang="en-US" err="1"/>
              <a:t>của</a:t>
            </a:r>
            <a:r>
              <a:rPr lang="en-US"/>
              <a:t> đề tài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7663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32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</a:t>
            </a:r>
            <a:r>
              <a:rPr lang="vi-VN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PHÁT TRIỀN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KẾT LUẬN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BC4AAD2-0A22-4F86-805F-CD8685C9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A6EE-FD39-472C-93E7-2E06822F65F3}" type="datetime1">
              <a:rPr lang="en-US" smtClean="0"/>
              <a:t>4/20/2023</a:t>
            </a:fld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0FA2010-6595-3F86-DEA3-AF20E681767B}"/>
              </a:ext>
            </a:extLst>
          </p:cNvPr>
          <p:cNvSpPr txBox="1"/>
          <p:nvPr/>
        </p:nvSpPr>
        <p:spPr>
          <a:xfrm>
            <a:off x="198480" y="2576715"/>
            <a:ext cx="8747039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err="1"/>
              <a:t>Xây</a:t>
            </a:r>
            <a:r>
              <a:rPr lang="en-ID"/>
              <a:t> </a:t>
            </a:r>
            <a:r>
              <a:rPr lang="en-ID" err="1"/>
              <a:t>dựng</a:t>
            </a:r>
            <a:r>
              <a:rPr lang="en-ID"/>
              <a:t> </a:t>
            </a:r>
            <a:r>
              <a:rPr lang="en-US"/>
              <a:t>thành công hệ thống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dự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CNTT.</a:t>
            </a: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err="1"/>
              <a:t>Xây</a:t>
            </a:r>
            <a:r>
              <a:rPr lang="en-ID"/>
              <a:t> </a:t>
            </a:r>
            <a:r>
              <a:rPr lang="en-ID" err="1"/>
              <a:t>dựng</a:t>
            </a:r>
            <a:r>
              <a:rPr lang="en-ID"/>
              <a:t> </a:t>
            </a:r>
            <a:r>
              <a:rPr lang="en-ID" err="1"/>
              <a:t>hệ</a:t>
            </a:r>
            <a:r>
              <a:rPr lang="en-ID"/>
              <a:t> </a:t>
            </a:r>
            <a:r>
              <a:rPr lang="en-ID" err="1"/>
              <a:t>thống</a:t>
            </a:r>
            <a:r>
              <a:rPr lang="en-ID"/>
              <a:t> </a:t>
            </a:r>
            <a:r>
              <a:rPr lang="en-ID" err="1"/>
              <a:t>kho</a:t>
            </a:r>
            <a:r>
              <a:rPr lang="en-ID"/>
              <a:t> </a:t>
            </a:r>
            <a:r>
              <a:rPr lang="en-ID" err="1"/>
              <a:t>dữ</a:t>
            </a:r>
            <a:r>
              <a:rPr lang="en-ID"/>
              <a:t> </a:t>
            </a:r>
            <a:r>
              <a:rPr lang="en-ID" err="1"/>
              <a:t>liệu</a:t>
            </a:r>
            <a:r>
              <a:rPr lang="en-ID"/>
              <a:t> </a:t>
            </a:r>
            <a:r>
              <a:rPr lang="en-ID" err="1"/>
              <a:t>truyền</a:t>
            </a:r>
            <a:r>
              <a:rPr lang="en-ID"/>
              <a:t> </a:t>
            </a:r>
            <a:r>
              <a:rPr lang="en-ID" err="1"/>
              <a:t>thống</a:t>
            </a:r>
            <a:r>
              <a:rPr lang="en-ID"/>
              <a:t> </a:t>
            </a:r>
            <a:r>
              <a:rPr lang="en-ID" err="1"/>
              <a:t>để</a:t>
            </a:r>
            <a:r>
              <a:rPr lang="en-ID"/>
              <a:t> </a:t>
            </a:r>
            <a:r>
              <a:rPr lang="en-ID" err="1"/>
              <a:t>thực</a:t>
            </a:r>
            <a:r>
              <a:rPr lang="en-ID"/>
              <a:t> </a:t>
            </a:r>
            <a:r>
              <a:rPr lang="en-ID" err="1"/>
              <a:t>hiện</a:t>
            </a:r>
            <a:r>
              <a:rPr lang="en-ID"/>
              <a:t> </a:t>
            </a:r>
            <a:r>
              <a:rPr lang="en-ID" err="1"/>
              <a:t>đối</a:t>
            </a:r>
            <a:r>
              <a:rPr lang="en-ID"/>
              <a:t> </a:t>
            </a:r>
            <a:r>
              <a:rPr lang="en-ID" err="1"/>
              <a:t>sánh</a:t>
            </a:r>
            <a:r>
              <a:rPr lang="en-ID"/>
              <a:t> </a:t>
            </a:r>
            <a:r>
              <a:rPr lang="en-ID" err="1"/>
              <a:t>đưa</a:t>
            </a:r>
            <a:r>
              <a:rPr lang="en-ID"/>
              <a:t> </a:t>
            </a:r>
            <a:r>
              <a:rPr lang="en-ID" err="1"/>
              <a:t>ra</a:t>
            </a:r>
            <a:r>
              <a:rPr lang="en-ID"/>
              <a:t> </a:t>
            </a:r>
            <a:r>
              <a:rPr lang="en-ID" err="1"/>
              <a:t>các</a:t>
            </a:r>
            <a:r>
              <a:rPr lang="en-ID"/>
              <a:t> </a:t>
            </a:r>
            <a:r>
              <a:rPr lang="en-ID" err="1"/>
              <a:t>ưu</a:t>
            </a:r>
            <a:r>
              <a:rPr lang="en-ID"/>
              <a:t> </a:t>
            </a:r>
            <a:r>
              <a:rPr lang="en-ID" err="1"/>
              <a:t>điểm</a:t>
            </a:r>
            <a:r>
              <a:rPr lang="en-ID"/>
              <a:t> </a:t>
            </a:r>
            <a:r>
              <a:rPr lang="en-ID" err="1"/>
              <a:t>khác</a:t>
            </a:r>
            <a:r>
              <a:rPr lang="en-ID"/>
              <a:t> </a:t>
            </a:r>
            <a:r>
              <a:rPr lang="en-ID" err="1"/>
              <a:t>nhau</a:t>
            </a:r>
            <a:r>
              <a:rPr lang="en-ID"/>
              <a:t> </a:t>
            </a:r>
            <a:r>
              <a:rPr lang="en-ID" err="1"/>
              <a:t>giữa</a:t>
            </a:r>
            <a:r>
              <a:rPr lang="en-ID"/>
              <a:t> </a:t>
            </a:r>
            <a:r>
              <a:rPr lang="en-ID" err="1"/>
              <a:t>kho</a:t>
            </a:r>
            <a:r>
              <a:rPr lang="en-ID"/>
              <a:t> </a:t>
            </a:r>
            <a:r>
              <a:rPr lang="en-ID" err="1"/>
              <a:t>dữ</a:t>
            </a:r>
            <a:r>
              <a:rPr lang="en-ID"/>
              <a:t> </a:t>
            </a:r>
            <a:r>
              <a:rPr lang="en-ID" err="1"/>
              <a:t>liệu</a:t>
            </a:r>
            <a:r>
              <a:rPr lang="en-ID"/>
              <a:t> </a:t>
            </a:r>
            <a:r>
              <a:rPr lang="en-ID" err="1"/>
              <a:t>truyền</a:t>
            </a:r>
            <a:r>
              <a:rPr lang="en-ID"/>
              <a:t> </a:t>
            </a:r>
            <a:r>
              <a:rPr lang="en-ID" err="1"/>
              <a:t>thống</a:t>
            </a:r>
            <a:r>
              <a:rPr lang="en-ID"/>
              <a:t> </a:t>
            </a:r>
            <a:r>
              <a:rPr lang="en-ID" err="1"/>
              <a:t>và</a:t>
            </a:r>
            <a:r>
              <a:rPr lang="en-ID"/>
              <a:t> </a:t>
            </a:r>
            <a:r>
              <a:rPr lang="en-ID" err="1"/>
              <a:t>kho</a:t>
            </a:r>
            <a:r>
              <a:rPr lang="en-ID"/>
              <a:t> </a:t>
            </a:r>
            <a:r>
              <a:rPr lang="en-ID" err="1"/>
              <a:t>dữ</a:t>
            </a:r>
            <a:r>
              <a:rPr lang="en-ID"/>
              <a:t> </a:t>
            </a:r>
            <a:r>
              <a:rPr lang="en-ID" err="1"/>
              <a:t>liệu</a:t>
            </a:r>
            <a:r>
              <a:rPr lang="en-ID"/>
              <a:t> </a:t>
            </a:r>
            <a:r>
              <a:rPr lang="en-ID" err="1"/>
              <a:t>đồ</a:t>
            </a:r>
            <a:r>
              <a:rPr lang="en-ID"/>
              <a:t> </a:t>
            </a:r>
            <a:r>
              <a:rPr lang="en-ID" err="1"/>
              <a:t>thị</a:t>
            </a:r>
            <a:r>
              <a:rPr lang="en-ID"/>
              <a:t>.</a:t>
            </a:r>
          </a:p>
        </p:txBody>
      </p:sp>
      <p:sp>
        <p:nvSpPr>
          <p:cNvPr id="5" name="Chỗ dành sẵn cho Chân trang 12">
            <a:extLst>
              <a:ext uri="{FF2B5EF4-FFF2-40B4-BE49-F238E27FC236}">
                <a16:creationId xmlns:a16="http://schemas.microsoft.com/office/drawing/2014/main" id="{B84EAECE-A66F-4895-1AF3-8EF6C27B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</p:spTree>
    <p:extLst>
      <p:ext uri="{BB962C8B-B14F-4D97-AF65-F5344CB8AC3E}">
        <p14:creationId xmlns:p14="http://schemas.microsoft.com/office/powerpoint/2010/main" val="2506262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33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</a:t>
            </a:r>
            <a:r>
              <a:rPr lang="vi-VN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PHÁT TRIỀN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PHÁT TRIỂN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BC4AAD2-0A22-4F86-805F-CD8685C9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A6EE-FD39-472C-93E7-2E06822F65F3}" type="datetime1">
              <a:rPr lang="en-US" smtClean="0"/>
              <a:t>4/20/2023</a:t>
            </a:fld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0FA2010-6595-3F86-DEA3-AF20E681767B}"/>
              </a:ext>
            </a:extLst>
          </p:cNvPr>
          <p:cNvSpPr txBox="1"/>
          <p:nvPr/>
        </p:nvSpPr>
        <p:spPr>
          <a:xfrm>
            <a:off x="198480" y="2206529"/>
            <a:ext cx="8747039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/>
              <a:t>Áp dụng các công cụ và nền tảng dữ liệu lớn để xây dựng kho dữ liệu thô cho hệ thống.</a:t>
            </a:r>
            <a:endParaRPr lang="en-US"/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/>
              <a:t>Tối ưu hóa quá trình xử lý dữ liệu trong các đường ống dữ liệu. </a:t>
            </a: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/>
              <a:t>Xây dựng thêm một mô hình học máy dự đoán nghề nghiệp dựa trên tiêu đề trong các bài đăng tuyển dụng.</a:t>
            </a:r>
            <a:endParaRPr lang="en-US"/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/>
              <a:t>Mở rộng thêm tài nguyên cho hệ thống và áp dụng xử lý phân tán trên cụm máy với nhiều nút máy thực thi.</a:t>
            </a:r>
            <a:endParaRPr lang="en-US"/>
          </a:p>
        </p:txBody>
      </p:sp>
      <p:sp>
        <p:nvSpPr>
          <p:cNvPr id="5" name="Chỗ dành sẵn cho Chân trang 12">
            <a:extLst>
              <a:ext uri="{FF2B5EF4-FFF2-40B4-BE49-F238E27FC236}">
                <a16:creationId xmlns:a16="http://schemas.microsoft.com/office/drawing/2014/main" id="{A77294DB-06C4-F728-8346-9D190720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</p:spTree>
    <p:extLst>
      <p:ext uri="{BB962C8B-B14F-4D97-AF65-F5344CB8AC3E}">
        <p14:creationId xmlns:p14="http://schemas.microsoft.com/office/powerpoint/2010/main" val="2531041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34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TÀI LIỆU THAM KHẢO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F6C06D0-4B31-4589-8D66-FA58B886A327}"/>
              </a:ext>
            </a:extLst>
          </p:cNvPr>
          <p:cNvSpPr txBox="1"/>
          <p:nvPr/>
        </p:nvSpPr>
        <p:spPr>
          <a:xfrm>
            <a:off x="114300" y="1568480"/>
            <a:ext cx="8542750" cy="47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/>
              <a:t>H. </a:t>
            </a:r>
            <a:r>
              <a:rPr lang="en-ID" err="1"/>
              <a:t>Akid</a:t>
            </a:r>
            <a:r>
              <a:rPr lang="en-ID"/>
              <a:t> and M. B. </a:t>
            </a:r>
            <a:r>
              <a:rPr lang="en-ID" err="1"/>
              <a:t>Ayedl</a:t>
            </a:r>
            <a:r>
              <a:rPr lang="en-ID"/>
              <a:t>, "Toward NoSQL Graph Data Warehouse for Big Social Data Analysis," 2016. </a:t>
            </a:r>
            <a:endParaRPr lang="en-US"/>
          </a:p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/>
              <a:t>A. </a:t>
            </a:r>
            <a:r>
              <a:rPr lang="en-ID" err="1"/>
              <a:t>Ghrab</a:t>
            </a:r>
            <a:r>
              <a:rPr lang="en-ID"/>
              <a:t>, O. Romero, S. </a:t>
            </a:r>
            <a:r>
              <a:rPr lang="en-ID" err="1"/>
              <a:t>Jouili</a:t>
            </a:r>
            <a:r>
              <a:rPr lang="en-ID"/>
              <a:t> and S. </a:t>
            </a:r>
            <a:r>
              <a:rPr lang="en-ID" err="1"/>
              <a:t>Skhiri</a:t>
            </a:r>
            <a:r>
              <a:rPr lang="en-ID"/>
              <a:t>, "Graph BI &amp; Analytics: Current State and Future Challenges," 2018. </a:t>
            </a:r>
            <a:endParaRPr lang="en-US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/>
              <a:t>H. </a:t>
            </a:r>
            <a:r>
              <a:rPr lang="en-ID" err="1"/>
              <a:t>Akid</a:t>
            </a:r>
            <a:r>
              <a:rPr lang="en-ID"/>
              <a:t>, G. Frey, M. B. </a:t>
            </a:r>
            <a:r>
              <a:rPr lang="en-ID" err="1"/>
              <a:t>Ayed</a:t>
            </a:r>
            <a:r>
              <a:rPr lang="en-ID"/>
              <a:t> and N. </a:t>
            </a:r>
            <a:r>
              <a:rPr lang="en-ID" err="1"/>
              <a:t>Lachiche</a:t>
            </a:r>
            <a:r>
              <a:rPr lang="en-ID"/>
              <a:t>, "Performance of NoSQL Graph Implementations of Star vs. Snowflake Schemas," 2022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N. Thu, V. Ngoc and L. Binh, "An approach to constructing a graph data repository for course recommendation based on IT career goals in the context of big data," in </a:t>
            </a:r>
            <a:r>
              <a:rPr lang="en-ID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2022 IEEE International Conference on Big Data (IEEE </a:t>
            </a:r>
            <a:r>
              <a:rPr lang="en-ID" sz="1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BigData</a:t>
            </a:r>
            <a:r>
              <a:rPr lang="en-ID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2022)</a:t>
            </a:r>
            <a:r>
              <a:rPr lang="en-ID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Osaka, Japan, 2022.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B. P. Xuân and T. N. Lê, "</a:t>
            </a:r>
            <a:r>
              <a:rPr lang="en-ID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Nghiên</a:t>
            </a:r>
            <a:r>
              <a:rPr lang="en-ID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cứu</a:t>
            </a:r>
            <a:r>
              <a:rPr lang="en-ID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ID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nền</a:t>
            </a:r>
            <a:r>
              <a:rPr lang="en-ID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tảng</a:t>
            </a:r>
            <a:r>
              <a:rPr lang="en-ID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ID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ID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ID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ID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ID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thị</a:t>
            </a:r>
            <a:r>
              <a:rPr lang="en-ID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ID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ID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ID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tư</a:t>
            </a:r>
            <a:r>
              <a:rPr lang="en-ID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vấn</a:t>
            </a:r>
            <a:r>
              <a:rPr lang="en-ID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ID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ID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ID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," 2022. 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AB92DC3-24CB-4ADD-A731-F209D6DA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DC1D-CE67-4075-8718-E7AD823B52BF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Chỗ dành sẵn cho Chân trang 12">
            <a:extLst>
              <a:ext uri="{FF2B5EF4-FFF2-40B4-BE49-F238E27FC236}">
                <a16:creationId xmlns:a16="http://schemas.microsoft.com/office/drawing/2014/main" id="{0F5C6CBD-EEF2-2812-73D2-4BE22F85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</p:spTree>
    <p:extLst>
      <p:ext uri="{BB962C8B-B14F-4D97-AF65-F5344CB8AC3E}">
        <p14:creationId xmlns:p14="http://schemas.microsoft.com/office/powerpoint/2010/main" val="381992968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35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F6C06D0-4B31-4589-8D66-FA58B886A327}"/>
              </a:ext>
            </a:extLst>
          </p:cNvPr>
          <p:cNvSpPr txBox="1"/>
          <p:nvPr/>
        </p:nvSpPr>
        <p:spPr>
          <a:xfrm>
            <a:off x="525779" y="2601626"/>
            <a:ext cx="8233413" cy="1654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>
                <a:solidFill>
                  <a:schemeClr val="accent1">
                    <a:lumMod val="50000"/>
                  </a:schemeClr>
                </a:solidFill>
              </a:rPr>
              <a:t>CẢM </a:t>
            </a:r>
            <a:r>
              <a:rPr lang="vi-VN" sz="3600">
                <a:solidFill>
                  <a:schemeClr val="accent1">
                    <a:lumMod val="50000"/>
                  </a:schemeClr>
                </a:solidFill>
              </a:rPr>
              <a:t>Ơ</a:t>
            </a:r>
            <a:r>
              <a:rPr lang="en-US" sz="3600">
                <a:solidFill>
                  <a:schemeClr val="accent1">
                    <a:lumMod val="50000"/>
                  </a:schemeClr>
                </a:solidFill>
              </a:rPr>
              <a:t>N QUÝ THẦY CÔ VÀ MỌI NGƯỜI ĐÃ QUAN TÂM THEO DÕI.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CB1B9851-0DFB-439E-86A8-49E466D6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0822-D16A-4D5C-96AA-155B13C5B654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Chỗ dành sẵn cho Chân trang 12">
            <a:extLst>
              <a:ext uri="{FF2B5EF4-FFF2-40B4-BE49-F238E27FC236}">
                <a16:creationId xmlns:a16="http://schemas.microsoft.com/office/drawing/2014/main" id="{681B77F8-E349-0915-4AB4-C4512014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</p:spTree>
    <p:extLst>
      <p:ext uri="{BB962C8B-B14F-4D97-AF65-F5344CB8AC3E}">
        <p14:creationId xmlns:p14="http://schemas.microsoft.com/office/powerpoint/2010/main" val="586004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ình chữ nhật: Góc Tròn 28">
            <a:extLst>
              <a:ext uri="{FF2B5EF4-FFF2-40B4-BE49-F238E27FC236}">
                <a16:creationId xmlns:a16="http://schemas.microsoft.com/office/drawing/2014/main" id="{944A8CBC-299F-4637-A0BC-D576FA4C2E84}"/>
              </a:ext>
            </a:extLst>
          </p:cNvPr>
          <p:cNvSpPr/>
          <p:nvPr/>
        </p:nvSpPr>
        <p:spPr>
          <a:xfrm>
            <a:off x="6179560" y="4904398"/>
            <a:ext cx="2236364" cy="6889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solidFill>
                  <a:schemeClr val="bg1"/>
                </a:solidFill>
              </a:rPr>
              <a:t>Đồ thị</a:t>
            </a:r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EC9B3C7A-222F-4944-9FC3-FDC1FCA666ED}"/>
              </a:ext>
            </a:extLst>
          </p:cNvPr>
          <p:cNvSpPr/>
          <p:nvPr/>
        </p:nvSpPr>
        <p:spPr>
          <a:xfrm>
            <a:off x="1944826" y="4904399"/>
            <a:ext cx="2236364" cy="68893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solidFill>
                  <a:schemeClr val="bg1"/>
                </a:solidFill>
              </a:rPr>
              <a:t>Tài </a:t>
            </a:r>
            <a:r>
              <a:rPr lang="en-US" err="1">
                <a:solidFill>
                  <a:schemeClr val="bg1"/>
                </a:solidFill>
              </a:rPr>
              <a:t>liệu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Hình chữ nhật: Góc Tròn 26">
            <a:extLst>
              <a:ext uri="{FF2B5EF4-FFF2-40B4-BE49-F238E27FC236}">
                <a16:creationId xmlns:a16="http://schemas.microsoft.com/office/drawing/2014/main" id="{0056C3ED-A7B9-43D3-8F86-374675C96826}"/>
              </a:ext>
            </a:extLst>
          </p:cNvPr>
          <p:cNvSpPr/>
          <p:nvPr/>
        </p:nvSpPr>
        <p:spPr>
          <a:xfrm>
            <a:off x="6196345" y="2139285"/>
            <a:ext cx="2236364" cy="6889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solidFill>
                  <a:schemeClr val="bg1"/>
                </a:solidFill>
              </a:rPr>
              <a:t>Cột</a:t>
            </a: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EE7D169F-E11E-4155-93DB-1A2E46EF112A}"/>
              </a:ext>
            </a:extLst>
          </p:cNvPr>
          <p:cNvSpPr/>
          <p:nvPr/>
        </p:nvSpPr>
        <p:spPr>
          <a:xfrm>
            <a:off x="1961612" y="2139285"/>
            <a:ext cx="2236364" cy="6889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solidFill>
                  <a:schemeClr val="bg1"/>
                </a:solidFill>
              </a:rPr>
              <a:t>Khóa-Giá trị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4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 ĐẦU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ĐỀ XUẤT GIẢI PHÁP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5F63EF62-7DA1-46D1-B167-0F3D822FE8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" b="1549"/>
          <a:stretch/>
        </p:blipFill>
        <p:spPr>
          <a:xfrm>
            <a:off x="1098131" y="1620271"/>
            <a:ext cx="1726960" cy="172696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0B97A475-A14B-4C43-9CFE-A663A8EDF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r="7062"/>
          <a:stretch/>
        </p:blipFill>
        <p:spPr>
          <a:xfrm>
            <a:off x="1081346" y="4385385"/>
            <a:ext cx="1726960" cy="172696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303BEE30-910A-449A-90EE-E09668B0B3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" b="668"/>
          <a:stretch/>
        </p:blipFill>
        <p:spPr>
          <a:xfrm>
            <a:off x="5332865" y="1620271"/>
            <a:ext cx="1726960" cy="172696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4A82D454-826F-4253-A6BF-CF07AA1FC4F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4" b="1754"/>
          <a:stretch/>
        </p:blipFill>
        <p:spPr>
          <a:xfrm>
            <a:off x="5316080" y="4385385"/>
            <a:ext cx="1726960" cy="172696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7DAE8E9-90E6-40D2-BF8A-49883F5E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16A1-D875-4267-808B-A859F7D26584}" type="datetime1">
              <a:rPr lang="en-US" smtClean="0"/>
              <a:t>4/20/2023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F96CB-9330-9B78-5A96-06E967BF4B72}"/>
              </a:ext>
            </a:extLst>
          </p:cNvPr>
          <p:cNvSpPr txBox="1"/>
          <p:nvPr/>
        </p:nvSpPr>
        <p:spPr>
          <a:xfrm>
            <a:off x="3571844" y="3495047"/>
            <a:ext cx="20003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Mô hình </a:t>
            </a:r>
          </a:p>
          <a:p>
            <a:pPr algn="ctr"/>
            <a:r>
              <a:rPr lang="en-US"/>
              <a:t>CSDL NoSQL</a:t>
            </a:r>
            <a:endParaRPr lang="en-ID"/>
          </a:p>
        </p:txBody>
      </p:sp>
      <p:sp>
        <p:nvSpPr>
          <p:cNvPr id="15" name="Chỗ dành sẵn cho Chân trang 12">
            <a:extLst>
              <a:ext uri="{FF2B5EF4-FFF2-40B4-BE49-F238E27FC236}">
                <a16:creationId xmlns:a16="http://schemas.microsoft.com/office/drawing/2014/main" id="{6C8C065F-BED8-AD6D-A837-4643B347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</p:spTree>
    <p:extLst>
      <p:ext uri="{BB962C8B-B14F-4D97-AF65-F5344CB8AC3E}">
        <p14:creationId xmlns:p14="http://schemas.microsoft.com/office/powerpoint/2010/main" val="2264069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7" grpId="0" animBg="1"/>
      <p:bldP spid="9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5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 ĐẦU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ĐỀ XUẤT GIẢI PHÁP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7DAE8E9-90E6-40D2-BF8A-49883F5E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16A1-D875-4267-808B-A859F7D26584}" type="datetime1">
              <a:rPr lang="en-US" smtClean="0"/>
              <a:t>4/20/2023</a:t>
            </a:fld>
            <a:endParaRPr lang="en-US"/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CBEF2ED-2B6F-D762-E61B-D4B62A674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65321"/>
              </p:ext>
            </p:extLst>
          </p:nvPr>
        </p:nvGraphicFramePr>
        <p:xfrm>
          <a:off x="114300" y="1530235"/>
          <a:ext cx="2959640" cy="174213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94734">
                  <a:extLst>
                    <a:ext uri="{9D8B030D-6E8A-4147-A177-3AD203B41FA5}">
                      <a16:colId xmlns:a16="http://schemas.microsoft.com/office/drawing/2014/main" val="2395634453"/>
                    </a:ext>
                  </a:extLst>
                </a:gridCol>
                <a:gridCol w="1964906">
                  <a:extLst>
                    <a:ext uri="{9D8B030D-6E8A-4147-A177-3AD203B41FA5}">
                      <a16:colId xmlns:a16="http://schemas.microsoft.com/office/drawing/2014/main" val="2300999300"/>
                    </a:ext>
                  </a:extLst>
                </a:gridCol>
              </a:tblGrid>
              <a:tr h="414345">
                <a:tc>
                  <a:txBody>
                    <a:bodyPr/>
                    <a:lstStyle/>
                    <a:p>
                      <a:r>
                        <a:rPr lang="en-US"/>
                        <a:t>0x235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Philip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24973"/>
                  </a:ext>
                </a:extLst>
              </a:tr>
              <a:tr h="463574">
                <a:tc>
                  <a:txBody>
                    <a:bodyPr/>
                    <a:lstStyle/>
                    <a:p>
                      <a:r>
                        <a:rPr lang="en-US"/>
                        <a:t>0xCD21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Neo4j Chicago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3607"/>
                  </a:ext>
                </a:extLst>
              </a:tr>
              <a:tr h="459287">
                <a:tc>
                  <a:txBody>
                    <a:bodyPr/>
                    <a:lstStyle/>
                    <a:p>
                      <a:r>
                        <a:rPr lang="en-US"/>
                        <a:t>0x3821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{PPR, RB, NL}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09060"/>
                  </a:ext>
                </a:extLst>
              </a:tr>
              <a:tr h="404928">
                <a:tc>
                  <a:txBody>
                    <a:bodyPr/>
                    <a:lstStyle/>
                    <a:p>
                      <a:r>
                        <a:rPr lang="en-US"/>
                        <a:t>0x3821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{CHI, SFO, BOS}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35126"/>
                  </a:ext>
                </a:extLst>
              </a:tr>
            </a:tbl>
          </a:graphicData>
        </a:graphic>
      </p:graphicFrame>
      <p:graphicFrame>
        <p:nvGraphicFramePr>
          <p:cNvPr id="26" name="Table 29">
            <a:extLst>
              <a:ext uri="{FF2B5EF4-FFF2-40B4-BE49-F238E27FC236}">
                <a16:creationId xmlns:a16="http://schemas.microsoft.com/office/drawing/2014/main" id="{548B4DE9-1B45-0313-2A7B-B4ECB73D1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568570"/>
              </p:ext>
            </p:extLst>
          </p:nvPr>
        </p:nvGraphicFramePr>
        <p:xfrm>
          <a:off x="3433864" y="1530235"/>
          <a:ext cx="5595836" cy="1452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4928">
                  <a:extLst>
                    <a:ext uri="{9D8B030D-6E8A-4147-A177-3AD203B41FA5}">
                      <a16:colId xmlns:a16="http://schemas.microsoft.com/office/drawing/2014/main" val="734970921"/>
                    </a:ext>
                  </a:extLst>
                </a:gridCol>
                <a:gridCol w="1001948">
                  <a:extLst>
                    <a:ext uri="{9D8B030D-6E8A-4147-A177-3AD203B41FA5}">
                      <a16:colId xmlns:a16="http://schemas.microsoft.com/office/drawing/2014/main" val="1068956433"/>
                    </a:ext>
                  </a:extLst>
                </a:gridCol>
                <a:gridCol w="651754">
                  <a:extLst>
                    <a:ext uri="{9D8B030D-6E8A-4147-A177-3AD203B41FA5}">
                      <a16:colId xmlns:a16="http://schemas.microsoft.com/office/drawing/2014/main" val="2803006617"/>
                    </a:ext>
                  </a:extLst>
                </a:gridCol>
                <a:gridCol w="1147863">
                  <a:extLst>
                    <a:ext uri="{9D8B030D-6E8A-4147-A177-3AD203B41FA5}">
                      <a16:colId xmlns:a16="http://schemas.microsoft.com/office/drawing/2014/main" val="2510738087"/>
                    </a:ext>
                  </a:extLst>
                </a:gridCol>
                <a:gridCol w="1809343">
                  <a:extLst>
                    <a:ext uri="{9D8B030D-6E8A-4147-A177-3AD203B41FA5}">
                      <a16:colId xmlns:a16="http://schemas.microsoft.com/office/drawing/2014/main" val="27452952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UID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Members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Groups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222211"/>
                  </a:ext>
                </a:extLst>
              </a:tr>
              <a:tr h="446395">
                <a:tc>
                  <a:txBody>
                    <a:bodyPr/>
                    <a:lstStyle/>
                    <a:p>
                      <a:r>
                        <a:rPr lang="en-US"/>
                        <a:t>0x235C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Philip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PPR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CHI, SFO, BOS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55988"/>
                  </a:ext>
                </a:extLst>
              </a:tr>
              <a:tr h="624008">
                <a:tc>
                  <a:txBody>
                    <a:bodyPr/>
                    <a:lstStyle/>
                    <a:p>
                      <a:r>
                        <a:rPr lang="en-US"/>
                        <a:t>0xCD21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Neo4j</a:t>
                      </a:r>
                    </a:p>
                    <a:p>
                      <a:r>
                        <a:rPr lang="en-US"/>
                        <a:t>Chicago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CHI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PPR, RB, NL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63659"/>
                  </a:ext>
                </a:extLst>
              </a:tr>
            </a:tbl>
          </a:graphicData>
        </a:graphic>
      </p:graphicFrame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52D41C4D-F1CD-1051-6C30-FC2818A3A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86592"/>
              </p:ext>
            </p:extLst>
          </p:nvPr>
        </p:nvGraphicFramePr>
        <p:xfrm>
          <a:off x="1055293" y="3667400"/>
          <a:ext cx="7232674" cy="810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31119">
                  <a:extLst>
                    <a:ext uri="{9D8B030D-6E8A-4147-A177-3AD203B41FA5}">
                      <a16:colId xmlns:a16="http://schemas.microsoft.com/office/drawing/2014/main" val="3741112168"/>
                    </a:ext>
                  </a:extLst>
                </a:gridCol>
                <a:gridCol w="5901555">
                  <a:extLst>
                    <a:ext uri="{9D8B030D-6E8A-4147-A177-3AD203B41FA5}">
                      <a16:colId xmlns:a16="http://schemas.microsoft.com/office/drawing/2014/main" val="4051954061"/>
                    </a:ext>
                  </a:extLst>
                </a:gridCol>
              </a:tblGrid>
              <a:tr h="266558">
                <a:tc>
                  <a:txBody>
                    <a:bodyPr/>
                    <a:lstStyle/>
                    <a:p>
                      <a:r>
                        <a:rPr lang="en-US"/>
                        <a:t>0x235C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{name: Philip, UID: PPR, Groups: [CHI, SFO, BOS]}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63312"/>
                  </a:ext>
                </a:extLst>
              </a:tr>
              <a:tr h="444533">
                <a:tc>
                  <a:txBody>
                    <a:bodyPr/>
                    <a:lstStyle/>
                    <a:p>
                      <a:r>
                        <a:rPr lang="en-US"/>
                        <a:t>0xCD21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{ name: Neo4j Chicago</a:t>
                      </a:r>
                      <a:r>
                        <a:rPr lang="en-ID"/>
                        <a:t>, UID: CHI, Member:[</a:t>
                      </a:r>
                      <a:r>
                        <a:rPr lang="en-US"/>
                        <a:t>PPR, RB, NL]}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20482"/>
                  </a:ext>
                </a:extLst>
              </a:tr>
            </a:tbl>
          </a:graphicData>
        </a:graphic>
      </p:graphicFrame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9CCE0E41-02ED-9A33-B433-8CC82F4D2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29081"/>
              </p:ext>
            </p:extLst>
          </p:nvPr>
        </p:nvGraphicFramePr>
        <p:xfrm>
          <a:off x="214445" y="4927547"/>
          <a:ext cx="3482061" cy="370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58131">
                  <a:extLst>
                    <a:ext uri="{9D8B030D-6E8A-4147-A177-3AD203B41FA5}">
                      <a16:colId xmlns:a16="http://schemas.microsoft.com/office/drawing/2014/main" val="3062382890"/>
                    </a:ext>
                  </a:extLst>
                </a:gridCol>
                <a:gridCol w="2623930">
                  <a:extLst>
                    <a:ext uri="{9D8B030D-6E8A-4147-A177-3AD203B41FA5}">
                      <a16:colId xmlns:a16="http://schemas.microsoft.com/office/drawing/2014/main" val="16594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ABK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name: Philip, UID: PPR 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92617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03C96ED-73A0-62E5-B691-3E77AE443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50072"/>
              </p:ext>
            </p:extLst>
          </p:nvPr>
        </p:nvGraphicFramePr>
        <p:xfrm>
          <a:off x="4487818" y="5629929"/>
          <a:ext cx="4113143" cy="50922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574499">
                  <a:extLst>
                    <a:ext uri="{9D8B030D-6E8A-4147-A177-3AD203B41FA5}">
                      <a16:colId xmlns:a16="http://schemas.microsoft.com/office/drawing/2014/main" val="3062382890"/>
                    </a:ext>
                  </a:extLst>
                </a:gridCol>
                <a:gridCol w="3538644">
                  <a:extLst>
                    <a:ext uri="{9D8B030D-6E8A-4147-A177-3AD203B41FA5}">
                      <a16:colId xmlns:a16="http://schemas.microsoft.com/office/drawing/2014/main" val="16594936"/>
                    </a:ext>
                  </a:extLst>
                </a:gridCol>
              </a:tblGrid>
              <a:tr h="509223">
                <a:tc>
                  <a:txBody>
                    <a:bodyPr/>
                    <a:lstStyle/>
                    <a:p>
                      <a:r>
                        <a:rPr lang="en-US"/>
                        <a:t>NI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name: Neo4j Chicago, UID: CHI 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92617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110937-8165-AFD6-055A-B27A0BD138C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 flipV="1">
            <a:off x="3696506" y="5112967"/>
            <a:ext cx="791312" cy="771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3BEA25-AE58-B6C4-7962-B2431EF9055A}"/>
              </a:ext>
            </a:extLst>
          </p:cNvPr>
          <p:cNvSpPr txBox="1"/>
          <p:nvPr/>
        </p:nvSpPr>
        <p:spPr>
          <a:xfrm>
            <a:off x="3073940" y="5455408"/>
            <a:ext cx="14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Member since: 2021</a:t>
            </a:r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7966C1-90DC-290F-7DCD-294225102BE2}"/>
              </a:ext>
            </a:extLst>
          </p:cNvPr>
          <p:cNvSpPr/>
          <p:nvPr/>
        </p:nvSpPr>
        <p:spPr>
          <a:xfrm>
            <a:off x="114300" y="4767593"/>
            <a:ext cx="8716549" cy="147403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hỗ dành sẵn cho Chân trang 12">
            <a:extLst>
              <a:ext uri="{FF2B5EF4-FFF2-40B4-BE49-F238E27FC236}">
                <a16:creationId xmlns:a16="http://schemas.microsoft.com/office/drawing/2014/main" id="{9CA09382-EC37-1FE6-F3DC-AADC3338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  <p:sp>
        <p:nvSpPr>
          <p:cNvPr id="5" name="Hộp Văn bản 19">
            <a:extLst>
              <a:ext uri="{FF2B5EF4-FFF2-40B4-BE49-F238E27FC236}">
                <a16:creationId xmlns:a16="http://schemas.microsoft.com/office/drawing/2014/main" id="{80764CD0-E82F-9076-88C9-387D3626FD0D}"/>
              </a:ext>
            </a:extLst>
          </p:cNvPr>
          <p:cNvSpPr txBox="1"/>
          <p:nvPr/>
        </p:nvSpPr>
        <p:spPr>
          <a:xfrm>
            <a:off x="737453" y="3277855"/>
            <a:ext cx="1507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Dạng khóa-giá trị</a:t>
            </a:r>
          </a:p>
        </p:txBody>
      </p:sp>
      <p:sp>
        <p:nvSpPr>
          <p:cNvPr id="8" name="Hộp Văn bản 19">
            <a:extLst>
              <a:ext uri="{FF2B5EF4-FFF2-40B4-BE49-F238E27FC236}">
                <a16:creationId xmlns:a16="http://schemas.microsoft.com/office/drawing/2014/main" id="{8040A25F-4406-27E3-99F1-C0E37BC2D94A}"/>
              </a:ext>
            </a:extLst>
          </p:cNvPr>
          <p:cNvSpPr txBox="1"/>
          <p:nvPr/>
        </p:nvSpPr>
        <p:spPr>
          <a:xfrm>
            <a:off x="5733847" y="2969842"/>
            <a:ext cx="99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Dạng cột</a:t>
            </a:r>
          </a:p>
        </p:txBody>
      </p:sp>
      <p:sp>
        <p:nvSpPr>
          <p:cNvPr id="9" name="Hộp Văn bản 19">
            <a:extLst>
              <a:ext uri="{FF2B5EF4-FFF2-40B4-BE49-F238E27FC236}">
                <a16:creationId xmlns:a16="http://schemas.microsoft.com/office/drawing/2014/main" id="{18550A22-BACB-BDDA-A781-92A180A354A7}"/>
              </a:ext>
            </a:extLst>
          </p:cNvPr>
          <p:cNvSpPr txBox="1"/>
          <p:nvPr/>
        </p:nvSpPr>
        <p:spPr>
          <a:xfrm>
            <a:off x="4478630" y="4459815"/>
            <a:ext cx="1255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Dạng tài liệu</a:t>
            </a:r>
          </a:p>
        </p:txBody>
      </p:sp>
      <p:sp>
        <p:nvSpPr>
          <p:cNvPr id="10" name="Hộp Văn bản 19">
            <a:extLst>
              <a:ext uri="{FF2B5EF4-FFF2-40B4-BE49-F238E27FC236}">
                <a16:creationId xmlns:a16="http://schemas.microsoft.com/office/drawing/2014/main" id="{9C73D423-22FB-B836-F8F6-8959E0D35A7B}"/>
              </a:ext>
            </a:extLst>
          </p:cNvPr>
          <p:cNvSpPr txBox="1"/>
          <p:nvPr/>
        </p:nvSpPr>
        <p:spPr>
          <a:xfrm>
            <a:off x="4958836" y="5103247"/>
            <a:ext cx="1255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Dạng đồ thị</a:t>
            </a:r>
          </a:p>
        </p:txBody>
      </p:sp>
    </p:spTree>
    <p:extLst>
      <p:ext uri="{BB962C8B-B14F-4D97-AF65-F5344CB8AC3E}">
        <p14:creationId xmlns:p14="http://schemas.microsoft.com/office/powerpoint/2010/main" val="3110471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 animBg="1"/>
      <p:bldP spid="5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6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 ĐẦU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MỤC TIÊU ĐỀ TÀI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17B4D11-86F2-4275-8230-7ABA7640DDAC}"/>
              </a:ext>
            </a:extLst>
          </p:cNvPr>
          <p:cNvSpPr txBox="1"/>
          <p:nvPr/>
        </p:nvSpPr>
        <p:spPr>
          <a:xfrm>
            <a:off x="771525" y="2878179"/>
            <a:ext cx="7562850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</a:rPr>
              <a:t>Áp dụng CSDL đồ thị vào hệ thống </a:t>
            </a:r>
            <a:r>
              <a:rPr lang="en-US" sz="2400" err="1">
                <a:solidFill>
                  <a:srgbClr val="000000"/>
                </a:solidFill>
              </a:rPr>
              <a:t>kho</a:t>
            </a:r>
            <a:r>
              <a:rPr lang="en-US" sz="2400">
                <a:solidFill>
                  <a:srgbClr val="000000"/>
                </a:solidFill>
              </a:rPr>
              <a:t> dữ </a:t>
            </a:r>
            <a:r>
              <a:rPr lang="en-US" sz="2400" err="1">
                <a:solidFill>
                  <a:srgbClr val="000000"/>
                </a:solidFill>
              </a:rPr>
              <a:t>liệu</a:t>
            </a:r>
            <a:r>
              <a:rPr lang="en-US" sz="2400">
                <a:solidFill>
                  <a:srgbClr val="000000"/>
                </a:solidFill>
              </a:rPr>
              <a:t> phục vụ </a:t>
            </a:r>
            <a:r>
              <a:rPr lang="en-US" sz="2400" err="1">
                <a:solidFill>
                  <a:srgbClr val="000000"/>
                </a:solidFill>
              </a:rPr>
              <a:t>cho</a:t>
            </a:r>
            <a:r>
              <a:rPr lang="en-US" sz="2400">
                <a:solidFill>
                  <a:srgbClr val="000000"/>
                </a:solidFill>
              </a:rPr>
              <a:t> bài toán về đề </a:t>
            </a:r>
            <a:r>
              <a:rPr lang="en-US" sz="2400" err="1">
                <a:solidFill>
                  <a:srgbClr val="000000"/>
                </a:solidFill>
              </a:rPr>
              <a:t>xuất</a:t>
            </a:r>
            <a:r>
              <a:rPr lang="en-US" sz="2400">
                <a:solidFill>
                  <a:srgbClr val="000000"/>
                </a:solidFill>
              </a:rPr>
              <a:t> khóa học </a:t>
            </a:r>
            <a:r>
              <a:rPr lang="en-US" sz="2400" err="1">
                <a:solidFill>
                  <a:srgbClr val="000000"/>
                </a:solidFill>
              </a:rPr>
              <a:t>dựa</a:t>
            </a:r>
            <a:r>
              <a:rPr lang="en-US" sz="2400">
                <a:solidFill>
                  <a:srgbClr val="000000"/>
                </a:solidFill>
              </a:rPr>
              <a:t> trên mục </a:t>
            </a:r>
            <a:r>
              <a:rPr lang="en-US" sz="2400" err="1">
                <a:solidFill>
                  <a:srgbClr val="000000"/>
                </a:solidFill>
              </a:rPr>
              <a:t>tiêu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nghề</a:t>
            </a:r>
            <a:r>
              <a:rPr lang="en-US" sz="2400">
                <a:solidFill>
                  <a:srgbClr val="000000"/>
                </a:solidFill>
              </a:rPr>
              <a:t> nghiệp CNTT </a:t>
            </a:r>
            <a:endParaRPr lang="en-US" sz="2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AA9E444-8768-4C53-ADBA-32E466C6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A6F4-0C68-48BD-8765-38082AEFD1F3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51AC01-9B09-7641-A0D4-12BA2EEAC381}"/>
              </a:ext>
            </a:extLst>
          </p:cNvPr>
          <p:cNvSpPr/>
          <p:nvPr/>
        </p:nvSpPr>
        <p:spPr>
          <a:xfrm>
            <a:off x="581025" y="2759414"/>
            <a:ext cx="7962900" cy="192549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Chỗ dành sẵn cho Chân trang 12">
            <a:extLst>
              <a:ext uri="{FF2B5EF4-FFF2-40B4-BE49-F238E27FC236}">
                <a16:creationId xmlns:a16="http://schemas.microsoft.com/office/drawing/2014/main" id="{BC3ED3CA-7E4B-6FB0-BAF6-AFC6E6E2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</p:spTree>
    <p:extLst>
      <p:ext uri="{BB962C8B-B14F-4D97-AF65-F5344CB8AC3E}">
        <p14:creationId xmlns:p14="http://schemas.microsoft.com/office/powerpoint/2010/main" val="119624639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7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 ĐẦU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MỤC TIÊU ĐỀ TÀI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AA9E444-8768-4C53-ADBA-32E466C6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A6F4-0C68-48BD-8765-38082AEFD1F3}" type="datetime1">
              <a:rPr lang="en-US" smtClean="0"/>
              <a:t>4/20/2023</a:t>
            </a:fld>
            <a:endParaRPr lang="en-US"/>
          </a:p>
        </p:txBody>
      </p:sp>
      <p:sp>
        <p:nvSpPr>
          <p:cNvPr id="8" name="Chỗ dành sẵn cho Chân trang 12">
            <a:extLst>
              <a:ext uri="{FF2B5EF4-FFF2-40B4-BE49-F238E27FC236}">
                <a16:creationId xmlns:a16="http://schemas.microsoft.com/office/drawing/2014/main" id="{BC3ED3CA-7E4B-6FB0-BAF6-AFC6E6E2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36634-6EAE-4D00-B4C0-DD47DE6EF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04" y="2278951"/>
            <a:ext cx="3092836" cy="78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etnamWorks.com - Home | Facebook">
            <a:extLst>
              <a:ext uri="{FF2B5EF4-FFF2-40B4-BE49-F238E27FC236}">
                <a16:creationId xmlns:a16="http://schemas.microsoft.com/office/drawing/2014/main" id="{08352B23-BC09-07AC-396D-36D4C7910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616" y="1822257"/>
            <a:ext cx="1698948" cy="169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Tviec | Top IT Jobs for You">
            <a:extLst>
              <a:ext uri="{FF2B5EF4-FFF2-40B4-BE49-F238E27FC236}">
                <a16:creationId xmlns:a16="http://schemas.microsoft.com/office/drawing/2014/main" id="{C9DCD93E-A631-D371-B10E-85EDA49B0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16" y="1956816"/>
            <a:ext cx="1472184" cy="147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lints - Kênh Tuyển Dụng - Trang Tìm Kiếm Việc Làm Uy Tín">
            <a:extLst>
              <a:ext uri="{FF2B5EF4-FFF2-40B4-BE49-F238E27FC236}">
                <a16:creationId xmlns:a16="http://schemas.microsoft.com/office/drawing/2014/main" id="{4E41DB9E-6B97-69D4-69D4-F8A039AE2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436" y="3756105"/>
            <a:ext cx="2167128" cy="21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59745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8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 ĐẦU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PHẠM VI BÀI TOÁN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624AF51-C016-41F0-8E2D-C1C51072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E2DC-CDAE-45F1-8BD5-0545B955FD49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4DA26-E5C9-5748-2F47-754199E3182E}"/>
              </a:ext>
            </a:extLst>
          </p:cNvPr>
          <p:cNvSpPr txBox="1"/>
          <p:nvPr/>
        </p:nvSpPr>
        <p:spPr>
          <a:xfrm>
            <a:off x="588510" y="1689592"/>
            <a:ext cx="4177826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sz="20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Nhóm</a:t>
            </a:r>
            <a:r>
              <a:rPr lang="en-ID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chức</a:t>
            </a:r>
            <a:r>
              <a:rPr lang="en-ID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năng</a:t>
            </a:r>
            <a:r>
              <a:rPr lang="en-ID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phân</a:t>
            </a:r>
            <a:r>
              <a:rPr lang="en-ID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tích</a:t>
            </a:r>
            <a:r>
              <a:rPr lang="en-ID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thống</a:t>
            </a:r>
            <a:r>
              <a:rPr lang="en-ID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kê</a:t>
            </a:r>
            <a:r>
              <a:rPr lang="en-ID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 </a:t>
            </a:r>
            <a:endParaRPr lang="en-ID" sz="200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9469F-1023-93DC-234C-7F0128ABF00A}"/>
              </a:ext>
            </a:extLst>
          </p:cNvPr>
          <p:cNvSpPr txBox="1"/>
          <p:nvPr/>
        </p:nvSpPr>
        <p:spPr>
          <a:xfrm>
            <a:off x="3344042" y="2320084"/>
            <a:ext cx="3289034" cy="40010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sz="20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Nhóm</a:t>
            </a:r>
            <a:r>
              <a:rPr lang="en-ID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chức</a:t>
            </a:r>
            <a:r>
              <a:rPr lang="en-ID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năng</a:t>
            </a:r>
            <a:r>
              <a:rPr lang="en-ID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tìm</a:t>
            </a:r>
            <a:r>
              <a:rPr lang="en-ID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kiếm</a:t>
            </a:r>
            <a:r>
              <a:rPr lang="en-ID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 </a:t>
            </a:r>
            <a:endParaRPr lang="en-ID" sz="200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CDFBF-A62C-2CA5-EDCA-327D41DC3FEF}"/>
              </a:ext>
            </a:extLst>
          </p:cNvPr>
          <p:cNvSpPr txBox="1"/>
          <p:nvPr/>
        </p:nvSpPr>
        <p:spPr>
          <a:xfrm>
            <a:off x="5572305" y="2880648"/>
            <a:ext cx="3289034" cy="40010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sz="20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Nhóm</a:t>
            </a:r>
            <a:r>
              <a:rPr lang="en-ID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chức</a:t>
            </a:r>
            <a:r>
              <a:rPr lang="en-ID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năng</a:t>
            </a:r>
            <a:r>
              <a:rPr lang="en-ID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tư</a:t>
            </a:r>
            <a:r>
              <a:rPr lang="en-ID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Times New Roman" panose="02020603050405020304" pitchFamily="18" charset="0"/>
              </a:rPr>
              <a:t>vấn</a:t>
            </a:r>
            <a:endParaRPr lang="en-ID" sz="200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0FBA8-BA1B-5262-E376-F9C1BB3A4910}"/>
              </a:ext>
            </a:extLst>
          </p:cNvPr>
          <p:cNvSpPr txBox="1"/>
          <p:nvPr/>
        </p:nvSpPr>
        <p:spPr>
          <a:xfrm>
            <a:off x="650548" y="3696644"/>
            <a:ext cx="8231576" cy="192360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 algn="just" fontAlgn="base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1: Trong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CNTT,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ID" sz="18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ID" sz="18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ưa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chuộng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2: Trong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ID" sz="18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ID" sz="18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ID" sz="18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ID" sz="18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ID" sz="18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ID" sz="18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ID" sz="18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D73B2-A84A-E81D-9628-2CEA3ECC757B}"/>
              </a:ext>
            </a:extLst>
          </p:cNvPr>
          <p:cNvSpPr txBox="1"/>
          <p:nvPr/>
        </p:nvSpPr>
        <p:spPr>
          <a:xfrm>
            <a:off x="663749" y="3696643"/>
            <a:ext cx="8242718" cy="120032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ID" sz="18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trà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ID" sz="18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64C435-9156-AD33-51FA-3728714C7232}"/>
              </a:ext>
            </a:extLst>
          </p:cNvPr>
          <p:cNvSpPr txBox="1"/>
          <p:nvPr/>
        </p:nvSpPr>
        <p:spPr>
          <a:xfrm>
            <a:off x="607357" y="3625372"/>
            <a:ext cx="8317957" cy="223651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 algn="just" fontAlgn="base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ID" sz="18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ID" sz="18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ID" sz="18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ID" sz="18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ID" sz="18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ID" sz="18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6: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ID" sz="18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ID" sz="18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err="1"/>
              <a:t>cung</a:t>
            </a:r>
            <a:r>
              <a:rPr lang="en-ID"/>
              <a:t> </a:t>
            </a:r>
            <a:r>
              <a:rPr lang="en-ID" err="1"/>
              <a:t>cấp</a:t>
            </a:r>
            <a:r>
              <a:rPr lang="en-ID"/>
              <a:t> </a:t>
            </a:r>
            <a:r>
              <a:rPr lang="en-ID" err="1"/>
              <a:t>khóa</a:t>
            </a:r>
            <a:r>
              <a:rPr lang="en-ID"/>
              <a:t> </a:t>
            </a:r>
            <a:r>
              <a:rPr lang="en-ID" err="1"/>
              <a:t>học</a:t>
            </a:r>
            <a:r>
              <a:rPr lang="en-ID"/>
              <a:t> </a:t>
            </a:r>
            <a:r>
              <a:rPr lang="en-ID" err="1"/>
              <a:t>trực</a:t>
            </a:r>
            <a:r>
              <a:rPr lang="en-ID"/>
              <a:t> </a:t>
            </a:r>
            <a:r>
              <a:rPr lang="en-ID" err="1"/>
              <a:t>tuyến</a:t>
            </a:r>
            <a:r>
              <a:rPr lang="en-ID"/>
              <a:t> </a:t>
            </a:r>
            <a:r>
              <a:rPr lang="en-ID" err="1"/>
              <a:t>mở</a:t>
            </a:r>
            <a:r>
              <a:rPr lang="en-ID"/>
              <a:t> </a:t>
            </a:r>
            <a:r>
              <a:rPr lang="en-ID" err="1"/>
              <a:t>đại</a:t>
            </a:r>
            <a:r>
              <a:rPr lang="en-ID"/>
              <a:t> </a:t>
            </a:r>
            <a:r>
              <a:rPr lang="en-ID" err="1"/>
              <a:t>trà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ID" sz="18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u="sng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ID" sz="1800" u="sng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ID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D"/>
          </a:p>
        </p:txBody>
      </p:sp>
      <p:sp>
        <p:nvSpPr>
          <p:cNvPr id="3" name="Chỗ dành sẵn cho Chân trang 12">
            <a:extLst>
              <a:ext uri="{FF2B5EF4-FFF2-40B4-BE49-F238E27FC236}">
                <a16:creationId xmlns:a16="http://schemas.microsoft.com/office/drawing/2014/main" id="{E10715F8-E519-15D8-852A-DEE8764F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C48CD-976B-A297-FDAC-1F07AF14AC59}"/>
              </a:ext>
            </a:extLst>
          </p:cNvPr>
          <p:cNvSpPr txBox="1"/>
          <p:nvPr/>
        </p:nvSpPr>
        <p:spPr>
          <a:xfrm>
            <a:off x="2168037" y="4106075"/>
            <a:ext cx="5641043" cy="12890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/>
              <a:t>Thiết</a:t>
            </a:r>
            <a:r>
              <a:rPr lang="en-US"/>
              <a:t> kế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trên mô hình đồ thị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/>
              <a:t>Thiết</a:t>
            </a:r>
            <a:r>
              <a:rPr lang="en-US"/>
              <a:t> kế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nhóm </a:t>
            </a:r>
            <a:r>
              <a:rPr lang="en-US" err="1"/>
              <a:t>chức</a:t>
            </a:r>
            <a:r>
              <a:rPr lang="en-US"/>
              <a:t> năng trên mô hình đồ thị</a:t>
            </a:r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DF1721C-BFD5-7BEF-493B-32F43471E6DC}"/>
              </a:ext>
            </a:extLst>
          </p:cNvPr>
          <p:cNvSpPr/>
          <p:nvPr/>
        </p:nvSpPr>
        <p:spPr>
          <a:xfrm>
            <a:off x="965200" y="4492424"/>
            <a:ext cx="939222" cy="24213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0631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0" animBg="1"/>
      <p:bldP spid="16" grpId="1" animBg="1"/>
      <p:bldP spid="16" grpId="2" animBg="1"/>
      <p:bldP spid="16" grpId="3" animBg="1"/>
      <p:bldP spid="16" grpId="4" animBg="1"/>
      <p:bldP spid="8" grpId="0" animBg="1"/>
      <p:bldP spid="8" grpId="1" animBg="1"/>
      <p:bldP spid="8" grpId="2" animBg="1"/>
      <p:bldP spid="8" grpId="3" animBg="1"/>
      <p:bldP spid="13" grpId="0" animBg="1"/>
      <p:bldP spid="13" grpId="1" animBg="1"/>
      <p:bldP spid="13" grpId="2" animBg="1"/>
      <p:bldP spid="13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C5A2D0AE-EE67-4667-A6D9-AC11EA2C6D73}"/>
              </a:ext>
            </a:extLst>
          </p:cNvPr>
          <p:cNvSpPr/>
          <p:nvPr/>
        </p:nvSpPr>
        <p:spPr>
          <a:xfrm>
            <a:off x="0" y="6356351"/>
            <a:ext cx="9144000" cy="509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FDD7D78F-F73B-4EC5-B4C2-626446C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0713-F27E-4E0A-A400-2EF4BAC72110}" type="slidenum">
              <a:rPr lang="en-US" smtClean="0"/>
              <a:t>9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FD26B0F-F31B-4236-9C75-05365DEA7BE4}"/>
              </a:ext>
            </a:extLst>
          </p:cNvPr>
          <p:cNvSpPr/>
          <p:nvPr/>
        </p:nvSpPr>
        <p:spPr>
          <a:xfrm>
            <a:off x="0" y="-1993"/>
            <a:ext cx="9144000" cy="859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02B185-31C3-4272-9AF6-5B3DD91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0401"/>
            <a:ext cx="829849" cy="65190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EEC04D0-EAEF-4F12-A74F-B10A4A2E3091}"/>
              </a:ext>
            </a:extLst>
          </p:cNvPr>
          <p:cNvSpPr/>
          <p:nvPr/>
        </p:nvSpPr>
        <p:spPr>
          <a:xfrm>
            <a:off x="0" y="884488"/>
            <a:ext cx="9144000" cy="509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QUY TRÌNH THỰC HIỆN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8C2842A2-17FF-4DE5-9A74-58E24ECD402C}"/>
              </a:ext>
            </a:extLst>
          </p:cNvPr>
          <p:cNvSpPr txBox="1"/>
          <p:nvPr/>
        </p:nvSpPr>
        <p:spPr>
          <a:xfrm>
            <a:off x="867182" y="2170881"/>
            <a:ext cx="204094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vi-VN" sz="2400">
                <a:solidFill>
                  <a:schemeClr val="accent1">
                    <a:lumMod val="50000"/>
                  </a:schemeClr>
                </a:solidFill>
              </a:rPr>
              <a:t>Cơ</a:t>
            </a: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 sở nền </a:t>
            </a:r>
            <a:r>
              <a:rPr lang="en-US" sz="2400" err="1">
                <a:solidFill>
                  <a:schemeClr val="accent1">
                    <a:lumMod val="50000"/>
                  </a:schemeClr>
                </a:solidFill>
              </a:rPr>
              <a:t>tảng</a:t>
            </a:r>
            <a:endParaRPr lang="en-US" sz="2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8EEBCECD-CE45-4699-BA92-8F7EB32D8AB7}"/>
              </a:ext>
            </a:extLst>
          </p:cNvPr>
          <p:cNvSpPr txBox="1"/>
          <p:nvPr/>
        </p:nvSpPr>
        <p:spPr>
          <a:xfrm>
            <a:off x="829193" y="3596023"/>
            <a:ext cx="239520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Phân tích bài toán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624AF51-C016-41F0-8E2D-C1C51072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E2DC-CDAE-45F1-8BD5-0545B955FD49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Chỗ dành sẵn cho Chân trang 12">
            <a:extLst>
              <a:ext uri="{FF2B5EF4-FFF2-40B4-BE49-F238E27FC236}">
                <a16:creationId xmlns:a16="http://schemas.microsoft.com/office/drawing/2014/main" id="{7C311B6A-721B-5FC3-01E5-8794E0B0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4422" y="6428400"/>
            <a:ext cx="5301673" cy="365125"/>
          </a:xfrm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kho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đồ thị </a:t>
            </a:r>
            <a:r>
              <a:rPr lang="en-US" err="1"/>
              <a:t>dựa</a:t>
            </a:r>
            <a:r>
              <a:rPr lang="en-US"/>
              <a:t> trên nền </a:t>
            </a:r>
            <a:r>
              <a:rPr lang="en-US" err="1"/>
              <a:t>tảng</a:t>
            </a:r>
            <a:r>
              <a:rPr lang="en-US"/>
              <a:t> dữ </a:t>
            </a:r>
            <a:r>
              <a:rPr lang="en-US" err="1"/>
              <a:t>liệu</a:t>
            </a:r>
            <a:r>
              <a:rPr lang="en-US"/>
              <a:t> lớn </a:t>
            </a:r>
            <a:r>
              <a:rPr lang="en-US" err="1"/>
              <a:t>cho</a:t>
            </a:r>
            <a:r>
              <a:rPr lang="en-US"/>
              <a:t> đề </a:t>
            </a:r>
            <a:r>
              <a:rPr lang="en-US" err="1"/>
              <a:t>xuất</a:t>
            </a:r>
            <a:r>
              <a:rPr lang="en-US"/>
              <a:t> khóa học </a:t>
            </a:r>
            <a:r>
              <a:rPr lang="en-US" err="1"/>
              <a:t>dựa</a:t>
            </a:r>
            <a:r>
              <a:rPr lang="en-US"/>
              <a:t> trên mục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nghề</a:t>
            </a:r>
            <a:r>
              <a:rPr lang="en-US"/>
              <a:t> nghiệp CNTT</a:t>
            </a:r>
          </a:p>
        </p:txBody>
      </p:sp>
      <p:sp>
        <p:nvSpPr>
          <p:cNvPr id="14" name="Hộp Văn bản 23">
            <a:extLst>
              <a:ext uri="{FF2B5EF4-FFF2-40B4-BE49-F238E27FC236}">
                <a16:creationId xmlns:a16="http://schemas.microsoft.com/office/drawing/2014/main" id="{04EE1A80-F8A8-A190-39F5-8748255D8098}"/>
              </a:ext>
            </a:extLst>
          </p:cNvPr>
          <p:cNvSpPr txBox="1"/>
          <p:nvPr/>
        </p:nvSpPr>
        <p:spPr>
          <a:xfrm>
            <a:off x="867182" y="4976187"/>
            <a:ext cx="269855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Triển khai và cài đặt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DDEDDE-24FF-753F-97A2-2C6C1340ADCD}"/>
              </a:ext>
            </a:extLst>
          </p:cNvPr>
          <p:cNvSpPr/>
          <p:nvPr/>
        </p:nvSpPr>
        <p:spPr>
          <a:xfrm>
            <a:off x="323676" y="2152235"/>
            <a:ext cx="419100" cy="3693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</a:t>
            </a:r>
            <a:endParaRPr lang="en-ID" sz="2400" b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F072E9-812F-E9DF-D15F-0D115AC9C8A5}"/>
              </a:ext>
            </a:extLst>
          </p:cNvPr>
          <p:cNvSpPr/>
          <p:nvPr/>
        </p:nvSpPr>
        <p:spPr>
          <a:xfrm>
            <a:off x="313151" y="3598031"/>
            <a:ext cx="419100" cy="3693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2</a:t>
            </a:r>
            <a:endParaRPr lang="en-ID" sz="2400" b="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6C0B73-3FDA-3702-D5AB-815D172A6188}"/>
              </a:ext>
            </a:extLst>
          </p:cNvPr>
          <p:cNvSpPr/>
          <p:nvPr/>
        </p:nvSpPr>
        <p:spPr>
          <a:xfrm>
            <a:off x="313151" y="4977636"/>
            <a:ext cx="419100" cy="3693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3</a:t>
            </a:r>
            <a:endParaRPr lang="en-ID" sz="2400" b="1"/>
          </a:p>
        </p:txBody>
      </p:sp>
    </p:spTree>
    <p:extLst>
      <p:ext uri="{BB962C8B-B14F-4D97-AF65-F5344CB8AC3E}">
        <p14:creationId xmlns:p14="http://schemas.microsoft.com/office/powerpoint/2010/main" val="727261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</p:bldLst>
  </p:timing>
</p:sld>
</file>

<file path=ppt/theme/theme1.xml><?xml version="1.0" encoding="utf-8"?>
<a:theme xmlns:a="http://schemas.openxmlformats.org/drawingml/2006/main" name="Thiết kế Tùy chỉn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 Tùy chỉnh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5F87A06A6A7E49ADA5CE3540C93D0F" ma:contentTypeVersion="14" ma:contentTypeDescription="Create a new document." ma:contentTypeScope="" ma:versionID="dea198269de942612c78aab4effd5d71">
  <xsd:schema xmlns:xsd="http://www.w3.org/2001/XMLSchema" xmlns:xs="http://www.w3.org/2001/XMLSchema" xmlns:p="http://schemas.microsoft.com/office/2006/metadata/properties" xmlns:ns3="2d3d58f5-20e8-4d16-8a4a-0d3c25d99ad7" xmlns:ns4="397293a3-53c5-49a4-bf68-890d9bc1e1ab" targetNamespace="http://schemas.microsoft.com/office/2006/metadata/properties" ma:root="true" ma:fieldsID="1a0da6babed91e9555f8ec03b46e3969" ns3:_="" ns4:_="">
    <xsd:import namespace="2d3d58f5-20e8-4d16-8a4a-0d3c25d99ad7"/>
    <xsd:import namespace="397293a3-53c5-49a4-bf68-890d9bc1e1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d58f5-20e8-4d16-8a4a-0d3c25d99a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293a3-53c5-49a4-bf68-890d9bc1e1a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d3d58f5-20e8-4d16-8a4a-0d3c25d99ad7" xsi:nil="true"/>
  </documentManagement>
</p:properties>
</file>

<file path=customXml/itemProps1.xml><?xml version="1.0" encoding="utf-8"?>
<ds:datastoreItem xmlns:ds="http://schemas.openxmlformats.org/officeDocument/2006/customXml" ds:itemID="{03BE6E08-5439-431E-8418-EDC2CD3778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302CA0-500B-4B53-AA67-0705FB500DC5}">
  <ds:schemaRefs>
    <ds:schemaRef ds:uri="2d3d58f5-20e8-4d16-8a4a-0d3c25d99ad7"/>
    <ds:schemaRef ds:uri="397293a3-53c5-49a4-bf68-890d9bc1e1a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669C953-9557-4DDE-A490-3C745750416E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www.w3.org/XML/1998/namespace"/>
    <ds:schemaRef ds:uri="397293a3-53c5-49a4-bf68-890d9bc1e1ab"/>
    <ds:schemaRef ds:uri="http://purl.org/dc/terms/"/>
    <ds:schemaRef ds:uri="http://schemas.microsoft.com/office/2006/documentManagement/types"/>
    <ds:schemaRef ds:uri="http://schemas.microsoft.com/office/infopath/2007/PartnerControls"/>
    <ds:schemaRef ds:uri="2d3d58f5-20e8-4d16-8a4a-0d3c25d99ad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3581</Words>
  <Application>Microsoft Office PowerPoint</Application>
  <PresentationFormat>On-screen Show (4:3)</PresentationFormat>
  <Paragraphs>555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Symbol</vt:lpstr>
      <vt:lpstr>Times New Roman</vt:lpstr>
      <vt:lpstr>Thiết kế Tùy chỉnh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Danh Huu</dc:creator>
  <cp:lastModifiedBy>MẠCH CẢNH TOÀN</cp:lastModifiedBy>
  <cp:revision>2</cp:revision>
  <dcterms:created xsi:type="dcterms:W3CDTF">2019-06-09T10:19:59Z</dcterms:created>
  <dcterms:modified xsi:type="dcterms:W3CDTF">2023-04-20T15:28:24Z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0x0101001E5F87A06A6A7E49ADA5CE3540C93D0F</vt:lpwstr>
  </property>
</Properties>
</file>