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33B36B-F135-4984-8B57-65A79E53D840}">
          <p14:sldIdLst>
            <p14:sldId id="25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, Di [GCB]" initials="LD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975A"/>
    <a:srgbClr val="163C6A"/>
    <a:srgbClr val="B19A6F"/>
    <a:srgbClr val="012852"/>
    <a:srgbClr val="163C69"/>
    <a:srgbClr val="B2965D"/>
    <a:srgbClr val="B2975B"/>
    <a:srgbClr val="AB9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3979" autoAdjust="0"/>
  </p:normalViewPr>
  <p:slideViewPr>
    <p:cSldViewPr snapToGrid="0">
      <p:cViewPr>
        <p:scale>
          <a:sx n="75" d="100"/>
          <a:sy n="75" d="100"/>
        </p:scale>
        <p:origin x="184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92D77-6945-4905-A621-D8F1F6D5CF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4B8E7-5040-4A73-BA06-FA70B1E1E8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4B8E7-5040-4A73-BA06-FA70B1E1E8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598A-24B3-4714-82B4-0927649CE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08BA-DE87-46DA-8D1C-7E5F54E039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598A-24B3-4714-82B4-0927649CE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08BA-DE87-46DA-8D1C-7E5F54E039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598A-24B3-4714-82B4-0927649CE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08BA-DE87-46DA-8D1C-7E5F54E039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598A-24B3-4714-82B4-0927649CE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08BA-DE87-46DA-8D1C-7E5F54E039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598A-24B3-4714-82B4-0927649CE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08BA-DE87-46DA-8D1C-7E5F54E039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598A-24B3-4714-82B4-0927649CE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08BA-DE87-46DA-8D1C-7E5F54E039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598A-24B3-4714-82B4-0927649CE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08BA-DE87-46DA-8D1C-7E5F54E039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598A-24B3-4714-82B4-0927649CE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08BA-DE87-46DA-8D1C-7E5F54E039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598A-24B3-4714-82B4-0927649CE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08BA-DE87-46DA-8D1C-7E5F54E039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598A-24B3-4714-82B4-0927649CE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08BA-DE87-46DA-8D1C-7E5F54E039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598A-24B3-4714-82B4-0927649CE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08BA-DE87-46DA-8D1C-7E5F54E039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A598A-24B3-4714-82B4-0927649CE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D08BA-DE87-46DA-8D1C-7E5F54E039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hyperlink" Target="https://www.citibank.com.cn/sim/land/banking/OnlineAppointment.html?code=DIJD2" TargetMode="External"/><Relationship Id="rId7" Type="http://schemas.openxmlformats.org/officeDocument/2006/relationships/hyperlink" Target="https://www.citibank.com.cn/sim/chinese/pdf/NBA_TC.pdf" TargetMode="External"/><Relationship Id="rId6" Type="http://schemas.openxmlformats.org/officeDocument/2006/relationships/hyperlink" Target="https://www.citibank.com.cn/sim/land/mile/NSZ/index.html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9.jpeg"/><Relationship Id="rId11" Type="http://schemas.openxmlformats.org/officeDocument/2006/relationships/image" Target="../media/image8.jpeg"/><Relationship Id="rId10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95" y="7558330"/>
            <a:ext cx="2365223" cy="2228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3159" b="10957"/>
          <a:stretch>
            <a:fillRect/>
          </a:stretch>
        </p:blipFill>
        <p:spPr>
          <a:xfrm>
            <a:off x="411903" y="4680239"/>
            <a:ext cx="2551393" cy="2739045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994370" y="6462797"/>
            <a:ext cx="1396677" cy="18466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600" b="1" dirty="0">
                <a:solidFill>
                  <a:srgbClr val="B2965D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花旗银行</a:t>
            </a:r>
            <a:r>
              <a:rPr lang="zh-CN" altLang="en-US" sz="600" b="1" dirty="0">
                <a:solidFill>
                  <a:srgbClr val="B2965D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600" b="1" dirty="0">
                <a:solidFill>
                  <a:srgbClr val="B2965D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NBA(</a:t>
            </a:r>
            <a:r>
              <a:rPr lang="zh-CN" altLang="en-US" sz="600" b="1" dirty="0">
                <a:solidFill>
                  <a:srgbClr val="B2965D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中国</a:t>
            </a:r>
            <a:r>
              <a:rPr lang="en-US" altLang="zh-CN" sz="600" b="1" dirty="0">
                <a:solidFill>
                  <a:srgbClr val="B2965D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600" b="1" dirty="0">
                <a:solidFill>
                  <a:srgbClr val="B2965D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合作活动</a:t>
            </a:r>
            <a:r>
              <a:rPr lang="zh-CN" altLang="en-US" sz="600" b="1" dirty="0" smtClean="0">
                <a:solidFill>
                  <a:srgbClr val="B2965D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条款</a:t>
            </a:r>
            <a:endParaRPr lang="zh-CN" altLang="en-US" sz="500" b="1" dirty="0">
              <a:solidFill>
                <a:srgbClr val="B2965D"/>
              </a:solidFill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18" y="505904"/>
            <a:ext cx="2582770" cy="42038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4"/>
          <a:stretch>
            <a:fillRect/>
          </a:stretch>
        </p:blipFill>
        <p:spPr>
          <a:xfrm>
            <a:off x="3574001" y="-94882"/>
            <a:ext cx="2244639" cy="1008727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66796" y="9025939"/>
            <a:ext cx="1627369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zh-CN" sz="1100" dirty="0">
                <a:solidFill>
                  <a:srgbClr val="B2965D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zh-CN" altLang="zh-CN" sz="1100" dirty="0" smtClean="0">
                <a:solidFill>
                  <a:srgbClr val="B2965D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重礼</a:t>
            </a:r>
            <a:r>
              <a:rPr lang="en-US" altLang="zh-CN" sz="1100" dirty="0" smtClean="0">
                <a:solidFill>
                  <a:srgbClr val="B2965D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solidFill>
                  <a:srgbClr val="B2965D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：限量联名好礼</a:t>
            </a:r>
            <a:endParaRPr lang="zh-CN" altLang="en-US" sz="1100" dirty="0">
              <a:solidFill>
                <a:srgbClr val="B2965D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5996" y="9260132"/>
            <a:ext cx="236422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成为合格花旗财富管理客户，满足条件可获得</a:t>
            </a:r>
            <a:r>
              <a:rPr lang="en-US" altLang="zh-CN" sz="8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30,000</a:t>
            </a:r>
            <a:r>
              <a:rPr lang="zh-CN" altLang="en-US" sz="8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花旗礼程，及限量款花旗和</a:t>
            </a:r>
            <a:r>
              <a:rPr lang="en-US" altLang="zh-CN" sz="8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NBA</a:t>
            </a:r>
            <a:r>
              <a:rPr lang="zh-CN" altLang="en-US" sz="8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联名纪念金球</a:t>
            </a:r>
            <a:r>
              <a:rPr lang="en-US" altLang="zh-CN" sz="8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8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个（金球为镀金材质） </a:t>
            </a:r>
            <a:endParaRPr lang="zh-CN" altLang="en-US" sz="800" dirty="0">
              <a:solidFill>
                <a:srgbClr val="0D0D0D"/>
              </a:solidFill>
              <a:latin typeface="+mj-lt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86682" y="1273432"/>
            <a:ext cx="1768433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100" dirty="0" smtClean="0">
                <a:solidFill>
                  <a:srgbClr val="B2965D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zh-CN" sz="1100" dirty="0" smtClean="0">
                <a:solidFill>
                  <a:srgbClr val="B2965D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重礼</a:t>
            </a:r>
            <a:r>
              <a:rPr lang="en-US" altLang="zh-CN" sz="1100" dirty="0" smtClean="0">
                <a:solidFill>
                  <a:srgbClr val="B2965D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solidFill>
                  <a:srgbClr val="B2965D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：花旗礼程大放送</a:t>
            </a:r>
            <a:endParaRPr lang="zh-CN" altLang="en-US" sz="1100" dirty="0">
              <a:solidFill>
                <a:srgbClr val="B2965D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08070" y="1543508"/>
            <a:ext cx="2298548" cy="63094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zh-CN" sz="7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成为合格花旗财富</a:t>
            </a:r>
            <a:r>
              <a:rPr lang="zh-CN" altLang="zh-CN" sz="700" dirty="0" smtClean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管理</a:t>
            </a:r>
            <a:r>
              <a:rPr lang="zh-CN" altLang="en-US" sz="700" dirty="0" smtClean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客户并</a:t>
            </a:r>
            <a:r>
              <a:rPr lang="zh-CN" altLang="en-US" sz="7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成功申请</a:t>
            </a:r>
            <a:r>
              <a:rPr lang="zh-CN" altLang="en-US" sz="700" dirty="0" smtClean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花旗信用卡礼</a:t>
            </a:r>
            <a:r>
              <a:rPr lang="zh-CN" altLang="en-US" sz="7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程</a:t>
            </a:r>
            <a:r>
              <a:rPr lang="zh-CN" altLang="en-US" sz="700" dirty="0" smtClean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卡，享</a:t>
            </a:r>
            <a:r>
              <a:rPr lang="zh-CN" altLang="en-US" sz="7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首年年费减免（人民币</a:t>
            </a:r>
            <a:r>
              <a:rPr lang="en-US" altLang="zh-CN" sz="700" dirty="0" smtClean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7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700" dirty="0" smtClean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000</a:t>
            </a:r>
            <a:r>
              <a:rPr lang="zh-CN" altLang="en-US" sz="7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元</a:t>
            </a:r>
            <a:r>
              <a:rPr lang="en-US" altLang="zh-CN" sz="7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7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zh-CN" altLang="en-US" sz="700" dirty="0" smtClean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700" dirty="0" smtClean="0">
              <a:solidFill>
                <a:srgbClr val="0D0D0D"/>
              </a:solidFill>
              <a:latin typeface="+mj-lt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700" dirty="0" smtClean="0">
              <a:solidFill>
                <a:srgbClr val="0D0D0D"/>
              </a:solidFill>
              <a:latin typeface="+mj-lt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 smtClean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满足</a:t>
            </a:r>
            <a:r>
              <a:rPr lang="zh-CN" altLang="en-US" sz="7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条件，还可获赠最高达</a:t>
            </a:r>
            <a:r>
              <a:rPr lang="en-US" altLang="zh-CN" sz="7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7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万花旗礼程。礼</a:t>
            </a:r>
            <a:r>
              <a:rPr lang="zh-CN" altLang="en-US" sz="700" dirty="0" smtClean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程</a:t>
            </a:r>
            <a:r>
              <a:rPr lang="en-US" altLang="zh-CN" sz="700" dirty="0" smtClean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700" dirty="0" smtClean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长期有效</a:t>
            </a:r>
            <a:r>
              <a:rPr lang="zh-CN" altLang="en-US" sz="7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，可兑换全球</a:t>
            </a:r>
            <a:r>
              <a:rPr lang="en-US" altLang="zh-CN" sz="7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80</a:t>
            </a:r>
            <a:r>
              <a:rPr lang="zh-CN" altLang="en-US" sz="7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多家航空公司里程</a:t>
            </a:r>
            <a:endParaRPr lang="zh-CN" altLang="en-US" sz="700" dirty="0">
              <a:solidFill>
                <a:srgbClr val="0D0D0D"/>
              </a:solidFill>
              <a:latin typeface="+mj-lt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39085" y="3633092"/>
            <a:ext cx="1681871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100" dirty="0" smtClean="0">
                <a:solidFill>
                  <a:srgbClr val="B2965D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三</a:t>
            </a:r>
            <a:r>
              <a:rPr lang="zh-CN" altLang="zh-CN" sz="1100" dirty="0" smtClean="0">
                <a:solidFill>
                  <a:srgbClr val="B2965D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重礼</a:t>
            </a:r>
            <a:r>
              <a:rPr lang="en-US" altLang="zh-CN" sz="1100" dirty="0" smtClean="0">
                <a:solidFill>
                  <a:srgbClr val="B2965D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solidFill>
                  <a:srgbClr val="B2965D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：甄选银行产品</a:t>
            </a:r>
            <a:endParaRPr lang="zh-CN" altLang="en-US" sz="1100" dirty="0">
              <a:solidFill>
                <a:srgbClr val="B2965D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59792" y="3969208"/>
            <a:ext cx="1985957" cy="7130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700" dirty="0" smtClean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7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7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31</a:t>
            </a:r>
            <a:r>
              <a:rPr lang="zh-CN" altLang="en-US" sz="7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日前新户可享存期三年年化利率达</a:t>
            </a:r>
            <a:r>
              <a:rPr lang="en-US" altLang="zh-CN" sz="7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3.55%</a:t>
            </a:r>
            <a:r>
              <a:rPr lang="zh-CN" altLang="en-US" sz="700" dirty="0" smtClean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大额存单</a:t>
            </a:r>
            <a:endParaRPr lang="en-US" altLang="zh-CN" sz="800" baseline="30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baseline="30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 smtClean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本地基金线上下单，费率一折起</a:t>
            </a:r>
            <a:endParaRPr lang="en-US" altLang="zh-CN" sz="700" dirty="0" smtClean="0">
              <a:solidFill>
                <a:srgbClr val="0D0D0D"/>
              </a:solidFill>
              <a:latin typeface="+mj-lt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700" dirty="0">
              <a:solidFill>
                <a:srgbClr val="0D0D0D"/>
              </a:solidFill>
              <a:latin typeface="+mj-lt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 smtClean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代</a:t>
            </a:r>
            <a:r>
              <a:rPr lang="zh-CN" altLang="en-US" sz="700" dirty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客境外理财</a:t>
            </a:r>
            <a:r>
              <a:rPr lang="zh-CN" altLang="en-US" sz="700" dirty="0" smtClean="0">
                <a:solidFill>
                  <a:srgbClr val="0D0D0D"/>
                </a:solidFill>
                <a:latin typeface="+mj-lt"/>
                <a:ea typeface="Microsoft YaHei UI" panose="020B0503020204020204" pitchFamily="34" charset="-122"/>
                <a:cs typeface="Times New Roman" panose="02020603050405020304" pitchFamily="18" charset="0"/>
              </a:rPr>
              <a:t>产品</a:t>
            </a:r>
            <a:endParaRPr lang="zh-CN" altLang="en-US" sz="700" dirty="0">
              <a:solidFill>
                <a:srgbClr val="0D0D0D"/>
              </a:solidFill>
              <a:latin typeface="+mj-lt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6364" y="2489878"/>
            <a:ext cx="2302486" cy="398379"/>
          </a:xfrm>
          <a:prstGeom prst="rect">
            <a:avLst/>
          </a:prstGeom>
          <a:solidFill>
            <a:srgbClr val="B4975A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700" dirty="0" smtClean="0">
                <a:solidFill>
                  <a:schemeClr val="bg1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    最高</a:t>
            </a:r>
            <a:r>
              <a:rPr lang="zh-CN" altLang="en-US" sz="700" dirty="0" smtClean="0">
                <a:solidFill>
                  <a:schemeClr val="bg1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享</a:t>
            </a:r>
            <a:r>
              <a:rPr lang="en-US" altLang="zh-CN" sz="700" dirty="0" smtClean="0">
                <a:solidFill>
                  <a:schemeClr val="bg1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13</a:t>
            </a:r>
            <a:r>
              <a:rPr lang="zh-CN" altLang="en-US" sz="700" dirty="0" smtClean="0">
                <a:solidFill>
                  <a:schemeClr val="bg1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万礼</a:t>
            </a:r>
            <a:r>
              <a:rPr lang="zh-CN" altLang="en-US" sz="700" dirty="0" smtClean="0">
                <a:solidFill>
                  <a:schemeClr val="bg1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程 </a:t>
            </a:r>
            <a:r>
              <a:rPr lang="en-US" altLang="zh-CN" sz="700" dirty="0" smtClean="0">
                <a:solidFill>
                  <a:schemeClr val="bg1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700" dirty="0">
                <a:solidFill>
                  <a:schemeClr val="bg1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可兑换</a:t>
            </a:r>
            <a:r>
              <a:rPr lang="en-US" altLang="zh-CN" sz="700" dirty="0">
                <a:solidFill>
                  <a:schemeClr val="bg1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13</a:t>
            </a:r>
            <a:r>
              <a:rPr lang="zh-CN" altLang="en-US" sz="700" dirty="0">
                <a:solidFill>
                  <a:schemeClr val="bg1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张上海至北京机票</a:t>
            </a:r>
            <a:r>
              <a:rPr lang="en-US" altLang="zh-CN" sz="700" dirty="0">
                <a:solidFill>
                  <a:schemeClr val="bg1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) </a:t>
            </a:r>
            <a:endParaRPr lang="en-US" altLang="zh-CN" sz="700" dirty="0" smtClean="0">
              <a:solidFill>
                <a:schemeClr val="bg1"/>
              </a:solidFill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700" dirty="0" smtClean="0">
                <a:solidFill>
                  <a:schemeClr val="bg1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    及限量款花旗和</a:t>
            </a:r>
            <a:r>
              <a:rPr lang="en-US" altLang="zh-CN" sz="700" dirty="0" smtClean="0">
                <a:solidFill>
                  <a:schemeClr val="bg1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NBA</a:t>
            </a:r>
            <a:r>
              <a:rPr lang="zh-CN" altLang="en-US" sz="700" dirty="0" smtClean="0">
                <a:solidFill>
                  <a:schemeClr val="bg1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联名纪念金球</a:t>
            </a:r>
            <a:r>
              <a:rPr lang="en-US" altLang="zh-CN" sz="700" dirty="0" smtClean="0">
                <a:solidFill>
                  <a:schemeClr val="bg1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700" dirty="0" smtClean="0">
                <a:solidFill>
                  <a:schemeClr val="bg1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个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75" y="-78352"/>
            <a:ext cx="1915106" cy="10988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27354" y="1020479"/>
            <a:ext cx="108234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换成这张图</a:t>
            </a:r>
            <a:endParaRPr lang="zh-CN" altLang="en-US" sz="1400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5645749" y="400314"/>
            <a:ext cx="723926" cy="707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574000" y="1219200"/>
            <a:ext cx="2244640" cy="100001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ounded Rectangle 28"/>
          <p:cNvSpPr/>
          <p:nvPr/>
        </p:nvSpPr>
        <p:spPr>
          <a:xfrm>
            <a:off x="3574000" y="3588329"/>
            <a:ext cx="2323369" cy="1142422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ounded Rectangle 29"/>
          <p:cNvSpPr/>
          <p:nvPr/>
        </p:nvSpPr>
        <p:spPr>
          <a:xfrm>
            <a:off x="569904" y="8926130"/>
            <a:ext cx="2244640" cy="100001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076872" y="9360578"/>
            <a:ext cx="954107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添加此处文字</a:t>
            </a:r>
            <a:endParaRPr lang="zh-CN" altLang="en-US" sz="1000" dirty="0"/>
          </a:p>
        </p:txBody>
      </p:sp>
      <p:sp>
        <p:nvSpPr>
          <p:cNvPr id="33" name="Rounded Rectangle 32"/>
          <p:cNvSpPr/>
          <p:nvPr/>
        </p:nvSpPr>
        <p:spPr>
          <a:xfrm>
            <a:off x="1630018" y="6283970"/>
            <a:ext cx="710229" cy="1942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04133" y="6246603"/>
            <a:ext cx="925885" cy="373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-945050" y="5891620"/>
            <a:ext cx="1792625" cy="4154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700" dirty="0" smtClean="0"/>
              <a:t>此处跳转链接改成：</a:t>
            </a:r>
            <a:r>
              <a:rPr lang="en-US" altLang="zh-CN" sz="700" u="sng" dirty="0">
                <a:hlinkClick r:id="rId6"/>
              </a:rPr>
              <a:t>https://www.citibank.com.cn/sim/land/mile/NSZ/index.html</a:t>
            </a:r>
            <a:r>
              <a:rPr lang="en-US" altLang="zh-CN" sz="700" dirty="0"/>
              <a:t> </a:t>
            </a:r>
            <a:endParaRPr lang="zh-CN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6046378" y="6872375"/>
            <a:ext cx="1468822" cy="4154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700" dirty="0" smtClean="0"/>
              <a:t>此处跳转链接改成：</a:t>
            </a:r>
            <a:r>
              <a:rPr lang="en-US" altLang="zh-CN" sz="700" u="sng" dirty="0">
                <a:hlinkClick r:id="rId6"/>
              </a:rPr>
              <a:t>https://www.citibank.com.cn/sim/land/mile/NSZ/index.html</a:t>
            </a:r>
            <a:r>
              <a:rPr lang="en-US" altLang="zh-CN" sz="700" dirty="0"/>
              <a:t> </a:t>
            </a:r>
            <a:endParaRPr lang="zh-CN" altLang="en-US" sz="700" dirty="0"/>
          </a:p>
        </p:txBody>
      </p:sp>
      <p:sp>
        <p:nvSpPr>
          <p:cNvPr id="44" name="Rounded Rectangle 43"/>
          <p:cNvSpPr/>
          <p:nvPr/>
        </p:nvSpPr>
        <p:spPr>
          <a:xfrm>
            <a:off x="410317" y="2529950"/>
            <a:ext cx="2599190" cy="4684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-891527" y="2529950"/>
            <a:ext cx="1279347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文字</a:t>
            </a:r>
            <a:r>
              <a:rPr lang="zh-CN" altLang="en-US" sz="800" dirty="0" smtClean="0"/>
              <a:t>修改</a:t>
            </a:r>
            <a:r>
              <a:rPr lang="en-US" altLang="zh-CN" sz="800" dirty="0" smtClean="0"/>
              <a:t>,</a:t>
            </a:r>
            <a:r>
              <a:rPr lang="zh-CN" altLang="en-US" sz="800" dirty="0" smtClean="0"/>
              <a:t>此处</a:t>
            </a:r>
            <a:r>
              <a:rPr lang="zh-CN" altLang="en-US" sz="800" dirty="0"/>
              <a:t>两行</a:t>
            </a:r>
            <a:r>
              <a:rPr lang="zh-CN" altLang="en-US" sz="800" dirty="0" smtClean="0"/>
              <a:t>文字字体要小于上面标题 “成为合格花旗 </a:t>
            </a:r>
            <a:r>
              <a:rPr lang="en-US" altLang="zh-CN" sz="800" dirty="0" smtClean="0"/>
              <a:t>…</a:t>
            </a:r>
            <a:r>
              <a:rPr lang="zh-CN" altLang="en-US" sz="800" dirty="0" smtClean="0"/>
              <a:t>”：</a:t>
            </a:r>
            <a:endParaRPr lang="zh-CN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3114398" y="1024198"/>
            <a:ext cx="761747" cy="2308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文字修改：</a:t>
            </a:r>
            <a:endParaRPr lang="zh-CN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3278918" y="3353267"/>
            <a:ext cx="761747" cy="2308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文字修改：</a:t>
            </a:r>
            <a:endParaRPr lang="zh-CN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-822859" y="8976291"/>
            <a:ext cx="761747" cy="2308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文字修改：</a:t>
            </a:r>
            <a:endParaRPr lang="zh-CN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-878106" y="6693749"/>
            <a:ext cx="1468822" cy="4154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700" dirty="0"/>
              <a:t>改</a:t>
            </a:r>
            <a:r>
              <a:rPr lang="zh-CN" altLang="en-US" sz="700" dirty="0" smtClean="0"/>
              <a:t>成此处文字，</a:t>
            </a:r>
            <a:r>
              <a:rPr lang="zh-CN" altLang="en-US" sz="700" dirty="0" smtClean="0"/>
              <a:t>跳转至：</a:t>
            </a:r>
            <a:r>
              <a:rPr lang="en-US" altLang="zh-CN" sz="700" u="sng" dirty="0">
                <a:hlinkClick r:id="rId7"/>
              </a:rPr>
              <a:t>https://</a:t>
            </a:r>
            <a:r>
              <a:rPr lang="en-US" altLang="zh-CN" sz="700" u="sng" dirty="0" smtClean="0">
                <a:hlinkClick r:id="rId7"/>
              </a:rPr>
              <a:t>www.citibank.com.cn/sim/chinese/pdf/NBA_TC.pdf</a:t>
            </a:r>
            <a:endParaRPr lang="en-US" altLang="zh-CN" sz="700" u="sng" dirty="0" smtClean="0"/>
          </a:p>
        </p:txBody>
      </p:sp>
      <p:sp>
        <p:nvSpPr>
          <p:cNvPr id="54" name="Rounded Rectangle 53"/>
          <p:cNvSpPr/>
          <p:nvPr/>
        </p:nvSpPr>
        <p:spPr>
          <a:xfrm>
            <a:off x="987174" y="6462797"/>
            <a:ext cx="1403874" cy="210502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03530" y="6564057"/>
            <a:ext cx="435604" cy="3011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-507325" y="-324970"/>
            <a:ext cx="3875651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800" b="1" dirty="0" smtClean="0"/>
              <a:t>在这个页面的基础上克隆</a:t>
            </a:r>
            <a:r>
              <a:rPr lang="en-US" altLang="zh-CN" sz="800" b="1" dirty="0" smtClean="0"/>
              <a:t>2</a:t>
            </a:r>
            <a:r>
              <a:rPr lang="zh-CN" altLang="en-US" sz="800" b="1" dirty="0" smtClean="0"/>
              <a:t>个页面，然后按照以下需求修改：</a:t>
            </a:r>
            <a:endParaRPr lang="en-US" altLang="zh-CN" sz="800" b="1" dirty="0" smtClean="0"/>
          </a:p>
          <a:p>
            <a:r>
              <a:rPr lang="en-US" altLang="zh-CN" sz="800" dirty="0">
                <a:hlinkClick r:id="rId8"/>
              </a:rPr>
              <a:t>https://</a:t>
            </a:r>
            <a:r>
              <a:rPr lang="en-US" altLang="zh-CN" sz="800" dirty="0" smtClean="0">
                <a:hlinkClick r:id="rId8"/>
              </a:rPr>
              <a:t>www.citibank.com.cn/sim/land/banking/OnlineAppointment.html?code=DIJD2</a:t>
            </a:r>
            <a:endParaRPr lang="en-US" altLang="zh-CN" sz="800" dirty="0" smtClean="0"/>
          </a:p>
          <a:p>
            <a:r>
              <a:rPr lang="zh-CN" altLang="en-US" sz="800" dirty="0" smtClean="0"/>
              <a:t>克隆的两个页面内容是一样的，但是指向的</a:t>
            </a:r>
            <a:r>
              <a:rPr lang="en-US" altLang="zh-CN" sz="800" dirty="0" smtClean="0"/>
              <a:t>leads code</a:t>
            </a:r>
            <a:r>
              <a:rPr lang="zh-CN" altLang="en-US" sz="800" dirty="0" smtClean="0"/>
              <a:t>不一样：</a:t>
            </a:r>
            <a:endParaRPr lang="en-US" altLang="zh-CN" sz="800" dirty="0" smtClean="0"/>
          </a:p>
          <a:p>
            <a:r>
              <a:rPr lang="en-US" altLang="zh-CN" sz="800" dirty="0"/>
              <a:t>https://</a:t>
            </a:r>
            <a:r>
              <a:rPr lang="en-US" altLang="zh-CN" sz="800" dirty="0" smtClean="0"/>
              <a:t>www.citibank.com.cn/sim/land/banking/OnlineAppointment.html?code=RSNBA</a:t>
            </a:r>
            <a:endParaRPr lang="en-US" altLang="zh-CN" sz="800" dirty="0"/>
          </a:p>
          <a:p>
            <a:r>
              <a:rPr lang="en-US" altLang="zh-CN" sz="800" dirty="0"/>
              <a:t>https://</a:t>
            </a:r>
            <a:r>
              <a:rPr lang="en-US" altLang="zh-CN" sz="800" dirty="0" smtClean="0"/>
              <a:t>www.citibank.com.cn/sim/land/banking/OnlineAppointment.html?code=PANBA</a:t>
            </a:r>
            <a:endParaRPr lang="en-US" altLang="zh-CN" sz="800" dirty="0"/>
          </a:p>
          <a:p>
            <a:endParaRPr lang="en-US" altLang="zh-CN" sz="800" dirty="0" smtClean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-145180" y="9126886"/>
            <a:ext cx="691544" cy="2992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9443" y="6352540"/>
            <a:ext cx="2234832" cy="3676658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3467100" y="9513185"/>
            <a:ext cx="2439518" cy="443436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591981" y="9549989"/>
            <a:ext cx="2053768" cy="408570"/>
            <a:chOff x="3591981" y="9910070"/>
            <a:chExt cx="2053768" cy="408570"/>
          </a:xfrm>
        </p:grpSpPr>
        <p:sp>
          <p:nvSpPr>
            <p:cNvPr id="27" name="Rectangle 26"/>
            <p:cNvSpPr/>
            <p:nvPr/>
          </p:nvSpPr>
          <p:spPr>
            <a:xfrm>
              <a:off x="3591981" y="9910070"/>
              <a:ext cx="242374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" kern="100" dirty="0" smtClean="0">
                  <a:solidFill>
                    <a:schemeClr val="bg1"/>
                  </a:solidFill>
                  <a:latin typeface="等线" panose="02010600030101010101" pitchFamily="2" charset="-122"/>
                  <a:ea typeface="Microsoft YaHei UI" panose="020B0503020204020204" pitchFamily="34" charset="-122"/>
                  <a:cs typeface="Times New Roman" panose="02020603050405020304" pitchFamily="18" charset="0"/>
                </a:rPr>
                <a:t>5.</a:t>
              </a:r>
              <a:endParaRPr lang="zh-CN" altLang="en-US" sz="14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744255" y="9918530"/>
              <a:ext cx="190149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zh-CN" sz="500" kern="100" dirty="0" smtClean="0">
                  <a:solidFill>
                    <a:schemeClr val="bg1"/>
                  </a:solidFill>
                  <a:latin typeface="等线" panose="02010600030101010101" pitchFamily="2" charset="-122"/>
                  <a:ea typeface="Microsoft YaHei UI" panose="020B0503020204020204" pitchFamily="34" charset="-122"/>
                  <a:cs typeface="Times New Roman" panose="02020603050405020304" pitchFamily="18" charset="0"/>
                </a:rPr>
                <a:t>大额存单</a:t>
              </a:r>
              <a:r>
                <a:rPr lang="zh-CN" altLang="zh-CN" sz="500" kern="100" dirty="0">
                  <a:solidFill>
                    <a:schemeClr val="bg1"/>
                  </a:solidFill>
                  <a:latin typeface="等线" panose="02010600030101010101" pitchFamily="2" charset="-122"/>
                  <a:ea typeface="Microsoft YaHei UI" panose="020B0503020204020204" pitchFamily="34" charset="-122"/>
                  <a:cs typeface="Times New Roman" panose="02020603050405020304" pitchFamily="18" charset="0"/>
                </a:rPr>
                <a:t>是银行个人存款类金融产品，属一般性存款，保本保息。</a:t>
              </a:r>
              <a:r>
                <a:rPr lang="zh-CN" altLang="zh-CN" sz="500" kern="100" dirty="0" smtClean="0">
                  <a:solidFill>
                    <a:schemeClr val="bg1"/>
                  </a:solidFill>
                  <a:latin typeface="等线" panose="02010600030101010101" pitchFamily="2" charset="-122"/>
                  <a:ea typeface="Microsoft YaHei UI" panose="020B0503020204020204" pitchFamily="34" charset="-122"/>
                  <a:cs typeface="Times New Roman" panose="02020603050405020304" pitchFamily="18" charset="0"/>
                </a:rPr>
                <a:t>更多</a:t>
              </a:r>
              <a:r>
                <a:rPr lang="zh-CN" altLang="zh-CN" sz="500" kern="100" dirty="0">
                  <a:solidFill>
                    <a:schemeClr val="bg1"/>
                  </a:solidFill>
                  <a:latin typeface="等线" panose="02010600030101010101" pitchFamily="2" charset="-122"/>
                  <a:ea typeface="Microsoft YaHei UI" panose="020B0503020204020204" pitchFamily="34" charset="-122"/>
                  <a:cs typeface="Times New Roman" panose="02020603050405020304" pitchFamily="18" charset="0"/>
                </a:rPr>
                <a:t>信息，请阅读《花旗银行（中国）有限公司个人大额存单产品介绍》及各期产品说明书，或查询</a:t>
              </a:r>
              <a:r>
                <a:rPr lang="en-US" altLang="zh-CN" sz="500" kern="100" dirty="0">
                  <a:solidFill>
                    <a:schemeClr val="bg1"/>
                  </a:solidFill>
                  <a:latin typeface="等线" panose="02010600030101010101" pitchFamily="2" charset="-122"/>
                  <a:ea typeface="Microsoft YaHei UI" panose="020B0503020204020204" pitchFamily="34" charset="-122"/>
                  <a:cs typeface="Times New Roman" panose="02020603050405020304" pitchFamily="18" charset="0"/>
                </a:rPr>
                <a:t> https://www.citibank.com.cn/s/CDE</a:t>
              </a:r>
              <a:endParaRPr lang="zh-CN" altLang="zh-CN" sz="7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 flipH="1">
            <a:off x="4626130" y="7271366"/>
            <a:ext cx="1468028" cy="4065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803208" y="9636425"/>
            <a:ext cx="460670" cy="1355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10"/>
          <a:srcRect t="-8757"/>
          <a:stretch>
            <a:fillRect/>
          </a:stretch>
        </p:blipFill>
        <p:spPr>
          <a:xfrm>
            <a:off x="3566869" y="5949950"/>
            <a:ext cx="2258121" cy="433697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4457700" y="7602846"/>
            <a:ext cx="181130" cy="1441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-2095343" y="524021"/>
            <a:ext cx="202688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头图换这个，附件头图有三</a:t>
            </a:r>
            <a:r>
              <a:rPr lang="zh-CN" altLang="en-US" sz="1000" dirty="0" smtClean="0"/>
              <a:t>个</a:t>
            </a:r>
            <a:r>
              <a:rPr lang="zh-CN" altLang="en-US" sz="1000" dirty="0"/>
              <a:t>不同</a:t>
            </a:r>
            <a:r>
              <a:rPr lang="zh-CN" altLang="en-US" sz="1000" dirty="0" smtClean="0"/>
              <a:t>尺寸，分别适配手机，</a:t>
            </a:r>
            <a:r>
              <a:rPr lang="en-US" altLang="zh-CN" sz="1000" dirty="0" smtClean="0"/>
              <a:t>PC</a:t>
            </a:r>
            <a:r>
              <a:rPr lang="zh-CN" altLang="en-US" sz="1000" dirty="0" smtClean="0"/>
              <a:t>页面</a:t>
            </a:r>
            <a:r>
              <a:rPr lang="en-US" altLang="zh-CN" sz="1000" dirty="0" smtClean="0"/>
              <a:t>:</a:t>
            </a:r>
            <a:endParaRPr lang="en-US" altLang="zh-CN" sz="1000" dirty="0" smtClean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5344" y="941973"/>
            <a:ext cx="2181359" cy="1227015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>
            <a:off x="48355" y="1589386"/>
            <a:ext cx="455175" cy="241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726" y="7887722"/>
            <a:ext cx="1563992" cy="949181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-1127726" y="7668708"/>
            <a:ext cx="761747" cy="2308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换成这张图</a:t>
            </a:r>
            <a:endParaRPr lang="zh-CN" altLang="en-US" sz="900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284477" y="7821099"/>
            <a:ext cx="398662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994</Words>
  <Application>WPS 演示</Application>
  <PresentationFormat>A4 Paper (210x297 mm)</PresentationFormat>
  <Paragraphs>56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Microsoft YaHei UI</vt:lpstr>
      <vt:lpstr>Times New Roman</vt:lpstr>
      <vt:lpstr>等线</vt:lpstr>
      <vt:lpstr>Calibri</vt:lpstr>
      <vt:lpstr>Calibri Light</vt:lpstr>
      <vt:lpstr>微软雅黑</vt:lpstr>
      <vt:lpstr>Arial Unicode MS</vt:lpstr>
      <vt:lpstr>等线 Light</vt:lpstr>
      <vt:lpstr>Office Theme</vt:lpstr>
      <vt:lpstr>PowerPoint 演示文稿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Di [GCB]</dc:creator>
  <cp:lastModifiedBy>Admin</cp:lastModifiedBy>
  <cp:revision>45</cp:revision>
  <dcterms:created xsi:type="dcterms:W3CDTF">2021-07-02T06:45:00Z</dcterms:created>
  <dcterms:modified xsi:type="dcterms:W3CDTF">2021-07-19T10:55:24Z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7|CITI-No PII-Public|{00000000-0000-0000-0000-000000000000}</vt:lpwstr>
  </property>
  <property fmtid="{D5CDD505-2E9C-101B-9397-08002B2CF9AE}" pid="3" name="KSOProductBuildVer">
    <vt:lpwstr>2052-11.1.0.10314</vt:lpwstr>
  </property>
</Properties>
</file>