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xi [GCB]" initials="CW[" lastIdx="2" clrIdx="0">
    <p:extLst>
      <p:ext uri="{19B8F6BF-5375-455C-9EA6-DF929625EA0E}">
        <p15:presenceInfo xmlns:p15="http://schemas.microsoft.com/office/powerpoint/2012/main" userId="S-1-5-21-1275210071-1604221776-725345543-17900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30" autoAdjust="0"/>
    <p:restoredTop sz="94652" autoAdjust="0"/>
  </p:normalViewPr>
  <p:slideViewPr>
    <p:cSldViewPr snapToGrid="0">
      <p:cViewPr varScale="1">
        <p:scale>
          <a:sx n="74" d="100"/>
          <a:sy n="74" d="100"/>
        </p:scale>
        <p:origin x="72" y="60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3851AF-C012-44F8-AF68-900C42CF401D}"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E807-9E92-4995-A621-A09B595A4F10}" type="slidenum">
              <a:rPr lang="en-US" smtClean="0"/>
              <a:t>‹#›</a:t>
            </a:fld>
            <a:endParaRPr lang="en-US"/>
          </a:p>
        </p:txBody>
      </p:sp>
    </p:spTree>
    <p:extLst>
      <p:ext uri="{BB962C8B-B14F-4D97-AF65-F5344CB8AC3E}">
        <p14:creationId xmlns:p14="http://schemas.microsoft.com/office/powerpoint/2010/main" val="288200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851AF-C012-44F8-AF68-900C42CF401D}"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E807-9E92-4995-A621-A09B595A4F10}" type="slidenum">
              <a:rPr lang="en-US" smtClean="0"/>
              <a:t>‹#›</a:t>
            </a:fld>
            <a:endParaRPr lang="en-US"/>
          </a:p>
        </p:txBody>
      </p:sp>
    </p:spTree>
    <p:extLst>
      <p:ext uri="{BB962C8B-B14F-4D97-AF65-F5344CB8AC3E}">
        <p14:creationId xmlns:p14="http://schemas.microsoft.com/office/powerpoint/2010/main" val="98511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851AF-C012-44F8-AF68-900C42CF401D}"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E807-9E92-4995-A621-A09B595A4F10}" type="slidenum">
              <a:rPr lang="en-US" smtClean="0"/>
              <a:t>‹#›</a:t>
            </a:fld>
            <a:endParaRPr lang="en-US"/>
          </a:p>
        </p:txBody>
      </p:sp>
    </p:spTree>
    <p:extLst>
      <p:ext uri="{BB962C8B-B14F-4D97-AF65-F5344CB8AC3E}">
        <p14:creationId xmlns:p14="http://schemas.microsoft.com/office/powerpoint/2010/main" val="271129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851AF-C012-44F8-AF68-900C42CF401D}"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E807-9E92-4995-A621-A09B595A4F10}" type="slidenum">
              <a:rPr lang="en-US" smtClean="0"/>
              <a:t>‹#›</a:t>
            </a:fld>
            <a:endParaRPr lang="en-US"/>
          </a:p>
        </p:txBody>
      </p:sp>
    </p:spTree>
    <p:extLst>
      <p:ext uri="{BB962C8B-B14F-4D97-AF65-F5344CB8AC3E}">
        <p14:creationId xmlns:p14="http://schemas.microsoft.com/office/powerpoint/2010/main" val="121109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3851AF-C012-44F8-AF68-900C42CF401D}"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2E807-9E92-4995-A621-A09B595A4F10}" type="slidenum">
              <a:rPr lang="en-US" smtClean="0"/>
              <a:t>‹#›</a:t>
            </a:fld>
            <a:endParaRPr lang="en-US"/>
          </a:p>
        </p:txBody>
      </p:sp>
    </p:spTree>
    <p:extLst>
      <p:ext uri="{BB962C8B-B14F-4D97-AF65-F5344CB8AC3E}">
        <p14:creationId xmlns:p14="http://schemas.microsoft.com/office/powerpoint/2010/main" val="385709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3851AF-C012-44F8-AF68-900C42CF401D}"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2E807-9E92-4995-A621-A09B595A4F10}" type="slidenum">
              <a:rPr lang="en-US" smtClean="0"/>
              <a:t>‹#›</a:t>
            </a:fld>
            <a:endParaRPr lang="en-US"/>
          </a:p>
        </p:txBody>
      </p:sp>
    </p:spTree>
    <p:extLst>
      <p:ext uri="{BB962C8B-B14F-4D97-AF65-F5344CB8AC3E}">
        <p14:creationId xmlns:p14="http://schemas.microsoft.com/office/powerpoint/2010/main" val="399738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3851AF-C012-44F8-AF68-900C42CF401D}" type="datetimeFigureOut">
              <a:rPr lang="en-US" smtClean="0"/>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2E807-9E92-4995-A621-A09B595A4F10}" type="slidenum">
              <a:rPr lang="en-US" smtClean="0"/>
              <a:t>‹#›</a:t>
            </a:fld>
            <a:endParaRPr lang="en-US"/>
          </a:p>
        </p:txBody>
      </p:sp>
    </p:spTree>
    <p:extLst>
      <p:ext uri="{BB962C8B-B14F-4D97-AF65-F5344CB8AC3E}">
        <p14:creationId xmlns:p14="http://schemas.microsoft.com/office/powerpoint/2010/main" val="263998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3851AF-C012-44F8-AF68-900C42CF401D}" type="datetimeFigureOut">
              <a:rPr lang="en-US" smtClean="0"/>
              <a:t>8/18/2021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2E807-9E92-4995-A621-A09B595A4F10}" type="slidenum">
              <a:rPr lang="en-US" smtClean="0"/>
              <a:t>‹#›</a:t>
            </a:fld>
            <a:endParaRPr lang="en-US"/>
          </a:p>
        </p:txBody>
      </p:sp>
    </p:spTree>
    <p:extLst>
      <p:ext uri="{BB962C8B-B14F-4D97-AF65-F5344CB8AC3E}">
        <p14:creationId xmlns:p14="http://schemas.microsoft.com/office/powerpoint/2010/main" val="176982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851AF-C012-44F8-AF68-900C42CF401D}" type="datetimeFigureOut">
              <a:rPr lang="en-US" smtClean="0"/>
              <a:t>8/18/2021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2E807-9E92-4995-A621-A09B595A4F10}" type="slidenum">
              <a:rPr lang="en-US" smtClean="0"/>
              <a:t>‹#›</a:t>
            </a:fld>
            <a:endParaRPr lang="en-US"/>
          </a:p>
        </p:txBody>
      </p:sp>
    </p:spTree>
    <p:extLst>
      <p:ext uri="{BB962C8B-B14F-4D97-AF65-F5344CB8AC3E}">
        <p14:creationId xmlns:p14="http://schemas.microsoft.com/office/powerpoint/2010/main" val="124876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3851AF-C012-44F8-AF68-900C42CF401D}"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2E807-9E92-4995-A621-A09B595A4F10}" type="slidenum">
              <a:rPr lang="en-US" smtClean="0"/>
              <a:t>‹#›</a:t>
            </a:fld>
            <a:endParaRPr lang="en-US"/>
          </a:p>
        </p:txBody>
      </p:sp>
    </p:spTree>
    <p:extLst>
      <p:ext uri="{BB962C8B-B14F-4D97-AF65-F5344CB8AC3E}">
        <p14:creationId xmlns:p14="http://schemas.microsoft.com/office/powerpoint/2010/main" val="309353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3851AF-C012-44F8-AF68-900C42CF401D}"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2E807-9E92-4995-A621-A09B595A4F10}" type="slidenum">
              <a:rPr lang="en-US" smtClean="0"/>
              <a:t>‹#›</a:t>
            </a:fld>
            <a:endParaRPr lang="en-US"/>
          </a:p>
        </p:txBody>
      </p:sp>
    </p:spTree>
    <p:extLst>
      <p:ext uri="{BB962C8B-B14F-4D97-AF65-F5344CB8AC3E}">
        <p14:creationId xmlns:p14="http://schemas.microsoft.com/office/powerpoint/2010/main" val="7783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851AF-C012-44F8-AF68-900C42CF401D}" type="datetimeFigureOut">
              <a:rPr lang="en-US" smtClean="0"/>
              <a:t>8/18/2021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2E807-9E92-4995-A621-A09B595A4F10}" type="slidenum">
              <a:rPr lang="en-US" smtClean="0"/>
              <a:t>‹#›</a:t>
            </a:fld>
            <a:endParaRPr lang="en-US"/>
          </a:p>
        </p:txBody>
      </p:sp>
    </p:spTree>
    <p:extLst>
      <p:ext uri="{BB962C8B-B14F-4D97-AF65-F5344CB8AC3E}">
        <p14:creationId xmlns:p14="http://schemas.microsoft.com/office/powerpoint/2010/main" val="3066812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传承</a:t>
            </a:r>
            <a:endParaRPr lang="en-US" dirty="0"/>
          </a:p>
        </p:txBody>
      </p:sp>
      <p:pic>
        <p:nvPicPr>
          <p:cNvPr id="4" name="Picture 3"/>
          <p:cNvPicPr>
            <a:picLocks noChangeAspect="1"/>
          </p:cNvPicPr>
          <p:nvPr/>
        </p:nvPicPr>
        <p:blipFill>
          <a:blip r:embed="rId2"/>
          <a:stretch>
            <a:fillRect/>
          </a:stretch>
        </p:blipFill>
        <p:spPr>
          <a:xfrm>
            <a:off x="384554" y="714375"/>
            <a:ext cx="9877425" cy="5591175"/>
          </a:xfrm>
          <a:prstGeom prst="rect">
            <a:avLst/>
          </a:prstGeom>
        </p:spPr>
      </p:pic>
      <p:sp>
        <p:nvSpPr>
          <p:cNvPr id="9" name="Rectangle 8"/>
          <p:cNvSpPr/>
          <p:nvPr/>
        </p:nvSpPr>
        <p:spPr>
          <a:xfrm>
            <a:off x="2665927" y="5061397"/>
            <a:ext cx="3052293" cy="1068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删除境外预约开户部分</a:t>
            </a:r>
            <a:endParaRPr lang="en-US" dirty="0"/>
          </a:p>
        </p:txBody>
      </p:sp>
      <p:sp>
        <p:nvSpPr>
          <p:cNvPr id="10" name="TextBox 9"/>
          <p:cNvSpPr txBox="1"/>
          <p:nvPr/>
        </p:nvSpPr>
        <p:spPr>
          <a:xfrm>
            <a:off x="4293" y="0"/>
            <a:ext cx="3039414" cy="369332"/>
          </a:xfrm>
          <a:prstGeom prst="rect">
            <a:avLst/>
          </a:prstGeom>
          <a:noFill/>
        </p:spPr>
        <p:txBody>
          <a:bodyPr wrap="square" rtlCol="0">
            <a:spAutoFit/>
          </a:bodyPr>
          <a:lstStyle/>
          <a:p>
            <a:r>
              <a:rPr lang="zh-CN" altLang="en-US" dirty="0" smtClean="0"/>
              <a:t>传承</a:t>
            </a:r>
            <a:endParaRPr lang="en-US" altLang="zh-CN" dirty="0" smtClean="0"/>
          </a:p>
        </p:txBody>
      </p:sp>
      <p:cxnSp>
        <p:nvCxnSpPr>
          <p:cNvPr id="11" name="Straight Connector 10"/>
          <p:cNvCxnSpPr/>
          <p:nvPr/>
        </p:nvCxnSpPr>
        <p:spPr>
          <a:xfrm>
            <a:off x="983087" y="5145108"/>
            <a:ext cx="1476778" cy="4507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71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8811" y="917955"/>
            <a:ext cx="11313690" cy="5830520"/>
          </a:xfrm>
          <a:prstGeom prst="rect">
            <a:avLst/>
          </a:prstGeom>
        </p:spPr>
      </p:pic>
      <p:sp>
        <p:nvSpPr>
          <p:cNvPr id="6" name="TextBox 5"/>
          <p:cNvSpPr txBox="1"/>
          <p:nvPr/>
        </p:nvSpPr>
        <p:spPr>
          <a:xfrm>
            <a:off x="141668" y="90152"/>
            <a:ext cx="3116687" cy="369332"/>
          </a:xfrm>
          <a:prstGeom prst="rect">
            <a:avLst/>
          </a:prstGeom>
          <a:noFill/>
        </p:spPr>
        <p:txBody>
          <a:bodyPr wrap="square" rtlCol="0">
            <a:spAutoFit/>
          </a:bodyPr>
          <a:lstStyle/>
          <a:p>
            <a:r>
              <a:rPr lang="zh-CN" altLang="en-US" dirty="0" smtClean="0"/>
              <a:t>尊享</a:t>
            </a:r>
            <a:endParaRPr lang="en-US" dirty="0"/>
          </a:p>
        </p:txBody>
      </p:sp>
      <p:sp>
        <p:nvSpPr>
          <p:cNvPr id="8" name="Rectangle 7"/>
          <p:cNvSpPr/>
          <p:nvPr/>
        </p:nvSpPr>
        <p:spPr>
          <a:xfrm>
            <a:off x="3258355" y="703728"/>
            <a:ext cx="4919728" cy="1893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删除“境外接送机”，改为：专属忠诚礼遇（可点击</a:t>
            </a:r>
            <a:r>
              <a:rPr lang="en-US" altLang="zh-CN" dirty="0" err="1"/>
              <a:t>link:https</a:t>
            </a:r>
            <a:r>
              <a:rPr lang="en-US" altLang="zh-CN" dirty="0"/>
              <a:t>://</a:t>
            </a:r>
            <a:r>
              <a:rPr lang="en-US" altLang="zh-CN" dirty="0" smtClean="0"/>
              <a:t>www.citibank.com.cn/sim/land/CPC_Loyalty/index.html)</a:t>
            </a:r>
            <a:endParaRPr lang="en-US" dirty="0"/>
          </a:p>
        </p:txBody>
      </p:sp>
      <p:cxnSp>
        <p:nvCxnSpPr>
          <p:cNvPr id="10" name="Straight Connector 9"/>
          <p:cNvCxnSpPr/>
          <p:nvPr/>
        </p:nvCxnSpPr>
        <p:spPr>
          <a:xfrm>
            <a:off x="940158" y="2640169"/>
            <a:ext cx="2318197" cy="257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51645" y="3550255"/>
            <a:ext cx="3760631" cy="455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日期改为：</a:t>
            </a:r>
            <a:r>
              <a:rPr lang="en-US" altLang="zh-CN" dirty="0" smtClean="0"/>
              <a:t>2021</a:t>
            </a:r>
            <a:r>
              <a:rPr lang="zh-CN" altLang="en-US" dirty="0" smtClean="0"/>
              <a:t>年</a:t>
            </a:r>
            <a:r>
              <a:rPr lang="en-US" altLang="zh-CN" dirty="0" smtClean="0"/>
              <a:t>12</a:t>
            </a:r>
            <a:r>
              <a:rPr lang="zh-CN" altLang="en-US" dirty="0" smtClean="0"/>
              <a:t>月</a:t>
            </a:r>
            <a:r>
              <a:rPr lang="en-US" altLang="zh-CN" dirty="0" smtClean="0"/>
              <a:t>31</a:t>
            </a:r>
            <a:r>
              <a:rPr lang="zh-CN" altLang="en-US" dirty="0" smtClean="0"/>
              <a:t>日</a:t>
            </a:r>
            <a:endParaRPr lang="en-US" dirty="0"/>
          </a:p>
        </p:txBody>
      </p:sp>
      <p:cxnSp>
        <p:nvCxnSpPr>
          <p:cNvPr id="12" name="Straight Connector 11"/>
          <p:cNvCxnSpPr/>
          <p:nvPr/>
        </p:nvCxnSpPr>
        <p:spPr>
          <a:xfrm>
            <a:off x="6617594" y="3178936"/>
            <a:ext cx="4123386" cy="214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464084" y="3011510"/>
            <a:ext cx="1455313" cy="334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Tree>
    <p:extLst>
      <p:ext uri="{BB962C8B-B14F-4D97-AF65-F5344CB8AC3E}">
        <p14:creationId xmlns:p14="http://schemas.microsoft.com/office/powerpoint/2010/main" val="3101673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668" y="90152"/>
            <a:ext cx="3116687" cy="369332"/>
          </a:xfrm>
          <a:prstGeom prst="rect">
            <a:avLst/>
          </a:prstGeom>
          <a:noFill/>
        </p:spPr>
        <p:txBody>
          <a:bodyPr wrap="square" rtlCol="0">
            <a:spAutoFit/>
          </a:bodyPr>
          <a:lstStyle/>
          <a:p>
            <a:r>
              <a:rPr lang="zh-CN" altLang="en-US" dirty="0"/>
              <a:t>共创</a:t>
            </a:r>
            <a:endParaRPr lang="en-US" dirty="0"/>
          </a:p>
        </p:txBody>
      </p:sp>
      <p:pic>
        <p:nvPicPr>
          <p:cNvPr id="5" name="Picture 4"/>
          <p:cNvPicPr>
            <a:picLocks noChangeAspect="1"/>
          </p:cNvPicPr>
          <p:nvPr/>
        </p:nvPicPr>
        <p:blipFill>
          <a:blip r:embed="rId2"/>
          <a:stretch>
            <a:fillRect/>
          </a:stretch>
        </p:blipFill>
        <p:spPr>
          <a:xfrm>
            <a:off x="875764" y="671998"/>
            <a:ext cx="10252857" cy="5277974"/>
          </a:xfrm>
          <a:prstGeom prst="rect">
            <a:avLst/>
          </a:prstGeom>
        </p:spPr>
      </p:pic>
      <p:sp>
        <p:nvSpPr>
          <p:cNvPr id="6" name="Rectangle 5"/>
          <p:cNvSpPr/>
          <p:nvPr/>
        </p:nvSpPr>
        <p:spPr>
          <a:xfrm>
            <a:off x="8474299" y="1043189"/>
            <a:ext cx="2382591" cy="46621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525814" y="1094704"/>
            <a:ext cx="2240924" cy="461063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894749" y="5325380"/>
            <a:ext cx="1455313" cy="334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Tree>
    <p:extLst>
      <p:ext uri="{BB962C8B-B14F-4D97-AF65-F5344CB8AC3E}">
        <p14:creationId xmlns:p14="http://schemas.microsoft.com/office/powerpoint/2010/main" val="1887079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668" y="90152"/>
            <a:ext cx="3116687" cy="369332"/>
          </a:xfrm>
          <a:prstGeom prst="rect">
            <a:avLst/>
          </a:prstGeom>
          <a:noFill/>
        </p:spPr>
        <p:txBody>
          <a:bodyPr wrap="square" rtlCol="0">
            <a:spAutoFit/>
          </a:bodyPr>
          <a:lstStyle/>
          <a:p>
            <a:r>
              <a:rPr lang="zh-CN" altLang="en-US" dirty="0" smtClean="0"/>
              <a:t>条款与细则</a:t>
            </a:r>
            <a:endParaRPr lang="en-US" dirty="0"/>
          </a:p>
        </p:txBody>
      </p:sp>
      <p:sp>
        <p:nvSpPr>
          <p:cNvPr id="5" name="Rectangle 4"/>
          <p:cNvSpPr/>
          <p:nvPr/>
        </p:nvSpPr>
        <p:spPr>
          <a:xfrm>
            <a:off x="141667" y="592428"/>
            <a:ext cx="11874321" cy="6124754"/>
          </a:xfrm>
          <a:prstGeom prst="rect">
            <a:avLst/>
          </a:prstGeom>
        </p:spPr>
        <p:txBody>
          <a:bodyPr wrap="square">
            <a:spAutoFit/>
          </a:bodyPr>
          <a:lstStyle/>
          <a:p>
            <a:pPr marL="342900" lvl="0" indent="-342900">
              <a:spcAft>
                <a:spcPts val="0"/>
              </a:spcAft>
              <a:buFont typeface="+mj-lt"/>
              <a:buAutoNum type="arabicPeriod"/>
            </a:pPr>
            <a:r>
              <a:rPr lang="zh-CN" altLang="en-US" sz="1400" dirty="0">
                <a:solidFill>
                  <a:srgbClr val="333333"/>
                </a:solidFill>
                <a:latin typeface="Helvetica" panose="020B0604020202020204" pitchFamily="34" charset="0"/>
                <a:cs typeface="Arial" panose="020B0604020202020204" pitchFamily="34" charset="0"/>
              </a:rPr>
              <a:t>合格花旗私享家账户标准：指综合账户总额</a:t>
            </a:r>
            <a:r>
              <a:rPr lang="en-US" sz="1400" dirty="0">
                <a:solidFill>
                  <a:srgbClr val="333333"/>
                </a:solidFill>
                <a:latin typeface="Helvetica" panose="020B0604020202020204" pitchFamily="34" charset="0"/>
                <a:ea typeface="等线" panose="02010600030101010101" pitchFamily="2" charset="-122"/>
                <a:cs typeface="Arial" panose="020B0604020202020204" pitchFamily="34" charset="0"/>
              </a:rPr>
              <a:t>*</a:t>
            </a:r>
            <a:r>
              <a:rPr lang="zh-CN" altLang="en-US" sz="1400" dirty="0">
                <a:solidFill>
                  <a:srgbClr val="333333"/>
                </a:solidFill>
                <a:latin typeface="Helvetica" panose="020B0604020202020204" pitchFamily="34" charset="0"/>
                <a:cs typeface="Arial" panose="020B0604020202020204" pitchFamily="34" charset="0"/>
              </a:rPr>
              <a:t>日平均余额不低于人民币</a:t>
            </a:r>
            <a:r>
              <a:rPr lang="en-US" sz="1400" dirty="0">
                <a:solidFill>
                  <a:srgbClr val="333333"/>
                </a:solidFill>
                <a:latin typeface="yingwen"/>
                <a:ea typeface="等线" panose="02010600030101010101" pitchFamily="2" charset="-122"/>
                <a:cs typeface="Arial" panose="020B0604020202020204" pitchFamily="34" charset="0"/>
              </a:rPr>
              <a:t>800</a:t>
            </a:r>
            <a:r>
              <a:rPr lang="zh-CN" altLang="en-US" sz="1400" dirty="0">
                <a:solidFill>
                  <a:srgbClr val="333333"/>
                </a:solidFill>
                <a:latin typeface="Helvetica" panose="020B0604020202020204" pitchFamily="34" charset="0"/>
                <a:cs typeface="Arial" panose="020B0604020202020204" pitchFamily="34" charset="0"/>
              </a:rPr>
              <a:t>万元或等值外币，且账户类型为私享家账户。</a:t>
            </a:r>
            <a:r>
              <a:rPr lang="en-US" sz="1400" dirty="0">
                <a:solidFill>
                  <a:srgbClr val="333333"/>
                </a:solidFill>
                <a:latin typeface="Helvetica" panose="020B0604020202020204" pitchFamily="34" charset="0"/>
                <a:ea typeface="等线" panose="02010600030101010101" pitchFamily="2" charset="-122"/>
                <a:cs typeface="Arial" panose="020B0604020202020204" pitchFamily="34" charset="0"/>
              </a:rPr>
              <a:t/>
            </a:r>
            <a:br>
              <a:rPr lang="en-US" sz="1400" dirty="0">
                <a:solidFill>
                  <a:srgbClr val="333333"/>
                </a:solidFill>
                <a:latin typeface="Helvetica" panose="020B0604020202020204" pitchFamily="34" charset="0"/>
                <a:ea typeface="等线" panose="02010600030101010101" pitchFamily="2" charset="-122"/>
                <a:cs typeface="Arial" panose="020B0604020202020204" pitchFamily="34" charset="0"/>
              </a:rPr>
            </a:br>
            <a:r>
              <a:rPr lang="en-US" sz="1400" dirty="0">
                <a:solidFill>
                  <a:srgbClr val="333333"/>
                </a:solidFill>
                <a:latin typeface="Helvetica" panose="020B0604020202020204" pitchFamily="34" charset="0"/>
                <a:ea typeface="等线" panose="02010600030101010101" pitchFamily="2" charset="-122"/>
                <a:cs typeface="Arial" panose="020B0604020202020204" pitchFamily="34" charset="0"/>
              </a:rPr>
              <a:t>*</a:t>
            </a:r>
            <a:r>
              <a:rPr lang="zh-CN" altLang="en-US" sz="1400" dirty="0">
                <a:solidFill>
                  <a:srgbClr val="333333"/>
                </a:solidFill>
                <a:latin typeface="Helvetica" panose="020B0604020202020204" pitchFamily="34" charset="0"/>
                <a:cs typeface="Arial" panose="020B0604020202020204" pitchFamily="34" charset="0"/>
              </a:rPr>
              <a:t>综合账户总额当月日均余额的计算为同一客户号码项下的所有个人及联名账户（联名账户的账户余额仅计入主账户人名下）当月内每日存款、投资及指定保险产品的累积余额</a:t>
            </a:r>
            <a:r>
              <a:rPr lang="en-US" sz="1400" dirty="0">
                <a:solidFill>
                  <a:srgbClr val="333333"/>
                </a:solidFill>
                <a:latin typeface="Helvetica" panose="020B0604020202020204" pitchFamily="34" charset="0"/>
                <a:ea typeface="等线" panose="02010600030101010101" pitchFamily="2" charset="-122"/>
                <a:cs typeface="Arial" panose="020B0604020202020204" pitchFamily="34" charset="0"/>
              </a:rPr>
              <a:t>**</a:t>
            </a:r>
            <a:r>
              <a:rPr lang="zh-CN" altLang="en-US" sz="1400" dirty="0">
                <a:solidFill>
                  <a:srgbClr val="333333"/>
                </a:solidFill>
                <a:latin typeface="Helvetica" panose="020B0604020202020204" pitchFamily="34" charset="0"/>
                <a:cs typeface="Arial" panose="020B0604020202020204" pitchFamily="34" charset="0"/>
              </a:rPr>
              <a:t>的总和，除以当月实际天数得到的平均数。指定保险产品包含非投资连结及投资连结的保险产品。</a:t>
            </a:r>
            <a:r>
              <a:rPr lang="en-US" sz="1400" dirty="0">
                <a:solidFill>
                  <a:srgbClr val="333333"/>
                </a:solidFill>
                <a:latin typeface="Helvetica" panose="020B0604020202020204" pitchFamily="34" charset="0"/>
                <a:ea typeface="等线" panose="02010600030101010101" pitchFamily="2" charset="-122"/>
                <a:cs typeface="Arial" panose="020B0604020202020204" pitchFamily="34" charset="0"/>
              </a:rPr>
              <a:t/>
            </a:r>
            <a:br>
              <a:rPr lang="en-US" sz="1400" dirty="0">
                <a:solidFill>
                  <a:srgbClr val="333333"/>
                </a:solidFill>
                <a:latin typeface="Helvetica" panose="020B0604020202020204" pitchFamily="34" charset="0"/>
                <a:ea typeface="等线" panose="02010600030101010101" pitchFamily="2" charset="-122"/>
                <a:cs typeface="Arial" panose="020B0604020202020204" pitchFamily="34" charset="0"/>
              </a:rPr>
            </a:br>
            <a:r>
              <a:rPr lang="en-US" sz="1400" dirty="0">
                <a:solidFill>
                  <a:srgbClr val="333333"/>
                </a:solidFill>
                <a:latin typeface="Helvetica" panose="020B0604020202020204" pitchFamily="34" charset="0"/>
                <a:ea typeface="等线" panose="02010600030101010101" pitchFamily="2" charset="-122"/>
                <a:cs typeface="Arial" panose="020B0604020202020204" pitchFamily="34" charset="0"/>
              </a:rPr>
              <a:t>**</a:t>
            </a:r>
            <a:r>
              <a:rPr lang="zh-CN" altLang="en-US" sz="1400" dirty="0">
                <a:solidFill>
                  <a:srgbClr val="333333"/>
                </a:solidFill>
                <a:latin typeface="Helvetica" panose="020B0604020202020204" pitchFamily="34" charset="0"/>
                <a:cs typeface="Arial" panose="020B0604020202020204" pitchFamily="34" charset="0"/>
              </a:rPr>
              <a:t>非投资连结保险产品的累积余额为已缴保险费和应缴保费；投资连结的保险产品的累积余额为保单当月的余额</a:t>
            </a:r>
            <a:r>
              <a:rPr lang="zh-CN" altLang="en-US" sz="1400" dirty="0">
                <a:solidFill>
                  <a:srgbClr val="333333"/>
                </a:solidFill>
                <a:latin typeface="Calibri" panose="020F0502020204030204" pitchFamily="34" charset="0"/>
                <a:ea typeface="微软雅黑" panose="020B0503020204020204" pitchFamily="34" charset="-122"/>
                <a:cs typeface="微软雅黑" panose="020B0503020204020204" pitchFamily="34" charset="-122"/>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spcAft>
                <a:spcPts val="0"/>
              </a:spcAft>
              <a:buFont typeface="+mj-lt"/>
              <a:buAutoNum type="arabicPeriod"/>
            </a:pPr>
            <a:r>
              <a:rPr lang="zh-CN" altLang="en-US" sz="1400" dirty="0">
                <a:latin typeface="Calibri" panose="020F0502020204030204" pitchFamily="34" charset="0"/>
                <a:cs typeface="Calibri" panose="020F0502020204030204" pitchFamily="34" charset="0"/>
              </a:rPr>
              <a:t>本活动仅限活动期间内新开户的合格花旗私享家客户参加，且客户需在开户后连续三个月保持合格花旗私享家账户标准方可获得礼品。若符合活动要求，花旗银行将于活动结束后通知您的获奖结果及礼品领取方式。</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spcAft>
                <a:spcPts val="0"/>
              </a:spcAft>
              <a:buFont typeface="+mj-lt"/>
              <a:buAutoNum type="arabicPeriod"/>
            </a:pPr>
            <a:r>
              <a:rPr lang="zh-CN" altLang="en-US" sz="1400" dirty="0">
                <a:latin typeface="Calibri" panose="020F0502020204030204" pitchFamily="34" charset="0"/>
                <a:cs typeface="微软雅黑" panose="020B0503020204020204" pitchFamily="34" charset="-122"/>
              </a:rPr>
              <a:t>获赠</a:t>
            </a:r>
            <a:r>
              <a:rPr lang="zh-CN" altLang="en-US" sz="1400" dirty="0">
                <a:latin typeface="Calibri" panose="020F0502020204030204" pitchFamily="34" charset="0"/>
                <a:cs typeface="Meiryo"/>
              </a:rPr>
              <a:t>酒店</a:t>
            </a:r>
            <a:r>
              <a:rPr lang="zh-CN" altLang="en-US" sz="1400" dirty="0">
                <a:latin typeface="Calibri" panose="020F0502020204030204" pitchFamily="34" charset="0"/>
                <a:cs typeface="微软雅黑" panose="020B0503020204020204" pitchFamily="34" charset="-122"/>
              </a:rPr>
              <a:t>积</a:t>
            </a:r>
            <a:r>
              <a:rPr lang="zh-CN" altLang="en-US" sz="1400" dirty="0">
                <a:latin typeface="Calibri" panose="020F0502020204030204" pitchFamily="34" charset="0"/>
                <a:cs typeface="Meiryo"/>
              </a:rPr>
              <a:t>分将在活</a:t>
            </a:r>
            <a:r>
              <a:rPr lang="zh-CN" altLang="en-US" sz="1400" dirty="0">
                <a:latin typeface="Calibri" panose="020F0502020204030204" pitchFamily="34" charset="0"/>
                <a:cs typeface="微软雅黑" panose="020B0503020204020204" pitchFamily="34" charset="-122"/>
              </a:rPr>
              <a:t>动结</a:t>
            </a:r>
            <a:r>
              <a:rPr lang="zh-CN" altLang="en-US" sz="1400" dirty="0">
                <a:latin typeface="Calibri" panose="020F0502020204030204" pitchFamily="34" charset="0"/>
                <a:cs typeface="Meiryo"/>
              </a:rPr>
              <a:t>束后</a:t>
            </a:r>
            <a:r>
              <a:rPr lang="en-US" sz="1400" dirty="0">
                <a:latin typeface="等线" panose="02010600030101010101" pitchFamily="2" charset="-122"/>
                <a:ea typeface="等线" panose="02010600030101010101" pitchFamily="2" charset="-122"/>
                <a:cs typeface="Times New Roman" panose="02020603050405020304" pitchFamily="18" charset="0"/>
              </a:rPr>
              <a:t>3</a:t>
            </a:r>
            <a:r>
              <a:rPr lang="zh-CN" altLang="en-US" sz="1400" dirty="0">
                <a:latin typeface="等线" panose="02010600030101010101" pitchFamily="2" charset="-122"/>
                <a:cs typeface="Times New Roman" panose="02020603050405020304" pitchFamily="18" charset="0"/>
              </a:rPr>
              <a:t>个月内</a:t>
            </a:r>
            <a:r>
              <a:rPr lang="zh-CN" altLang="en-US" sz="1400" dirty="0">
                <a:latin typeface="Calibri" panose="020F0502020204030204" pitchFamily="34" charset="0"/>
                <a:cs typeface="微软雅黑" panose="020B0503020204020204" pitchFamily="34" charset="-122"/>
              </a:rPr>
              <a:t>计</a:t>
            </a:r>
            <a:r>
              <a:rPr lang="zh-CN" altLang="en-US" sz="1400" dirty="0">
                <a:latin typeface="Calibri" panose="020F0502020204030204" pitchFamily="34" charset="0"/>
                <a:cs typeface="Meiryo"/>
              </a:rPr>
              <a:t>入您的花旗</a:t>
            </a:r>
            <a:r>
              <a:rPr lang="zh-CN" altLang="en-US" sz="1400" dirty="0">
                <a:latin typeface="Calibri" panose="020F0502020204030204" pitchFamily="34" charset="0"/>
                <a:cs typeface="微软雅黑" panose="020B0503020204020204" pitchFamily="34" charset="-122"/>
              </a:rPr>
              <a:t>荟</a:t>
            </a:r>
            <a:r>
              <a:rPr lang="zh-CN" altLang="en-US" sz="1400" dirty="0">
                <a:latin typeface="Calibri" panose="020F0502020204030204" pitchFamily="34" charset="0"/>
                <a:cs typeface="Meiryo"/>
              </a:rPr>
              <a:t>酒店</a:t>
            </a:r>
            <a:r>
              <a:rPr lang="zh-CN" altLang="en-US" sz="1400" dirty="0">
                <a:latin typeface="Calibri" panose="020F0502020204030204" pitchFamily="34" charset="0"/>
                <a:cs typeface="微软雅黑" panose="020B0503020204020204" pitchFamily="34" charset="-122"/>
              </a:rPr>
              <a:t>预订账户</a:t>
            </a:r>
            <a:r>
              <a:rPr lang="zh-CN" altLang="en-US" sz="1400" dirty="0">
                <a:latin typeface="Calibri" panose="020F0502020204030204" pitchFamily="34" charset="0"/>
                <a:cs typeface="Meiryo"/>
              </a:rPr>
              <a:t>，</a:t>
            </a:r>
            <a:r>
              <a:rPr lang="zh-CN" altLang="en-US" sz="1400" dirty="0">
                <a:latin typeface="Calibri" panose="020F0502020204030204" pitchFamily="34" charset="0"/>
                <a:cs typeface="微软雅黑" panose="020B0503020204020204" pitchFamily="34" charset="-122"/>
              </a:rPr>
              <a:t>客户需提前于“花旗银行财富管理”微信公众号</a:t>
            </a:r>
            <a:r>
              <a:rPr lang="en-US" sz="1400" dirty="0">
                <a:latin typeface="等线" panose="02010600030101010101" pitchFamily="2" charset="-122"/>
                <a:ea typeface="等线" panose="02010600030101010101" pitchFamily="2" charset="-122"/>
                <a:cs typeface="微软雅黑" panose="020B0503020204020204" pitchFamily="34" charset="-122"/>
              </a:rPr>
              <a:t>-</a:t>
            </a:r>
            <a:r>
              <a:rPr lang="zh-CN" altLang="en-US" sz="1400" dirty="0">
                <a:latin typeface="等线" panose="02010600030101010101" pitchFamily="2" charset="-122"/>
                <a:cs typeface="微软雅黑" panose="020B0503020204020204" pitchFamily="34" charset="-122"/>
              </a:rPr>
              <a:t>“花旗荟”中绑定借记卡，未绑定我行借记卡或借记卡信息未更新等，均可能影响积分发放。</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spcAft>
                <a:spcPts val="0"/>
              </a:spcAft>
              <a:buFont typeface="+mj-lt"/>
              <a:buAutoNum type="arabicPeriod"/>
            </a:pPr>
            <a:r>
              <a:rPr lang="zh-CN" altLang="en-US" sz="1400" dirty="0">
                <a:latin typeface="Calibri" panose="020F0502020204030204" pitchFamily="34" charset="0"/>
                <a:cs typeface="Times New Roman" panose="02020603050405020304" pitchFamily="18" charset="0"/>
              </a:rPr>
              <a:t>花旗</a:t>
            </a:r>
            <a:r>
              <a:rPr lang="zh-CN" altLang="en-US" sz="1400" dirty="0">
                <a:latin typeface="Calibri" panose="020F0502020204030204" pitchFamily="34" charset="0"/>
                <a:cs typeface="微软雅黑" panose="020B0503020204020204" pitchFamily="34" charset="-122"/>
              </a:rPr>
              <a:t>荟</a:t>
            </a:r>
            <a:r>
              <a:rPr lang="zh-CN" altLang="en-US" sz="1400" dirty="0">
                <a:latin typeface="Calibri" panose="020F0502020204030204" pitchFamily="34" charset="0"/>
                <a:cs typeface="Meiryo"/>
              </a:rPr>
              <a:t>全球奢</a:t>
            </a:r>
            <a:r>
              <a:rPr lang="zh-CN" altLang="en-US" sz="1400" dirty="0">
                <a:latin typeface="Calibri" panose="020F0502020204030204" pitchFamily="34" charset="0"/>
                <a:cs typeface="微软雅黑" panose="020B0503020204020204" pitchFamily="34" charset="-122"/>
              </a:rPr>
              <a:t>华</a:t>
            </a:r>
            <a:r>
              <a:rPr lang="zh-CN" altLang="en-US" sz="1400" dirty="0">
                <a:latin typeface="Calibri" panose="020F0502020204030204" pitchFamily="34" charset="0"/>
                <a:cs typeface="Meiryo"/>
              </a:rPr>
              <a:t>酒店</a:t>
            </a:r>
            <a:r>
              <a:rPr lang="zh-CN" altLang="en-US" sz="1400" dirty="0">
                <a:latin typeface="Calibri" panose="020F0502020204030204" pitchFamily="34" charset="0"/>
                <a:cs typeface="微软雅黑" panose="020B0503020204020204" pitchFamily="34" charset="-122"/>
              </a:rPr>
              <a:t>预订</a:t>
            </a:r>
            <a:r>
              <a:rPr lang="zh-CN" altLang="en-US" sz="1400" dirty="0">
                <a:latin typeface="Calibri" panose="020F0502020204030204" pitchFamily="34" charset="0"/>
                <a:cs typeface="Meiryo"/>
              </a:rPr>
              <a:t>功能由第三方上海</a:t>
            </a:r>
            <a:r>
              <a:rPr lang="zh-CN" altLang="en-US" sz="1400" dirty="0">
                <a:latin typeface="Calibri" panose="020F0502020204030204" pitchFamily="34" charset="0"/>
                <a:cs typeface="微软雅黑" panose="020B0503020204020204" pitchFamily="34" charset="-122"/>
              </a:rPr>
              <a:t>谛</a:t>
            </a:r>
            <a:r>
              <a:rPr lang="zh-CN" altLang="en-US" sz="1400" dirty="0">
                <a:latin typeface="Calibri" panose="020F0502020204030204" pitchFamily="34" charset="0"/>
                <a:cs typeface="Meiryo"/>
              </a:rPr>
              <a:t>珞</a:t>
            </a:r>
            <a:r>
              <a:rPr lang="zh-CN" altLang="en-US" sz="1400" dirty="0">
                <a:latin typeface="Calibri" panose="020F0502020204030204" pitchFamily="34" charset="0"/>
                <a:cs typeface="微软雅黑" panose="020B0503020204020204" pitchFamily="34" charset="-122"/>
              </a:rPr>
              <a:t>轲</a:t>
            </a:r>
            <a:r>
              <a:rPr lang="zh-CN" altLang="en-US" sz="1400" dirty="0">
                <a:latin typeface="Calibri" panose="020F0502020204030204" pitchFamily="34" charset="0"/>
                <a:cs typeface="Meiryo"/>
              </a:rPr>
              <a:t>旅游咨</a:t>
            </a:r>
            <a:r>
              <a:rPr lang="zh-CN" altLang="en-US" sz="1400" dirty="0">
                <a:latin typeface="Calibri" panose="020F0502020204030204" pitchFamily="34" charset="0"/>
                <a:cs typeface="微软雅黑" panose="020B0503020204020204" pitchFamily="34" charset="-122"/>
              </a:rPr>
              <a:t>询</a:t>
            </a:r>
            <a:r>
              <a:rPr lang="zh-CN" altLang="en-US" sz="1400" dirty="0">
                <a:latin typeface="Calibri" panose="020F0502020204030204" pitchFamily="34" charset="0"/>
                <a:cs typeface="Meiryo"/>
              </a:rPr>
              <a:t>有</a:t>
            </a:r>
            <a:r>
              <a:rPr lang="zh-CN" altLang="en-US" sz="1400" dirty="0">
                <a:latin typeface="Calibri" panose="020F0502020204030204" pitchFamily="34" charset="0"/>
                <a:cs typeface="Times New Roman" panose="02020603050405020304" pitchFamily="18" charset="0"/>
              </a:rPr>
              <a:t>限公司提供。</a:t>
            </a:r>
            <a:r>
              <a:rPr lang="zh-CN" altLang="en-US" sz="1400" dirty="0">
                <a:latin typeface="Calibri" panose="020F0502020204030204" pitchFamily="34" charset="0"/>
                <a:cs typeface="微软雅黑" panose="020B0503020204020204" pitchFamily="34" charset="-122"/>
              </a:rPr>
              <a:t>积</a:t>
            </a:r>
            <a:r>
              <a:rPr lang="zh-CN" altLang="en-US" sz="1400" dirty="0">
                <a:latin typeface="Calibri" panose="020F0502020204030204" pitchFamily="34" charset="0"/>
                <a:cs typeface="Meiryo"/>
              </a:rPr>
              <a:t>分</a:t>
            </a:r>
            <a:r>
              <a:rPr lang="zh-CN" altLang="en-US" sz="1400" dirty="0">
                <a:latin typeface="Calibri" panose="020F0502020204030204" pitchFamily="34" charset="0"/>
                <a:cs typeface="微软雅黑" panose="020B0503020204020204" pitchFamily="34" charset="-122"/>
              </a:rPr>
              <a:t>兑换规则</a:t>
            </a:r>
            <a:r>
              <a:rPr lang="zh-CN" altLang="en-US" sz="1400" dirty="0">
                <a:latin typeface="Calibri" panose="020F0502020204030204" pitchFamily="34" charset="0"/>
                <a:cs typeface="Meiryo"/>
              </a:rPr>
              <a:t>及可</a:t>
            </a:r>
            <a:r>
              <a:rPr lang="zh-CN" altLang="en-US" sz="1400" dirty="0">
                <a:latin typeface="Calibri" panose="020F0502020204030204" pitchFamily="34" charset="0"/>
                <a:cs typeface="微软雅黑" panose="020B0503020204020204" pitchFamily="34" charset="-122"/>
              </a:rPr>
              <a:t>兑换</a:t>
            </a:r>
            <a:r>
              <a:rPr lang="zh-CN" altLang="en-US" sz="1400" dirty="0">
                <a:latin typeface="Calibri" panose="020F0502020204030204" pitchFamily="34" charset="0"/>
                <a:cs typeface="Meiryo"/>
              </a:rPr>
              <a:t>酒店列表以酒店</a:t>
            </a:r>
            <a:r>
              <a:rPr lang="zh-CN" altLang="en-US" sz="1400" dirty="0">
                <a:latin typeface="Calibri" panose="020F0502020204030204" pitchFamily="34" charset="0"/>
                <a:cs typeface="微软雅黑" panose="020B0503020204020204" pitchFamily="34" charset="-122"/>
              </a:rPr>
              <a:t>预订页</a:t>
            </a:r>
            <a:r>
              <a:rPr lang="zh-CN" altLang="en-US" sz="1400" dirty="0">
                <a:latin typeface="Calibri" panose="020F0502020204030204" pitchFamily="34" charset="0"/>
                <a:cs typeface="Meiryo"/>
              </a:rPr>
              <a:t>面公布</a:t>
            </a:r>
            <a:r>
              <a:rPr lang="zh-CN" altLang="en-US" sz="1400" dirty="0">
                <a:latin typeface="Calibri" panose="020F0502020204030204" pitchFamily="34" charset="0"/>
                <a:cs typeface="微软雅黑" panose="020B0503020204020204" pitchFamily="34" charset="-122"/>
              </a:rPr>
              <a:t>为</a:t>
            </a:r>
            <a:r>
              <a:rPr lang="zh-CN" altLang="en-US" sz="1400" dirty="0">
                <a:latin typeface="Calibri" panose="020F0502020204030204" pitchFamily="34" charset="0"/>
                <a:cs typeface="Meiryo"/>
              </a:rPr>
              <a:t>准。使用</a:t>
            </a:r>
            <a:r>
              <a:rPr lang="zh-CN" altLang="en-US" sz="1400" dirty="0">
                <a:latin typeface="Calibri" panose="020F0502020204030204" pitchFamily="34" charset="0"/>
                <a:cs typeface="微软雅黑" panose="020B0503020204020204" pitchFamily="34" charset="-122"/>
              </a:rPr>
              <a:t>积</a:t>
            </a:r>
            <a:r>
              <a:rPr lang="zh-CN" altLang="en-US" sz="1400" dirty="0">
                <a:latin typeface="Calibri" panose="020F0502020204030204" pitchFamily="34" charset="0"/>
                <a:cs typeface="Meiryo"/>
              </a:rPr>
              <a:t>分</a:t>
            </a:r>
            <a:r>
              <a:rPr lang="zh-CN" altLang="en-US" sz="1400" dirty="0">
                <a:latin typeface="Calibri" panose="020F0502020204030204" pitchFamily="34" charset="0"/>
                <a:cs typeface="微软雅黑" panose="020B0503020204020204" pitchFamily="34" charset="-122"/>
              </a:rPr>
              <a:t>兑换</a:t>
            </a:r>
            <a:r>
              <a:rPr lang="zh-CN" altLang="en-US" sz="1400" dirty="0">
                <a:latin typeface="Calibri" panose="020F0502020204030204" pitchFamily="34" charset="0"/>
                <a:cs typeface="Meiryo"/>
              </a:rPr>
              <a:t>房晚，需于入住前</a:t>
            </a:r>
            <a:r>
              <a:rPr lang="en-US" sz="1400" dirty="0">
                <a:latin typeface="等线" panose="02010600030101010101" pitchFamily="2" charset="-122"/>
                <a:ea typeface="等线" panose="02010600030101010101" pitchFamily="2" charset="-122"/>
                <a:cs typeface="Times New Roman" panose="02020603050405020304" pitchFamily="18" charset="0"/>
              </a:rPr>
              <a:t>3</a:t>
            </a:r>
            <a:r>
              <a:rPr lang="zh-CN" altLang="en-US" sz="1400" dirty="0">
                <a:latin typeface="等线" panose="02010600030101010101" pitchFamily="2" charset="-122"/>
                <a:cs typeface="Times New Roman" panose="02020603050405020304" pitchFamily="18" charset="0"/>
              </a:rPr>
              <a:t>个工作日完成</a:t>
            </a:r>
            <a:r>
              <a:rPr lang="zh-CN" altLang="en-US" sz="1400" dirty="0">
                <a:latin typeface="Calibri" panose="020F0502020204030204" pitchFamily="34" charset="0"/>
                <a:cs typeface="微软雅黑" panose="020B0503020204020204" pitchFamily="34" charset="-122"/>
              </a:rPr>
              <a:t>兑换</a:t>
            </a:r>
            <a:r>
              <a:rPr lang="zh-CN" altLang="en-US" sz="1400" dirty="0">
                <a:latin typeface="Calibri" panose="020F0502020204030204" pitchFamily="34" charset="0"/>
                <a:cs typeface="Meiryo"/>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spcAft>
                <a:spcPts val="0"/>
              </a:spcAft>
              <a:buFont typeface="+mj-lt"/>
              <a:buAutoNum type="arabicPeriod"/>
            </a:pPr>
            <a:r>
              <a:rPr lang="zh-CN" altLang="en-US" sz="1400" dirty="0">
                <a:latin typeface="Calibri" panose="020F0502020204030204" pitchFamily="34" charset="0"/>
                <a:cs typeface="Times New Roman" panose="02020603050405020304" pitchFamily="18" charset="0"/>
              </a:rPr>
              <a:t>本活动仅限活动期间内符合活动要求的合格花旗私享家客户参加。花旗私享家升级活动与忠诚礼礼品不可在同一季度同时享受，同时满足条件将享花旗私享家升级活动礼遇。若符合活动要求，花旗银行将短信通知您的获奖结果。</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spcAft>
                <a:spcPts val="0"/>
              </a:spcAft>
              <a:buFont typeface="+mj-lt"/>
              <a:buAutoNum type="arabicPeriod"/>
            </a:pPr>
            <a:r>
              <a:rPr lang="zh-CN" altLang="en-US" sz="1400" dirty="0">
                <a:latin typeface="Calibri" panose="020F0502020204030204" pitchFamily="34" charset="0"/>
                <a:cs typeface="Times New Roman" panose="02020603050405020304" pitchFamily="18" charset="0"/>
              </a:rPr>
              <a:t>礼品不可</a:t>
            </a:r>
            <a:r>
              <a:rPr lang="zh-CN" altLang="en-US" sz="1400" dirty="0">
                <a:latin typeface="Calibri" panose="020F0502020204030204" pitchFamily="34" charset="0"/>
                <a:cs typeface="微软雅黑" panose="020B0503020204020204" pitchFamily="34" charset="-122"/>
              </a:rPr>
              <a:t>兑换现</a:t>
            </a:r>
            <a:r>
              <a:rPr lang="zh-CN" altLang="en-US" sz="1400" dirty="0">
                <a:latin typeface="Calibri" panose="020F0502020204030204" pitchFamily="34" charset="0"/>
                <a:cs typeface="Meiryo"/>
              </a:rPr>
              <a:t>金或替</a:t>
            </a:r>
            <a:r>
              <a:rPr lang="zh-CN" altLang="en-US" sz="1400" dirty="0">
                <a:latin typeface="Calibri" panose="020F0502020204030204" pitchFamily="34" charset="0"/>
                <a:cs typeface="微软雅黑" panose="020B0503020204020204" pitchFamily="34" charset="-122"/>
              </a:rPr>
              <a:t>换为</a:t>
            </a:r>
            <a:r>
              <a:rPr lang="zh-CN" altLang="en-US" sz="1400" dirty="0">
                <a:latin typeface="Calibri" panose="020F0502020204030204" pitchFamily="34" charset="0"/>
                <a:cs typeface="Meiryo"/>
              </a:rPr>
              <a:t>其他</a:t>
            </a:r>
            <a:r>
              <a:rPr lang="zh-CN" altLang="en-US" sz="1400" dirty="0">
                <a:latin typeface="Calibri" panose="020F0502020204030204" pitchFamily="34" charset="0"/>
                <a:cs typeface="微软雅黑" panose="020B0503020204020204" pitchFamily="34" charset="-122"/>
              </a:rPr>
              <a:t>优</a:t>
            </a:r>
            <a:r>
              <a:rPr lang="zh-CN" altLang="en-US" sz="1400" dirty="0">
                <a:latin typeface="Calibri" panose="020F0502020204030204" pitchFamily="34" charset="0"/>
                <a:cs typeface="Meiryo"/>
              </a:rPr>
              <a:t>惠或商品</a:t>
            </a:r>
            <a:r>
              <a:rPr lang="zh-CN" altLang="en-US" sz="1400" dirty="0">
                <a:latin typeface="Calibri" panose="020F0502020204030204" pitchFamily="34" charset="0"/>
                <a:cs typeface="Times New Roman" panose="02020603050405020304" pitchFamily="18" charset="0"/>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spcAft>
                <a:spcPts val="0"/>
              </a:spcAft>
              <a:buFont typeface="+mj-lt"/>
              <a:buAutoNum type="arabicPeriod"/>
            </a:pPr>
            <a:r>
              <a:rPr lang="zh-CN" altLang="en-US" sz="1400" dirty="0">
                <a:latin typeface="Calibri" panose="020F0502020204030204" pitchFamily="34" charset="0"/>
                <a:cs typeface="Times New Roman" panose="02020603050405020304" pitchFamily="18" charset="0"/>
              </a:rPr>
              <a:t>若花旗私享家</a:t>
            </a:r>
            <a:r>
              <a:rPr lang="zh-CN" altLang="en-US" sz="1400" dirty="0">
                <a:latin typeface="Calibri" panose="020F0502020204030204" pitchFamily="34" charset="0"/>
                <a:cs typeface="微软雅黑" panose="020B0503020204020204" pitchFamily="34" charset="-122"/>
              </a:rPr>
              <a:t>账户</a:t>
            </a:r>
            <a:r>
              <a:rPr lang="zh-CN" altLang="en-US" sz="1400" dirty="0">
                <a:latin typeface="Calibri" panose="020F0502020204030204" pitchFamily="34" charset="0"/>
                <a:cs typeface="Meiryo"/>
              </a:rPr>
              <a:t>、花旗至享卡在</a:t>
            </a:r>
            <a:r>
              <a:rPr lang="zh-CN" altLang="en-US" sz="1400" dirty="0">
                <a:latin typeface="Calibri" panose="020F0502020204030204" pitchFamily="34" charset="0"/>
                <a:cs typeface="微软雅黑" panose="020B0503020204020204" pitchFamily="34" charset="-122"/>
              </a:rPr>
              <a:t>获</a:t>
            </a:r>
            <a:r>
              <a:rPr lang="zh-CN" altLang="en-US" sz="1400" dirty="0">
                <a:latin typeface="Calibri" panose="020F0502020204030204" pitchFamily="34" charset="0"/>
                <a:cs typeface="Meiryo"/>
              </a:rPr>
              <a:t>得礼品前已被关</a:t>
            </a:r>
            <a:r>
              <a:rPr lang="zh-CN" altLang="en-US" sz="1400" dirty="0">
                <a:latin typeface="Calibri" panose="020F0502020204030204" pitchFamily="34" charset="0"/>
                <a:cs typeface="微软雅黑" panose="020B0503020204020204" pitchFamily="34" charset="-122"/>
              </a:rPr>
              <a:t>闭</a:t>
            </a:r>
            <a:r>
              <a:rPr lang="zh-CN" altLang="en-US" sz="1400" dirty="0">
                <a:latin typeface="Calibri" panose="020F0502020204030204" pitchFamily="34" charset="0"/>
                <a:cs typeface="Meiryo"/>
              </a:rPr>
              <a:t>，</a:t>
            </a:r>
            <a:r>
              <a:rPr lang="zh-CN" altLang="en-US" sz="1400" dirty="0">
                <a:latin typeface="Calibri" panose="020F0502020204030204" pitchFamily="34" charset="0"/>
                <a:cs typeface="微软雅黑" panose="020B0503020204020204" pitchFamily="34" charset="-122"/>
              </a:rPr>
              <a:t>则视为</a:t>
            </a:r>
            <a:r>
              <a:rPr lang="zh-CN" altLang="en-US" sz="1400" dirty="0">
                <a:latin typeface="Calibri" panose="020F0502020204030204" pitchFamily="34" charset="0"/>
                <a:cs typeface="Meiryo"/>
              </a:rPr>
              <a:t>客</a:t>
            </a:r>
            <a:r>
              <a:rPr lang="zh-CN" altLang="en-US" sz="1400" dirty="0">
                <a:latin typeface="Calibri" panose="020F0502020204030204" pitchFamily="34" charset="0"/>
                <a:cs typeface="微软雅黑" panose="020B0503020204020204" pitchFamily="34" charset="-122"/>
              </a:rPr>
              <a:t>户</a:t>
            </a:r>
            <a:r>
              <a:rPr lang="zh-CN" altLang="en-US" sz="1400" dirty="0">
                <a:latin typeface="Calibri" panose="020F0502020204030204" pitchFamily="34" charset="0"/>
                <a:cs typeface="Meiryo"/>
              </a:rPr>
              <a:t>放弃</a:t>
            </a:r>
            <a:r>
              <a:rPr lang="zh-CN" altLang="en-US" sz="1400" dirty="0">
                <a:latin typeface="Calibri" panose="020F0502020204030204" pitchFamily="34" charset="0"/>
                <a:cs typeface="微软雅黑" panose="020B0503020204020204" pitchFamily="34" charset="-122"/>
              </a:rPr>
              <a:t>获赠</a:t>
            </a:r>
            <a:r>
              <a:rPr lang="zh-CN" altLang="en-US" sz="1400" dirty="0">
                <a:latin typeface="Calibri" panose="020F0502020204030204" pitchFamily="34" charset="0"/>
                <a:cs typeface="Times New Roman" panose="02020603050405020304" pitchFamily="18" charset="0"/>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spcAft>
                <a:spcPts val="0"/>
              </a:spcAft>
              <a:buFont typeface="+mj-lt"/>
              <a:buAutoNum type="arabicPeriod"/>
            </a:pPr>
            <a:r>
              <a:rPr lang="zh-CN" altLang="en-US" sz="1400" dirty="0">
                <a:latin typeface="Calibri" panose="020F0502020204030204" pitchFamily="34" charset="0"/>
                <a:cs typeface="Times New Roman" panose="02020603050405020304" pitchFamily="18" charset="0"/>
              </a:rPr>
              <a:t>以上活</a:t>
            </a:r>
            <a:r>
              <a:rPr lang="zh-CN" altLang="en-US" sz="1400" dirty="0">
                <a:latin typeface="Calibri" panose="020F0502020204030204" pitchFamily="34" charset="0"/>
                <a:cs typeface="微软雅黑" panose="020B0503020204020204" pitchFamily="34" charset="-122"/>
              </a:rPr>
              <a:t>动</a:t>
            </a:r>
            <a:r>
              <a:rPr lang="zh-CN" altLang="en-US" sz="1400" dirty="0">
                <a:latin typeface="Calibri" panose="020F0502020204030204" pitchFamily="34" charset="0"/>
                <a:cs typeface="Meiryo"/>
              </a:rPr>
              <a:t>中涉及的商品或服</a:t>
            </a:r>
            <a:r>
              <a:rPr lang="zh-CN" altLang="en-US" sz="1400" dirty="0">
                <a:latin typeface="Calibri" panose="020F0502020204030204" pitchFamily="34" charset="0"/>
                <a:cs typeface="微软雅黑" panose="020B0503020204020204" pitchFamily="34" charset="-122"/>
              </a:rPr>
              <a:t>务</a:t>
            </a:r>
            <a:r>
              <a:rPr lang="zh-CN" altLang="en-US" sz="1400" dirty="0">
                <a:latin typeface="Calibri" panose="020F0502020204030204" pitchFamily="34" charset="0"/>
                <a:cs typeface="Meiryo"/>
              </a:rPr>
              <a:t>，可能由服</a:t>
            </a:r>
            <a:r>
              <a:rPr lang="zh-CN" altLang="en-US" sz="1400" dirty="0">
                <a:latin typeface="Calibri" panose="020F0502020204030204" pitchFamily="34" charset="0"/>
                <a:cs typeface="微软雅黑" panose="020B0503020204020204" pitchFamily="34" charset="-122"/>
              </a:rPr>
              <a:t>务</a:t>
            </a:r>
            <a:r>
              <a:rPr lang="zh-CN" altLang="en-US" sz="1400" dirty="0">
                <a:latin typeface="Calibri" panose="020F0502020204030204" pitchFamily="34" charset="0"/>
                <a:cs typeface="Meiryo"/>
              </a:rPr>
              <a:t>商、第三方商</a:t>
            </a:r>
            <a:r>
              <a:rPr lang="zh-CN" altLang="en-US" sz="1400" dirty="0">
                <a:latin typeface="Calibri" panose="020F0502020204030204" pitchFamily="34" charset="0"/>
                <a:cs typeface="微软雅黑" panose="020B0503020204020204" pitchFamily="34" charset="-122"/>
              </a:rPr>
              <a:t>户</a:t>
            </a:r>
            <a:r>
              <a:rPr lang="zh-CN" altLang="en-US" sz="1400" dirty="0">
                <a:latin typeface="Calibri" panose="020F0502020204030204" pitchFamily="34" charset="0"/>
                <a:cs typeface="Meiryo"/>
              </a:rPr>
              <a:t>或供</a:t>
            </a:r>
            <a:r>
              <a:rPr lang="zh-CN" altLang="en-US" sz="1400" dirty="0">
                <a:latin typeface="Calibri" panose="020F0502020204030204" pitchFamily="34" charset="0"/>
                <a:cs typeface="微软雅黑" panose="020B0503020204020204" pitchFamily="34" charset="-122"/>
              </a:rPr>
              <a:t>应</a:t>
            </a:r>
            <a:r>
              <a:rPr lang="zh-CN" altLang="en-US" sz="1400" dirty="0">
                <a:latin typeface="Calibri" panose="020F0502020204030204" pitchFamily="34" charset="0"/>
                <a:cs typeface="Meiryo"/>
              </a:rPr>
              <a:t>商（包括但不限于上海</a:t>
            </a:r>
            <a:r>
              <a:rPr lang="zh-CN" altLang="en-US" sz="1400" dirty="0">
                <a:latin typeface="Calibri" panose="020F0502020204030204" pitchFamily="34" charset="0"/>
                <a:cs typeface="微软雅黑" panose="020B0503020204020204" pitchFamily="34" charset="-122"/>
              </a:rPr>
              <a:t>谛</a:t>
            </a:r>
            <a:r>
              <a:rPr lang="zh-CN" altLang="en-US" sz="1400" dirty="0">
                <a:latin typeface="Calibri" panose="020F0502020204030204" pitchFamily="34" charset="0"/>
                <a:cs typeface="Meiryo"/>
              </a:rPr>
              <a:t>珞</a:t>
            </a:r>
            <a:r>
              <a:rPr lang="zh-CN" altLang="en-US" sz="1400" dirty="0">
                <a:latin typeface="Calibri" panose="020F0502020204030204" pitchFamily="34" charset="0"/>
                <a:cs typeface="微软雅黑" panose="020B0503020204020204" pitchFamily="34" charset="-122"/>
              </a:rPr>
              <a:t>轲</a:t>
            </a:r>
            <a:r>
              <a:rPr lang="zh-CN" altLang="en-US" sz="1400" dirty="0">
                <a:latin typeface="Calibri" panose="020F0502020204030204" pitchFamily="34" charset="0"/>
                <a:cs typeface="Meiryo"/>
              </a:rPr>
              <a:t>旅游咨</a:t>
            </a:r>
            <a:r>
              <a:rPr lang="zh-CN" altLang="en-US" sz="1400" dirty="0">
                <a:latin typeface="Calibri" panose="020F0502020204030204" pitchFamily="34" charset="0"/>
                <a:cs typeface="微软雅黑" panose="020B0503020204020204" pitchFamily="34" charset="-122"/>
              </a:rPr>
              <a:t>询</a:t>
            </a:r>
            <a:r>
              <a:rPr lang="zh-CN" altLang="en-US" sz="1400" dirty="0">
                <a:latin typeface="Calibri" panose="020F0502020204030204" pitchFamily="34" charset="0"/>
                <a:cs typeface="Meiryo"/>
              </a:rPr>
              <a:t>有限公司、相关酒店</a:t>
            </a:r>
            <a:r>
              <a:rPr lang="zh-CN" altLang="en-US" sz="1400" dirty="0">
                <a:latin typeface="Calibri" panose="020F0502020204030204" pitchFamily="34" charset="0"/>
                <a:cs typeface="Times New Roman" panose="02020603050405020304" pitchFamily="18" charset="0"/>
              </a:rPr>
              <a:t>等）提供，并受制于其相关条款和条件。客</a:t>
            </a:r>
            <a:r>
              <a:rPr lang="zh-CN" altLang="en-US" sz="1400" dirty="0">
                <a:latin typeface="Calibri" panose="020F0502020204030204" pitchFamily="34" charset="0"/>
                <a:cs typeface="微软雅黑" panose="020B0503020204020204" pitchFamily="34" charset="-122"/>
              </a:rPr>
              <a:t>户应</a:t>
            </a:r>
            <a:r>
              <a:rPr lang="zh-CN" altLang="en-US" sz="1400" dirty="0">
                <a:latin typeface="Calibri" panose="020F0502020204030204" pitchFamily="34" charset="0"/>
                <a:cs typeface="Meiryo"/>
              </a:rPr>
              <a:t>自行决定是否使用</a:t>
            </a:r>
            <a:r>
              <a:rPr lang="zh-CN" altLang="en-US" sz="1400" dirty="0">
                <a:latin typeface="Calibri" panose="020F0502020204030204" pitchFamily="34" charset="0"/>
                <a:cs typeface="微软雅黑" panose="020B0503020204020204" pitchFamily="34" charset="-122"/>
              </a:rPr>
              <a:t>该</a:t>
            </a:r>
            <a:r>
              <a:rPr lang="zh-CN" altLang="en-US" sz="1400" dirty="0">
                <a:latin typeface="Calibri" panose="020F0502020204030204" pitchFamily="34" charset="0"/>
                <a:cs typeface="Meiryo"/>
              </a:rPr>
              <a:t>服</a:t>
            </a:r>
            <a:r>
              <a:rPr lang="zh-CN" altLang="en-US" sz="1400" dirty="0">
                <a:latin typeface="Calibri" panose="020F0502020204030204" pitchFamily="34" charset="0"/>
                <a:cs typeface="微软雅黑" panose="020B0503020204020204" pitchFamily="34" charset="-122"/>
              </a:rPr>
              <a:t>务</a:t>
            </a:r>
            <a:r>
              <a:rPr lang="zh-CN" altLang="en-US" sz="1400" dirty="0">
                <a:latin typeface="Calibri" panose="020F0502020204030204" pitchFamily="34" charset="0"/>
                <a:cs typeface="Meiryo"/>
              </a:rPr>
              <a:t>商、第三方商</a:t>
            </a:r>
            <a:r>
              <a:rPr lang="zh-CN" altLang="en-US" sz="1400" dirty="0">
                <a:latin typeface="Calibri" panose="020F0502020204030204" pitchFamily="34" charset="0"/>
                <a:cs typeface="微软雅黑" panose="020B0503020204020204" pitchFamily="34" charset="-122"/>
              </a:rPr>
              <a:t>户</a:t>
            </a:r>
            <a:r>
              <a:rPr lang="zh-CN" altLang="en-US" sz="1400" dirty="0">
                <a:latin typeface="Calibri" panose="020F0502020204030204" pitchFamily="34" charset="0"/>
                <a:cs typeface="Meiryo"/>
              </a:rPr>
              <a:t>或供</a:t>
            </a:r>
            <a:r>
              <a:rPr lang="zh-CN" altLang="en-US" sz="1400" dirty="0">
                <a:latin typeface="Calibri" panose="020F0502020204030204" pitchFamily="34" charset="0"/>
                <a:cs typeface="微软雅黑" panose="020B0503020204020204" pitchFamily="34" charset="-122"/>
              </a:rPr>
              <a:t>应</a:t>
            </a:r>
            <a:r>
              <a:rPr lang="zh-CN" altLang="en-US" sz="1400" dirty="0">
                <a:latin typeface="Calibri" panose="020F0502020204030204" pitchFamily="34" charset="0"/>
                <a:cs typeface="Meiryo"/>
              </a:rPr>
              <a:t>商提供的商品或服</a:t>
            </a:r>
            <a:r>
              <a:rPr lang="zh-CN" altLang="en-US" sz="1400" dirty="0">
                <a:latin typeface="Calibri" panose="020F0502020204030204" pitchFamily="34" charset="0"/>
                <a:cs typeface="微软雅黑" panose="020B0503020204020204" pitchFamily="34" charset="-122"/>
              </a:rPr>
              <a:t>务</a:t>
            </a:r>
            <a:r>
              <a:rPr lang="zh-CN" altLang="en-US" sz="1400" dirty="0">
                <a:latin typeface="Calibri" panose="020F0502020204030204" pitchFamily="34" charset="0"/>
                <a:cs typeface="Meiryo"/>
              </a:rPr>
              <a:t>，并</a:t>
            </a:r>
            <a:r>
              <a:rPr lang="zh-CN" altLang="en-US" sz="1400" dirty="0">
                <a:latin typeface="Calibri" panose="020F0502020204030204" pitchFamily="34" charset="0"/>
                <a:cs typeface="微软雅黑" panose="020B0503020204020204" pitchFamily="34" charset="-122"/>
              </a:rPr>
              <a:t>应</a:t>
            </a:r>
            <a:r>
              <a:rPr lang="zh-CN" altLang="en-US" sz="1400" dirty="0">
                <a:latin typeface="Calibri" panose="020F0502020204030204" pitchFamily="34" charset="0"/>
                <a:cs typeface="Meiryo"/>
              </a:rPr>
              <a:t>自行承担使用</a:t>
            </a:r>
            <a:r>
              <a:rPr lang="zh-CN" altLang="en-US" sz="1400" dirty="0">
                <a:latin typeface="Calibri" panose="020F0502020204030204" pitchFamily="34" charset="0"/>
                <a:cs typeface="微软雅黑" panose="020B0503020204020204" pitchFamily="34" charset="-122"/>
              </a:rPr>
              <a:t>该</a:t>
            </a:r>
            <a:r>
              <a:rPr lang="zh-CN" altLang="en-US" sz="1400" dirty="0">
                <a:latin typeface="Calibri" panose="020F0502020204030204" pitchFamily="34" charset="0"/>
                <a:cs typeface="Meiryo"/>
              </a:rPr>
              <a:t>商品或服</a:t>
            </a:r>
            <a:r>
              <a:rPr lang="zh-CN" altLang="en-US" sz="1400" dirty="0">
                <a:latin typeface="Calibri" panose="020F0502020204030204" pitchFamily="34" charset="0"/>
                <a:cs typeface="微软雅黑" panose="020B0503020204020204" pitchFamily="34" charset="-122"/>
              </a:rPr>
              <a:t>务</a:t>
            </a:r>
            <a:r>
              <a:rPr lang="zh-CN" altLang="en-US" sz="1400" dirty="0">
                <a:latin typeface="Calibri" panose="020F0502020204030204" pitchFamily="34" charset="0"/>
                <a:cs typeface="Meiryo"/>
              </a:rPr>
              <a:t>的后果。并且，客</a:t>
            </a:r>
            <a:r>
              <a:rPr lang="zh-CN" altLang="en-US" sz="1400" dirty="0">
                <a:latin typeface="Calibri" panose="020F0502020204030204" pitchFamily="34" charset="0"/>
                <a:cs typeface="微软雅黑" panose="020B0503020204020204" pitchFamily="34" charset="-122"/>
              </a:rPr>
              <a:t>户</a:t>
            </a:r>
            <a:r>
              <a:rPr lang="zh-CN" altLang="en-US" sz="1400" dirty="0">
                <a:latin typeface="Calibri" panose="020F0502020204030204" pitchFamily="34" charset="0"/>
                <a:cs typeface="Meiryo"/>
              </a:rPr>
              <a:t>同意，</a:t>
            </a:r>
            <a:r>
              <a:rPr lang="zh-CN" altLang="en-US" sz="1400" dirty="0">
                <a:latin typeface="Calibri" panose="020F0502020204030204" pitchFamily="34" charset="0"/>
                <a:cs typeface="微软雅黑" panose="020B0503020204020204" pitchFamily="34" charset="-122"/>
              </a:rPr>
              <a:t>为</a:t>
            </a:r>
            <a:r>
              <a:rPr lang="zh-CN" altLang="en-US" sz="1400" dirty="0">
                <a:latin typeface="Calibri" panose="020F0502020204030204" pitchFamily="34" charset="0"/>
                <a:cs typeface="Meiryo"/>
              </a:rPr>
              <a:t>使用</a:t>
            </a:r>
            <a:r>
              <a:rPr lang="zh-CN" altLang="en-US" sz="1400" dirty="0">
                <a:latin typeface="Calibri" panose="020F0502020204030204" pitchFamily="34" charset="0"/>
                <a:cs typeface="微软雅黑" panose="020B0503020204020204" pitchFamily="34" charset="-122"/>
              </a:rPr>
              <a:t>该</a:t>
            </a:r>
            <a:r>
              <a:rPr lang="zh-CN" altLang="en-US" sz="1400" dirty="0">
                <a:latin typeface="Calibri" panose="020F0502020204030204" pitchFamily="34" charset="0"/>
                <a:cs typeface="Meiryo"/>
              </a:rPr>
              <a:t>等商品或服</a:t>
            </a:r>
            <a:r>
              <a:rPr lang="zh-CN" altLang="en-US" sz="1400" dirty="0">
                <a:latin typeface="Calibri" panose="020F0502020204030204" pitchFamily="34" charset="0"/>
                <a:cs typeface="微软雅黑" panose="020B0503020204020204" pitchFamily="34" charset="-122"/>
              </a:rPr>
              <a:t>务</a:t>
            </a:r>
            <a:r>
              <a:rPr lang="zh-CN" altLang="en-US" sz="1400" dirty="0">
                <a:latin typeface="Calibri" panose="020F0502020204030204" pitchFamily="34" charset="0"/>
                <a:cs typeface="Meiryo"/>
              </a:rPr>
              <a:t>之目的，需要将客</a:t>
            </a:r>
            <a:r>
              <a:rPr lang="zh-CN" altLang="en-US" sz="1400" dirty="0">
                <a:latin typeface="Calibri" panose="020F0502020204030204" pitchFamily="34" charset="0"/>
                <a:cs typeface="微软雅黑" panose="020B0503020204020204" pitchFamily="34" charset="-122"/>
              </a:rPr>
              <a:t>户</a:t>
            </a:r>
            <a:r>
              <a:rPr lang="zh-CN" altLang="en-US" sz="1400" dirty="0">
                <a:latin typeface="Calibri" panose="020F0502020204030204" pitchFamily="34" charset="0"/>
                <a:cs typeface="Meiryo"/>
              </a:rPr>
              <a:t>个人信息披露</a:t>
            </a:r>
            <a:r>
              <a:rPr lang="zh-CN" altLang="en-US" sz="1400" dirty="0">
                <a:latin typeface="Calibri" panose="020F0502020204030204" pitchFamily="34" charset="0"/>
                <a:cs typeface="微软雅黑" panose="020B0503020204020204" pitchFamily="34" charset="-122"/>
              </a:rPr>
              <a:t>给</a:t>
            </a:r>
            <a:r>
              <a:rPr lang="zh-CN" altLang="en-US" sz="1400" dirty="0">
                <a:latin typeface="Calibri" panose="020F0502020204030204" pitchFamily="34" charset="0"/>
                <a:cs typeface="Meiryo"/>
              </a:rPr>
              <a:t>服</a:t>
            </a:r>
            <a:r>
              <a:rPr lang="zh-CN" altLang="en-US" sz="1400" dirty="0">
                <a:latin typeface="Calibri" panose="020F0502020204030204" pitchFamily="34" charset="0"/>
                <a:cs typeface="微软雅黑" panose="020B0503020204020204" pitchFamily="34" charset="-122"/>
              </a:rPr>
              <a:t>务</a:t>
            </a:r>
            <a:r>
              <a:rPr lang="zh-CN" altLang="en-US" sz="1400" dirty="0">
                <a:latin typeface="Calibri" panose="020F0502020204030204" pitchFamily="34" charset="0"/>
                <a:cs typeface="Meiryo"/>
              </a:rPr>
              <a:t>商、第三方商</a:t>
            </a:r>
            <a:r>
              <a:rPr lang="zh-CN" altLang="en-US" sz="1400" dirty="0">
                <a:latin typeface="Calibri" panose="020F0502020204030204" pitchFamily="34" charset="0"/>
                <a:cs typeface="微软雅黑" panose="020B0503020204020204" pitchFamily="34" charset="-122"/>
              </a:rPr>
              <a:t>户</a:t>
            </a:r>
            <a:r>
              <a:rPr lang="zh-CN" altLang="en-US" sz="1400" dirty="0">
                <a:latin typeface="Calibri" panose="020F0502020204030204" pitchFamily="34" charset="0"/>
                <a:cs typeface="Meiryo"/>
              </a:rPr>
              <a:t>或供</a:t>
            </a:r>
            <a:r>
              <a:rPr lang="zh-CN" altLang="en-US" sz="1400" dirty="0">
                <a:latin typeface="Calibri" panose="020F0502020204030204" pitchFamily="34" charset="0"/>
                <a:cs typeface="微软雅黑" panose="020B0503020204020204" pitchFamily="34" charset="-122"/>
              </a:rPr>
              <a:t>应</a:t>
            </a:r>
            <a:r>
              <a:rPr lang="zh-CN" altLang="en-US" sz="1400" dirty="0">
                <a:latin typeface="Calibri" panose="020F0502020204030204" pitchFamily="34" charset="0"/>
                <a:cs typeface="Meiryo"/>
              </a:rPr>
              <a:t>商。若客</a:t>
            </a:r>
            <a:r>
              <a:rPr lang="zh-CN" altLang="en-US" sz="1400" dirty="0">
                <a:latin typeface="Calibri" panose="020F0502020204030204" pitchFamily="34" charset="0"/>
                <a:cs typeface="微软雅黑" panose="020B0503020204020204" pitchFamily="34" charset="-122"/>
              </a:rPr>
              <a:t>户</a:t>
            </a:r>
            <a:r>
              <a:rPr lang="zh-CN" altLang="en-US" sz="1400" dirty="0">
                <a:latin typeface="Calibri" panose="020F0502020204030204" pitchFamily="34" charset="0"/>
                <a:cs typeface="Meiryo"/>
              </a:rPr>
              <a:t>因</a:t>
            </a:r>
            <a:r>
              <a:rPr lang="zh-CN" altLang="en-US" sz="1400" dirty="0">
                <a:latin typeface="Calibri" panose="020F0502020204030204" pitchFamily="34" charset="0"/>
                <a:cs typeface="Times New Roman" panose="02020603050405020304" pitchFamily="18" charset="0"/>
              </a:rPr>
              <a:t>使用有关商品或服</a:t>
            </a:r>
            <a:r>
              <a:rPr lang="zh-CN" altLang="en-US" sz="1400" dirty="0">
                <a:latin typeface="Calibri" panose="020F0502020204030204" pitchFamily="34" charset="0"/>
                <a:cs typeface="微软雅黑" panose="020B0503020204020204" pitchFamily="34" charset="-122"/>
              </a:rPr>
              <a:t>务</a:t>
            </a:r>
            <a:r>
              <a:rPr lang="zh-CN" altLang="en-US" sz="1400" dirty="0">
                <a:latin typeface="Calibri" panose="020F0502020204030204" pitchFamily="34" charset="0"/>
                <a:cs typeface="Meiryo"/>
              </a:rPr>
              <a:t>引起任何</a:t>
            </a:r>
            <a:r>
              <a:rPr lang="zh-CN" altLang="en-US" sz="1400" dirty="0">
                <a:latin typeface="Calibri" panose="020F0502020204030204" pitchFamily="34" charset="0"/>
                <a:cs typeface="微软雅黑" panose="020B0503020204020204" pitchFamily="34" charset="-122"/>
              </a:rPr>
              <a:t>损</a:t>
            </a:r>
            <a:r>
              <a:rPr lang="zh-CN" altLang="en-US" sz="1400" dirty="0">
                <a:latin typeface="Calibri" panose="020F0502020204030204" pitchFamily="34" charset="0"/>
                <a:cs typeface="Meiryo"/>
              </a:rPr>
              <a:t>害的，客</a:t>
            </a:r>
            <a:r>
              <a:rPr lang="zh-CN" altLang="en-US" sz="1400" dirty="0">
                <a:latin typeface="Calibri" panose="020F0502020204030204" pitchFamily="34" charset="0"/>
                <a:cs typeface="微软雅黑" panose="020B0503020204020204" pitchFamily="34" charset="-122"/>
              </a:rPr>
              <a:t>户</a:t>
            </a:r>
            <a:r>
              <a:rPr lang="zh-CN" altLang="en-US" sz="1400" dirty="0">
                <a:latin typeface="Calibri" panose="020F0502020204030204" pitchFamily="34" charset="0"/>
                <a:cs typeface="Meiryo"/>
              </a:rPr>
              <a:t>可自行直接接洽</a:t>
            </a:r>
            <a:r>
              <a:rPr lang="zh-CN" altLang="en-US" sz="1400" dirty="0">
                <a:latin typeface="Calibri" panose="020F0502020204030204" pitchFamily="34" charset="0"/>
                <a:cs typeface="微软雅黑" panose="020B0503020204020204" pitchFamily="34" charset="-122"/>
              </a:rPr>
              <a:t>该</a:t>
            </a:r>
            <a:r>
              <a:rPr lang="zh-CN" altLang="en-US" sz="1400" dirty="0">
                <a:latin typeface="Calibri" panose="020F0502020204030204" pitchFamily="34" charset="0"/>
                <a:cs typeface="Meiryo"/>
              </a:rPr>
              <a:t>服</a:t>
            </a:r>
            <a:r>
              <a:rPr lang="zh-CN" altLang="en-US" sz="1400" dirty="0">
                <a:latin typeface="Calibri" panose="020F0502020204030204" pitchFamily="34" charset="0"/>
                <a:cs typeface="微软雅黑" panose="020B0503020204020204" pitchFamily="34" charset="-122"/>
              </a:rPr>
              <a:t>务</a:t>
            </a:r>
            <a:r>
              <a:rPr lang="zh-CN" altLang="en-US" sz="1400" dirty="0">
                <a:latin typeface="Calibri" panose="020F0502020204030204" pitchFamily="34" charset="0"/>
                <a:cs typeface="Meiryo"/>
              </a:rPr>
              <a:t>商、第三方商</a:t>
            </a:r>
            <a:r>
              <a:rPr lang="zh-CN" altLang="en-US" sz="1400" dirty="0">
                <a:latin typeface="Calibri" panose="020F0502020204030204" pitchFamily="34" charset="0"/>
                <a:cs typeface="微软雅黑" panose="020B0503020204020204" pitchFamily="34" charset="-122"/>
              </a:rPr>
              <a:t>户</a:t>
            </a:r>
            <a:r>
              <a:rPr lang="zh-CN" altLang="en-US" sz="1400" dirty="0">
                <a:latin typeface="Calibri" panose="020F0502020204030204" pitchFamily="34" charset="0"/>
                <a:cs typeface="Meiryo"/>
              </a:rPr>
              <a:t>或供</a:t>
            </a:r>
            <a:r>
              <a:rPr lang="zh-CN" altLang="en-US" sz="1400" dirty="0">
                <a:latin typeface="Calibri" panose="020F0502020204030204" pitchFamily="34" charset="0"/>
                <a:cs typeface="微软雅黑" panose="020B0503020204020204" pitchFamily="34" charset="-122"/>
              </a:rPr>
              <a:t>应</a:t>
            </a:r>
            <a:r>
              <a:rPr lang="zh-CN" altLang="en-US" sz="1400" dirty="0">
                <a:latin typeface="Calibri" panose="020F0502020204030204" pitchFamily="34" charset="0"/>
                <a:cs typeface="Meiryo"/>
              </a:rPr>
              <a:t>商予以</a:t>
            </a:r>
            <a:r>
              <a:rPr lang="zh-CN" altLang="en-US" sz="1400" dirty="0">
                <a:latin typeface="Calibri" panose="020F0502020204030204" pitchFamily="34" charset="0"/>
                <a:cs typeface="微软雅黑" panose="020B0503020204020204" pitchFamily="34" charset="-122"/>
              </a:rPr>
              <a:t>处</a:t>
            </a:r>
            <a:r>
              <a:rPr lang="zh-CN" altLang="en-US" sz="1400" dirty="0">
                <a:latin typeface="Calibri" panose="020F0502020204030204" pitchFamily="34" charset="0"/>
                <a:cs typeface="Meiryo"/>
              </a:rPr>
              <a:t>理和解决。除适用法律另有</a:t>
            </a:r>
            <a:r>
              <a:rPr lang="zh-CN" altLang="en-US" sz="1400" dirty="0">
                <a:latin typeface="Calibri" panose="020F0502020204030204" pitchFamily="34" charset="0"/>
                <a:cs typeface="微软雅黑" panose="020B0503020204020204" pitchFamily="34" charset="-122"/>
              </a:rPr>
              <a:t>规</a:t>
            </a:r>
            <a:r>
              <a:rPr lang="zh-CN" altLang="en-US" sz="1400" dirty="0">
                <a:latin typeface="Calibri" panose="020F0502020204030204" pitchFamily="34" charset="0"/>
                <a:cs typeface="Meiryo"/>
              </a:rPr>
              <a:t>定外，花旗</a:t>
            </a:r>
            <a:r>
              <a:rPr lang="zh-CN" altLang="en-US" sz="1400" dirty="0">
                <a:latin typeface="Calibri" panose="020F0502020204030204" pitchFamily="34" charset="0"/>
                <a:cs typeface="微软雅黑" panose="020B0503020204020204" pitchFamily="34" charset="-122"/>
              </a:rPr>
              <a:t>银</a:t>
            </a:r>
            <a:r>
              <a:rPr lang="zh-CN" altLang="en-US" sz="1400" dirty="0">
                <a:latin typeface="Calibri" panose="020F0502020204030204" pitchFamily="34" charset="0"/>
                <a:cs typeface="Meiryo"/>
              </a:rPr>
              <a:t>行（中</a:t>
            </a:r>
            <a:r>
              <a:rPr lang="zh-CN" altLang="en-US" sz="1400" dirty="0">
                <a:latin typeface="Calibri" panose="020F0502020204030204" pitchFamily="34" charset="0"/>
                <a:cs typeface="Times New Roman" panose="02020603050405020304" pitchFamily="18" charset="0"/>
              </a:rPr>
              <a:t>国）有限公司不</a:t>
            </a:r>
            <a:r>
              <a:rPr lang="zh-CN" altLang="en-US" sz="1400" dirty="0">
                <a:latin typeface="Calibri" panose="020F0502020204030204" pitchFamily="34" charset="0"/>
                <a:cs typeface="微软雅黑" panose="020B0503020204020204" pitchFamily="34" charset="-122"/>
              </a:rPr>
              <a:t>对该</a:t>
            </a:r>
            <a:r>
              <a:rPr lang="zh-CN" altLang="en-US" sz="1400" dirty="0">
                <a:latin typeface="Calibri" panose="020F0502020204030204" pitchFamily="34" charset="0"/>
                <a:cs typeface="Meiryo"/>
              </a:rPr>
              <a:t>服</a:t>
            </a:r>
            <a:r>
              <a:rPr lang="zh-CN" altLang="en-US" sz="1400" dirty="0">
                <a:latin typeface="Calibri" panose="020F0502020204030204" pitchFamily="34" charset="0"/>
                <a:cs typeface="微软雅黑" panose="020B0503020204020204" pitchFamily="34" charset="-122"/>
              </a:rPr>
              <a:t>务</a:t>
            </a:r>
            <a:r>
              <a:rPr lang="zh-CN" altLang="en-US" sz="1400" dirty="0">
                <a:latin typeface="Calibri" panose="020F0502020204030204" pitchFamily="34" charset="0"/>
                <a:cs typeface="Meiryo"/>
              </a:rPr>
              <a:t>商、第三方商</a:t>
            </a:r>
            <a:r>
              <a:rPr lang="zh-CN" altLang="en-US" sz="1400" dirty="0">
                <a:latin typeface="Calibri" panose="020F0502020204030204" pitchFamily="34" charset="0"/>
                <a:cs typeface="微软雅黑" panose="020B0503020204020204" pitchFamily="34" charset="-122"/>
              </a:rPr>
              <a:t>户</a:t>
            </a:r>
            <a:r>
              <a:rPr lang="zh-CN" altLang="en-US" sz="1400" dirty="0">
                <a:latin typeface="Calibri" panose="020F0502020204030204" pitchFamily="34" charset="0"/>
                <a:cs typeface="Meiryo"/>
              </a:rPr>
              <a:t>或供</a:t>
            </a:r>
            <a:r>
              <a:rPr lang="zh-CN" altLang="en-US" sz="1400" dirty="0">
                <a:latin typeface="Calibri" panose="020F0502020204030204" pitchFamily="34" charset="0"/>
                <a:cs typeface="微软雅黑" panose="020B0503020204020204" pitchFamily="34" charset="-122"/>
              </a:rPr>
              <a:t>应</a:t>
            </a:r>
            <a:r>
              <a:rPr lang="zh-CN" altLang="en-US" sz="1400" dirty="0">
                <a:latin typeface="Calibri" panose="020F0502020204030204" pitchFamily="34" charset="0"/>
                <a:cs typeface="Meiryo"/>
              </a:rPr>
              <a:t>商提供的商品或服</a:t>
            </a:r>
            <a:r>
              <a:rPr lang="zh-CN" altLang="en-US" sz="1400" dirty="0">
                <a:latin typeface="Calibri" panose="020F0502020204030204" pitchFamily="34" charset="0"/>
                <a:cs typeface="微软雅黑" panose="020B0503020204020204" pitchFamily="34" charset="-122"/>
              </a:rPr>
              <a:t>务</a:t>
            </a:r>
            <a:r>
              <a:rPr lang="zh-CN" altLang="en-US" sz="1400" dirty="0">
                <a:latin typeface="Calibri" panose="020F0502020204030204" pitchFamily="34" charset="0"/>
                <a:cs typeface="Meiryo"/>
              </a:rPr>
              <a:t>的</a:t>
            </a:r>
            <a:r>
              <a:rPr lang="zh-CN" altLang="en-US" sz="1400" dirty="0">
                <a:latin typeface="Calibri" panose="020F0502020204030204" pitchFamily="34" charset="0"/>
                <a:cs typeface="微软雅黑" panose="020B0503020204020204" pitchFamily="34" charset="-122"/>
              </a:rPr>
              <a:t>质</a:t>
            </a:r>
            <a:r>
              <a:rPr lang="zh-CN" altLang="en-US" sz="1400" dirty="0">
                <a:latin typeface="Calibri" panose="020F0502020204030204" pitchFamily="34" charset="0"/>
                <a:cs typeface="Meiryo"/>
              </a:rPr>
              <a:t>量提供任何保</a:t>
            </a:r>
            <a:r>
              <a:rPr lang="zh-CN" altLang="en-US" sz="1400" dirty="0">
                <a:latin typeface="Calibri" panose="020F0502020204030204" pitchFamily="34" charset="0"/>
                <a:cs typeface="微软雅黑" panose="020B0503020204020204" pitchFamily="34" charset="-122"/>
              </a:rPr>
              <a:t>证</a:t>
            </a:r>
            <a:r>
              <a:rPr lang="zh-CN" altLang="en-US" sz="1400" dirty="0">
                <a:latin typeface="Calibri" panose="020F0502020204030204" pitchFamily="34" charset="0"/>
                <a:cs typeface="Meiryo"/>
              </a:rPr>
              <a:t>或承担任何</a:t>
            </a:r>
            <a:r>
              <a:rPr lang="zh-CN" altLang="en-US" sz="1400" dirty="0">
                <a:latin typeface="Calibri" panose="020F0502020204030204" pitchFamily="34" charset="0"/>
                <a:cs typeface="微软雅黑" panose="020B0503020204020204" pitchFamily="34" charset="-122"/>
              </a:rPr>
              <a:t>责</a:t>
            </a:r>
            <a:r>
              <a:rPr lang="zh-CN" altLang="en-US" sz="1400" dirty="0">
                <a:latin typeface="Calibri" panose="020F0502020204030204" pitchFamily="34" charset="0"/>
                <a:cs typeface="Meiryo"/>
              </a:rPr>
              <a:t>任，但可</a:t>
            </a:r>
            <a:r>
              <a:rPr lang="zh-CN" altLang="en-US" sz="1400" dirty="0">
                <a:latin typeface="Calibri" panose="020F0502020204030204" pitchFamily="34" charset="0"/>
                <a:cs typeface="微软雅黑" panose="020B0503020204020204" pitchFamily="34" charset="-122"/>
              </a:rPr>
              <a:t>视</a:t>
            </a:r>
            <a:r>
              <a:rPr lang="zh-CN" altLang="en-US" sz="1400" dirty="0">
                <a:latin typeface="Calibri" panose="020F0502020204030204" pitchFamily="34" charset="0"/>
                <a:cs typeface="Meiryo"/>
              </a:rPr>
              <a:t>具体情况提供必要</a:t>
            </a:r>
            <a:r>
              <a:rPr lang="zh-CN" altLang="en-US" sz="1400" dirty="0">
                <a:latin typeface="Calibri" panose="020F0502020204030204" pitchFamily="34" charset="0"/>
                <a:cs typeface="微软雅黑" panose="020B0503020204020204" pitchFamily="34" charset="-122"/>
              </a:rPr>
              <a:t>协</a:t>
            </a:r>
            <a:r>
              <a:rPr lang="zh-CN" altLang="en-US" sz="1400" dirty="0">
                <a:latin typeface="Calibri" panose="020F0502020204030204" pitchFamily="34" charset="0"/>
                <a:cs typeface="Meiryo"/>
              </a:rPr>
              <a:t>助。</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spcAft>
                <a:spcPts val="0"/>
              </a:spcAft>
              <a:buFont typeface="+mj-lt"/>
              <a:buAutoNum type="arabicPeriod"/>
            </a:pPr>
            <a:r>
              <a:rPr lang="en-US" sz="1400" dirty="0">
                <a:latin typeface="Arial" panose="020B0604020202020204" pitchFamily="34" charset="0"/>
                <a:ea typeface="等线" panose="02010600030101010101" pitchFamily="2" charset="-122"/>
                <a:cs typeface="Times New Roman" panose="02020603050405020304" pitchFamily="18" charset="0"/>
              </a:rPr>
              <a:t>2021</a:t>
            </a:r>
            <a:r>
              <a:rPr lang="zh-CN" altLang="en-US" sz="1400" dirty="0">
                <a:latin typeface="Arial" panose="020B0604020202020204" pitchFamily="34" charset="0"/>
                <a:cs typeface="Arial" panose="020B0604020202020204" pitchFamily="34" charset="0"/>
              </a:rPr>
              <a:t>年</a:t>
            </a:r>
            <a:r>
              <a:rPr lang="en-US" sz="1400" dirty="0">
                <a:latin typeface="Arial" panose="020B0604020202020204" pitchFamily="34" charset="0"/>
                <a:ea typeface="等线" panose="02010600030101010101" pitchFamily="2" charset="-122"/>
                <a:cs typeface="Times New Roman" panose="02020603050405020304" pitchFamily="18" charset="0"/>
              </a:rPr>
              <a:t>1</a:t>
            </a:r>
            <a:r>
              <a:rPr lang="zh-CN" altLang="en-US" sz="1400" dirty="0">
                <a:latin typeface="Arial" panose="020B0604020202020204" pitchFamily="34" charset="0"/>
                <a:cs typeface="Arial" panose="020B0604020202020204" pitchFamily="34" charset="0"/>
              </a:rPr>
              <a:t>月</a:t>
            </a:r>
            <a:r>
              <a:rPr lang="en-US" sz="1400" dirty="0">
                <a:latin typeface="Arial" panose="020B0604020202020204" pitchFamily="34" charset="0"/>
                <a:ea typeface="等线" panose="02010600030101010101" pitchFamily="2" charset="-122"/>
                <a:cs typeface="Times New Roman" panose="02020603050405020304" pitchFamily="18" charset="0"/>
              </a:rPr>
              <a:t>1</a:t>
            </a:r>
            <a:r>
              <a:rPr lang="zh-CN" altLang="en-US" sz="1400" dirty="0">
                <a:latin typeface="Arial" panose="020B0604020202020204" pitchFamily="34" charset="0"/>
                <a:cs typeface="Arial" panose="020B0604020202020204" pitchFamily="34" charset="0"/>
              </a:rPr>
              <a:t>日至</a:t>
            </a:r>
            <a:r>
              <a:rPr lang="en-US" sz="1400" dirty="0">
                <a:latin typeface="Arial" panose="020B0604020202020204" pitchFamily="34" charset="0"/>
                <a:ea typeface="等线" panose="02010600030101010101" pitchFamily="2" charset="-122"/>
                <a:cs typeface="Times New Roman" panose="02020603050405020304" pitchFamily="18" charset="0"/>
              </a:rPr>
              <a:t>2021</a:t>
            </a:r>
            <a:r>
              <a:rPr lang="zh-CN" altLang="en-US" sz="1400" dirty="0">
                <a:latin typeface="Arial" panose="020B0604020202020204" pitchFamily="34" charset="0"/>
                <a:cs typeface="Arial" panose="020B0604020202020204" pitchFamily="34" charset="0"/>
              </a:rPr>
              <a:t>年</a:t>
            </a:r>
            <a:r>
              <a:rPr lang="en-US" sz="1400" dirty="0">
                <a:latin typeface="Arial" panose="020B0604020202020204" pitchFamily="34" charset="0"/>
                <a:ea typeface="等线" panose="02010600030101010101" pitchFamily="2" charset="-122"/>
                <a:cs typeface="Times New Roman" panose="02020603050405020304" pitchFamily="18" charset="0"/>
              </a:rPr>
              <a:t>12</a:t>
            </a:r>
            <a:r>
              <a:rPr lang="zh-CN" altLang="en-US" sz="1400" dirty="0">
                <a:latin typeface="Arial" panose="020B0604020202020204" pitchFamily="34" charset="0"/>
                <a:cs typeface="Arial" panose="020B0604020202020204" pitchFamily="34" charset="0"/>
              </a:rPr>
              <a:t>月</a:t>
            </a:r>
            <a:r>
              <a:rPr lang="en-US" sz="1400" dirty="0">
                <a:latin typeface="Arial" panose="020B0604020202020204" pitchFamily="34" charset="0"/>
                <a:ea typeface="等线" panose="02010600030101010101" pitchFamily="2" charset="-122"/>
                <a:cs typeface="Times New Roman" panose="02020603050405020304" pitchFamily="18" charset="0"/>
              </a:rPr>
              <a:t>31</a:t>
            </a:r>
            <a:r>
              <a:rPr lang="zh-CN" altLang="en-US" sz="1400" dirty="0">
                <a:latin typeface="Arial" panose="020B0604020202020204" pitchFamily="34" charset="0"/>
                <a:cs typeface="Arial" panose="020B0604020202020204" pitchFamily="34" charset="0"/>
              </a:rPr>
              <a:t>日，合格花旗私享家客户若同时持有花旗至享卡信用卡的，将享受花旗至享卡年费豁免</a:t>
            </a:r>
            <a:r>
              <a:rPr lang="en-US" sz="1400" dirty="0">
                <a:latin typeface="Arial" panose="020B0604020202020204" pitchFamily="34" charset="0"/>
                <a:ea typeface="等线" panose="02010600030101010101" pitchFamily="2" charset="-122"/>
                <a:cs typeface="Times New Roman" panose="02020603050405020304" pitchFamily="18" charset="0"/>
              </a:rPr>
              <a:t>(</a:t>
            </a:r>
            <a:r>
              <a:rPr lang="zh-CN" altLang="en-US" sz="1400" dirty="0">
                <a:latin typeface="Arial" panose="020B0604020202020204" pitchFamily="34" charset="0"/>
                <a:cs typeface="Arial" panose="020B0604020202020204" pitchFamily="34" charset="0"/>
              </a:rPr>
              <a:t>标准年费</a:t>
            </a:r>
            <a:r>
              <a:rPr lang="en-US" sz="1400" dirty="0">
                <a:latin typeface="Arial" panose="020B0604020202020204" pitchFamily="34" charset="0"/>
                <a:ea typeface="等线" panose="02010600030101010101" pitchFamily="2" charset="-122"/>
                <a:cs typeface="Times New Roman" panose="02020603050405020304" pitchFamily="18" charset="0"/>
              </a:rPr>
              <a:t>5000</a:t>
            </a:r>
            <a:r>
              <a:rPr lang="zh-CN" altLang="en-US" sz="1400" dirty="0">
                <a:latin typeface="Arial" panose="020B0604020202020204" pitchFamily="34" charset="0"/>
                <a:cs typeface="Arial" panose="020B0604020202020204" pitchFamily="34" charset="0"/>
              </a:rPr>
              <a:t>元</a:t>
            </a:r>
            <a:r>
              <a:rPr lang="en-US" sz="1400" dirty="0">
                <a:latin typeface="Arial" panose="020B0604020202020204" pitchFamily="34" charset="0"/>
                <a:ea typeface="等线" panose="02010600030101010101" pitchFamily="2" charset="-122"/>
                <a:cs typeface="Times New Roman" panose="02020603050405020304" pitchFamily="18" charset="0"/>
              </a:rPr>
              <a:t>)</a:t>
            </a:r>
            <a:r>
              <a:rPr lang="zh-CN" altLang="en-US" sz="1400" dirty="0">
                <a:latin typeface="Arial" panose="020B0604020202020204" pitchFamily="34" charset="0"/>
                <a:cs typeface="Arial" panose="020B0604020202020204" pitchFamily="34" charset="0"/>
              </a:rPr>
              <a:t>。年费收取月前连续三个月维持合格花旗私享家账户标准方可享受豁免。已扣除年费客户，若在年费收取月后升级并连续三个月维持合格花旗私享家账户标准，亦可享受年费返还。</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spcAft>
                <a:spcPts val="0"/>
              </a:spcAft>
              <a:buFont typeface="+mj-lt"/>
              <a:buAutoNum type="arabicPeriod"/>
            </a:pPr>
            <a:r>
              <a:rPr lang="zh-CN" altLang="en-US" sz="1400" dirty="0">
                <a:latin typeface="Calibri" panose="020F0502020204030204" pitchFamily="34" charset="0"/>
                <a:cs typeface="Times New Roman" panose="02020603050405020304" pitchFamily="18" charset="0"/>
              </a:rPr>
              <a:t>客</a:t>
            </a:r>
            <a:r>
              <a:rPr lang="zh-CN" altLang="en-US" sz="1400" dirty="0">
                <a:latin typeface="Calibri" panose="020F0502020204030204" pitchFamily="34" charset="0"/>
                <a:cs typeface="微软雅黑" panose="020B0503020204020204" pitchFamily="34" charset="-122"/>
              </a:rPr>
              <a:t>户</a:t>
            </a:r>
            <a:r>
              <a:rPr lang="zh-CN" altLang="en-US" sz="1400" dirty="0">
                <a:latin typeface="Calibri" panose="020F0502020204030204" pitchFamily="34" charset="0"/>
                <a:cs typeface="Meiryo"/>
              </a:rPr>
              <a:t>如有任何虚假交易、</a:t>
            </a:r>
            <a:r>
              <a:rPr lang="zh-CN" altLang="en-US" sz="1400" dirty="0">
                <a:latin typeface="Calibri" panose="020F0502020204030204" pitchFamily="34" charset="0"/>
                <a:cs typeface="微软雅黑" panose="020B0503020204020204" pitchFamily="34" charset="-122"/>
              </a:rPr>
              <a:t>违</a:t>
            </a:r>
            <a:r>
              <a:rPr lang="zh-CN" altLang="en-US" sz="1400" dirty="0">
                <a:latin typeface="Calibri" panose="020F0502020204030204" pitchFamily="34" charset="0"/>
                <a:cs typeface="Meiryo"/>
              </a:rPr>
              <a:t>法交易、不正常交易等情况，或</a:t>
            </a:r>
            <a:r>
              <a:rPr lang="zh-CN" altLang="en-US" sz="1400" dirty="0">
                <a:latin typeface="Calibri" panose="020F0502020204030204" pitchFamily="34" charset="0"/>
                <a:cs typeface="微软雅黑" panose="020B0503020204020204" pitchFamily="34" charset="-122"/>
              </a:rPr>
              <a:t>账户</a:t>
            </a:r>
            <a:r>
              <a:rPr lang="zh-CN" altLang="en-US" sz="1400" dirty="0">
                <a:latin typeface="Calibri" panose="020F0502020204030204" pitchFamily="34" charset="0"/>
                <a:cs typeface="Meiryo"/>
              </a:rPr>
              <a:t>在非正常状</a:t>
            </a:r>
            <a:r>
              <a:rPr lang="zh-CN" altLang="en-US" sz="1400" dirty="0">
                <a:latin typeface="Calibri" panose="020F0502020204030204" pitchFamily="34" charset="0"/>
                <a:cs typeface="微软雅黑" panose="020B0503020204020204" pitchFamily="34" charset="-122"/>
              </a:rPr>
              <a:t>态</a:t>
            </a:r>
            <a:r>
              <a:rPr lang="zh-CN" altLang="en-US" sz="1400" dirty="0">
                <a:latin typeface="Calibri" panose="020F0502020204030204" pitchFamily="34" charset="0"/>
                <a:cs typeface="Meiryo"/>
              </a:rPr>
              <a:t>（如</a:t>
            </a:r>
            <a:r>
              <a:rPr lang="zh-CN" altLang="en-US" sz="1400" dirty="0">
                <a:latin typeface="Calibri" panose="020F0502020204030204" pitchFamily="34" charset="0"/>
                <a:cs typeface="微软雅黑" panose="020B0503020204020204" pitchFamily="34" charset="-122"/>
              </a:rPr>
              <a:t>销户账户</a:t>
            </a:r>
            <a:r>
              <a:rPr lang="zh-CN" altLang="en-US" sz="1400" dirty="0">
                <a:latin typeface="Calibri" panose="020F0502020204030204" pitchFamily="34" charset="0"/>
                <a:cs typeface="Meiryo"/>
              </a:rPr>
              <a:t>和被</a:t>
            </a:r>
            <a:r>
              <a:rPr lang="zh-CN" altLang="en-US" sz="1400" dirty="0">
                <a:latin typeface="Calibri" panose="020F0502020204030204" pitchFamily="34" charset="0"/>
                <a:cs typeface="微软雅黑" panose="020B0503020204020204" pitchFamily="34" charset="-122"/>
              </a:rPr>
              <a:t>冻结账户</a:t>
            </a:r>
            <a:r>
              <a:rPr lang="zh-CN" altLang="en-US" sz="1400" dirty="0">
                <a:latin typeface="Calibri" panose="020F0502020204030204" pitchFamily="34" charset="0"/>
                <a:cs typeface="Meiryo"/>
              </a:rPr>
              <a:t>），花旗</a:t>
            </a:r>
            <a:r>
              <a:rPr lang="zh-CN" altLang="en-US" sz="1400" dirty="0">
                <a:latin typeface="Calibri" panose="020F0502020204030204" pitchFamily="34" charset="0"/>
                <a:cs typeface="微软雅黑" panose="020B0503020204020204" pitchFamily="34" charset="-122"/>
              </a:rPr>
              <a:t>银</a:t>
            </a:r>
            <a:r>
              <a:rPr lang="zh-CN" altLang="en-US" sz="1400" dirty="0">
                <a:latin typeface="Calibri" panose="020F0502020204030204" pitchFamily="34" charset="0"/>
                <a:cs typeface="Meiryo"/>
              </a:rPr>
              <a:t>行有权取消其参加本活</a:t>
            </a:r>
            <a:r>
              <a:rPr lang="zh-CN" altLang="en-US" sz="1400" dirty="0">
                <a:latin typeface="Calibri" panose="020F0502020204030204" pitchFamily="34" charset="0"/>
                <a:cs typeface="微软雅黑" panose="020B0503020204020204" pitchFamily="34" charset="-122"/>
              </a:rPr>
              <a:t>动</a:t>
            </a:r>
            <a:r>
              <a:rPr lang="zh-CN" altLang="en-US" sz="1400" dirty="0">
                <a:latin typeface="Calibri" panose="020F0502020204030204" pitchFamily="34" charset="0"/>
                <a:cs typeface="Meiryo"/>
              </a:rPr>
              <a:t>的</a:t>
            </a:r>
            <a:r>
              <a:rPr lang="zh-CN" altLang="en-US" sz="1400" dirty="0">
                <a:latin typeface="Calibri" panose="020F0502020204030204" pitchFamily="34" charset="0"/>
                <a:cs typeface="微软雅黑" panose="020B0503020204020204" pitchFamily="34" charset="-122"/>
              </a:rPr>
              <a:t>资</a:t>
            </a:r>
            <a:r>
              <a:rPr lang="zh-CN" altLang="en-US" sz="1400" dirty="0">
                <a:latin typeface="Calibri" panose="020F0502020204030204" pitchFamily="34" charset="0"/>
                <a:cs typeface="Meiryo"/>
              </a:rPr>
              <a:t>格。如客</a:t>
            </a:r>
            <a:r>
              <a:rPr lang="zh-CN" altLang="en-US" sz="1400" dirty="0">
                <a:latin typeface="Calibri" panose="020F0502020204030204" pitchFamily="34" charset="0"/>
                <a:cs typeface="微软雅黑" panose="020B0503020204020204" pitchFamily="34" charset="-122"/>
              </a:rPr>
              <a:t>户</a:t>
            </a:r>
            <a:r>
              <a:rPr lang="zh-CN" altLang="en-US" sz="1400" dirty="0">
                <a:latin typeface="Calibri" panose="020F0502020204030204" pitchFamily="34" charset="0"/>
                <a:cs typeface="Meiryo"/>
              </a:rPr>
              <a:t>在活</a:t>
            </a:r>
            <a:r>
              <a:rPr lang="zh-CN" altLang="en-US" sz="1400" dirty="0">
                <a:latin typeface="Calibri" panose="020F0502020204030204" pitchFamily="34" charset="0"/>
                <a:cs typeface="微软雅黑" panose="020B0503020204020204" pitchFamily="34" charset="-122"/>
              </a:rPr>
              <a:t>动</a:t>
            </a:r>
            <a:r>
              <a:rPr lang="zh-CN" altLang="en-US" sz="1400" dirty="0">
                <a:latin typeface="Calibri" panose="020F0502020204030204" pitchFamily="34" charset="0"/>
                <a:cs typeface="Meiryo"/>
              </a:rPr>
              <a:t>期</a:t>
            </a:r>
            <a:r>
              <a:rPr lang="zh-CN" altLang="en-US" sz="1400" dirty="0">
                <a:latin typeface="Calibri" panose="020F0502020204030204" pitchFamily="34" charset="0"/>
                <a:cs typeface="微软雅黑" panose="020B0503020204020204" pitchFamily="34" charset="-122"/>
              </a:rPr>
              <a:t>间</a:t>
            </a:r>
            <a:r>
              <a:rPr lang="zh-CN" altLang="en-US" sz="1400" dirty="0">
                <a:latin typeface="Calibri" panose="020F0502020204030204" pitchFamily="34" charset="0"/>
                <a:cs typeface="Meiryo"/>
              </a:rPr>
              <a:t>或</a:t>
            </a:r>
            <a:r>
              <a:rPr lang="zh-CN" altLang="en-US" sz="1400" dirty="0">
                <a:latin typeface="Calibri" panose="020F0502020204030204" pitchFamily="34" charset="0"/>
                <a:cs typeface="微软雅黑" panose="020B0503020204020204" pitchFamily="34" charset="-122"/>
              </a:rPr>
              <a:t>获</a:t>
            </a:r>
            <a:r>
              <a:rPr lang="zh-CN" altLang="en-US" sz="1400" dirty="0">
                <a:latin typeface="Calibri" panose="020F0502020204030204" pitchFamily="34" charset="0"/>
                <a:cs typeface="Meiryo"/>
              </a:rPr>
              <a:t>得活</a:t>
            </a:r>
            <a:r>
              <a:rPr lang="zh-CN" altLang="en-US" sz="1400" dirty="0">
                <a:latin typeface="Calibri" panose="020F0502020204030204" pitchFamily="34" charset="0"/>
                <a:cs typeface="微软雅黑" panose="020B0503020204020204" pitchFamily="34" charset="-122"/>
              </a:rPr>
              <a:t>动优</a:t>
            </a:r>
            <a:r>
              <a:rPr lang="zh-CN" altLang="en-US" sz="1400" dirty="0">
                <a:latin typeface="Calibri" panose="020F0502020204030204" pitchFamily="34" charset="0"/>
                <a:cs typeface="Meiryo"/>
              </a:rPr>
              <a:t>惠后</a:t>
            </a:r>
            <a:r>
              <a:rPr lang="zh-CN" altLang="en-US" sz="1400" dirty="0">
                <a:latin typeface="Calibri" panose="020F0502020204030204" pitchFamily="34" charset="0"/>
                <a:cs typeface="微软雅黑" panose="020B0503020204020204" pitchFamily="34" charset="-122"/>
              </a:rPr>
              <a:t>发</a:t>
            </a:r>
            <a:r>
              <a:rPr lang="zh-CN" altLang="en-US" sz="1400" dirty="0">
                <a:latin typeface="Calibri" panose="020F0502020204030204" pitchFamily="34" charset="0"/>
                <a:cs typeface="Meiryo"/>
              </a:rPr>
              <a:t>生任何欺</a:t>
            </a:r>
            <a:r>
              <a:rPr lang="zh-CN" altLang="en-US" sz="1400" dirty="0">
                <a:latin typeface="Calibri" panose="020F0502020204030204" pitchFamily="34" charset="0"/>
                <a:cs typeface="微软雅黑" panose="020B0503020204020204" pitchFamily="34" charset="-122"/>
              </a:rPr>
              <a:t>诈</a:t>
            </a:r>
            <a:r>
              <a:rPr lang="zh-CN" altLang="en-US" sz="1400" dirty="0">
                <a:latin typeface="Calibri" panose="020F0502020204030204" pitchFamily="34" charset="0"/>
                <a:cs typeface="Meiryo"/>
              </a:rPr>
              <a:t>或</a:t>
            </a:r>
            <a:r>
              <a:rPr lang="zh-CN" altLang="en-US" sz="1400" dirty="0">
                <a:latin typeface="Calibri" panose="020F0502020204030204" pitchFamily="34" charset="0"/>
                <a:cs typeface="微软雅黑" panose="020B0503020204020204" pitchFamily="34" charset="-122"/>
              </a:rPr>
              <a:t>恶</a:t>
            </a:r>
            <a:r>
              <a:rPr lang="zh-CN" altLang="en-US" sz="1400" dirty="0">
                <a:latin typeface="Calibri" panose="020F0502020204030204" pitchFamily="34" charset="0"/>
                <a:cs typeface="Meiryo"/>
              </a:rPr>
              <a:t>意套取活</a:t>
            </a:r>
            <a:r>
              <a:rPr lang="zh-CN" altLang="en-US" sz="1400" dirty="0">
                <a:latin typeface="Calibri" panose="020F0502020204030204" pitchFamily="34" charset="0"/>
                <a:cs typeface="微软雅黑" panose="020B0503020204020204" pitchFamily="34" charset="-122"/>
              </a:rPr>
              <a:t>动优</a:t>
            </a:r>
            <a:r>
              <a:rPr lang="zh-CN" altLang="en-US" sz="1400" dirty="0">
                <a:latin typeface="Calibri" panose="020F0502020204030204" pitchFamily="34" charset="0"/>
                <a:cs typeface="Meiryo"/>
              </a:rPr>
              <a:t>惠等行</a:t>
            </a:r>
            <a:r>
              <a:rPr lang="zh-CN" altLang="en-US" sz="1400" dirty="0">
                <a:latin typeface="Calibri" panose="020F0502020204030204" pitchFamily="34" charset="0"/>
                <a:cs typeface="微软雅黑" panose="020B0503020204020204" pitchFamily="34" charset="-122"/>
              </a:rPr>
              <a:t>为</a:t>
            </a:r>
            <a:r>
              <a:rPr lang="zh-CN" altLang="en-US" sz="1400" dirty="0">
                <a:latin typeface="Calibri" panose="020F0502020204030204" pitchFamily="34" charset="0"/>
                <a:cs typeface="Meiryo"/>
              </a:rPr>
              <a:t>，我行有权取消其</a:t>
            </a:r>
            <a:r>
              <a:rPr lang="zh-CN" altLang="en-US" sz="1400" dirty="0">
                <a:latin typeface="Calibri" panose="020F0502020204030204" pitchFamily="34" charset="0"/>
                <a:cs typeface="微软雅黑" panose="020B0503020204020204" pitchFamily="34" charset="-122"/>
              </a:rPr>
              <a:t>获</a:t>
            </a:r>
            <a:r>
              <a:rPr lang="zh-CN" altLang="en-US" sz="1400" dirty="0">
                <a:latin typeface="Calibri" panose="020F0502020204030204" pitchFamily="34" charset="0"/>
                <a:cs typeface="Meiryo"/>
              </a:rPr>
              <a:t>得</a:t>
            </a:r>
            <a:r>
              <a:rPr lang="zh-CN" altLang="en-US" sz="1400" dirty="0">
                <a:latin typeface="Calibri" panose="020F0502020204030204" pitchFamily="34" charset="0"/>
                <a:cs typeface="微软雅黑" panose="020B0503020204020204" pitchFamily="34" charset="-122"/>
              </a:rPr>
              <a:t>优</a:t>
            </a:r>
            <a:r>
              <a:rPr lang="zh-CN" altLang="en-US" sz="1400" dirty="0">
                <a:latin typeface="Calibri" panose="020F0502020204030204" pitchFamily="34" charset="0"/>
                <a:cs typeface="Meiryo"/>
              </a:rPr>
              <a:t>惠的</a:t>
            </a:r>
            <a:r>
              <a:rPr lang="zh-CN" altLang="en-US" sz="1400" dirty="0">
                <a:latin typeface="Calibri" panose="020F0502020204030204" pitchFamily="34" charset="0"/>
                <a:cs typeface="微软雅黑" panose="020B0503020204020204" pitchFamily="34" charset="-122"/>
              </a:rPr>
              <a:t>资</a:t>
            </a:r>
            <a:r>
              <a:rPr lang="zh-CN" altLang="en-US" sz="1400" dirty="0">
                <a:latin typeface="Calibri" panose="020F0502020204030204" pitchFamily="34" charset="0"/>
                <a:cs typeface="Meiryo"/>
              </a:rPr>
              <a:t>格，并从其在我行的任何</a:t>
            </a:r>
            <a:r>
              <a:rPr lang="zh-CN" altLang="en-US" sz="1400" dirty="0">
                <a:latin typeface="Calibri" panose="020F0502020204030204" pitchFamily="34" charset="0"/>
                <a:cs typeface="微软雅黑" panose="020B0503020204020204" pitchFamily="34" charset="-122"/>
              </a:rPr>
              <a:t>银</a:t>
            </a:r>
            <a:r>
              <a:rPr lang="zh-CN" altLang="en-US" sz="1400" dirty="0">
                <a:latin typeface="Calibri" panose="020F0502020204030204" pitchFamily="34" charset="0"/>
                <a:cs typeface="Meiryo"/>
              </a:rPr>
              <a:t>行卡和</a:t>
            </a:r>
            <a:r>
              <a:rPr lang="en-US" sz="1400" dirty="0">
                <a:latin typeface="等线" panose="02010600030101010101" pitchFamily="2" charset="-122"/>
                <a:ea typeface="等线" panose="02010600030101010101" pitchFamily="2" charset="-122"/>
                <a:cs typeface="Times New Roman" panose="02020603050405020304" pitchFamily="18" charset="0"/>
              </a:rPr>
              <a:t>/</a:t>
            </a:r>
            <a:r>
              <a:rPr lang="zh-CN" altLang="en-US" sz="1400" dirty="0">
                <a:latin typeface="等线" panose="02010600030101010101" pitchFamily="2" charset="-122"/>
                <a:cs typeface="Times New Roman" panose="02020603050405020304" pitchFamily="18" charset="0"/>
              </a:rPr>
              <a:t>或</a:t>
            </a:r>
            <a:r>
              <a:rPr lang="zh-CN" altLang="en-US" sz="1400" dirty="0">
                <a:latin typeface="Calibri" panose="020F0502020204030204" pitchFamily="34" charset="0"/>
                <a:cs typeface="微软雅黑" panose="020B0503020204020204" pitchFamily="34" charset="-122"/>
              </a:rPr>
              <a:t>账户</a:t>
            </a:r>
            <a:r>
              <a:rPr lang="zh-CN" altLang="en-US" sz="1400" dirty="0">
                <a:latin typeface="Calibri" panose="020F0502020204030204" pitchFamily="34" charset="0"/>
                <a:cs typeface="Meiryo"/>
              </a:rPr>
              <a:t>中扣除与其所</a:t>
            </a:r>
            <a:r>
              <a:rPr lang="zh-CN" altLang="en-US" sz="1400" dirty="0">
                <a:latin typeface="Calibri" panose="020F0502020204030204" pitchFamily="34" charset="0"/>
                <a:cs typeface="微软雅黑" panose="020B0503020204020204" pitchFamily="34" charset="-122"/>
              </a:rPr>
              <a:t>获</a:t>
            </a:r>
            <a:r>
              <a:rPr lang="zh-CN" altLang="en-US" sz="1400" dirty="0">
                <a:latin typeface="Calibri" panose="020F0502020204030204" pitchFamily="34" charset="0"/>
                <a:cs typeface="Meiryo"/>
              </a:rPr>
              <a:t>得的</a:t>
            </a:r>
            <a:r>
              <a:rPr lang="zh-CN" altLang="en-US" sz="1400" dirty="0">
                <a:latin typeface="Calibri" panose="020F0502020204030204" pitchFamily="34" charset="0"/>
                <a:cs typeface="微软雅黑" panose="020B0503020204020204" pitchFamily="34" charset="-122"/>
              </a:rPr>
              <a:t>优</a:t>
            </a:r>
            <a:r>
              <a:rPr lang="zh-CN" altLang="en-US" sz="1400" dirty="0">
                <a:latin typeface="Calibri" panose="020F0502020204030204" pitchFamily="34" charset="0"/>
                <a:cs typeface="Meiryo"/>
              </a:rPr>
              <a:t>惠等</a:t>
            </a:r>
            <a:r>
              <a:rPr lang="zh-CN" altLang="en-US" sz="1400" dirty="0">
                <a:latin typeface="Calibri" panose="020F0502020204030204" pitchFamily="34" charset="0"/>
                <a:cs typeface="微软雅黑" panose="020B0503020204020204" pitchFamily="34" charset="-122"/>
              </a:rPr>
              <a:t>值</a:t>
            </a:r>
            <a:r>
              <a:rPr lang="zh-CN" altLang="en-US" sz="1400" dirty="0">
                <a:latin typeface="Calibri" panose="020F0502020204030204" pitchFamily="34" charset="0"/>
                <a:cs typeface="Meiryo"/>
              </a:rPr>
              <a:t>金</a:t>
            </a:r>
            <a:r>
              <a:rPr lang="zh-CN" altLang="en-US" sz="1400" dirty="0">
                <a:latin typeface="Calibri" panose="020F0502020204030204" pitchFamily="34" charset="0"/>
                <a:cs typeface="微软雅黑" panose="020B0503020204020204" pitchFamily="34" charset="-122"/>
              </a:rPr>
              <a:t>额</a:t>
            </a:r>
            <a:r>
              <a:rPr lang="zh-CN" altLang="en-US" sz="1400" dirty="0">
                <a:latin typeface="Calibri" panose="020F0502020204030204" pitchFamily="34" charset="0"/>
                <a:cs typeface="Meiryo"/>
              </a:rPr>
              <a:t>的款</a:t>
            </a:r>
            <a:r>
              <a:rPr lang="zh-CN" altLang="en-US" sz="1400" dirty="0">
                <a:latin typeface="Calibri" panose="020F0502020204030204" pitchFamily="34" charset="0"/>
                <a:cs typeface="微软雅黑" panose="020B0503020204020204" pitchFamily="34" charset="-122"/>
              </a:rPr>
              <a:t>项</a:t>
            </a:r>
            <a:r>
              <a:rPr lang="zh-CN" altLang="en-US" sz="1400" dirty="0">
                <a:latin typeface="Calibri" panose="020F0502020204030204" pitchFamily="34" charset="0"/>
                <a:cs typeface="Meiryo"/>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spcAft>
                <a:spcPts val="0"/>
              </a:spcAft>
              <a:buFont typeface="+mj-lt"/>
              <a:buAutoNum type="arabicPeriod"/>
            </a:pPr>
            <a:r>
              <a:rPr lang="zh-CN" altLang="en-US" sz="1400" dirty="0">
                <a:latin typeface="Calibri" panose="020F0502020204030204" pitchFamily="34" charset="0"/>
                <a:cs typeface="Times New Roman" panose="02020603050405020304" pitchFamily="18" charset="0"/>
              </a:rPr>
              <a:t>本</a:t>
            </a:r>
            <a:r>
              <a:rPr lang="zh-CN" altLang="en-US" sz="1400" dirty="0">
                <a:latin typeface="Calibri" panose="020F0502020204030204" pitchFamily="34" charset="0"/>
                <a:cs typeface="微软雅黑" panose="020B0503020204020204" pitchFamily="34" charset="-122"/>
              </a:rPr>
              <a:t>细则</a:t>
            </a:r>
            <a:r>
              <a:rPr lang="zh-CN" altLang="en-US" sz="1400" dirty="0">
                <a:latin typeface="Calibri" panose="020F0502020204030204" pitchFamily="34" charset="0"/>
                <a:cs typeface="Meiryo"/>
              </a:rPr>
              <a:t>及条款所述</a:t>
            </a:r>
            <a:r>
              <a:rPr lang="zh-CN" altLang="en-US" sz="1400" dirty="0">
                <a:latin typeface="Calibri" panose="020F0502020204030204" pitchFamily="34" charset="0"/>
                <a:cs typeface="Times New Roman" panose="02020603050405020304" pitchFamily="18" charset="0"/>
              </a:rPr>
              <a:t>“花旗”或“花旗</a:t>
            </a:r>
            <a:r>
              <a:rPr lang="zh-CN" altLang="en-US" sz="1400" dirty="0">
                <a:latin typeface="Calibri" panose="020F0502020204030204" pitchFamily="34" charset="0"/>
                <a:cs typeface="微软雅黑" panose="020B0503020204020204" pitchFamily="34" charset="-122"/>
              </a:rPr>
              <a:t>银</a:t>
            </a:r>
            <a:r>
              <a:rPr lang="zh-CN" altLang="en-US" sz="1400" dirty="0">
                <a:latin typeface="Calibri" panose="020F0502020204030204" pitchFamily="34" charset="0"/>
                <a:cs typeface="Meiryo"/>
              </a:rPr>
              <a:t>行</a:t>
            </a:r>
            <a:r>
              <a:rPr lang="zh-CN" altLang="en-US" sz="1400" dirty="0">
                <a:latin typeface="Calibri" panose="020F0502020204030204" pitchFamily="34" charset="0"/>
                <a:cs typeface="Times New Roman" panose="02020603050405020304" pitchFamily="18" charset="0"/>
              </a:rPr>
              <a:t>”指花旗</a:t>
            </a:r>
            <a:r>
              <a:rPr lang="zh-CN" altLang="en-US" sz="1400" dirty="0">
                <a:latin typeface="Calibri" panose="020F0502020204030204" pitchFamily="34" charset="0"/>
                <a:cs typeface="微软雅黑" panose="020B0503020204020204" pitchFamily="34" charset="-122"/>
              </a:rPr>
              <a:t>银</a:t>
            </a:r>
            <a:r>
              <a:rPr lang="zh-CN" altLang="en-US" sz="1400" dirty="0">
                <a:latin typeface="Calibri" panose="020F0502020204030204" pitchFamily="34" charset="0"/>
                <a:cs typeface="Meiryo"/>
              </a:rPr>
              <a:t>行（中国）有限公司。在法律允</a:t>
            </a:r>
            <a:r>
              <a:rPr lang="zh-CN" altLang="en-US" sz="1400" dirty="0">
                <a:latin typeface="Calibri" panose="020F0502020204030204" pitchFamily="34" charset="0"/>
                <a:cs typeface="微软雅黑" panose="020B0503020204020204" pitchFamily="34" charset="-122"/>
              </a:rPr>
              <a:t>许</a:t>
            </a:r>
            <a:r>
              <a:rPr lang="zh-CN" altLang="en-US" sz="1400" dirty="0">
                <a:latin typeface="Calibri" panose="020F0502020204030204" pitchFamily="34" charset="0"/>
                <a:cs typeface="Meiryo"/>
              </a:rPr>
              <a:t>的范</a:t>
            </a:r>
            <a:r>
              <a:rPr lang="zh-CN" altLang="en-US" sz="1400" dirty="0">
                <a:latin typeface="Calibri" panose="020F0502020204030204" pitchFamily="34" charset="0"/>
                <a:cs typeface="微软雅黑" panose="020B0503020204020204" pitchFamily="34" charset="-122"/>
              </a:rPr>
              <a:t>围</a:t>
            </a:r>
            <a:r>
              <a:rPr lang="zh-CN" altLang="en-US" sz="1400" dirty="0">
                <a:latin typeface="Calibri" panose="020F0502020204030204" pitchFamily="34" charset="0"/>
                <a:cs typeface="Meiryo"/>
              </a:rPr>
              <a:t>内，花旗</a:t>
            </a:r>
            <a:r>
              <a:rPr lang="zh-CN" altLang="en-US" sz="1400" dirty="0">
                <a:latin typeface="Calibri" panose="020F0502020204030204" pitchFamily="34" charset="0"/>
                <a:cs typeface="微软雅黑" panose="020B0503020204020204" pitchFamily="34" charset="-122"/>
              </a:rPr>
              <a:t>银</a:t>
            </a:r>
            <a:r>
              <a:rPr lang="zh-CN" altLang="en-US" sz="1400" dirty="0">
                <a:latin typeface="Calibri" panose="020F0502020204030204" pitchFamily="34" charset="0"/>
                <a:cs typeface="Meiryo"/>
              </a:rPr>
              <a:t>行（中国）有限公司保留</a:t>
            </a:r>
            <a:r>
              <a:rPr lang="zh-CN" altLang="en-US" sz="1400" dirty="0">
                <a:latin typeface="Calibri" panose="020F0502020204030204" pitchFamily="34" charset="0"/>
                <a:cs typeface="微软雅黑" panose="020B0503020204020204" pitchFamily="34" charset="-122"/>
              </a:rPr>
              <a:t>暂</a:t>
            </a:r>
            <a:r>
              <a:rPr lang="zh-CN" altLang="en-US" sz="1400" dirty="0">
                <a:latin typeface="Calibri" panose="020F0502020204030204" pitchFamily="34" charset="0"/>
                <a:cs typeface="Meiryo"/>
              </a:rPr>
              <a:t>停或</a:t>
            </a:r>
            <a:r>
              <a:rPr lang="zh-CN" altLang="en-US" sz="1400" dirty="0">
                <a:latin typeface="Calibri" panose="020F0502020204030204" pitchFamily="34" charset="0"/>
                <a:cs typeface="微软雅黑" panose="020B0503020204020204" pitchFamily="34" charset="-122"/>
              </a:rPr>
              <a:t>终</a:t>
            </a:r>
            <a:r>
              <a:rPr lang="zh-CN" altLang="en-US" sz="1400" dirty="0">
                <a:latin typeface="Calibri" panose="020F0502020204030204" pitchFamily="34" charset="0"/>
                <a:cs typeface="Meiryo"/>
              </a:rPr>
              <a:t>止活</a:t>
            </a:r>
            <a:r>
              <a:rPr lang="zh-CN" altLang="en-US" sz="1400" dirty="0">
                <a:latin typeface="Calibri" panose="020F0502020204030204" pitchFamily="34" charset="0"/>
                <a:cs typeface="微软雅黑" panose="020B0503020204020204" pitchFamily="34" charset="-122"/>
              </a:rPr>
              <a:t>动</a:t>
            </a:r>
            <a:r>
              <a:rPr lang="zh-CN" altLang="en-US" sz="1400" dirty="0">
                <a:latin typeface="Calibri" panose="020F0502020204030204" pitchFamily="34" charset="0"/>
                <a:cs typeface="Meiryo"/>
              </a:rPr>
              <a:t>、解</a:t>
            </a:r>
            <a:r>
              <a:rPr lang="zh-CN" altLang="en-US" sz="1400" dirty="0">
                <a:latin typeface="Calibri" panose="020F0502020204030204" pitchFamily="34" charset="0"/>
                <a:cs typeface="微软雅黑" panose="020B0503020204020204" pitchFamily="34" charset="-122"/>
              </a:rPr>
              <a:t>释</a:t>
            </a:r>
            <a:r>
              <a:rPr lang="zh-CN" altLang="en-US" sz="1400" dirty="0">
                <a:latin typeface="Calibri" panose="020F0502020204030204" pitchFamily="34" charset="0"/>
                <a:cs typeface="Meiryo"/>
              </a:rPr>
              <a:t>或修改本活</a:t>
            </a:r>
            <a:r>
              <a:rPr lang="zh-CN" altLang="en-US" sz="1400" dirty="0">
                <a:latin typeface="Calibri" panose="020F0502020204030204" pitchFamily="34" charset="0"/>
                <a:cs typeface="微软雅黑" panose="020B0503020204020204" pitchFamily="34" charset="-122"/>
              </a:rPr>
              <a:t>动</a:t>
            </a:r>
            <a:r>
              <a:rPr lang="zh-CN" altLang="en-US" sz="1400" dirty="0">
                <a:latin typeface="Calibri" panose="020F0502020204030204" pitchFamily="34" charset="0"/>
                <a:cs typeface="Meiryo"/>
              </a:rPr>
              <a:t>之条款和</a:t>
            </a:r>
            <a:r>
              <a:rPr lang="zh-CN" altLang="en-US" sz="1400" dirty="0">
                <a:latin typeface="Calibri" panose="020F0502020204030204" pitchFamily="34" charset="0"/>
                <a:cs typeface="微软雅黑" panose="020B0503020204020204" pitchFamily="34" charset="-122"/>
              </a:rPr>
              <a:t>细则</a:t>
            </a:r>
            <a:r>
              <a:rPr lang="zh-CN" altLang="en-US" sz="1400" dirty="0">
                <a:latin typeface="Calibri" panose="020F0502020204030204" pitchFamily="34" charset="0"/>
                <a:cs typeface="Meiryo"/>
              </a:rPr>
              <a:t>的权利。</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spcAft>
                <a:spcPts val="0"/>
              </a:spcAft>
              <a:buFont typeface="+mj-lt"/>
              <a:buAutoNum type="arabicPeriod"/>
            </a:pPr>
            <a:r>
              <a:rPr lang="zh-CN" altLang="en-US" sz="1400" dirty="0">
                <a:latin typeface="Calibri" panose="020F0502020204030204" pitchFamily="34" charset="0"/>
                <a:cs typeface="Times New Roman" panose="02020603050405020304" pitchFamily="18" charset="0"/>
              </a:rPr>
              <a:t>若</a:t>
            </a:r>
            <a:r>
              <a:rPr lang="zh-CN" altLang="en-US" sz="1400" dirty="0">
                <a:latin typeface="Calibri" panose="020F0502020204030204" pitchFamily="34" charset="0"/>
                <a:cs typeface="微软雅黑" panose="020B0503020204020204" pitchFamily="34" charset="-122"/>
              </a:rPr>
              <a:t>对</a:t>
            </a:r>
            <a:r>
              <a:rPr lang="zh-CN" altLang="en-US" sz="1400" dirty="0">
                <a:latin typeface="Calibri" panose="020F0502020204030204" pitchFamily="34" charset="0"/>
                <a:cs typeface="Meiryo"/>
              </a:rPr>
              <a:t>我</a:t>
            </a:r>
            <a:r>
              <a:rPr lang="zh-CN" altLang="en-US" sz="1400" dirty="0">
                <a:latin typeface="Calibri" panose="020F0502020204030204" pitchFamily="34" charset="0"/>
                <a:cs typeface="微软雅黑" panose="020B0503020204020204" pitchFamily="34" charset="-122"/>
              </a:rPr>
              <a:t>们</a:t>
            </a:r>
            <a:r>
              <a:rPr lang="zh-CN" altLang="en-US" sz="1400" dirty="0">
                <a:latin typeface="Calibri" panose="020F0502020204030204" pitchFamily="34" charset="0"/>
                <a:cs typeface="Meiryo"/>
              </a:rPr>
              <a:t>的服</a:t>
            </a:r>
            <a:r>
              <a:rPr lang="zh-CN" altLang="en-US" sz="1400" dirty="0">
                <a:latin typeface="Calibri" panose="020F0502020204030204" pitchFamily="34" charset="0"/>
                <a:cs typeface="微软雅黑" panose="020B0503020204020204" pitchFamily="34" charset="-122"/>
              </a:rPr>
              <a:t>务</a:t>
            </a:r>
            <a:r>
              <a:rPr lang="zh-CN" altLang="en-US" sz="1400" dirty="0">
                <a:latin typeface="Calibri" panose="020F0502020204030204" pitchFamily="34" charset="0"/>
                <a:cs typeface="Meiryo"/>
              </a:rPr>
              <a:t>及</a:t>
            </a:r>
            <a:r>
              <a:rPr lang="zh-CN" altLang="en-US" sz="1400" dirty="0">
                <a:latin typeface="Calibri" panose="020F0502020204030204" pitchFamily="34" charset="0"/>
                <a:cs typeface="微软雅黑" panose="020B0503020204020204" pitchFamily="34" charset="-122"/>
              </a:rPr>
              <a:t>产</a:t>
            </a:r>
            <a:r>
              <a:rPr lang="zh-CN" altLang="en-US" sz="1400" dirty="0">
                <a:latin typeface="Calibri" panose="020F0502020204030204" pitchFamily="34" charset="0"/>
                <a:cs typeface="Meiryo"/>
              </a:rPr>
              <a:t>品有任何疑</a:t>
            </a:r>
            <a:r>
              <a:rPr lang="zh-CN" altLang="en-US" sz="1400" dirty="0">
                <a:latin typeface="Calibri" panose="020F0502020204030204" pitchFamily="34" charset="0"/>
                <a:cs typeface="微软雅黑" panose="020B0503020204020204" pitchFamily="34" charset="-122"/>
              </a:rPr>
              <a:t>问</a:t>
            </a:r>
            <a:r>
              <a:rPr lang="zh-CN" altLang="en-US" sz="1400" dirty="0">
                <a:latin typeface="Calibri" panose="020F0502020204030204" pitchFamily="34" charset="0"/>
                <a:cs typeface="Times New Roman" panose="02020603050405020304" pitchFamily="18" charset="0"/>
              </a:rPr>
              <a:t>、建</a:t>
            </a:r>
            <a:r>
              <a:rPr lang="zh-CN" altLang="en-US" sz="1400" dirty="0">
                <a:latin typeface="Calibri" panose="020F0502020204030204" pitchFamily="34" charset="0"/>
                <a:cs typeface="微软雅黑" panose="020B0503020204020204" pitchFamily="34" charset="-122"/>
              </a:rPr>
              <a:t>议</a:t>
            </a:r>
            <a:r>
              <a:rPr lang="zh-CN" altLang="en-US" sz="1400" dirty="0">
                <a:latin typeface="Calibri" panose="020F0502020204030204" pitchFamily="34" charset="0"/>
                <a:cs typeface="Meiryo"/>
              </a:rPr>
              <a:t>或投</a:t>
            </a:r>
            <a:r>
              <a:rPr lang="zh-CN" altLang="en-US" sz="1400" dirty="0">
                <a:latin typeface="Calibri" panose="020F0502020204030204" pitchFamily="34" charset="0"/>
                <a:cs typeface="微软雅黑" panose="020B0503020204020204" pitchFamily="34" charset="-122"/>
              </a:rPr>
              <a:t>诉</a:t>
            </a:r>
            <a:r>
              <a:rPr lang="zh-CN" altLang="en-US" sz="1400" dirty="0">
                <a:latin typeface="Calibri" panose="020F0502020204030204" pitchFamily="34" charset="0"/>
                <a:cs typeface="Meiryo"/>
              </a:rPr>
              <a:t>，</a:t>
            </a:r>
            <a:r>
              <a:rPr lang="zh-CN" altLang="en-US" sz="1400" dirty="0">
                <a:latin typeface="Calibri" panose="020F0502020204030204" pitchFamily="34" charset="0"/>
                <a:cs typeface="微软雅黑" panose="020B0503020204020204" pitchFamily="34" charset="-122"/>
              </a:rPr>
              <a:t>请拨</a:t>
            </a:r>
            <a:r>
              <a:rPr lang="zh-CN" altLang="en-US" sz="1400" dirty="0">
                <a:latin typeface="Calibri" panose="020F0502020204030204" pitchFamily="34" charset="0"/>
                <a:cs typeface="Meiryo"/>
              </a:rPr>
              <a:t>打花旗</a:t>
            </a:r>
            <a:r>
              <a:rPr lang="en-US" sz="1400" dirty="0">
                <a:latin typeface="等线" panose="02010600030101010101" pitchFamily="2" charset="-122"/>
                <a:ea typeface="等线" panose="02010600030101010101" pitchFamily="2" charset="-122"/>
                <a:cs typeface="Times New Roman" panose="02020603050405020304" pitchFamily="18" charset="0"/>
              </a:rPr>
              <a:t>24</a:t>
            </a:r>
            <a:r>
              <a:rPr lang="zh-CN" altLang="en-US" sz="1400" dirty="0">
                <a:latin typeface="等线" panose="02010600030101010101" pitchFamily="2" charset="-122"/>
                <a:cs typeface="Times New Roman" panose="02020603050405020304" pitchFamily="18" charset="0"/>
              </a:rPr>
              <a:t>小</a:t>
            </a:r>
            <a:r>
              <a:rPr lang="zh-CN" altLang="en-US" sz="1400" dirty="0">
                <a:latin typeface="Calibri" panose="020F0502020204030204" pitchFamily="34" charset="0"/>
                <a:cs typeface="微软雅黑" panose="020B0503020204020204" pitchFamily="34" charset="-122"/>
              </a:rPr>
              <a:t>时</a:t>
            </a:r>
            <a:r>
              <a:rPr lang="zh-CN" altLang="en-US" sz="1400" dirty="0">
                <a:latin typeface="Calibri" panose="020F0502020204030204" pitchFamily="34" charset="0"/>
                <a:cs typeface="Meiryo"/>
              </a:rPr>
              <a:t>服</a:t>
            </a:r>
            <a:r>
              <a:rPr lang="zh-CN" altLang="en-US" sz="1400" dirty="0">
                <a:latin typeface="Calibri" panose="020F0502020204030204" pitchFamily="34" charset="0"/>
                <a:cs typeface="微软雅黑" panose="020B0503020204020204" pitchFamily="34" charset="-122"/>
              </a:rPr>
              <a:t>务热线</a:t>
            </a:r>
            <a:r>
              <a:rPr lang="zh-CN" altLang="en-US" sz="1400" dirty="0">
                <a:latin typeface="Calibri" panose="020F0502020204030204" pitchFamily="34" charset="0"/>
                <a:cs typeface="Meiryo"/>
              </a:rPr>
              <a:t>：</a:t>
            </a:r>
            <a:r>
              <a:rPr lang="en-US" sz="1400" dirty="0">
                <a:latin typeface="等线" panose="02010600030101010101" pitchFamily="2" charset="-122"/>
                <a:ea typeface="等线" panose="02010600030101010101" pitchFamily="2" charset="-122"/>
                <a:cs typeface="Times New Roman" panose="02020603050405020304" pitchFamily="18" charset="0"/>
              </a:rPr>
              <a:t>95038</a:t>
            </a:r>
            <a:endParaRPr lang="en-US" sz="14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0401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XMLData TextToDisplay="RightsWATCHMark">7|CITI-No PII-Public|{00000000-0000-0000-0000-000000000000}</XMLData>
</file>

<file path=customXml/item2.xml><?xml version="1.0" encoding="utf-8"?>
<XMLData TextToDisplay="%CLASSIFICATIONDATETIME%">07:03 13/04/2021</XMLData>
</file>

<file path=customXml/item3.xml><?xml version="1.0" encoding="utf-8"?>
<XMLData TextToDisplay="%DOCUMENTGUID%">{00000000-0000-0000-0000-000000000000}</XMLData>
</file>

<file path=customXml/itemProps1.xml><?xml version="1.0" encoding="utf-8"?>
<ds:datastoreItem xmlns:ds="http://schemas.openxmlformats.org/officeDocument/2006/customXml" ds:itemID="{3077C1F0-D481-492D-960A-305E62A76D59}">
  <ds:schemaRefs/>
</ds:datastoreItem>
</file>

<file path=customXml/itemProps2.xml><?xml version="1.0" encoding="utf-8"?>
<ds:datastoreItem xmlns:ds="http://schemas.openxmlformats.org/officeDocument/2006/customXml" ds:itemID="{1AAE6413-DC28-4820-865D-65CB7582F336}">
  <ds:schemaRefs/>
</ds:datastoreItem>
</file>

<file path=customXml/itemProps3.xml><?xml version="1.0" encoding="utf-8"?>
<ds:datastoreItem xmlns:ds="http://schemas.openxmlformats.org/officeDocument/2006/customXml" ds:itemID="{4B8D3D2A-A132-45E8-843C-F7D4BA353B50}">
  <ds:schemaRefs/>
</ds:datastoreItem>
</file>

<file path=docProps/app.xml><?xml version="1.0" encoding="utf-8"?>
<Properties xmlns="http://schemas.openxmlformats.org/officeDocument/2006/extended-properties" xmlns:vt="http://schemas.openxmlformats.org/officeDocument/2006/docPropsVTypes">
  <TotalTime>247</TotalTime>
  <Words>920</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Meiryo</vt:lpstr>
      <vt:lpstr>yingwen</vt:lpstr>
      <vt:lpstr>等线</vt:lpstr>
      <vt:lpstr>等线 Light</vt:lpstr>
      <vt:lpstr>微软雅黑</vt:lpstr>
      <vt:lpstr>Arial</vt:lpstr>
      <vt:lpstr>Calibri</vt:lpstr>
      <vt:lpstr>Calibri Light</vt:lpstr>
      <vt:lpstr>Helvetica</vt:lpstr>
      <vt:lpstr>Times New Roman</vt:lpstr>
      <vt:lpstr>Office Theme</vt:lpstr>
      <vt:lpstr>传承</vt:lpstr>
      <vt:lpstr>PowerPoint Presentation</vt:lpstr>
      <vt:lpstr>PowerPoint Presentation</vt:lpstr>
      <vt:lpstr>PowerPoint Presentation</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Weixi [GCB]</dc:creator>
  <cp:lastModifiedBy>Chen, Weixi [GCB]</cp:lastModifiedBy>
  <cp:revision>8</cp:revision>
  <dcterms:created xsi:type="dcterms:W3CDTF">2021-04-13T03:41:53Z</dcterms:created>
  <dcterms:modified xsi:type="dcterms:W3CDTF">2021-08-18T09:07:07Z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ightsWATCHMark">
    <vt:lpwstr>7|CITI-No PII-Public|{00000000-0000-0000-0000-000000000000}</vt:lpwstr>
  </property>
</Properties>
</file>