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C6A"/>
    <a:srgbClr val="B19253"/>
    <a:srgbClr val="B89C62"/>
    <a:srgbClr val="F6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55" y="-8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B789-CF58-43F7-B802-C2848457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4C62-3A1C-49BB-8582-3D2A49442D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screen"/>
          <a:srcRect l="-7537" r="-1"/>
          <a:stretch>
            <a:fillRect/>
          </a:stretch>
        </p:blipFill>
        <p:spPr>
          <a:xfrm>
            <a:off x="3782483" y="6567811"/>
            <a:ext cx="2616200" cy="601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/>
          <a:srcRect l="-7537" t="14921" r="-1"/>
          <a:stretch>
            <a:fillRect/>
          </a:stretch>
        </p:blipFill>
        <p:spPr>
          <a:xfrm>
            <a:off x="3771900" y="211667"/>
            <a:ext cx="2616200" cy="999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6944" y="2226582"/>
            <a:ext cx="2105660" cy="7732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</a:pP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合格花旗财富管理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客户满足条件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获：</a:t>
            </a:r>
            <a:endParaRPr lang="en-US" altLang="zh-CN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花旗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联名纪念金球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（金球为镀金材质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30,000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花旗礼程</a:t>
            </a:r>
            <a:endParaRPr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160"/>
              </a:spcBef>
            </a:pPr>
            <a:endParaRPr lang="en-US" altLang="zh-CN" sz="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5076" y="1718450"/>
            <a:ext cx="192178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B89C62"/>
                </a:solidFill>
              </a:rPr>
              <a:t>一重礼</a:t>
            </a:r>
            <a:r>
              <a:rPr lang="zh-CN" altLang="en-US" sz="1100" b="1" dirty="0" smtClean="0">
                <a:solidFill>
                  <a:srgbClr val="B89C62"/>
                </a:solidFill>
              </a:rPr>
              <a:t>：礼券金球成双送</a:t>
            </a:r>
            <a:endParaRPr lang="zh-CN" altLang="en-US" sz="1100" b="1" dirty="0">
              <a:solidFill>
                <a:srgbClr val="B89C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/>
          <a:srcRect l="-10660" r="-3627"/>
          <a:stretch>
            <a:fillRect/>
          </a:stretch>
        </p:blipFill>
        <p:spPr>
          <a:xfrm>
            <a:off x="3704167" y="8635437"/>
            <a:ext cx="2772833" cy="27412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28343" y="10184769"/>
            <a:ext cx="2258275" cy="1869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7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精英理财团队专业的服务</a:t>
            </a: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全球银联</a:t>
            </a:r>
            <a:r>
              <a: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CN" altLang="en-US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免费取现</a:t>
            </a: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助力花旗贵宾专属折扣</a:t>
            </a:r>
            <a:r>
              <a:rPr lang="zh-CN" altLang="en-US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全方位出行礼遇，助您优雅出行</a:t>
            </a: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7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8882" y="10041514"/>
            <a:ext cx="192178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B89C62"/>
                </a:solidFill>
              </a:rPr>
              <a:t>四重礼： 贵宾专属权益</a:t>
            </a:r>
            <a:endParaRPr lang="zh-CN" altLang="en-US" sz="1100" b="1" dirty="0">
              <a:solidFill>
                <a:srgbClr val="B89C6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9051" y="1942816"/>
            <a:ext cx="2258275" cy="13221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0"/>
              </a:spcBef>
            </a:pP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zh-CN" altLang="en-US" sz="750" dirty="0">
                <a:solidFill>
                  <a:srgbClr val="B192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合格花旗财富管理</a:t>
            </a:r>
            <a:r>
              <a:rPr lang="zh-CN" altLang="en-US" sz="750" dirty="0" smtClean="0">
                <a:solidFill>
                  <a:srgbClr val="B192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客户*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，且连续满足合格账户标准达</a:t>
            </a:r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altLang="zh-CN" sz="7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元京东</a:t>
            </a:r>
            <a:r>
              <a:rPr lang="zh-CN" altLang="en-US" sz="7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礼券</a:t>
            </a:r>
            <a:endParaRPr lang="en-US" altLang="zh-CN" sz="7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限量版花旗和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联名纪念金球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7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7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10"/>
              </a:spcBef>
            </a:pP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（金球为镀金材质）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10"/>
              </a:spcBef>
            </a:pPr>
            <a:r>
              <a:rPr lang="en-US" altLang="zh-CN" sz="650" dirty="0" smtClean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650" dirty="0" smtClean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650" dirty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账户总额达人民币</a:t>
            </a:r>
            <a:r>
              <a:rPr lang="en-US" altLang="zh-CN" sz="650" dirty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650" dirty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zh-CN" altLang="en-US" sz="650" dirty="0" smtClean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50" u="sng" dirty="0" smtClean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r>
              <a:rPr lang="zh-CN" altLang="en-US" sz="650" u="sng" dirty="0">
                <a:solidFill>
                  <a:srgbClr val="B89C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endParaRPr lang="en-US" altLang="zh-CN" sz="650" u="sng" dirty="0" smtClean="0">
              <a:solidFill>
                <a:srgbClr val="B89C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10"/>
              </a:spcBef>
            </a:pPr>
            <a:endParaRPr lang="en-US" altLang="zh-CN" sz="700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25245" y="4315904"/>
            <a:ext cx="2189058" cy="2139047"/>
            <a:chOff x="2345893" y="5543063"/>
            <a:chExt cx="2189058" cy="2139047"/>
          </a:xfrm>
        </p:grpSpPr>
        <p:sp>
          <p:nvSpPr>
            <p:cNvPr id="19" name="Rectangle 18"/>
            <p:cNvSpPr/>
            <p:nvPr/>
          </p:nvSpPr>
          <p:spPr>
            <a:xfrm>
              <a:off x="2345893" y="5543063"/>
              <a:ext cx="2189058" cy="21390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满足一重礼要求后，再满足以下条件即可获得二重礼：</a:t>
              </a: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/>
              </a:pP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开户后四个月内成功申请花旗信用卡</a:t>
              </a:r>
              <a:r>
                <a:rPr lang="en-US" altLang="zh-CN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里程卡或至享卡</a:t>
              </a:r>
              <a:r>
                <a:rPr lang="en-US" altLang="zh-CN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，并完成一笔消费即可获得</a:t>
              </a: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/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自开户后第一个月起， 连续满足合格账户标准且完成第一笔消费，每三个月可获得</a:t>
              </a:r>
              <a:r>
                <a:rPr lang="en-US" altLang="zh-CN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10,000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花旗礼程</a:t>
              </a: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lvl="0" indent="-22860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  <a:buFont typeface="+mj-lt"/>
                <a:buAutoNum type="arabicPeriod" startAt="2"/>
              </a:pPr>
              <a:endParaRPr lang="en-US" altLang="zh-CN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95000"/>
              </a:pPr>
              <a:endParaRPr lang="zh-CN" altLang="en-US" sz="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591516" y="6549854"/>
              <a:ext cx="18302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7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首年年费减免</a:t>
              </a:r>
              <a:r>
                <a:rPr lang="zh-CN" altLang="en-US" sz="7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（人民币</a:t>
              </a:r>
              <a:r>
                <a:rPr lang="en-US" altLang="zh-CN" sz="7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2,000</a:t>
              </a:r>
              <a:r>
                <a:rPr lang="zh-CN" altLang="en-US" sz="7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7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7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zh-CN" altLang="en-US" sz="7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1516" y="7115706"/>
              <a:ext cx="161775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171450" indent="-1714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7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累计最高可得</a:t>
              </a:r>
              <a:r>
                <a:rPr lang="en-US" altLang="zh-CN" sz="7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100,000</a:t>
              </a:r>
              <a:r>
                <a:rPr lang="zh-CN" altLang="en-US" sz="7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花旗礼程</a:t>
              </a:r>
              <a:endParaRPr lang="en-US" altLang="zh-CN" sz="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6282" y="5706195"/>
              <a:ext cx="192178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B89C62"/>
                  </a:solidFill>
                </a:rPr>
                <a:t>   二重礼：</a:t>
              </a:r>
              <a:r>
                <a:rPr lang="en-US" altLang="zh-CN" sz="1100" b="1" dirty="0" smtClean="0">
                  <a:solidFill>
                    <a:srgbClr val="B89C62"/>
                  </a:solidFill>
                </a:rPr>
                <a:t>10</a:t>
              </a:r>
              <a:r>
                <a:rPr lang="zh-CN" altLang="en-US" sz="1100" b="1" dirty="0" smtClean="0">
                  <a:solidFill>
                    <a:srgbClr val="B89C62"/>
                  </a:solidFill>
                </a:rPr>
                <a:t>万花旗礼程</a:t>
              </a:r>
              <a:endParaRPr lang="en-US" altLang="zh-CN" sz="1100" b="1" dirty="0" smtClean="0">
                <a:solidFill>
                  <a:srgbClr val="B89C6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372584" y="10854955"/>
            <a:ext cx="1694380" cy="6924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6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 </a:t>
            </a:r>
            <a:r>
              <a:rPr lang="en-US" altLang="zh-CN" sz="650" b="1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Playzone</a:t>
            </a:r>
            <a:r>
              <a:rPr lang="zh-CN" altLang="en-US" sz="65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65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门票</a:t>
            </a:r>
            <a:r>
              <a:rPr lang="zh-CN" altLang="en-US" sz="6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、会员卡、篮球俱乐部及乐园商店优惠</a:t>
            </a:r>
            <a:r>
              <a:rPr lang="en-US" altLang="zh-CN" sz="6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en-US" altLang="zh-CN" sz="65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6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 Hook Park</a:t>
            </a:r>
            <a:r>
              <a:rPr lang="zh-CN" altLang="en-US" sz="6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篮球</a:t>
            </a:r>
            <a:r>
              <a:rPr lang="zh-CN" altLang="en-US" sz="65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公园</a:t>
            </a:r>
            <a:r>
              <a:rPr lang="zh-CN" altLang="en-US" sz="65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：门票</a:t>
            </a:r>
            <a:r>
              <a:rPr lang="zh-CN" altLang="en-US" sz="6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</a:t>
            </a:r>
            <a:r>
              <a:rPr lang="en-US" altLang="zh-CN" sz="6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en-US" altLang="zh-CN" sz="65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screen"/>
          <a:srcRect l="-7537" r="-1"/>
          <a:stretch>
            <a:fillRect/>
          </a:stretch>
        </p:blipFill>
        <p:spPr>
          <a:xfrm>
            <a:off x="3782483" y="11770997"/>
            <a:ext cx="2616200" cy="17060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4130067" y="8666595"/>
            <a:ext cx="2116244" cy="12737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 cstate="screen"/>
          <a:srcRect l="-7537" r="-1"/>
          <a:stretch>
            <a:fillRect/>
          </a:stretch>
        </p:blipFill>
        <p:spPr>
          <a:xfrm>
            <a:off x="3782483" y="3080435"/>
            <a:ext cx="2616200" cy="12409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 cstate="screen"/>
          <a:srcRect l="-7537" r="-1"/>
          <a:stretch>
            <a:fillRect/>
          </a:stretch>
        </p:blipFill>
        <p:spPr>
          <a:xfrm>
            <a:off x="3811058" y="6290181"/>
            <a:ext cx="2616200" cy="11935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478" b="68356"/>
          <a:stretch>
            <a:fillRect/>
          </a:stretch>
        </p:blipFill>
        <p:spPr>
          <a:xfrm>
            <a:off x="584995" y="89441"/>
            <a:ext cx="3145599" cy="828409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/>
          <a:srcRect l="1515" r="2023"/>
          <a:stretch>
            <a:fillRect/>
          </a:stretch>
        </p:blipFill>
        <p:spPr>
          <a:xfrm>
            <a:off x="584995" y="89442"/>
            <a:ext cx="2259806" cy="308403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02157" y="2006225"/>
            <a:ext cx="1886283" cy="415498"/>
          </a:xfrm>
          <a:prstGeom prst="rect">
            <a:avLst/>
          </a:prstGeom>
          <a:solidFill>
            <a:srgbClr val="163C6A"/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新户享</a:t>
            </a:r>
            <a:r>
              <a:rPr lang="en-US" altLang="zh-CN" sz="700" dirty="0" smtClean="0">
                <a:solidFill>
                  <a:schemeClr val="bg1"/>
                </a:solidFill>
              </a:rPr>
              <a:t>2,000</a:t>
            </a:r>
            <a:r>
              <a:rPr lang="zh-CN" altLang="en-US" sz="700" dirty="0">
                <a:solidFill>
                  <a:schemeClr val="bg1"/>
                </a:solidFill>
              </a:rPr>
              <a:t>元京</a:t>
            </a:r>
            <a:r>
              <a:rPr lang="zh-CN" altLang="en-US" sz="700" dirty="0" smtClean="0">
                <a:solidFill>
                  <a:schemeClr val="bg1"/>
                </a:solidFill>
              </a:rPr>
              <a:t>东礼券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最高还可获</a:t>
            </a:r>
            <a:r>
              <a:rPr lang="en-US" altLang="zh-CN" sz="700" dirty="0" smtClean="0">
                <a:solidFill>
                  <a:schemeClr val="bg1"/>
                </a:solidFill>
              </a:rPr>
              <a:t>100,000</a:t>
            </a:r>
            <a:r>
              <a:rPr lang="zh-CN" altLang="en-US" sz="700" dirty="0" smtClean="0">
                <a:solidFill>
                  <a:schemeClr val="bg1"/>
                </a:solidFill>
              </a:rPr>
              <a:t>花旗礼程</a:t>
            </a:r>
            <a:endParaRPr lang="en-US" altLang="zh-CN" sz="7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 smtClean="0">
                <a:solidFill>
                  <a:schemeClr val="bg1"/>
                </a:solidFill>
              </a:rPr>
              <a:t>赢限量版花旗与</a:t>
            </a:r>
            <a:r>
              <a:rPr lang="en-US" altLang="zh-CN" sz="700" dirty="0" smtClean="0">
                <a:solidFill>
                  <a:schemeClr val="bg1"/>
                </a:solidFill>
              </a:rPr>
              <a:t>NBA</a:t>
            </a:r>
            <a:r>
              <a:rPr lang="zh-CN" altLang="en-US" sz="700" dirty="0" smtClean="0">
                <a:solidFill>
                  <a:schemeClr val="bg1"/>
                </a:solidFill>
              </a:rPr>
              <a:t>联名纪念金球</a:t>
            </a:r>
            <a:r>
              <a:rPr lang="en-US" altLang="zh-CN" sz="700" dirty="0" smtClean="0">
                <a:solidFill>
                  <a:schemeClr val="bg1"/>
                </a:solidFill>
              </a:rPr>
              <a:t>1</a:t>
            </a:r>
            <a:r>
              <a:rPr lang="zh-CN" altLang="en-US" sz="700" dirty="0" smtClean="0">
                <a:solidFill>
                  <a:schemeClr val="bg1"/>
                </a:solidFill>
              </a:rPr>
              <a:t>个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0" cstate="screen"/>
          <a:srcRect t="-415"/>
          <a:stretch>
            <a:fillRect/>
          </a:stretch>
        </p:blipFill>
        <p:spPr>
          <a:xfrm>
            <a:off x="4125245" y="3073933"/>
            <a:ext cx="2124069" cy="122485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4158477" y="6251223"/>
            <a:ext cx="2092915" cy="1240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487</Words>
  <Application>WPS 演示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等线</vt:lpstr>
      <vt:lpstr>Calibri</vt:lpstr>
      <vt:lpstr>Arial Unicode MS</vt:lpstr>
      <vt:lpstr>Calibri Light</vt:lpstr>
      <vt:lpstr>等线 Light</vt:lpstr>
      <vt:lpstr>Office Theme</vt:lpstr>
      <vt:lpstr>PowerPoint 演示文稿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Di [GCB]</dc:creator>
  <cp:lastModifiedBy>Admin</cp:lastModifiedBy>
  <cp:revision>26</cp:revision>
  <dcterms:created xsi:type="dcterms:W3CDTF">2021-09-03T03:03:00Z</dcterms:created>
  <dcterms:modified xsi:type="dcterms:W3CDTF">2021-09-14T03:25:15Z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7|CITI-No PII-Public|{00000000-0000-0000-0000-000000000000}</vt:lpwstr>
  </property>
  <property fmtid="{D5CDD505-2E9C-101B-9397-08002B2CF9AE}" pid="3" name="KSOProductBuildVer">
    <vt:lpwstr>2052-11.1.0.10314</vt:lpwstr>
  </property>
</Properties>
</file>