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85" r:id="rId5"/>
    <p:sldId id="260" r:id="rId6"/>
    <p:sldId id="284" r:id="rId7"/>
    <p:sldId id="283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Didact Gothic" panose="020B0604020202020204" charset="0"/>
      <p:regular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  <p:embeddedFont>
      <p:font typeface="DM Sans Black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4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049993-3154-F8A3-EE45-F08E3EB8E1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9E1F9E-80DE-43C1-3DDA-1FBC74881A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3015-AD63-467E-9393-109CBB3DF4C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64C9E2-7973-F053-4D30-F38F99BAA1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74D8B6-C1B8-94DF-1EDF-7160C496B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A658-7B9B-4DD8-9B1F-B9B4B04AB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160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0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84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21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eb205fd2b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eb205fd2b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2695502" y="-25"/>
            <a:ext cx="692786" cy="3559149"/>
            <a:chOff x="-1891602" y="2136844"/>
            <a:chExt cx="223631" cy="1364652"/>
          </a:xfrm>
        </p:grpSpPr>
        <p:sp>
          <p:nvSpPr>
            <p:cNvPr id="13" name="Google Shape;13;p2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930554" y="1789571"/>
            <a:ext cx="1365959" cy="656897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626293" y="773610"/>
            <a:ext cx="329044" cy="1477369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934462" y="2781134"/>
            <a:ext cx="1736110" cy="535765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253979" y="2262166"/>
            <a:ext cx="1134000" cy="127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50435" y="2786707"/>
            <a:ext cx="740700" cy="131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2702496" y="2237009"/>
            <a:ext cx="2634919" cy="2634919"/>
            <a:chOff x="-1891635" y="3074688"/>
            <a:chExt cx="850550" cy="850550"/>
          </a:xfrm>
        </p:grpSpPr>
        <p:sp>
          <p:nvSpPr>
            <p:cNvPr id="24" name="Google Shape;24;p2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1627211" y="2232076"/>
            <a:ext cx="2397403" cy="692784"/>
            <a:chOff x="-2238736" y="3074720"/>
            <a:chExt cx="773880" cy="223630"/>
          </a:xfrm>
        </p:grpSpPr>
        <p:sp>
          <p:nvSpPr>
            <p:cNvPr id="30" name="Google Shape;30;p2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7649" y="294705"/>
            <a:ext cx="2634826" cy="2635009"/>
            <a:chOff x="-2662477" y="2447714"/>
            <a:chExt cx="850520" cy="850579"/>
          </a:xfrm>
        </p:grpSpPr>
        <p:sp>
          <p:nvSpPr>
            <p:cNvPr id="36" name="Google Shape;36;p2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 rot="-5400000">
            <a:off x="2168841" y="3541667"/>
            <a:ext cx="1409100" cy="189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2270614" y="1595569"/>
            <a:ext cx="692786" cy="5262468"/>
            <a:chOff x="-2035620" y="2871544"/>
            <a:chExt cx="223631" cy="2244027"/>
          </a:xfrm>
        </p:grpSpPr>
        <p:sp>
          <p:nvSpPr>
            <p:cNvPr id="43" name="Google Shape;43;p2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2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5502786" y="1639375"/>
            <a:ext cx="64389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5502780" y="4425427"/>
            <a:ext cx="643890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10622338" y="73"/>
            <a:ext cx="388648" cy="2301486"/>
            <a:chOff x="-1891602" y="2136844"/>
            <a:chExt cx="223631" cy="1364652"/>
          </a:xfrm>
        </p:grpSpPr>
        <p:sp>
          <p:nvSpPr>
            <p:cNvPr id="54" name="Google Shape;54;p3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9632214" y="1308917"/>
            <a:ext cx="764937" cy="367862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10583548" y="738948"/>
            <a:ext cx="184711" cy="828014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0756435" y="1865199"/>
            <a:ext cx="976196" cy="300028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0374675" y="1574050"/>
            <a:ext cx="636300" cy="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10372686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3"/>
          <p:cNvGrpSpPr/>
          <p:nvPr/>
        </p:nvGrpSpPr>
        <p:grpSpPr>
          <a:xfrm>
            <a:off x="10626235" y="1560035"/>
            <a:ext cx="1478256" cy="1478256"/>
            <a:chOff x="-1891635" y="3074688"/>
            <a:chExt cx="850550" cy="850550"/>
          </a:xfrm>
        </p:grpSpPr>
        <p:sp>
          <p:nvSpPr>
            <p:cNvPr id="65" name="Google Shape;65;p3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0022972" y="1557272"/>
            <a:ext cx="1345003" cy="388669"/>
            <a:chOff x="-2238736" y="3074720"/>
            <a:chExt cx="773880" cy="223630"/>
          </a:xfrm>
        </p:grpSpPr>
        <p:sp>
          <p:nvSpPr>
            <p:cNvPr id="71" name="Google Shape;71;p3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9293886" y="470355"/>
            <a:ext cx="1478204" cy="1478306"/>
            <a:chOff x="-2662477" y="2447714"/>
            <a:chExt cx="850520" cy="850579"/>
          </a:xfrm>
        </p:grpSpPr>
        <p:sp>
          <p:nvSpPr>
            <p:cNvPr id="77" name="Google Shape;77;p3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3"/>
          <p:cNvSpPr/>
          <p:nvPr/>
        </p:nvSpPr>
        <p:spPr>
          <a:xfrm rot="-5400000">
            <a:off x="10334004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3"/>
          <p:cNvGrpSpPr/>
          <p:nvPr/>
        </p:nvGrpSpPr>
        <p:grpSpPr>
          <a:xfrm>
            <a:off x="10383964" y="1199832"/>
            <a:ext cx="388648" cy="5658090"/>
            <a:chOff x="-2035620" y="2871544"/>
            <a:chExt cx="223631" cy="2244027"/>
          </a:xfrm>
        </p:grpSpPr>
        <p:sp>
          <p:nvSpPr>
            <p:cNvPr id="84" name="Google Shape;84;p3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9" name="Google Shape;89;p3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088725" y="2560800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1088725" y="3683102"/>
            <a:ext cx="7908300" cy="210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9771486" y="2759096"/>
            <a:ext cx="1754460" cy="1805760"/>
          </a:xfrm>
          <a:custGeom>
            <a:avLst/>
            <a:gdLst/>
            <a:ahLst/>
            <a:cxnLst/>
            <a:rect l="l" t="t" r="r" b="b"/>
            <a:pathLst>
              <a:path w="1368000" h="1368000" extrusionOk="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0042534" y="3146285"/>
            <a:ext cx="1063620" cy="1090980"/>
          </a:xfrm>
          <a:custGeom>
            <a:avLst/>
            <a:gdLst/>
            <a:ahLst/>
            <a:cxnLst/>
            <a:rect l="l" t="t" r="r" b="b"/>
            <a:pathLst>
              <a:path w="1368000" h="1368000" extrusionOk="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 rot="5400000">
            <a:off x="10858952" y="4202922"/>
            <a:ext cx="539781" cy="231569"/>
          </a:xfrm>
          <a:custGeom>
            <a:avLst/>
            <a:gdLst/>
            <a:ahLst/>
            <a:cxnLst/>
            <a:rect l="l" t="t" r="r" b="b"/>
            <a:pathLst>
              <a:path w="773880" h="44726" extrusionOk="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 rot="5400000">
            <a:off x="9403279" y="1584487"/>
            <a:ext cx="3729018" cy="560014"/>
            <a:chOff x="-2238736" y="3074720"/>
            <a:chExt cx="773880" cy="223630"/>
          </a:xfrm>
        </p:grpSpPr>
        <p:sp>
          <p:nvSpPr>
            <p:cNvPr id="124" name="Google Shape;124;p5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9594947" y="2726280"/>
            <a:ext cx="1953000" cy="1933470"/>
            <a:chOff x="307943" y="1880647"/>
            <a:chExt cx="2520000" cy="2494800"/>
          </a:xfrm>
        </p:grpSpPr>
        <p:sp>
          <p:nvSpPr>
            <p:cNvPr id="130" name="Google Shape;130;p5"/>
            <p:cNvSpPr/>
            <p:nvPr/>
          </p:nvSpPr>
          <p:spPr>
            <a:xfrm>
              <a:off x="307943" y="1880647"/>
              <a:ext cx="2520000" cy="2494800"/>
            </a:xfrm>
            <a:custGeom>
              <a:avLst/>
              <a:gdLst/>
              <a:ahLst/>
              <a:cxnLst/>
              <a:rect l="l" t="t" r="r" b="b"/>
              <a:pathLst>
                <a:path w="2520000" h="2520000" extrusionOk="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1943" y="2007365"/>
              <a:ext cx="2232000" cy="2232000"/>
            </a:xfrm>
            <a:custGeom>
              <a:avLst/>
              <a:gdLst/>
              <a:ahLst/>
              <a:cxnLst/>
              <a:rect l="l" t="t" r="r" b="b"/>
              <a:pathLst>
                <a:path w="2232000" h="2232000" extrusionOk="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39943" y="2295365"/>
              <a:ext cx="1656000" cy="1656000"/>
            </a:xfrm>
            <a:custGeom>
              <a:avLst/>
              <a:gdLst/>
              <a:ahLst/>
              <a:cxnLst/>
              <a:rect l="l" t="t" r="r" b="b"/>
              <a:pathLst>
                <a:path w="1656000" h="1656000" extrusionOk="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95943" y="2151365"/>
              <a:ext cx="1944000" cy="1944000"/>
            </a:xfrm>
            <a:custGeom>
              <a:avLst/>
              <a:gdLst/>
              <a:ahLst/>
              <a:cxnLst/>
              <a:rect l="l" t="t" r="r" b="b"/>
              <a:pathLst>
                <a:path w="1944000" h="1944000" extrusionOk="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83943" y="2439365"/>
              <a:ext cx="1368000" cy="1368000"/>
            </a:xfrm>
            <a:custGeom>
              <a:avLst/>
              <a:gdLst/>
              <a:ahLst/>
              <a:cxnLst/>
              <a:rect l="l" t="t" r="r" b="b"/>
              <a:pathLst>
                <a:path w="1368000" h="1368000" extrusionOk="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5400000">
            <a:off x="9691179" y="4996629"/>
            <a:ext cx="3162615" cy="560014"/>
            <a:chOff x="-2238736" y="3074720"/>
            <a:chExt cx="773880" cy="223630"/>
          </a:xfrm>
        </p:grpSpPr>
        <p:sp>
          <p:nvSpPr>
            <p:cNvPr id="136" name="Google Shape;136;p5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5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415597" y="1769125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2"/>
          </p:nvPr>
        </p:nvSpPr>
        <p:spPr>
          <a:xfrm>
            <a:off x="415623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3"/>
          </p:nvPr>
        </p:nvSpPr>
        <p:spPr>
          <a:xfrm>
            <a:off x="3484589" y="1769125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4"/>
          </p:nvPr>
        </p:nvSpPr>
        <p:spPr>
          <a:xfrm>
            <a:off x="3484615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5"/>
          </p:nvPr>
        </p:nvSpPr>
        <p:spPr>
          <a:xfrm>
            <a:off x="6553601" y="1769125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6"/>
          </p:nvPr>
        </p:nvSpPr>
        <p:spPr>
          <a:xfrm>
            <a:off x="6553627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7"/>
          </p:nvPr>
        </p:nvSpPr>
        <p:spPr>
          <a:xfrm>
            <a:off x="415547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8"/>
          </p:nvPr>
        </p:nvSpPr>
        <p:spPr>
          <a:xfrm>
            <a:off x="415574" y="4722527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9"/>
          </p:nvPr>
        </p:nvSpPr>
        <p:spPr>
          <a:xfrm>
            <a:off x="3484539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3"/>
          </p:nvPr>
        </p:nvSpPr>
        <p:spPr>
          <a:xfrm>
            <a:off x="3484566" y="4722527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14"/>
          </p:nvPr>
        </p:nvSpPr>
        <p:spPr>
          <a:xfrm>
            <a:off x="6553551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5"/>
          </p:nvPr>
        </p:nvSpPr>
        <p:spPr>
          <a:xfrm>
            <a:off x="6553578" y="4722527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2"/>
          <p:cNvGrpSpPr/>
          <p:nvPr/>
        </p:nvGrpSpPr>
        <p:grpSpPr>
          <a:xfrm rot="5400000">
            <a:off x="6414408" y="-193074"/>
            <a:ext cx="456878" cy="11104583"/>
            <a:chOff x="-1891602" y="2136844"/>
            <a:chExt cx="223631" cy="1364652"/>
          </a:xfrm>
        </p:grpSpPr>
        <p:sp>
          <p:nvSpPr>
            <p:cNvPr id="334" name="Google Shape;334;p12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12"/>
          <p:cNvSpPr/>
          <p:nvPr/>
        </p:nvSpPr>
        <p:spPr>
          <a:xfrm rot="5400000">
            <a:off x="858489" y="5685412"/>
            <a:ext cx="1145716" cy="350926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 rot="5400000">
            <a:off x="1533400" y="5171933"/>
            <a:ext cx="745200" cy="8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 rot="5400000">
            <a:off x="1316800" y="5038655"/>
            <a:ext cx="486300" cy="86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12"/>
          <p:cNvGrpSpPr/>
          <p:nvPr/>
        </p:nvGrpSpPr>
        <p:grpSpPr>
          <a:xfrm rot="5400000">
            <a:off x="233412" y="5135648"/>
            <a:ext cx="1730784" cy="1730784"/>
            <a:chOff x="-1891635" y="3077004"/>
            <a:chExt cx="850550" cy="850550"/>
          </a:xfrm>
        </p:grpSpPr>
        <p:sp>
          <p:nvSpPr>
            <p:cNvPr id="343" name="Google Shape;343;p12"/>
            <p:cNvSpPr/>
            <p:nvPr/>
          </p:nvSpPr>
          <p:spPr>
            <a:xfrm>
              <a:off x="-1891635" y="3077004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2"/>
          <p:cNvGrpSpPr/>
          <p:nvPr/>
        </p:nvGrpSpPr>
        <p:grpSpPr>
          <a:xfrm rot="5400000">
            <a:off x="-1268352" y="2768061"/>
            <a:ext cx="6020786" cy="450704"/>
            <a:chOff x="-2238736" y="3074720"/>
            <a:chExt cx="773880" cy="223630"/>
          </a:xfrm>
        </p:grpSpPr>
        <p:sp>
          <p:nvSpPr>
            <p:cNvPr id="349" name="Google Shape;349;p12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4" name="Google Shape;354;p12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2"/>
          <p:cNvSpPr txBox="1">
            <a:spLocks noGrp="1"/>
          </p:cNvSpPr>
          <p:nvPr>
            <p:ph type="title"/>
          </p:nvPr>
        </p:nvSpPr>
        <p:spPr>
          <a:xfrm>
            <a:off x="2454125" y="1064800"/>
            <a:ext cx="62373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6" name="Google Shape;356;p12"/>
          <p:cNvSpPr txBox="1">
            <a:spLocks noGrp="1"/>
          </p:cNvSpPr>
          <p:nvPr>
            <p:ph type="body" idx="1"/>
          </p:nvPr>
        </p:nvSpPr>
        <p:spPr>
          <a:xfrm>
            <a:off x="2454125" y="2350950"/>
            <a:ext cx="6237300" cy="23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marL="1371600" lvl="2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marL="1828800" lvl="3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marL="2286000" lvl="4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marL="2743200" lvl="5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marL="3200400" lvl="6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marL="3657600" lvl="7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marL="4114800" lvl="8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>
            <a:endParaRPr/>
          </a:p>
        </p:txBody>
      </p:sp>
      <p:sp>
        <p:nvSpPr>
          <p:cNvPr id="357" name="Google Shape;357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12"/>
          <p:cNvSpPr>
            <a:spLocks noGrp="1"/>
          </p:cNvSpPr>
          <p:nvPr>
            <p:ph type="pic" idx="2"/>
          </p:nvPr>
        </p:nvSpPr>
        <p:spPr>
          <a:xfrm>
            <a:off x="9107725" y="1064800"/>
            <a:ext cx="2691000" cy="26910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5"/>
          <p:cNvGrpSpPr/>
          <p:nvPr/>
        </p:nvGrpSpPr>
        <p:grpSpPr>
          <a:xfrm flipH="1">
            <a:off x="1194390" y="73"/>
            <a:ext cx="388648" cy="2301486"/>
            <a:chOff x="-1891602" y="2136844"/>
            <a:chExt cx="223631" cy="1364652"/>
          </a:xfrm>
        </p:grpSpPr>
        <p:sp>
          <p:nvSpPr>
            <p:cNvPr id="415" name="Google Shape;415;p15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15"/>
          <p:cNvSpPr/>
          <p:nvPr/>
        </p:nvSpPr>
        <p:spPr>
          <a:xfrm flipH="1">
            <a:off x="1808226" y="1308917"/>
            <a:ext cx="764937" cy="367862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5"/>
          <p:cNvSpPr/>
          <p:nvPr/>
        </p:nvSpPr>
        <p:spPr>
          <a:xfrm flipH="1">
            <a:off x="1437118" y="738948"/>
            <a:ext cx="184711" cy="828014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5"/>
          <p:cNvSpPr/>
          <p:nvPr/>
        </p:nvSpPr>
        <p:spPr>
          <a:xfrm flipH="1">
            <a:off x="472746" y="1865199"/>
            <a:ext cx="976196" cy="300028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5"/>
          <p:cNvSpPr/>
          <p:nvPr/>
        </p:nvSpPr>
        <p:spPr>
          <a:xfrm flipH="1">
            <a:off x="1194402" y="1574050"/>
            <a:ext cx="636300" cy="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5"/>
          <p:cNvSpPr/>
          <p:nvPr/>
        </p:nvSpPr>
        <p:spPr>
          <a:xfrm flipH="1">
            <a:off x="1417191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15"/>
          <p:cNvGrpSpPr/>
          <p:nvPr/>
        </p:nvGrpSpPr>
        <p:grpSpPr>
          <a:xfrm flipH="1">
            <a:off x="100886" y="1560035"/>
            <a:ext cx="1478256" cy="1478256"/>
            <a:chOff x="-1891635" y="3074688"/>
            <a:chExt cx="850550" cy="850550"/>
          </a:xfrm>
        </p:grpSpPr>
        <p:sp>
          <p:nvSpPr>
            <p:cNvPr id="426" name="Google Shape;426;p15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5"/>
          <p:cNvGrpSpPr/>
          <p:nvPr/>
        </p:nvGrpSpPr>
        <p:grpSpPr>
          <a:xfrm flipH="1">
            <a:off x="837402" y="1557272"/>
            <a:ext cx="1345003" cy="388669"/>
            <a:chOff x="-2238736" y="3074720"/>
            <a:chExt cx="773880" cy="223630"/>
          </a:xfrm>
        </p:grpSpPr>
        <p:sp>
          <p:nvSpPr>
            <p:cNvPr id="432" name="Google Shape;432;p15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15"/>
          <p:cNvGrpSpPr/>
          <p:nvPr/>
        </p:nvGrpSpPr>
        <p:grpSpPr>
          <a:xfrm flipH="1">
            <a:off x="1433287" y="470355"/>
            <a:ext cx="1478204" cy="1478306"/>
            <a:chOff x="-2662477" y="2447714"/>
            <a:chExt cx="850520" cy="850579"/>
          </a:xfrm>
        </p:grpSpPr>
        <p:sp>
          <p:nvSpPr>
            <p:cNvPr id="438" name="Google Shape;438;p15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5"/>
          <p:cNvSpPr/>
          <p:nvPr/>
        </p:nvSpPr>
        <p:spPr>
          <a:xfrm rot="5400000" flipH="1">
            <a:off x="1082073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p15"/>
          <p:cNvGrpSpPr/>
          <p:nvPr/>
        </p:nvGrpSpPr>
        <p:grpSpPr>
          <a:xfrm flipH="1">
            <a:off x="1432765" y="1199832"/>
            <a:ext cx="388648" cy="5658090"/>
            <a:chOff x="-2035620" y="2871544"/>
            <a:chExt cx="223631" cy="2244027"/>
          </a:xfrm>
        </p:grpSpPr>
        <p:sp>
          <p:nvSpPr>
            <p:cNvPr id="445" name="Google Shape;445;p15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0" name="Google Shape;450;p15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/>
          </p:nvPr>
        </p:nvSpPr>
        <p:spPr>
          <a:xfrm>
            <a:off x="3552950" y="530900"/>
            <a:ext cx="8029200" cy="471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1"/>
          </p:nvPr>
        </p:nvSpPr>
        <p:spPr>
          <a:xfrm>
            <a:off x="3552950" y="5326741"/>
            <a:ext cx="8029200" cy="69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19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idact Gothic"/>
              <a:buChar char="●"/>
              <a:defRPr sz="2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●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●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931800" y="13425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slidesmania.com</a:t>
            </a:r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1" r:id="rId5"/>
    <p:sldLayoutId id="2147483665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>
            <a:spLocks noGrp="1"/>
          </p:cNvSpPr>
          <p:nvPr>
            <p:ph type="ctrTitle"/>
          </p:nvPr>
        </p:nvSpPr>
        <p:spPr>
          <a:xfrm>
            <a:off x="5502786" y="1639375"/>
            <a:ext cx="6689214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Миссия </a:t>
            </a:r>
            <a:r>
              <a:rPr lang="en-US" dirty="0"/>
              <a:t>“</a:t>
            </a:r>
            <a:r>
              <a:rPr lang="ru-RU" dirty="0"/>
              <a:t>Космическая кошка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1"/>
          </p:nvPr>
        </p:nvSpPr>
        <p:spPr>
          <a:xfrm>
            <a:off x="5502780" y="4425427"/>
            <a:ext cx="643890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</a:t>
            </a:r>
            <a:r>
              <a:rPr lang="en-US" dirty="0"/>
              <a:t>“</a:t>
            </a:r>
            <a:r>
              <a:rPr lang="ru-RU" dirty="0"/>
              <a:t>Большой пёс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31B9E-632A-8F9C-203C-E785B4105E34}"/>
              </a:ext>
            </a:extLst>
          </p:cNvPr>
          <p:cNvSpPr txBox="1"/>
          <p:nvPr/>
        </p:nvSpPr>
        <p:spPr>
          <a:xfrm>
            <a:off x="9987620" y="5267779"/>
            <a:ext cx="19540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2"/>
              </a:buClr>
              <a:buSzPts val="3700"/>
            </a:pPr>
            <a:r>
              <a:rPr lang="ru-RU" dirty="0">
                <a:solidFill>
                  <a:schemeClr val="dk2"/>
                </a:solidFill>
                <a:latin typeface="Didact Gothic"/>
                <a:sym typeface="Didact Gothic"/>
              </a:rPr>
              <a:t>Лаврентьева Д. Ю</a:t>
            </a:r>
          </a:p>
          <a:p>
            <a:pPr>
              <a:buClr>
                <a:schemeClr val="dk2"/>
              </a:buClr>
              <a:buSzPts val="3700"/>
            </a:pPr>
            <a:r>
              <a:rPr lang="ru-RU" dirty="0" err="1">
                <a:solidFill>
                  <a:schemeClr val="dk2"/>
                </a:solidFill>
                <a:latin typeface="Didact Gothic"/>
                <a:sym typeface="Didact Gothic"/>
              </a:rPr>
              <a:t>Штыхно</a:t>
            </a:r>
            <a:r>
              <a:rPr lang="ru-RU" dirty="0">
                <a:solidFill>
                  <a:schemeClr val="dk2"/>
                </a:solidFill>
                <a:latin typeface="Didact Gothic"/>
                <a:sym typeface="Didact Gothic"/>
              </a:rPr>
              <a:t> И. А</a:t>
            </a:r>
          </a:p>
          <a:p>
            <a:pPr>
              <a:buClr>
                <a:schemeClr val="dk2"/>
              </a:buClr>
              <a:buSzPts val="3700"/>
            </a:pPr>
            <a:r>
              <a:rPr lang="ru-RU" dirty="0">
                <a:solidFill>
                  <a:schemeClr val="dk2"/>
                </a:solidFill>
                <a:latin typeface="Didact Gothic"/>
                <a:sym typeface="Didact Gothic"/>
              </a:rPr>
              <a:t>Мазепа И. А</a:t>
            </a:r>
          </a:p>
          <a:p>
            <a:pPr>
              <a:buClr>
                <a:schemeClr val="dk2"/>
              </a:buClr>
              <a:buSzPts val="3700"/>
            </a:pPr>
            <a:r>
              <a:rPr lang="ru-RU" dirty="0">
                <a:solidFill>
                  <a:schemeClr val="dk2"/>
                </a:solidFill>
                <a:latin typeface="Didact Gothic"/>
                <a:sym typeface="Didact Gothic"/>
              </a:rPr>
              <a:t>Шароченкова С. М.</a:t>
            </a:r>
          </a:p>
          <a:p>
            <a:pPr>
              <a:buClr>
                <a:schemeClr val="dk2"/>
              </a:buClr>
              <a:buSzPts val="3700"/>
            </a:pPr>
            <a:endParaRPr lang="ru-RU" dirty="0">
              <a:solidFill>
                <a:schemeClr val="dk2"/>
              </a:solidFill>
              <a:latin typeface="Didact Gothic"/>
              <a:sym typeface="Didact Gothic"/>
            </a:endParaRPr>
          </a:p>
          <a:p>
            <a:pPr>
              <a:buClr>
                <a:schemeClr val="dk2"/>
              </a:buClr>
              <a:buSzPts val="3700"/>
            </a:pPr>
            <a:r>
              <a:rPr lang="ru-RU" dirty="0">
                <a:solidFill>
                  <a:schemeClr val="dk2"/>
                </a:solidFill>
                <a:latin typeface="Didact Gothic"/>
                <a:sym typeface="Didact Gothic"/>
              </a:rPr>
              <a:t>М80-109Б-23</a:t>
            </a:r>
          </a:p>
          <a:p>
            <a:pPr>
              <a:buSzPts val="852"/>
            </a:pPr>
            <a:endParaRPr lang="ru-RU" dirty="0"/>
          </a:p>
          <a:p>
            <a:pPr>
              <a:buSzPts val="852"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/>
              <a:t>Состав команды</a:t>
            </a:r>
            <a:endParaRPr dirty="0"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415596" y="1769125"/>
            <a:ext cx="3229972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-RU" dirty="0"/>
              <a:t>Лаврентьева Д.Ю.</a:t>
            </a:r>
            <a:endParaRPr dirty="0"/>
          </a:p>
        </p:txBody>
      </p:sp>
      <p:sp>
        <p:nvSpPr>
          <p:cNvPr id="542" name="Google Shape;542;p23"/>
          <p:cNvSpPr txBox="1">
            <a:spLocks noGrp="1"/>
          </p:cNvSpPr>
          <p:nvPr>
            <p:ph type="body" idx="2"/>
          </p:nvPr>
        </p:nvSpPr>
        <p:spPr>
          <a:xfrm>
            <a:off x="415623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/>
              <a:t>Физическая и математическая модель</a:t>
            </a:r>
            <a:endParaRPr sz="2400" dirty="0"/>
          </a:p>
        </p:txBody>
      </p:sp>
      <p:sp>
        <p:nvSpPr>
          <p:cNvPr id="543" name="Google Shape;543;p23"/>
          <p:cNvSpPr txBox="1">
            <a:spLocks noGrp="1"/>
          </p:cNvSpPr>
          <p:nvPr>
            <p:ph type="subTitle" idx="3"/>
          </p:nvPr>
        </p:nvSpPr>
        <p:spPr>
          <a:xfrm>
            <a:off x="4567431" y="1802880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-RU" dirty="0" err="1"/>
              <a:t>Штыхно</a:t>
            </a:r>
            <a:r>
              <a:rPr lang="ru-RU" dirty="0"/>
              <a:t> И.А.</a:t>
            </a:r>
            <a:endParaRPr dirty="0"/>
          </a:p>
        </p:txBody>
      </p:sp>
      <p:sp>
        <p:nvSpPr>
          <p:cNvPr id="544" name="Google Shape;544;p23"/>
          <p:cNvSpPr txBox="1">
            <a:spLocks noGrp="1"/>
          </p:cNvSpPr>
          <p:nvPr>
            <p:ph type="body" idx="4"/>
          </p:nvPr>
        </p:nvSpPr>
        <p:spPr>
          <a:xfrm>
            <a:off x="4567431" y="2378223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/>
              <a:t>Физика, математическая модель</a:t>
            </a:r>
            <a:endParaRPr sz="2400" dirty="0"/>
          </a:p>
        </p:txBody>
      </p:sp>
      <p:sp>
        <p:nvSpPr>
          <p:cNvPr id="547" name="Google Shape;547;p23"/>
          <p:cNvSpPr txBox="1">
            <a:spLocks noGrp="1"/>
          </p:cNvSpPr>
          <p:nvPr>
            <p:ph type="subTitle" idx="7"/>
          </p:nvPr>
        </p:nvSpPr>
        <p:spPr>
          <a:xfrm>
            <a:off x="415547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-RU" dirty="0"/>
              <a:t>Мазепа И.А.</a:t>
            </a:r>
            <a:endParaRPr dirty="0"/>
          </a:p>
        </p:txBody>
      </p:sp>
      <p:sp>
        <p:nvSpPr>
          <p:cNvPr id="548" name="Google Shape;548;p23"/>
          <p:cNvSpPr txBox="1">
            <a:spLocks noGrp="1"/>
          </p:cNvSpPr>
          <p:nvPr>
            <p:ph type="body" idx="8"/>
          </p:nvPr>
        </p:nvSpPr>
        <p:spPr>
          <a:xfrm>
            <a:off x="415574" y="4722527"/>
            <a:ext cx="3229972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Лидер команды</a:t>
            </a:r>
            <a:r>
              <a:rPr lang="en-US" dirty="0"/>
              <a:t>, </a:t>
            </a:r>
            <a:r>
              <a:rPr lang="ru-RU" dirty="0"/>
              <a:t>программирование, </a:t>
            </a:r>
            <a:r>
              <a:rPr lang="en-US" dirty="0" err="1"/>
              <a:t>Kerbal</a:t>
            </a:r>
            <a:r>
              <a:rPr lang="en-US" dirty="0"/>
              <a:t> Space Program</a:t>
            </a:r>
            <a:endParaRPr dirty="0"/>
          </a:p>
        </p:txBody>
      </p:sp>
      <p:sp>
        <p:nvSpPr>
          <p:cNvPr id="549" name="Google Shape;549;p23"/>
          <p:cNvSpPr txBox="1">
            <a:spLocks noGrp="1"/>
          </p:cNvSpPr>
          <p:nvPr>
            <p:ph type="subTitle" idx="9"/>
          </p:nvPr>
        </p:nvSpPr>
        <p:spPr>
          <a:xfrm>
            <a:off x="4567430" y="4234271"/>
            <a:ext cx="3301223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-RU" dirty="0"/>
              <a:t>Шароченкова С.М.</a:t>
            </a:r>
            <a:endParaRPr dirty="0"/>
          </a:p>
        </p:txBody>
      </p:sp>
      <p:sp>
        <p:nvSpPr>
          <p:cNvPr id="550" name="Google Shape;550;p23"/>
          <p:cNvSpPr txBox="1">
            <a:spLocks noGrp="1"/>
          </p:cNvSpPr>
          <p:nvPr>
            <p:ph type="body" idx="13"/>
          </p:nvPr>
        </p:nvSpPr>
        <p:spPr>
          <a:xfrm>
            <a:off x="4667550" y="4764971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Презентация, отчёт</a:t>
            </a:r>
            <a:endParaRPr dirty="0"/>
          </a:p>
        </p:txBody>
      </p:sp>
      <p:sp>
        <p:nvSpPr>
          <p:cNvPr id="11" name="Номер слайда 1">
            <a:extLst>
              <a:ext uri="{FF2B5EF4-FFF2-40B4-BE49-F238E27FC236}">
                <a16:creationId xmlns:a16="http://schemas.microsoft.com/office/drawing/2014/main" id="{5E28FB33-A6F0-4C99-91B5-A696E7886328}"/>
              </a:ext>
            </a:extLst>
          </p:cNvPr>
          <p:cNvSpPr txBox="1">
            <a:spLocks/>
          </p:cNvSpPr>
          <p:nvPr/>
        </p:nvSpPr>
        <p:spPr>
          <a:xfrm>
            <a:off x="-319641" y="6498266"/>
            <a:ext cx="639282" cy="5306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bg2"/>
                </a:solidFill>
              </a:rPr>
              <a:pPr algn="r"/>
              <a:t>2</a:t>
            </a:fld>
            <a:endParaRPr lang="e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"/>
          <p:cNvSpPr txBox="1">
            <a:spLocks noGrp="1"/>
          </p:cNvSpPr>
          <p:nvPr>
            <p:ph type="title"/>
          </p:nvPr>
        </p:nvSpPr>
        <p:spPr>
          <a:xfrm>
            <a:off x="2285700" y="1116806"/>
            <a:ext cx="7620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+mj-lt"/>
              </a:rPr>
              <a:t>Задачи миссии</a:t>
            </a:r>
            <a:endParaRPr sz="3600" dirty="0">
              <a:latin typeface="+mj-lt"/>
            </a:endParaRPr>
          </a:p>
        </p:txBody>
      </p:sp>
      <p:sp>
        <p:nvSpPr>
          <p:cNvPr id="558" name="Google Shape;558;p24"/>
          <p:cNvSpPr txBox="1">
            <a:spLocks noGrp="1"/>
          </p:cNvSpPr>
          <p:nvPr>
            <p:ph type="body" idx="1"/>
          </p:nvPr>
        </p:nvSpPr>
        <p:spPr>
          <a:xfrm>
            <a:off x="1866849" y="1862699"/>
            <a:ext cx="7953895" cy="40891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ru-RU" sz="1600" dirty="0"/>
              <a:t>Изучение и анализ аналогичных миссий, а также литературы связанной с проектом. </a:t>
            </a:r>
          </a:p>
          <a:p>
            <a:pPr>
              <a:lnSpc>
                <a:spcPct val="200000"/>
              </a:lnSpc>
            </a:pPr>
            <a:r>
              <a:rPr lang="ru-RU" sz="1600" dirty="0"/>
              <a:t>Разработка физической и математической модели для моделирования движения ракеты-носителя.</a:t>
            </a:r>
          </a:p>
          <a:p>
            <a:pPr>
              <a:lnSpc>
                <a:spcPct val="200000"/>
              </a:lnSpc>
            </a:pPr>
            <a:r>
              <a:rPr lang="ru-RU" sz="1600" dirty="0"/>
              <a:t>Реализация расчета необходимых величин среде программирования Python. </a:t>
            </a:r>
          </a:p>
          <a:p>
            <a:pPr>
              <a:lnSpc>
                <a:spcPct val="200000"/>
              </a:lnSpc>
            </a:pPr>
            <a:r>
              <a:rPr lang="ru-RU" sz="1600" dirty="0"/>
              <a:t>Реализация миссии в виртуальной среде </a:t>
            </a:r>
            <a:r>
              <a:rPr lang="ru-RU" sz="1600" dirty="0" err="1"/>
              <a:t>Kerbal</a:t>
            </a:r>
            <a:r>
              <a:rPr lang="ru-RU" sz="1600" dirty="0"/>
              <a:t> Space Program (KSP).</a:t>
            </a:r>
          </a:p>
          <a:p>
            <a:pPr>
              <a:lnSpc>
                <a:spcPct val="200000"/>
              </a:lnSpc>
            </a:pPr>
            <a:r>
              <a:rPr lang="ru-RU" sz="1600" dirty="0"/>
              <a:t>Сравнение данных, полученных в симуляции KSP с проведенными расчетами. </a:t>
            </a:r>
          </a:p>
          <a:p>
            <a:pPr>
              <a:lnSpc>
                <a:spcPct val="200000"/>
              </a:lnSpc>
            </a:pPr>
            <a:r>
              <a:rPr lang="ru-RU" sz="1600" dirty="0"/>
              <a:t>Составление отчета о проделанной работе.</a:t>
            </a:r>
            <a:endParaRPr sz="1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96C0C72-DF2E-9884-BDF5-B677DC16BD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-365850" y="6391041"/>
            <a:ext cx="731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1D2CE-4694-AD44-0F98-DCC6F8731165}"/>
              </a:ext>
            </a:extLst>
          </p:cNvPr>
          <p:cNvSpPr txBox="1"/>
          <p:nvPr/>
        </p:nvSpPr>
        <p:spPr>
          <a:xfrm>
            <a:off x="1866849" y="424333"/>
            <a:ext cx="6436602" cy="106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ru-RU" sz="3600" dirty="0">
                <a:solidFill>
                  <a:schemeClr val="dk1"/>
                </a:solidFill>
                <a:sym typeface="DM Sans Black"/>
              </a:rPr>
              <a:t>   </a:t>
            </a:r>
            <a:r>
              <a:rPr lang="ru-RU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DM Sans Black"/>
              </a:rPr>
              <a:t>Цель миссии</a:t>
            </a:r>
          </a:p>
          <a:p>
            <a:pPr marL="457200" indent="-387350">
              <a:lnSpc>
                <a:spcPct val="200000"/>
              </a:lnSpc>
              <a:buClr>
                <a:schemeClr val="dk2"/>
              </a:buClr>
              <a:buSzPts val="2500"/>
              <a:buFont typeface="Didact Gothic"/>
              <a:buChar char="●"/>
            </a:pPr>
            <a:r>
              <a:rPr lang="ru-RU" sz="1600" dirty="0">
                <a:solidFill>
                  <a:schemeClr val="dk2"/>
                </a:solidFill>
                <a:latin typeface="Didact Gothic"/>
                <a:sym typeface="Didact Gothic"/>
              </a:rPr>
              <a:t>Смоделировать полёт ракеты-носителя по орбите Земли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887818" y="2867850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миссии</a:t>
            </a:r>
            <a:endParaRPr dirty="0"/>
          </a:p>
        </p:txBody>
      </p:sp>
      <p:sp>
        <p:nvSpPr>
          <p:cNvPr id="564" name="Google Shape;564;p25"/>
          <p:cNvSpPr/>
          <p:nvPr/>
        </p:nvSpPr>
        <p:spPr>
          <a:xfrm>
            <a:off x="1088725" y="1062001"/>
            <a:ext cx="1635566" cy="1212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accent4"/>
              </a:solidFill>
              <a:latin typeface="DM Sans;900"/>
            </a:endParaRPr>
          </a:p>
        </p:txBody>
      </p:sp>
      <p:sp>
        <p:nvSpPr>
          <p:cNvPr id="565" name="Google Shape;565;p25"/>
          <p:cNvSpPr txBox="1">
            <a:spLocks noGrp="1"/>
          </p:cNvSpPr>
          <p:nvPr>
            <p:ph type="body" idx="1"/>
          </p:nvPr>
        </p:nvSpPr>
        <p:spPr>
          <a:xfrm>
            <a:off x="1088725" y="3683102"/>
            <a:ext cx="7908300" cy="210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87BFC4-ED1F-E92F-B9DB-CCA6A9D79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567" y="2571"/>
            <a:ext cx="4820433" cy="68552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085346-E4A0-D1C8-88C9-6B0AD004FF3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-365850" y="6398312"/>
            <a:ext cx="731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249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887818" y="2867850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Актуальность</a:t>
            </a:r>
            <a:endParaRPr dirty="0"/>
          </a:p>
        </p:txBody>
      </p:sp>
      <p:sp>
        <p:nvSpPr>
          <p:cNvPr id="564" name="Google Shape;564;p25"/>
          <p:cNvSpPr/>
          <p:nvPr/>
        </p:nvSpPr>
        <p:spPr>
          <a:xfrm>
            <a:off x="1088725" y="1062001"/>
            <a:ext cx="1635566" cy="1212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accent4"/>
              </a:solidFill>
              <a:latin typeface="DM Sans;900"/>
            </a:endParaRPr>
          </a:p>
        </p:txBody>
      </p:sp>
      <p:sp>
        <p:nvSpPr>
          <p:cNvPr id="565" name="Google Shape;565;p25"/>
          <p:cNvSpPr txBox="1">
            <a:spLocks noGrp="1"/>
          </p:cNvSpPr>
          <p:nvPr>
            <p:ph type="body" idx="1"/>
          </p:nvPr>
        </p:nvSpPr>
        <p:spPr>
          <a:xfrm>
            <a:off x="1088725" y="3683102"/>
            <a:ext cx="7908300" cy="210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AA120-E026-308F-2468-974F119E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45" y="3624560"/>
            <a:ext cx="5232355" cy="32687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524EB5-EA8B-00F3-F70A-91247DCDD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2"/>
          <a:stretch/>
        </p:blipFill>
        <p:spPr>
          <a:xfrm>
            <a:off x="6959645" y="0"/>
            <a:ext cx="5278525" cy="364014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147EEF-68B3-DC05-9515-F0FCAAE70E1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-365850" y="6333300"/>
            <a:ext cx="731700" cy="524700"/>
          </a:xfrm>
        </p:spPr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/>
                </a:solidFill>
              </a:rPr>
              <a:t>5</a:t>
            </a:r>
            <a:endParaRPr lang="e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214708" y="-49202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Математическая модель</a:t>
            </a:r>
            <a:endParaRPr dirty="0"/>
          </a:p>
        </p:txBody>
      </p:sp>
      <p:sp>
        <p:nvSpPr>
          <p:cNvPr id="564" name="Google Shape;564;p25"/>
          <p:cNvSpPr/>
          <p:nvPr/>
        </p:nvSpPr>
        <p:spPr>
          <a:xfrm>
            <a:off x="1088725" y="1062001"/>
            <a:ext cx="1635566" cy="1212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accent4"/>
              </a:solidFill>
              <a:latin typeface="DM Sans;90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5D5967A-071A-6F1B-3BB0-95C1E76E84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-438509" y="6439273"/>
            <a:ext cx="731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D9C0A83-EFE1-44E3-83BE-2330BF794F24}"/>
                  </a:ext>
                </a:extLst>
              </p:cNvPr>
              <p:cNvSpPr/>
              <p:nvPr/>
            </p:nvSpPr>
            <p:spPr>
              <a:xfrm>
                <a:off x="632052" y="3875951"/>
                <a:ext cx="6387473" cy="2593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=0: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=50000,</m:t>
                              </m:r>
                            </m:e>
                            <m:e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&amp;0&lt;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≤80: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=50000−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9000×3</m:t>
                                  </m:r>
                                </m:num>
                                <m:den>
                                  <m:r>
                                    <a:rPr lang="en-US" sz="200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80</m:t>
                                  </m:r>
                                </m:den>
                              </m:f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&amp;80&lt;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&lt;115: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=13409−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4490</m:t>
                                  </m:r>
                                </m:num>
                                <m:den>
                                  <m:r>
                                    <a:rPr lang="en-US" sz="200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den>
                              </m:f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−80</m:t>
                                  </m:r>
                                </m:e>
                              </m:d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&amp;115≤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&lt;320: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=9035,</m:t>
                              </m:r>
                            </m:e>
                            <m:e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&amp;320≤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&lt;338:</m:t>
                              </m:r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=9035−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4490</m:t>
                                  </m:r>
                                </m:num>
                                <m:den>
                                  <m:r>
                                    <a:rPr lang="en-US" sz="200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−320</m:t>
                                  </m:r>
                                </m:e>
                              </m:d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D9C0A83-EFE1-44E3-83BE-2330BF794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52" y="3875951"/>
                <a:ext cx="6387473" cy="2593595"/>
              </a:xfrm>
              <a:prstGeom prst="rect">
                <a:avLst/>
              </a:prstGeom>
              <a:blipFill>
                <a:blip r:embed="rId3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3CD5EBA-0EA4-4350-8664-4AD002CF389B}"/>
                  </a:ext>
                </a:extLst>
              </p:cNvPr>
              <p:cNvSpPr/>
              <p:nvPr/>
            </p:nvSpPr>
            <p:spPr>
              <a:xfrm>
                <a:off x="445515" y="1217630"/>
                <a:ext cx="1934889" cy="6194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3CD5EBA-0EA4-4350-8664-4AD002CF3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15" y="1217630"/>
                <a:ext cx="1934889" cy="619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33647658-5654-43BB-8052-C4E66EB8DEE9}"/>
                  </a:ext>
                </a:extLst>
              </p:cNvPr>
              <p:cNvSpPr/>
              <p:nvPr/>
            </p:nvSpPr>
            <p:spPr>
              <a:xfrm>
                <a:off x="566797" y="2566204"/>
                <a:ext cx="1692323" cy="8799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num>
                            <m:den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33647658-5654-43BB-8052-C4E66EB8D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7" y="2566204"/>
                <a:ext cx="1692323" cy="879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9A9192A-005F-4E28-B284-E57E6FCE7315}"/>
                  </a:ext>
                </a:extLst>
              </p:cNvPr>
              <p:cNvSpPr/>
              <p:nvPr/>
            </p:nvSpPr>
            <p:spPr>
              <a:xfrm>
                <a:off x="2773842" y="1162903"/>
                <a:ext cx="1537280" cy="7289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𝑑𝑚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9A9192A-005F-4E28-B284-E57E6FCE7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42" y="1162903"/>
                <a:ext cx="1537280" cy="728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894F05EE-963E-4434-AE2F-3E2BDCA850EE}"/>
                  </a:ext>
                </a:extLst>
              </p:cNvPr>
              <p:cNvSpPr/>
              <p:nvPr/>
            </p:nvSpPr>
            <p:spPr>
              <a:xfrm>
                <a:off x="2724291" y="2675023"/>
                <a:ext cx="2551019" cy="720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894F05EE-963E-4434-AE2F-3E2BDCA85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291" y="2675023"/>
                <a:ext cx="2551019" cy="720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AFA89E8-11A1-4950-A3F9-FB2F434F1B5A}"/>
                  </a:ext>
                </a:extLst>
              </p:cNvPr>
              <p:cNvSpPr/>
              <p:nvPr/>
            </p:nvSpPr>
            <p:spPr>
              <a:xfrm>
                <a:off x="5643482" y="1217630"/>
                <a:ext cx="1986185" cy="7151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𝑑𝑟𝑦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AFA89E8-11A1-4950-A3F9-FB2F434F1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82" y="1217630"/>
                <a:ext cx="1986185" cy="7151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F6706038-A0EC-4258-8900-B51BB773F68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1048406" y="2201649"/>
            <a:ext cx="729109" cy="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0C405E01-1F12-4DC9-B2F9-92752115F77C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259120" y="1527362"/>
            <a:ext cx="514722" cy="147880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7B430BE7-C7BC-4A48-B662-BD85AD86424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3379540" y="2054761"/>
            <a:ext cx="783203" cy="4573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C038422A-55B9-458B-A2B5-8D4039CBDEC3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672719" y="3548868"/>
            <a:ext cx="480153" cy="1740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6BE71907-F29D-4D38-9059-B0CD8AE739E8}"/>
              </a:ext>
            </a:extLst>
          </p:cNvPr>
          <p:cNvCxnSpPr>
            <a:stCxn id="11" idx="2"/>
            <a:endCxn id="5" idx="3"/>
          </p:cNvCxnSpPr>
          <p:nvPr/>
        </p:nvCxnSpPr>
        <p:spPr>
          <a:xfrm rot="16200000" flipH="1">
            <a:off x="5208089" y="3361312"/>
            <a:ext cx="3239923" cy="382950"/>
          </a:xfrm>
          <a:prstGeom prst="curvedConnector4">
            <a:avLst>
              <a:gd name="adj1" fmla="val 29987"/>
              <a:gd name="adj2" fmla="val 31902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1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298270" y="166353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Программная реализация</a:t>
            </a:r>
            <a:endParaRPr dirty="0"/>
          </a:p>
        </p:txBody>
      </p:sp>
      <p:sp>
        <p:nvSpPr>
          <p:cNvPr id="564" name="Google Shape;564;p25"/>
          <p:cNvSpPr/>
          <p:nvPr/>
        </p:nvSpPr>
        <p:spPr>
          <a:xfrm>
            <a:off x="1088725" y="1062001"/>
            <a:ext cx="1635566" cy="1212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accent4"/>
              </a:solidFill>
              <a:latin typeface="DM Sans;90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75CBC3-AA4D-7BED-9091-05B2F6F74B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-365850" y="6333300"/>
            <a:ext cx="731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B8B42DC-38C2-4AD3-B23C-DE6467718F10}"/>
              </a:ext>
            </a:extLst>
          </p:cNvPr>
          <p:cNvSpPr/>
          <p:nvPr/>
        </p:nvSpPr>
        <p:spPr>
          <a:xfrm>
            <a:off x="447301" y="2014618"/>
            <a:ext cx="2918414" cy="879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Построение графиков по данным из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Kerbal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Space Program</a:t>
            </a:r>
          </a:p>
        </p:txBody>
      </p: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C49F0E2-7003-4CC7-81E2-BC1BAA92713F}"/>
              </a:ext>
            </a:extLst>
          </p:cNvPr>
          <p:cNvCxnSpPr>
            <a:stCxn id="563" idx="2"/>
            <a:endCxn id="11" idx="0"/>
          </p:cNvCxnSpPr>
          <p:nvPr/>
        </p:nvCxnSpPr>
        <p:spPr>
          <a:xfrm rot="5400000">
            <a:off x="2716482" y="478679"/>
            <a:ext cx="725965" cy="23459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17965FD-505C-432D-B0A5-77F448E5D033}"/>
              </a:ext>
            </a:extLst>
          </p:cNvPr>
          <p:cNvSpPr/>
          <p:nvPr/>
        </p:nvSpPr>
        <p:spPr>
          <a:xfrm>
            <a:off x="5825878" y="2014618"/>
            <a:ext cx="2803430" cy="865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Написание автопилота для полёта корабля в </a:t>
            </a:r>
            <a:r>
              <a:rPr lang="en-US" dirty="0" err="1"/>
              <a:t>Kerbal</a:t>
            </a:r>
            <a:r>
              <a:rPr lang="en-US" dirty="0"/>
              <a:t> Space Program</a:t>
            </a:r>
          </a:p>
        </p:txBody>
      </p: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2A514ABA-525F-4F00-B23A-28FEC5AA660E}"/>
              </a:ext>
            </a:extLst>
          </p:cNvPr>
          <p:cNvCxnSpPr>
            <a:stCxn id="563" idx="2"/>
            <a:endCxn id="16" idx="0"/>
          </p:cNvCxnSpPr>
          <p:nvPr/>
        </p:nvCxnSpPr>
        <p:spPr>
          <a:xfrm rot="16200000" flipH="1">
            <a:off x="5377024" y="164048"/>
            <a:ext cx="725965" cy="29751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5100608-05D1-493F-8749-8C5E07E16F97}"/>
              </a:ext>
            </a:extLst>
          </p:cNvPr>
          <p:cNvSpPr/>
          <p:nvPr/>
        </p:nvSpPr>
        <p:spPr>
          <a:xfrm>
            <a:off x="4433289" y="3214088"/>
            <a:ext cx="2794304" cy="1045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Сравнение графиков математической модели и полученных из данных </a:t>
            </a:r>
            <a:r>
              <a:rPr lang="en-US" dirty="0" err="1"/>
              <a:t>Kerbal</a:t>
            </a:r>
            <a:r>
              <a:rPr lang="en-US" dirty="0"/>
              <a:t> Space Program</a:t>
            </a:r>
          </a:p>
        </p:txBody>
      </p: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83EBFE7D-FAF9-44A2-B58A-9C8D270CF091}"/>
              </a:ext>
            </a:extLst>
          </p:cNvPr>
          <p:cNvCxnSpPr>
            <a:stCxn id="563" idx="2"/>
            <a:endCxn id="20" idx="0"/>
          </p:cNvCxnSpPr>
          <p:nvPr/>
        </p:nvCxnSpPr>
        <p:spPr>
          <a:xfrm rot="16200000" flipH="1">
            <a:off x="4078713" y="1462359"/>
            <a:ext cx="1925435" cy="15780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25EE341-A3C1-408C-B49E-1BF985598F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270" y="3169674"/>
            <a:ext cx="3847720" cy="286752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2DFC82D-04A0-4976-9E6F-DC7AC2C4E8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88161" y="3266225"/>
            <a:ext cx="3940804" cy="29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 txBox="1">
            <a:spLocks noGrp="1"/>
          </p:cNvSpPr>
          <p:nvPr>
            <p:ph type="title"/>
          </p:nvPr>
        </p:nvSpPr>
        <p:spPr>
          <a:xfrm>
            <a:off x="2904800" y="1522775"/>
            <a:ext cx="8460600" cy="3962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  <p:grpSp>
        <p:nvGrpSpPr>
          <p:cNvPr id="585" name="Google Shape;585;p28"/>
          <p:cNvGrpSpPr/>
          <p:nvPr/>
        </p:nvGrpSpPr>
        <p:grpSpPr>
          <a:xfrm>
            <a:off x="10425686" y="371765"/>
            <a:ext cx="1417631" cy="998653"/>
            <a:chOff x="621403" y="597265"/>
            <a:chExt cx="1588204" cy="1118814"/>
          </a:xfrm>
        </p:grpSpPr>
        <p:sp>
          <p:nvSpPr>
            <p:cNvPr id="586" name="Google Shape;586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BF68161-AB75-3713-CC69-5F7A283B437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-365850" y="6333300"/>
            <a:ext cx="731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F0F3BD"/>
      </a:dk1>
      <a:lt1>
        <a:srgbClr val="054D69"/>
      </a:lt1>
      <a:dk2>
        <a:srgbClr val="FFFFFF"/>
      </a:dk2>
      <a:lt2>
        <a:srgbClr val="EEEEEE"/>
      </a:lt2>
      <a:accent1>
        <a:srgbClr val="05668D"/>
      </a:accent1>
      <a:accent2>
        <a:srgbClr val="028090"/>
      </a:accent2>
      <a:accent3>
        <a:srgbClr val="00A896"/>
      </a:accent3>
      <a:accent4>
        <a:srgbClr val="02C39A"/>
      </a:accent4>
      <a:accent5>
        <a:srgbClr val="F0F3BD"/>
      </a:accent5>
      <a:accent6>
        <a:srgbClr val="79DBAC"/>
      </a:accent6>
      <a:hlink>
        <a:srgbClr val="F3F89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210</Words>
  <Application>Microsoft Office PowerPoint</Application>
  <PresentationFormat>Широкоэкранный</PresentationFormat>
  <Paragraphs>50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DM Sans</vt:lpstr>
      <vt:lpstr>Cambria Math</vt:lpstr>
      <vt:lpstr>Calibri</vt:lpstr>
      <vt:lpstr>Didact Gothic</vt:lpstr>
      <vt:lpstr>DM Sans;900</vt:lpstr>
      <vt:lpstr>Arial</vt:lpstr>
      <vt:lpstr>DM Sans Black</vt:lpstr>
      <vt:lpstr>SlidesMania Template</vt:lpstr>
      <vt:lpstr>Миссия “Космическая кошка”</vt:lpstr>
      <vt:lpstr>Состав команды</vt:lpstr>
      <vt:lpstr>Задачи миссии</vt:lpstr>
      <vt:lpstr>Описание миссии</vt:lpstr>
      <vt:lpstr>Актуальность</vt:lpstr>
      <vt:lpstr>Математическая модель</vt:lpstr>
      <vt:lpstr>Программная реализация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 “Космическая кошка”</dc:title>
  <dc:creator>Соня Шароченкова</dc:creator>
  <cp:lastModifiedBy>Ilya</cp:lastModifiedBy>
  <cp:revision>9</cp:revision>
  <dcterms:modified xsi:type="dcterms:W3CDTF">2023-12-27T18:27:39Z</dcterms:modified>
</cp:coreProperties>
</file>