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9" r:id="rId4"/>
    <p:sldId id="285" r:id="rId5"/>
    <p:sldId id="260" r:id="rId6"/>
    <p:sldId id="284" r:id="rId7"/>
    <p:sldId id="282" r:id="rId8"/>
    <p:sldId id="283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Didact Gothic" panose="020B0604020202020204" charset="0"/>
      <p:regular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DM Sans Black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4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4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90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1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b205fd2b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b205fd2b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95502" y="-25"/>
            <a:ext cx="692786" cy="3559149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930554" y="1789571"/>
            <a:ext cx="1365959" cy="656897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26293" y="773610"/>
            <a:ext cx="329044" cy="1477369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934462" y="2781134"/>
            <a:ext cx="1736110" cy="535765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253979" y="2262166"/>
            <a:ext cx="1134000" cy="1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50435" y="2786707"/>
            <a:ext cx="740700" cy="131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702496" y="2237009"/>
            <a:ext cx="2634919" cy="2634919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627211" y="2232076"/>
            <a:ext cx="2397403" cy="692784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7649" y="294705"/>
            <a:ext cx="2634826" cy="2635009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2168841" y="3541667"/>
            <a:ext cx="1409100" cy="189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2270614" y="1595569"/>
            <a:ext cx="692786" cy="5262468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438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54" name="Google Shape;54;p3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9632214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058354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756435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65" name="Google Shape;65;p3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71" name="Google Shape;71;p3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77" name="Google Shape;77;p3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84" name="Google Shape;84;p3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088725" y="256080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9771486" y="2759096"/>
            <a:ext cx="1754460" cy="180576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042534" y="3146285"/>
            <a:ext cx="1063620" cy="109098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10858952" y="4202922"/>
            <a:ext cx="539781" cy="231569"/>
          </a:xfrm>
          <a:custGeom>
            <a:avLst/>
            <a:gdLst/>
            <a:ahLst/>
            <a:cxnLst/>
            <a:rect l="l" t="t" r="r" b="b"/>
            <a:pathLst>
              <a:path w="773880" h="44726" extrusionOk="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124" name="Google Shape;124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130" name="Google Shape;130;p5"/>
            <p:cNvSpPr/>
            <p:nvPr/>
          </p:nvSpPr>
          <p:spPr>
            <a:xfrm>
              <a:off x="307943" y="1880647"/>
              <a:ext cx="2520000" cy="2494800"/>
            </a:xfrm>
            <a:custGeom>
              <a:avLst/>
              <a:gdLst/>
              <a:ahLst/>
              <a:cxnLst/>
              <a:rect l="l" t="t" r="r" b="b"/>
              <a:pathLst>
                <a:path w="2520000" h="2520000" extrusionOk="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1943" y="2007365"/>
              <a:ext cx="2232000" cy="2232000"/>
            </a:xfrm>
            <a:custGeom>
              <a:avLst/>
              <a:gdLst/>
              <a:ahLst/>
              <a:cxnLst/>
              <a:rect l="l" t="t" r="r" b="b"/>
              <a:pathLst>
                <a:path w="2232000" h="2232000" extrusionOk="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943" y="2295365"/>
              <a:ext cx="1656000" cy="1656000"/>
            </a:xfrm>
            <a:custGeom>
              <a:avLst/>
              <a:gdLst/>
              <a:ahLst/>
              <a:cxnLst/>
              <a:rect l="l" t="t" r="r" b="b"/>
              <a:pathLst>
                <a:path w="1656000" h="1656000" extrusionOk="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5943" y="2151365"/>
              <a:ext cx="1944000" cy="1944000"/>
            </a:xfrm>
            <a:custGeom>
              <a:avLst/>
              <a:gdLst/>
              <a:ahLst/>
              <a:cxnLst/>
              <a:rect l="l" t="t" r="r" b="b"/>
              <a:pathLst>
                <a:path w="1944000" h="1944000" extrusionOk="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83943" y="2439365"/>
              <a:ext cx="1368000" cy="1368000"/>
            </a:xfrm>
            <a:custGeom>
              <a:avLst/>
              <a:gdLst/>
              <a:ahLst/>
              <a:cxnLst/>
              <a:rect l="l" t="t" r="r" b="b"/>
              <a:pathLst>
                <a:path w="1368000" h="1368000" extrusionOk="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136" name="Google Shape;136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415597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3484589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4"/>
          </p:nvPr>
        </p:nvSpPr>
        <p:spPr>
          <a:xfrm>
            <a:off x="3484615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5"/>
          </p:nvPr>
        </p:nvSpPr>
        <p:spPr>
          <a:xfrm>
            <a:off x="6553601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6"/>
          </p:nvPr>
        </p:nvSpPr>
        <p:spPr>
          <a:xfrm>
            <a:off x="6553627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7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8"/>
          </p:nvPr>
        </p:nvSpPr>
        <p:spPr>
          <a:xfrm>
            <a:off x="415574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9"/>
          </p:nvPr>
        </p:nvSpPr>
        <p:spPr>
          <a:xfrm>
            <a:off x="3484539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3"/>
          </p:nvPr>
        </p:nvSpPr>
        <p:spPr>
          <a:xfrm>
            <a:off x="3484566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14"/>
          </p:nvPr>
        </p:nvSpPr>
        <p:spPr>
          <a:xfrm>
            <a:off x="6553551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5"/>
          </p:nvPr>
        </p:nvSpPr>
        <p:spPr>
          <a:xfrm>
            <a:off x="6553578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334" name="Google Shape;334;p1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2"/>
          <p:cNvSpPr/>
          <p:nvPr/>
        </p:nvSpPr>
        <p:spPr>
          <a:xfrm rot="5400000">
            <a:off x="858489" y="5685412"/>
            <a:ext cx="1145716" cy="350926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343" name="Google Shape;343;p12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349" name="Google Shape;349;p1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2454125" y="1064800"/>
            <a:ext cx="62373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2454125" y="2350950"/>
            <a:ext cx="62373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12"/>
          <p:cNvSpPr>
            <a:spLocks noGrp="1"/>
          </p:cNvSpPr>
          <p:nvPr>
            <p:ph type="pic" idx="2"/>
          </p:nvPr>
        </p:nvSpPr>
        <p:spPr>
          <a:xfrm>
            <a:off x="9107725" y="1064800"/>
            <a:ext cx="2691000" cy="26910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 flipH="1">
            <a:off x="1194390" y="73"/>
            <a:ext cx="388648" cy="2301486"/>
            <a:chOff x="-1891602" y="2136844"/>
            <a:chExt cx="223631" cy="1364652"/>
          </a:xfrm>
        </p:grpSpPr>
        <p:sp>
          <p:nvSpPr>
            <p:cNvPr id="415" name="Google Shape;415;p15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5"/>
          <p:cNvSpPr/>
          <p:nvPr/>
        </p:nvSpPr>
        <p:spPr>
          <a:xfrm flipH="1">
            <a:off x="1808226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143711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 flipH="1">
            <a:off x="472746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/>
          <p:nvPr/>
        </p:nvSpPr>
        <p:spPr>
          <a:xfrm flipH="1">
            <a:off x="1194402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flipH="1">
            <a:off x="1417191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15"/>
          <p:cNvGrpSpPr/>
          <p:nvPr/>
        </p:nvGrpSpPr>
        <p:grpSpPr>
          <a:xfrm flipH="1">
            <a:off x="100886" y="1560035"/>
            <a:ext cx="1478256" cy="1478256"/>
            <a:chOff x="-1891635" y="3074688"/>
            <a:chExt cx="850550" cy="850550"/>
          </a:xfrm>
        </p:grpSpPr>
        <p:sp>
          <p:nvSpPr>
            <p:cNvPr id="426" name="Google Shape;426;p15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837402" y="1557272"/>
            <a:ext cx="1345003" cy="388669"/>
            <a:chOff x="-2238736" y="3074720"/>
            <a:chExt cx="773880" cy="223630"/>
          </a:xfrm>
        </p:grpSpPr>
        <p:sp>
          <p:nvSpPr>
            <p:cNvPr id="432" name="Google Shape;432;p1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1433287" y="470355"/>
            <a:ext cx="1478204" cy="1478306"/>
            <a:chOff x="-2662477" y="2447714"/>
            <a:chExt cx="850520" cy="850579"/>
          </a:xfrm>
        </p:grpSpPr>
        <p:sp>
          <p:nvSpPr>
            <p:cNvPr id="438" name="Google Shape;438;p15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5"/>
          <p:cNvSpPr/>
          <p:nvPr/>
        </p:nvSpPr>
        <p:spPr>
          <a:xfrm rot="5400000" flipH="1">
            <a:off x="1082073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 flipH="1">
            <a:off x="1432765" y="1199832"/>
            <a:ext cx="388648" cy="5658090"/>
            <a:chOff x="-2035620" y="2871544"/>
            <a:chExt cx="223631" cy="2244027"/>
          </a:xfrm>
        </p:grpSpPr>
        <p:sp>
          <p:nvSpPr>
            <p:cNvPr id="445" name="Google Shape;445;p15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/>
          </p:nvPr>
        </p:nvSpPr>
        <p:spPr>
          <a:xfrm>
            <a:off x="3552950" y="530900"/>
            <a:ext cx="8029200" cy="471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1"/>
          </p:nvPr>
        </p:nvSpPr>
        <p:spPr>
          <a:xfrm>
            <a:off x="3552950" y="5326741"/>
            <a:ext cx="8029200" cy="69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idact Gothic"/>
              <a:buChar char="●"/>
              <a:defRPr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1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689214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Миссия </a:t>
            </a:r>
            <a:r>
              <a:rPr lang="en-US" dirty="0"/>
              <a:t>“</a:t>
            </a:r>
            <a:r>
              <a:rPr lang="ru-RU" dirty="0"/>
              <a:t>Космическая кошка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Большой пёс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Состав команды</a:t>
            </a:r>
            <a:endParaRPr dirty="0"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415596" y="1769125"/>
            <a:ext cx="3229972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Лаврентьева Д. Ю</a:t>
            </a:r>
            <a:endParaRPr dirty="0"/>
          </a:p>
        </p:txBody>
      </p:sp>
      <p:sp>
        <p:nvSpPr>
          <p:cNvPr id="542" name="Google Shape;542;p23"/>
          <p:cNvSpPr txBox="1">
            <a:spLocks noGrp="1"/>
          </p:cNvSpPr>
          <p:nvPr>
            <p:ph type="body" idx="2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/>
              <a:t>лидер команды, физическая и математическая модель</a:t>
            </a:r>
            <a:endParaRPr sz="2400" dirty="0"/>
          </a:p>
        </p:txBody>
      </p:sp>
      <p:sp>
        <p:nvSpPr>
          <p:cNvPr id="543" name="Google Shape;543;p23"/>
          <p:cNvSpPr txBox="1">
            <a:spLocks noGrp="1"/>
          </p:cNvSpPr>
          <p:nvPr>
            <p:ph type="subTitle" idx="3"/>
          </p:nvPr>
        </p:nvSpPr>
        <p:spPr>
          <a:xfrm>
            <a:off x="4567431" y="1802880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 err="1"/>
              <a:t>Штыхно</a:t>
            </a:r>
            <a:r>
              <a:rPr lang="ru-RU" dirty="0"/>
              <a:t> И. А</a:t>
            </a:r>
            <a:endParaRPr dirty="0"/>
          </a:p>
        </p:txBody>
      </p:sp>
      <p:sp>
        <p:nvSpPr>
          <p:cNvPr id="544" name="Google Shape;544;p23"/>
          <p:cNvSpPr txBox="1">
            <a:spLocks noGrp="1"/>
          </p:cNvSpPr>
          <p:nvPr>
            <p:ph type="body" idx="4"/>
          </p:nvPr>
        </p:nvSpPr>
        <p:spPr>
          <a:xfrm>
            <a:off x="4567431" y="2378223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/>
              <a:t>физика, математическая модель</a:t>
            </a:r>
            <a:endParaRPr sz="2400" dirty="0"/>
          </a:p>
        </p:txBody>
      </p:sp>
      <p:sp>
        <p:nvSpPr>
          <p:cNvPr id="547" name="Google Shape;547;p23"/>
          <p:cNvSpPr txBox="1">
            <a:spLocks noGrp="1"/>
          </p:cNvSpPr>
          <p:nvPr>
            <p:ph type="subTitle" idx="7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Мазепа И. А</a:t>
            </a:r>
            <a:endParaRPr dirty="0"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8"/>
          </p:nvPr>
        </p:nvSpPr>
        <p:spPr>
          <a:xfrm>
            <a:off x="415574" y="4722527"/>
            <a:ext cx="3229972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программирование, </a:t>
            </a:r>
            <a:r>
              <a:rPr lang="en-US" dirty="0"/>
              <a:t>KSP</a:t>
            </a:r>
            <a:endParaRPr dirty="0"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9"/>
          </p:nvPr>
        </p:nvSpPr>
        <p:spPr>
          <a:xfrm>
            <a:off x="4567430" y="4234271"/>
            <a:ext cx="3301223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-RU" dirty="0"/>
              <a:t>Шароченкова С. М.</a:t>
            </a:r>
            <a:endParaRPr dirty="0"/>
          </a:p>
        </p:txBody>
      </p:sp>
      <p:sp>
        <p:nvSpPr>
          <p:cNvPr id="550" name="Google Shape;550;p23"/>
          <p:cNvSpPr txBox="1">
            <a:spLocks noGrp="1"/>
          </p:cNvSpPr>
          <p:nvPr>
            <p:ph type="body" idx="13"/>
          </p:nvPr>
        </p:nvSpPr>
        <p:spPr>
          <a:xfrm>
            <a:off x="4667550" y="4764971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презентация, отчёт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>
            <a:spLocks noGrp="1"/>
          </p:cNvSpPr>
          <p:nvPr>
            <p:ph type="title"/>
          </p:nvPr>
        </p:nvSpPr>
        <p:spPr>
          <a:xfrm>
            <a:off x="2369199" y="351161"/>
            <a:ext cx="7620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 миссии</a:t>
            </a:r>
            <a:endParaRPr dirty="0"/>
          </a:p>
        </p:txBody>
      </p:sp>
      <p:sp>
        <p:nvSpPr>
          <p:cNvPr id="558" name="Google Shape;558;p24"/>
          <p:cNvSpPr txBox="1">
            <a:spLocks noGrp="1"/>
          </p:cNvSpPr>
          <p:nvPr>
            <p:ph type="body" idx="1"/>
          </p:nvPr>
        </p:nvSpPr>
        <p:spPr>
          <a:xfrm>
            <a:off x="2369199" y="1155800"/>
            <a:ext cx="7953895" cy="313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Изучение и анализ аналогичных миссий, а также литературы связанной с проектом.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Разработка физической и математической модели для моделирования движения ракеты-носителя.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Реализация расчета необходимых величин среде программирования Python.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Реализация миссии в виртуальной среде </a:t>
            </a:r>
            <a:r>
              <a:rPr lang="ru-RU" sz="1600" dirty="0" err="1"/>
              <a:t>Kerbal</a:t>
            </a:r>
            <a:r>
              <a:rPr lang="ru-RU" sz="1600" dirty="0"/>
              <a:t> Space Program (KSP).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Сравнение данных, полученных в симуляции KSP с проведенными расчетами. </a:t>
            </a:r>
          </a:p>
          <a:p>
            <a:pPr>
              <a:lnSpc>
                <a:spcPct val="200000"/>
              </a:lnSpc>
            </a:pPr>
            <a:r>
              <a:rPr lang="ru-RU" sz="1600" dirty="0"/>
              <a:t>Составление отчета о проделанной работе.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887818" y="286785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миссии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87BFC4-ED1F-E92F-B9DB-CCA6A9D7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67" y="2571"/>
            <a:ext cx="4820433" cy="6855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4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887818" y="286785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AA120-E026-308F-2468-974F119E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45" y="3597183"/>
            <a:ext cx="5232355" cy="3268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24EB5-EA8B-00F3-F70A-91247DCDD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2"/>
          <a:stretch/>
        </p:blipFill>
        <p:spPr>
          <a:xfrm>
            <a:off x="6959645" y="0"/>
            <a:ext cx="5278525" cy="3640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14708" y="-49202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Математическая модель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Google Shape;565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374733"/>
                <a:ext cx="7767176" cy="4909781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25000" lnSpcReduction="20000"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Характеристическая скорость орбитального манёвра (</a:t>
                </a:r>
                <a14:m>
                  <m:oMath xmlns:m="http://schemas.openxmlformats.org/officeDocument/2006/math">
                    <m:r>
                      <a:rPr lang="ru-RU" sz="5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5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5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5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5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5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Коэффициент тяги-веса (</a:t>
                </a:r>
                <a:r>
                  <a:rPr lang="en-US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TWR</a:t>
                </a: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𝑇𝑊𝑅</m:t>
                      </m:r>
                      <m:r>
                        <a:rPr lang="en-US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56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Уравнение </a:t>
                </a:r>
                <a:r>
                  <a:rPr lang="en-US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</a:t>
                </a: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viva </a:t>
                </a: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орбитальных переходов:</a:t>
                </a:r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5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5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5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sz="5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Скорость вращения планеты не ее поверхности:</a:t>
                </a:r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𝐵𝑝</m:t>
                          </m:r>
                        </m:sub>
                      </m:sSub>
                      <m:r>
                        <a:rPr lang="ru-RU" sz="5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5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пов</m:t>
                              </m:r>
                            </m:sub>
                          </m:sSub>
                        </m:num>
                        <m:den>
                          <m:r>
                            <a:rPr lang="ru-RU" sz="5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ru-RU" sz="5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ru-RU" sz="3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65" name="Google Shape;565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74733"/>
                <a:ext cx="7767176" cy="4909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65;p25">
                <a:extLst>
                  <a:ext uri="{FF2B5EF4-FFF2-40B4-BE49-F238E27FC236}">
                    <a16:creationId xmlns:a16="http://schemas.microsoft.com/office/drawing/2014/main" id="{C0437639-496A-172E-A49C-90521215B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8137" y="1328181"/>
                <a:ext cx="7767176" cy="4909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73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500"/>
                  <a:buFont typeface="Didact Gothic"/>
                  <a:buChar char="●"/>
                  <a:defRPr sz="25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Didact Gothic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endParaRPr lang="ar-AE" sz="56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r>
                  <a:rPr lang="ru-RU" sz="17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Уравнение Мещерского для взлета ракеты:</a:t>
                </a:r>
                <a:endParaRPr lang="ru-RU" sz="17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ru-RU" sz="17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ar-AE" sz="17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f>
                            <m:f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ⅆ</m:t>
                                  </m:r>
                                </m:e>
                                <m:sub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ⅆ</m:t>
                                  </m:r>
                                </m:e>
                                <m:sub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ar-AE" sz="17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ar-AE" sz="17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r>
                  <a:rPr lang="ru-RU" sz="17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скорость при взлете:</a:t>
                </a:r>
                <a:endParaRPr lang="ru-RU" sz="17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</m:sub>
                      </m:sSub>
                      <m:r>
                        <a:rPr lang="ar-AE" sz="17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ar-AE" sz="17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 sz="17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7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вр</m:t>
                          </m:r>
                        </m:sub>
                      </m:sSub>
                    </m:oMath>
                  </m:oMathPara>
                </a14:m>
                <a:endParaRPr lang="ar-AE" sz="17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endParaRPr lang="ar-AE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endParaRPr lang="ar-AE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ar-AE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9850" indent="0">
                  <a:spcBef>
                    <a:spcPts val="1200"/>
                  </a:spcBef>
                  <a:spcAft>
                    <a:spcPts val="1200"/>
                  </a:spcAft>
                  <a:buFont typeface="Didact Gothic"/>
                  <a:buNone/>
                </a:pPr>
                <a:endParaRPr lang="ar-AE" sz="36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600"/>
                  </a:spcAft>
                  <a:buFont typeface="Didact Gothic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6" name="Google Shape;565;p25">
                <a:extLst>
                  <a:ext uri="{FF2B5EF4-FFF2-40B4-BE49-F238E27FC236}">
                    <a16:creationId xmlns:a16="http://schemas.microsoft.com/office/drawing/2014/main" id="{C0437639-496A-172E-A49C-90521215B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37" y="1328181"/>
                <a:ext cx="7767176" cy="4909781"/>
              </a:xfrm>
              <a:prstGeom prst="rect">
                <a:avLst/>
              </a:prstGeom>
              <a:blipFill>
                <a:blip r:embed="rId4"/>
                <a:stretch>
                  <a:fillRect l="-942" b="-51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1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98270" y="18278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DE8B86-E015-0DDC-F9B7-7BD58320F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" y="1277465"/>
            <a:ext cx="3660040" cy="276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41B2B0-1860-14B4-C31B-DA81089A5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1277465"/>
            <a:ext cx="3674763" cy="276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D4755-FEFA-DD81-64BF-75F16DFE92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4145862"/>
            <a:ext cx="3738046" cy="273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5B52BB-C7C1-C9E9-1310-880F0123D3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08" y="4120418"/>
            <a:ext cx="3660041" cy="273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52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98270" y="18278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564" name="Google Shape;564;p25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accent4"/>
              </a:solidFill>
              <a:latin typeface="DM Sans;900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B6417-9B58-3DA3-CF1C-3D737835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" y="1478778"/>
            <a:ext cx="4995652" cy="53792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375550-C7FC-A845-02BA-BC80B12B8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84" y="1478777"/>
            <a:ext cx="5230411" cy="53792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E13C22-D780-D547-D659-AF5F90D17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990" y="1478776"/>
            <a:ext cx="4606557" cy="53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 txBox="1">
            <a:spLocks noGrp="1"/>
          </p:cNvSpPr>
          <p:nvPr>
            <p:ph type="title"/>
          </p:nvPr>
        </p:nvSpPr>
        <p:spPr>
          <a:xfrm>
            <a:off x="2904800" y="1522775"/>
            <a:ext cx="8460600" cy="3962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  <p:sp>
        <p:nvSpPr>
          <p:cNvPr id="584" name="Google Shape;584;p28"/>
          <p:cNvSpPr txBox="1">
            <a:spLocks noGrp="1"/>
          </p:cNvSpPr>
          <p:nvPr>
            <p:ph type="subTitle" idx="1"/>
          </p:nvPr>
        </p:nvSpPr>
        <p:spPr>
          <a:xfrm>
            <a:off x="2904800" y="5709024"/>
            <a:ext cx="8460600" cy="69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5" name="Google Shape;585;p28"/>
          <p:cNvGrpSpPr/>
          <p:nvPr/>
        </p:nvGrpSpPr>
        <p:grpSpPr>
          <a:xfrm>
            <a:off x="10425686" y="371765"/>
            <a:ext cx="1417631" cy="998653"/>
            <a:chOff x="621403" y="597265"/>
            <a:chExt cx="1588204" cy="1118814"/>
          </a:xfrm>
        </p:grpSpPr>
        <p:sp>
          <p:nvSpPr>
            <p:cNvPr id="586" name="Google Shape;586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190</Words>
  <Application>Microsoft Office PowerPoint</Application>
  <PresentationFormat>Широкоэкранный</PresentationFormat>
  <Paragraphs>44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Calibri</vt:lpstr>
      <vt:lpstr>DM Sans Black</vt:lpstr>
      <vt:lpstr>Times New Roman</vt:lpstr>
      <vt:lpstr>Arial</vt:lpstr>
      <vt:lpstr>DM Sans</vt:lpstr>
      <vt:lpstr>Didact Gothic</vt:lpstr>
      <vt:lpstr>Cambria Math</vt:lpstr>
      <vt:lpstr>DM Sans;900</vt:lpstr>
      <vt:lpstr>SlidesMania Template</vt:lpstr>
      <vt:lpstr>Миссия “Космическая кошка”</vt:lpstr>
      <vt:lpstr>Состав команды</vt:lpstr>
      <vt:lpstr>Задачи миссии</vt:lpstr>
      <vt:lpstr>Описание миссии</vt:lpstr>
      <vt:lpstr>Актуальность</vt:lpstr>
      <vt:lpstr>Математическая модель</vt:lpstr>
      <vt:lpstr>Программная реализация</vt:lpstr>
      <vt:lpstr>Программная 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“Космическая кошка”</dc:title>
  <dc:creator>Соня Шароченкова</dc:creator>
  <cp:lastModifiedBy>Ilya</cp:lastModifiedBy>
  <cp:revision>5</cp:revision>
  <dcterms:modified xsi:type="dcterms:W3CDTF">2023-12-19T05:33:09Z</dcterms:modified>
</cp:coreProperties>
</file>