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notesMasterIdLst>
    <p:notesMasterId r:id="rId54"/>
  </p:notesMasterIdLst>
  <p:sldIdLst>
    <p:sldId id="256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5" r:id="rId12"/>
    <p:sldId id="296" r:id="rId13"/>
    <p:sldId id="297" r:id="rId14"/>
    <p:sldId id="298" r:id="rId15"/>
    <p:sldId id="303" r:id="rId16"/>
    <p:sldId id="299" r:id="rId17"/>
    <p:sldId id="300" r:id="rId18"/>
    <p:sldId id="304" r:id="rId19"/>
    <p:sldId id="305" r:id="rId20"/>
    <p:sldId id="302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20" r:id="rId33"/>
    <p:sldId id="317" r:id="rId34"/>
    <p:sldId id="318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31" r:id="rId44"/>
    <p:sldId id="332" r:id="rId45"/>
    <p:sldId id="333" r:id="rId46"/>
    <p:sldId id="328" r:id="rId47"/>
    <p:sldId id="335" r:id="rId48"/>
    <p:sldId id="334" r:id="rId49"/>
    <p:sldId id="338" r:id="rId50"/>
    <p:sldId id="337" r:id="rId51"/>
    <p:sldId id="340" r:id="rId52"/>
    <p:sldId id="341" r:id="rId5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8FC928-72EE-464F-BC38-B4632756C9EE}" type="datetimeFigureOut">
              <a:rPr lang="zh-TW" altLang="en-US"/>
              <a:pPr>
                <a:defRPr/>
              </a:pPr>
              <a:t>2024/1/22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676536-6B7D-46DE-95D7-3DD0ACF4DB2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04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CB1B1-1809-4C5B-B10D-D56A7FED31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7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71B1-7C88-4BC8-A518-24B159CE0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7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6C93A-7BBE-44E5-BDAB-7156FDE321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83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8D2B4-E862-438E-9790-CDD4659E5B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12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358C2-AF4F-4DA6-BDBC-2C6B60C74D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74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3D52A-3251-4F2A-965A-68697340EB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05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3BFBC-5F56-4283-B299-4DE386FC81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49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16F7E-6462-4EBB-AC7C-57D2A1527B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93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F2A4-614B-4CDF-B57C-19AD2CC91C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21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8C1DE-C343-45A7-98A2-D4A0CA8D1B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14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B438A-DA91-4030-A901-6756B18B2B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01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3C270-138C-42DF-BA7F-31BECF9A9D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585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56F6-89E5-4EB4-8B94-2E384E0429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4344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0EB8-BC90-40E1-8EEA-0FC09F0EB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0900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9F2-E97D-48AD-9AF0-363D7651E3C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517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4EAC2-EC43-4CA0-BCF9-B1DA03845B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711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6F714-468D-45C8-A116-4CD3D030CE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638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10860-0040-4170-9093-2398FA10A3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238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01254-25D6-439E-BDBC-326C8D468B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933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743E6-03A6-4062-A2F9-A8CB67EA79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667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56BC5-B4A1-4832-9556-DE3ECA9BC2E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153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2B0C5-6FC9-44D5-BF55-5F5C805708D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066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126F-E9D4-4779-B5E6-E6821E897C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0925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2423-93F9-4C8F-A1C5-744BE3352F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320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2BA9-7A74-4D25-A98B-BA166E1C76F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7470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71CD-6FCB-48D1-A58B-126B35190E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8845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D375B-07BA-448A-B2BF-AAF8798B13D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875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3A61E-6E50-47C5-A571-1BEA1FBBB6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85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E5B3A-745C-4BDD-A569-4E3A2C7663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31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72F18-AD83-40E9-AFC0-EAB75D45B4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3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21CF-3A74-41EE-8645-B20E4A2056F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D5D20-8F2C-4DD5-AE70-A881BBC0AA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0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E9C9D-1EC0-4BF1-9C08-0ED99A350A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031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2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C5D98EF3-68B0-4BE5-A804-4F06DFD0AF0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 w="19050" cap="sq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defRPr/>
            </a:pPr>
            <a:endParaRPr kumimoji="0" lang="en-US" altLang="zh-TW" sz="240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24F783D-3DC7-4B21-9FC9-06AEAAF25AF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7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3C4E825-B7C8-40C0-A68F-A0BB2DAA50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07504" y="1628800"/>
            <a:ext cx="8929687" cy="1152128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Operating System Principles</a:t>
            </a:r>
            <a:r>
              <a:rPr lang="zh-TW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</a:t>
            </a:r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-Ming Yuan</a:t>
            </a:r>
          </a:p>
          <a:p>
            <a:pPr eaLnBrk="1" hangingPunct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NYCU</a:t>
            </a:r>
          </a:p>
          <a:p>
            <a:pPr eaLnBrk="1" hangingPunct="1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Kernel Mode vs </a:t>
            </a:r>
            <a:r>
              <a:rPr lang="en-US" altLang="zh-TW" dirty="0"/>
              <a:t>U</a:t>
            </a:r>
            <a:r>
              <a:rPr lang="en-US" altLang="zh-TW" dirty="0" smtClean="0"/>
              <a:t>ser </a:t>
            </a:r>
            <a:r>
              <a:rPr lang="en-US" altLang="zh-TW" dirty="0"/>
              <a:t>M</a:t>
            </a:r>
            <a:r>
              <a:rPr lang="en-US" altLang="zh-TW" dirty="0" smtClean="0"/>
              <a:t>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12968" cy="4572000"/>
          </a:xfrm>
        </p:spPr>
        <p:txBody>
          <a:bodyPr/>
          <a:lstStyle/>
          <a:p>
            <a:r>
              <a:rPr lang="en-US" altLang="zh-TW" dirty="0"/>
              <a:t>The operating system </a:t>
            </a:r>
            <a:r>
              <a:rPr lang="en-US" altLang="zh-TW" dirty="0" smtClean="0"/>
              <a:t>(the microkernel or kernel) runs </a:t>
            </a:r>
            <a:r>
              <a:rPr lang="en-US" altLang="zh-TW" dirty="0" smtClean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kernel</a:t>
            </a:r>
            <a:r>
              <a:rPr lang="en-US" altLang="zh-TW" dirty="0"/>
              <a:t> mode (also called </a:t>
            </a:r>
            <a:r>
              <a:rPr lang="en-US" altLang="zh-TW" dirty="0" smtClean="0">
                <a:solidFill>
                  <a:srgbClr val="FF0000"/>
                </a:solidFill>
              </a:rPr>
              <a:t>privileged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supervisor</a:t>
            </a:r>
            <a:r>
              <a:rPr lang="en-US" altLang="zh-TW" dirty="0"/>
              <a:t>, or </a:t>
            </a:r>
            <a:r>
              <a:rPr lang="en-US" altLang="zh-TW" dirty="0">
                <a:solidFill>
                  <a:srgbClr val="FF0000"/>
                </a:solidFill>
              </a:rPr>
              <a:t>system</a:t>
            </a:r>
            <a:r>
              <a:rPr lang="en-US" altLang="zh-TW" dirty="0"/>
              <a:t> mode).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this mode, the processor can execute privileged </a:t>
            </a:r>
            <a:r>
              <a:rPr lang="en-US" altLang="zh-TW" dirty="0" smtClean="0"/>
              <a:t>instructions:</a:t>
            </a:r>
          </a:p>
          <a:p>
            <a:pPr lvl="2"/>
            <a:r>
              <a:rPr lang="en-US" altLang="zh-TW" dirty="0" smtClean="0"/>
              <a:t>define </a:t>
            </a:r>
            <a:r>
              <a:rPr lang="en-US" altLang="zh-TW" dirty="0"/>
              <a:t>interrupt vectors,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enable </a:t>
            </a:r>
            <a:r>
              <a:rPr lang="en-US" altLang="zh-TW" dirty="0"/>
              <a:t>or disable system interrupts,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interact </a:t>
            </a:r>
            <a:r>
              <a:rPr lang="en-US" altLang="zh-TW" dirty="0"/>
              <a:t>with I/O ports,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set timers </a:t>
            </a:r>
            <a:r>
              <a:rPr lang="en-US" altLang="zh-TW" dirty="0"/>
              <a:t>and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manipulate </a:t>
            </a:r>
            <a:r>
              <a:rPr lang="en-US" altLang="zh-TW" dirty="0"/>
              <a:t>memory mappings. </a:t>
            </a:r>
            <a:endParaRPr lang="en-US" altLang="zh-TW" dirty="0" smtClean="0"/>
          </a:p>
          <a:p>
            <a:r>
              <a:rPr lang="en-US" altLang="zh-TW" dirty="0" smtClean="0"/>
              <a:t>Programs </a:t>
            </a:r>
            <a:r>
              <a:rPr lang="en-US" altLang="zh-TW" dirty="0"/>
              <a:t>other than the kernel run </a:t>
            </a:r>
            <a:r>
              <a:rPr lang="en-US" altLang="zh-TW" dirty="0" smtClean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user</a:t>
            </a:r>
            <a:r>
              <a:rPr lang="en-US" altLang="zh-TW" dirty="0"/>
              <a:t> mode and do not have privileges to execute these instructions.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948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Mode 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7800"/>
            <a:ext cx="8568952" cy="4572000"/>
          </a:xfrm>
        </p:spPr>
        <p:txBody>
          <a:bodyPr/>
          <a:lstStyle/>
          <a:p>
            <a:r>
              <a:rPr lang="en-US" altLang="zh-TW" dirty="0"/>
              <a:t>A processor running in user mode can switch to kernel mode by executing a </a:t>
            </a:r>
            <a:r>
              <a:rPr lang="en-US" altLang="zh-TW" dirty="0">
                <a:solidFill>
                  <a:srgbClr val="FF0000"/>
                </a:solidFill>
              </a:rPr>
              <a:t>trap</a:t>
            </a:r>
            <a:r>
              <a:rPr lang="en-US" altLang="zh-TW" dirty="0"/>
              <a:t> instruction, also known as a </a:t>
            </a:r>
            <a:r>
              <a:rPr lang="en-US" altLang="zh-TW" dirty="0">
                <a:solidFill>
                  <a:srgbClr val="FF0000"/>
                </a:solidFill>
              </a:rPr>
              <a:t>software interrupt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Some processors also offer explicit </a:t>
            </a:r>
            <a:r>
              <a:rPr lang="en-US" altLang="zh-TW" dirty="0">
                <a:solidFill>
                  <a:srgbClr val="FF0000"/>
                </a:solidFill>
              </a:rPr>
              <a:t>system call </a:t>
            </a:r>
            <a:r>
              <a:rPr lang="en-US" altLang="zh-TW" dirty="0" smtClean="0"/>
              <a:t>instructions.</a:t>
            </a:r>
          </a:p>
          <a:p>
            <a:pPr lvl="2"/>
            <a:r>
              <a:rPr lang="en-US" altLang="zh-TW" dirty="0" smtClean="0"/>
              <a:t>This </a:t>
            </a:r>
            <a:r>
              <a:rPr lang="en-US" altLang="zh-TW" dirty="0"/>
              <a:t>is a faster mechanism since it does not need to read the branch address from an interrupt vector table </a:t>
            </a:r>
            <a:r>
              <a:rPr lang="en-US" altLang="zh-TW" dirty="0" smtClean="0"/>
              <a:t>(in memory) </a:t>
            </a:r>
            <a:r>
              <a:rPr lang="en-US" altLang="zh-TW" dirty="0"/>
              <a:t>but keeps that address in a CPU register.</a:t>
            </a:r>
          </a:p>
          <a:p>
            <a:r>
              <a:rPr lang="en-US" altLang="zh-TW" dirty="0" smtClean="0"/>
              <a:t>Both </a:t>
            </a:r>
            <a:r>
              <a:rPr lang="en-US" altLang="zh-TW" dirty="0"/>
              <a:t>approaches </a:t>
            </a:r>
            <a:r>
              <a:rPr lang="en-US" altLang="zh-TW" dirty="0" smtClean="0"/>
              <a:t>can switch </a:t>
            </a:r>
            <a:r>
              <a:rPr lang="en-US" altLang="zh-TW" dirty="0"/>
              <a:t>the processor to kernel </a:t>
            </a:r>
            <a:r>
              <a:rPr lang="en-US" altLang="zh-TW" dirty="0" smtClean="0"/>
              <a:t>mode.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saves the current program counter on the stack, and transfers execution to a predefined address for that trap.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 </a:t>
            </a:r>
            <a:r>
              <a:rPr lang="en-US" altLang="zh-TW" dirty="0"/>
              <a:t>is switched back to </a:t>
            </a:r>
            <a:r>
              <a:rPr lang="en-US" altLang="zh-TW" dirty="0" smtClean="0"/>
              <a:t>user mode </a:t>
            </a:r>
            <a:r>
              <a:rPr lang="en-US" altLang="zh-TW" dirty="0"/>
              <a:t>and </a:t>
            </a:r>
            <a:r>
              <a:rPr lang="en-US" altLang="zh-TW" dirty="0" smtClean="0"/>
              <a:t>to the </a:t>
            </a:r>
            <a:r>
              <a:rPr lang="en-US" altLang="zh-TW" dirty="0"/>
              <a:t>location right after the trap by executing a return from exception instruction.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978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System Calls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47800"/>
            <a:ext cx="8064896" cy="5221560"/>
          </a:xfrm>
        </p:spPr>
        <p:txBody>
          <a:bodyPr/>
          <a:lstStyle/>
          <a:p>
            <a:r>
              <a:rPr lang="en-US" altLang="zh-TW" dirty="0" smtClean="0"/>
              <a:t>User processes can interact with the OS </a:t>
            </a:r>
            <a:r>
              <a:rPr lang="en-US" altLang="zh-TW" dirty="0"/>
              <a:t>via system calls.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system call uses the </a:t>
            </a:r>
            <a:r>
              <a:rPr lang="en-US" altLang="zh-TW" dirty="0" smtClean="0">
                <a:solidFill>
                  <a:srgbClr val="FF0000"/>
                </a:solidFill>
              </a:rPr>
              <a:t>trap</a:t>
            </a:r>
            <a:r>
              <a:rPr lang="en-US" altLang="zh-TW" dirty="0" smtClean="0"/>
              <a:t> mechanism </a:t>
            </a:r>
            <a:r>
              <a:rPr lang="en-US" altLang="zh-TW" dirty="0"/>
              <a:t>to switch control to </a:t>
            </a:r>
            <a:r>
              <a:rPr lang="en-US" altLang="zh-TW" dirty="0" smtClean="0"/>
              <a:t>OS code </a:t>
            </a:r>
            <a:r>
              <a:rPr lang="en-US" altLang="zh-TW" dirty="0"/>
              <a:t>running in kernel mode.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system call does the following: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/>
              <a:t>the system call number</a:t>
            </a:r>
          </a:p>
          <a:p>
            <a:pPr lvl="1"/>
            <a:r>
              <a:rPr lang="en-US" altLang="zh-TW" dirty="0" smtClean="0"/>
              <a:t>Save </a:t>
            </a:r>
            <a:r>
              <a:rPr lang="en-US" altLang="zh-TW" dirty="0"/>
              <a:t>parameters</a:t>
            </a:r>
          </a:p>
          <a:p>
            <a:pPr lvl="1"/>
            <a:r>
              <a:rPr lang="en-US" altLang="zh-TW" dirty="0" smtClean="0"/>
              <a:t>Issue </a:t>
            </a:r>
            <a:r>
              <a:rPr lang="en-US" altLang="zh-TW" dirty="0"/>
              <a:t>the trap (jump to </a:t>
            </a:r>
            <a:r>
              <a:rPr lang="en-US" altLang="zh-TW" dirty="0">
                <a:solidFill>
                  <a:srgbClr val="FF0000"/>
                </a:solidFill>
              </a:rPr>
              <a:t>kernel</a:t>
            </a:r>
            <a:r>
              <a:rPr lang="en-US" altLang="zh-TW" dirty="0"/>
              <a:t> mode)</a:t>
            </a:r>
          </a:p>
          <a:p>
            <a:pPr lvl="2"/>
            <a:r>
              <a:rPr lang="en-US" altLang="zh-TW" dirty="0" smtClean="0"/>
              <a:t>OS </a:t>
            </a:r>
            <a:r>
              <a:rPr lang="en-US" altLang="zh-TW" dirty="0"/>
              <a:t>gets control</a:t>
            </a:r>
          </a:p>
          <a:p>
            <a:pPr lvl="2"/>
            <a:r>
              <a:rPr lang="en-US" altLang="zh-TW" dirty="0" smtClean="0"/>
              <a:t>Saves </a:t>
            </a:r>
            <a:r>
              <a:rPr lang="en-US" altLang="zh-TW" dirty="0"/>
              <a:t>registers, does the requested work</a:t>
            </a:r>
          </a:p>
          <a:p>
            <a:pPr lvl="2"/>
            <a:r>
              <a:rPr lang="en-US" altLang="zh-TW" dirty="0" smtClean="0"/>
              <a:t>Return </a:t>
            </a:r>
            <a:r>
              <a:rPr lang="en-US" altLang="zh-TW" dirty="0"/>
              <a:t>from exception (back to </a:t>
            </a:r>
            <a:r>
              <a:rPr lang="en-US" altLang="zh-TW" dirty="0">
                <a:solidFill>
                  <a:srgbClr val="FF0000"/>
                </a:solidFill>
              </a:rPr>
              <a:t>user </a:t>
            </a:r>
            <a:r>
              <a:rPr lang="en-US" altLang="zh-TW" dirty="0"/>
              <a:t>mode)</a:t>
            </a:r>
          </a:p>
          <a:p>
            <a:pPr lvl="1"/>
            <a:r>
              <a:rPr lang="en-US" altLang="zh-TW" dirty="0" smtClean="0"/>
              <a:t>Retrieve </a:t>
            </a:r>
            <a:r>
              <a:rPr lang="en-US" altLang="zh-TW" dirty="0"/>
              <a:t>results and return them to the calling function</a:t>
            </a:r>
          </a:p>
          <a:p>
            <a:r>
              <a:rPr lang="en-US" altLang="zh-TW" dirty="0" smtClean="0"/>
              <a:t>System </a:t>
            </a:r>
            <a:r>
              <a:rPr lang="en-US" altLang="zh-TW" dirty="0"/>
              <a:t>call interfaces are encapsulated as library functions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09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How Can the OS Get Control?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4572000"/>
          </a:xfrm>
        </p:spPr>
        <p:txBody>
          <a:bodyPr/>
          <a:lstStyle/>
          <a:p>
            <a:r>
              <a:rPr lang="en-US" altLang="zh-TW" dirty="0"/>
              <a:t>When the OS decides that a process has been executing long enough, it may preempt that process to run another process.</a:t>
            </a:r>
          </a:p>
          <a:p>
            <a:r>
              <a:rPr lang="en-US" altLang="zh-TW" dirty="0"/>
              <a:t>To allow the OS to get control at regular intervals, a programmable interval timer can be configured to generate periodic hardware interrupts, for example every 10 milliseconds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is </a:t>
            </a:r>
            <a:r>
              <a:rPr lang="en-US" altLang="zh-TW" dirty="0" smtClean="0"/>
              <a:t>crucial </a:t>
            </a:r>
            <a:r>
              <a:rPr lang="en-US" altLang="zh-TW" dirty="0"/>
              <a:t>for:</a:t>
            </a:r>
          </a:p>
          <a:p>
            <a:pPr lvl="1"/>
            <a:r>
              <a:rPr lang="en-US" altLang="zh-TW" dirty="0" smtClean="0"/>
              <a:t>Preempting </a:t>
            </a:r>
            <a:r>
              <a:rPr lang="en-US" altLang="zh-TW" dirty="0"/>
              <a:t>a running process to give someone else </a:t>
            </a:r>
            <a:r>
              <a:rPr lang="en-US" altLang="zh-TW" dirty="0" smtClean="0"/>
              <a:t>a chance to run</a:t>
            </a:r>
            <a:endParaRPr lang="en-US" altLang="zh-TW" dirty="0"/>
          </a:p>
          <a:p>
            <a:pPr lvl="2"/>
            <a:r>
              <a:rPr lang="en-US" altLang="zh-TW" dirty="0" smtClean="0"/>
              <a:t>forcing </a:t>
            </a:r>
            <a:r>
              <a:rPr lang="en-US" altLang="zh-TW" dirty="0"/>
              <a:t>a context </a:t>
            </a:r>
            <a:r>
              <a:rPr lang="en-US" altLang="zh-TW" dirty="0" smtClean="0"/>
              <a:t>switch or killing </a:t>
            </a:r>
            <a:r>
              <a:rPr lang="en-US" altLang="zh-TW" dirty="0"/>
              <a:t>the </a:t>
            </a:r>
            <a:r>
              <a:rPr lang="en-US" altLang="zh-TW" dirty="0" smtClean="0"/>
              <a:t>running process</a:t>
            </a:r>
            <a:endParaRPr lang="en-US" altLang="zh-TW" dirty="0"/>
          </a:p>
          <a:p>
            <a:pPr lvl="1"/>
            <a:r>
              <a:rPr lang="en-US" altLang="zh-TW" dirty="0" smtClean="0"/>
              <a:t>Giving </a:t>
            </a:r>
            <a:r>
              <a:rPr lang="en-US" altLang="zh-TW" dirty="0"/>
              <a:t>the OS a chance to poll </a:t>
            </a:r>
            <a:r>
              <a:rPr lang="en-US" altLang="zh-TW" dirty="0" smtClean="0"/>
              <a:t>hardware status</a:t>
            </a:r>
            <a:endParaRPr lang="en-US" altLang="zh-TW" dirty="0"/>
          </a:p>
          <a:p>
            <a:pPr lvl="1"/>
            <a:r>
              <a:rPr lang="en-US" altLang="zh-TW" dirty="0" smtClean="0"/>
              <a:t>Bookkeeping OS statistics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88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Timer Interrupt and Context Switch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60" cy="5293568"/>
          </a:xfrm>
        </p:spPr>
        <p:txBody>
          <a:bodyPr/>
          <a:lstStyle/>
          <a:p>
            <a:r>
              <a:rPr lang="en-US" altLang="zh-TW" dirty="0" smtClean="0"/>
              <a:t>On </a:t>
            </a:r>
            <a:r>
              <a:rPr lang="en-US" altLang="zh-TW" dirty="0"/>
              <a:t>timer </a:t>
            </a:r>
            <a:r>
              <a:rPr lang="en-US" altLang="zh-TW" dirty="0" smtClean="0"/>
              <a:t>interrupt</a:t>
            </a:r>
            <a:r>
              <a:rPr lang="en-US" altLang="zh-TW" dirty="0"/>
              <a:t>, control is transferred to an </a:t>
            </a:r>
            <a:r>
              <a:rPr lang="en-US" altLang="zh-TW" dirty="0" smtClean="0"/>
              <a:t>interrupt handler </a:t>
            </a:r>
            <a:r>
              <a:rPr lang="en-US" altLang="zh-TW" dirty="0"/>
              <a:t>in the kernel and the processor is switched to kernel mode.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When the OS is ready to return back, it issues a return from exception instruction. 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the </a:t>
            </a:r>
            <a:r>
              <a:rPr lang="en-US" altLang="zh-TW" dirty="0" smtClean="0"/>
              <a:t>OS decides </a:t>
            </a:r>
            <a:r>
              <a:rPr lang="en-US" altLang="zh-TW" dirty="0"/>
              <a:t>it is time to replace the currently executing </a:t>
            </a:r>
            <a:r>
              <a:rPr lang="en-US" altLang="zh-TW" dirty="0" smtClean="0"/>
              <a:t>process with another </a:t>
            </a:r>
            <a:r>
              <a:rPr lang="en-US" altLang="zh-TW" dirty="0"/>
              <a:t>process, it will save the current process’ context and restore the saved context </a:t>
            </a:r>
            <a:r>
              <a:rPr lang="en-US" altLang="zh-TW" dirty="0" smtClean="0"/>
              <a:t>of another </a:t>
            </a:r>
            <a:r>
              <a:rPr lang="en-US" altLang="zh-TW" dirty="0"/>
              <a:t>process.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context includes the values of a processor’s registers, program </a:t>
            </a:r>
            <a:r>
              <a:rPr lang="en-US" altLang="zh-TW" dirty="0" smtClean="0"/>
              <a:t>counter, stack </a:t>
            </a:r>
            <a:r>
              <a:rPr lang="en-US" altLang="zh-TW" dirty="0"/>
              <a:t>pointer, and memory mappings. </a:t>
            </a:r>
            <a:endParaRPr lang="en-US" altLang="zh-TW" dirty="0" smtClean="0"/>
          </a:p>
          <a:p>
            <a:r>
              <a:rPr lang="en-US" altLang="zh-TW" dirty="0" smtClean="0"/>
              <a:t>Saving </a:t>
            </a:r>
            <a:r>
              <a:rPr lang="en-US" altLang="zh-TW" dirty="0"/>
              <a:t>the context of one process and restoring that </a:t>
            </a:r>
            <a:r>
              <a:rPr lang="en-US" altLang="zh-TW" dirty="0" smtClean="0"/>
              <a:t>of another </a:t>
            </a:r>
            <a:r>
              <a:rPr lang="en-US" altLang="zh-TW" dirty="0"/>
              <a:t>is called a </a:t>
            </a:r>
            <a:r>
              <a:rPr lang="en-US" altLang="zh-TW" dirty="0">
                <a:solidFill>
                  <a:srgbClr val="FF0000"/>
                </a:solidFill>
              </a:rPr>
              <a:t>context switch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86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I/O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304" y="1519808"/>
            <a:ext cx="8352928" cy="4573488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OS </a:t>
            </a:r>
            <a:r>
              <a:rPr lang="en-US" altLang="zh-TW" dirty="0"/>
              <a:t>is responsible for managing system devices. </a:t>
            </a:r>
            <a:endParaRPr lang="en-US" altLang="zh-TW" dirty="0" smtClean="0"/>
          </a:p>
          <a:p>
            <a:r>
              <a:rPr lang="en-US" altLang="zh-TW" dirty="0" smtClean="0"/>
              <a:t>Three typical categories </a:t>
            </a:r>
            <a:r>
              <a:rPr lang="en-US" altLang="zh-TW" dirty="0" smtClean="0"/>
              <a:t>of devices </a:t>
            </a:r>
            <a:r>
              <a:rPr lang="en-US" altLang="zh-TW" dirty="0"/>
              <a:t>are:</a:t>
            </a:r>
          </a:p>
          <a:p>
            <a:pPr lvl="1"/>
            <a:r>
              <a:rPr lang="en-US" altLang="zh-TW" dirty="0" smtClean="0"/>
              <a:t>Character </a:t>
            </a:r>
            <a:r>
              <a:rPr lang="en-US" altLang="zh-TW" dirty="0"/>
              <a:t>devices:  mice, keyboard, audio, </a:t>
            </a:r>
            <a:r>
              <a:rPr lang="en-US" altLang="zh-TW" dirty="0" smtClean="0"/>
              <a:t>scanner, etc.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Byte streams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Block </a:t>
            </a:r>
            <a:r>
              <a:rPr lang="en-US" altLang="zh-TW" dirty="0"/>
              <a:t>devices:  disk drives, flash </a:t>
            </a:r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Persistent </a:t>
            </a:r>
            <a:r>
              <a:rPr lang="en-US" altLang="zh-TW" dirty="0"/>
              <a:t>storage </a:t>
            </a:r>
            <a:r>
              <a:rPr lang="en-US" altLang="zh-TW" dirty="0" smtClean="0"/>
              <a:t>with addressable </a:t>
            </a:r>
            <a:r>
              <a:rPr lang="en-US" altLang="zh-TW" dirty="0"/>
              <a:t>blocks (suitable for caching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smtClean="0"/>
              <a:t>This </a:t>
            </a:r>
            <a:r>
              <a:rPr lang="en-US" altLang="zh-TW" dirty="0"/>
              <a:t>cache of </a:t>
            </a:r>
            <a:r>
              <a:rPr lang="en-US" altLang="zh-TW" dirty="0" smtClean="0"/>
              <a:t>frequently-used blocks </a:t>
            </a:r>
            <a:r>
              <a:rPr lang="en-US" altLang="zh-TW" dirty="0"/>
              <a:t>of data is called the buffer cache.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Basically</a:t>
            </a:r>
            <a:r>
              <a:rPr lang="en-US" altLang="zh-TW" dirty="0"/>
              <a:t>, any device that can be used to hold </a:t>
            </a:r>
            <a:r>
              <a:rPr lang="en-US" altLang="zh-TW" dirty="0" smtClean="0"/>
              <a:t>a file </a:t>
            </a:r>
            <a:r>
              <a:rPr lang="en-US" altLang="zh-TW" dirty="0"/>
              <a:t>system is a block device.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etwork </a:t>
            </a:r>
            <a:r>
              <a:rPr lang="en-US" altLang="zh-TW" dirty="0"/>
              <a:t>devices:  Ethernet &amp; wireless </a:t>
            </a:r>
            <a:r>
              <a:rPr lang="en-US" altLang="zh-TW" dirty="0" smtClean="0"/>
              <a:t>networks</a:t>
            </a:r>
          </a:p>
          <a:p>
            <a:pPr lvl="2"/>
            <a:r>
              <a:rPr lang="en-US" altLang="zh-TW" dirty="0" smtClean="0"/>
              <a:t>Packet-based I/O.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39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Interacting w</a:t>
            </a:r>
            <a:r>
              <a:rPr lang="en-US" altLang="zh-TW" dirty="0" smtClean="0"/>
              <a:t>ith 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47800"/>
            <a:ext cx="8147248" cy="5293568"/>
          </a:xfrm>
        </p:spPr>
        <p:txBody>
          <a:bodyPr/>
          <a:lstStyle/>
          <a:p>
            <a:r>
              <a:rPr lang="en-US" altLang="zh-TW" dirty="0"/>
              <a:t>Devices have </a:t>
            </a:r>
            <a:r>
              <a:rPr lang="en-US" altLang="zh-TW" dirty="0" smtClean="0"/>
              <a:t>command (device) registers for the following OPs:</a:t>
            </a:r>
            <a:endParaRPr lang="en-US" altLang="zh-TW" dirty="0"/>
          </a:p>
          <a:p>
            <a:pPr lvl="1"/>
            <a:r>
              <a:rPr lang="en-US" altLang="zh-TW" dirty="0" smtClean="0"/>
              <a:t>Transmit</a:t>
            </a:r>
            <a:r>
              <a:rPr lang="en-US" altLang="zh-TW" dirty="0"/>
              <a:t>, receive, data ready, read, write, seek, status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Memory </a:t>
            </a:r>
            <a:r>
              <a:rPr lang="en-US" altLang="zh-TW" dirty="0">
                <a:solidFill>
                  <a:srgbClr val="FF0000"/>
                </a:solidFill>
              </a:rPr>
              <a:t>mapped I/O</a:t>
            </a:r>
          </a:p>
          <a:p>
            <a:pPr lvl="1"/>
            <a:r>
              <a:rPr lang="en-US" altLang="zh-TW" dirty="0" smtClean="0"/>
              <a:t>Map </a:t>
            </a:r>
            <a:r>
              <a:rPr lang="en-US" altLang="zh-TW" dirty="0"/>
              <a:t>device registers into memory</a:t>
            </a:r>
          </a:p>
          <a:p>
            <a:pPr lvl="1"/>
            <a:r>
              <a:rPr lang="en-US" altLang="zh-TW" dirty="0" smtClean="0"/>
              <a:t>Standard </a:t>
            </a:r>
            <a:r>
              <a:rPr lang="en-US" altLang="zh-TW" dirty="0"/>
              <a:t>memory load/store instructions can be used to </a:t>
            </a:r>
            <a:r>
              <a:rPr lang="en-US" altLang="zh-TW" dirty="0" smtClean="0"/>
              <a:t>interact with </a:t>
            </a:r>
            <a:r>
              <a:rPr lang="en-US" altLang="zh-TW" dirty="0"/>
              <a:t>the </a:t>
            </a:r>
            <a:r>
              <a:rPr lang="en-US" altLang="zh-TW" dirty="0" smtClean="0"/>
              <a:t>device</a:t>
            </a:r>
          </a:p>
          <a:p>
            <a:r>
              <a:rPr lang="en-US" altLang="zh-TW" dirty="0"/>
              <a:t>When is the device ready?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Polling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Wait </a:t>
            </a:r>
            <a:r>
              <a:rPr lang="en-US" altLang="zh-TW" dirty="0"/>
              <a:t>for device to be ready</a:t>
            </a:r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/>
              <a:t>avoid busy loop, check </a:t>
            </a:r>
            <a:r>
              <a:rPr lang="en-US" altLang="zh-TW" dirty="0" smtClean="0"/>
              <a:t>status in each </a:t>
            </a:r>
            <a:r>
              <a:rPr lang="en-US" altLang="zh-TW" dirty="0"/>
              <a:t>clock interrupt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Interrupts</a:t>
            </a:r>
            <a:r>
              <a:rPr lang="en-US" altLang="zh-TW" dirty="0" smtClean="0"/>
              <a:t> </a:t>
            </a:r>
            <a:r>
              <a:rPr lang="en-US" altLang="zh-TW" dirty="0"/>
              <a:t>from the device</a:t>
            </a:r>
          </a:p>
          <a:p>
            <a:pPr lvl="2"/>
            <a:r>
              <a:rPr lang="en-US" altLang="zh-TW" dirty="0" smtClean="0"/>
              <a:t>Interrupt </a:t>
            </a:r>
            <a:r>
              <a:rPr lang="en-US" altLang="zh-TW" dirty="0"/>
              <a:t>when device has data or when the device is done transmitting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checking needed – but </a:t>
            </a:r>
            <a:r>
              <a:rPr lang="en-US" altLang="zh-TW" dirty="0" smtClean="0"/>
              <a:t>extra context </a:t>
            </a:r>
            <a:r>
              <a:rPr lang="en-US" altLang="zh-TW" dirty="0"/>
              <a:t>switch may be </a:t>
            </a:r>
            <a:r>
              <a:rPr lang="en-US" altLang="zh-TW" dirty="0" smtClean="0"/>
              <a:t>costly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98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Moving  </a:t>
            </a:r>
            <a:r>
              <a:rPr lang="en-US" altLang="zh-TW" dirty="0" smtClean="0"/>
              <a:t>Data </a:t>
            </a:r>
            <a:r>
              <a:rPr lang="en-US" altLang="zh-TW" dirty="0"/>
              <a:t>to/from </a:t>
            </a:r>
            <a:r>
              <a:rPr lang="en-US" altLang="zh-TW" dirty="0" smtClean="0"/>
              <a:t>Devices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47800"/>
            <a:ext cx="8147248" cy="4572000"/>
          </a:xfrm>
        </p:spPr>
        <p:txBody>
          <a:bodyPr/>
          <a:lstStyle/>
          <a:p>
            <a:r>
              <a:rPr lang="en-US" altLang="zh-TW" dirty="0" smtClean="0"/>
              <a:t>Programmed </a:t>
            </a:r>
            <a:r>
              <a:rPr lang="en-US" altLang="zh-TW" dirty="0"/>
              <a:t>I/O (PIO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/>
              <a:t>Data can be transferred between the device and system via software that reads/writes the device’s memory. </a:t>
            </a:r>
          </a:p>
          <a:p>
            <a:pPr lvl="2"/>
            <a:r>
              <a:rPr lang="en-US" altLang="zh-TW" dirty="0" smtClean="0"/>
              <a:t>Use </a:t>
            </a:r>
            <a:r>
              <a:rPr lang="en-US" altLang="zh-TW" dirty="0"/>
              <a:t>memory-mapped device registers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processor is responsible for transferring data to/from the device </a:t>
            </a:r>
            <a:r>
              <a:rPr lang="en-US" altLang="zh-TW" dirty="0" smtClean="0"/>
              <a:t>by writing/reading </a:t>
            </a:r>
            <a:r>
              <a:rPr lang="en-US" altLang="zh-TW" dirty="0"/>
              <a:t>these registers</a:t>
            </a:r>
          </a:p>
          <a:p>
            <a:r>
              <a:rPr lang="en-US" altLang="zh-TW" dirty="0" smtClean="0"/>
              <a:t>Direct Memory Access (DMA):</a:t>
            </a:r>
            <a:endParaRPr lang="en-US" altLang="zh-TW" dirty="0"/>
          </a:p>
          <a:p>
            <a:pPr lvl="1"/>
            <a:r>
              <a:rPr lang="en-US" altLang="zh-TW" dirty="0" smtClean="0"/>
              <a:t>Allow </a:t>
            </a:r>
            <a:r>
              <a:rPr lang="en-US" altLang="zh-TW" dirty="0"/>
              <a:t>the device to access system memory </a:t>
            </a:r>
            <a:r>
              <a:rPr lang="en-US" altLang="zh-TW" dirty="0" smtClean="0"/>
              <a:t>directly.</a:t>
            </a:r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device may have access to the system’s memory bus and can use direct memory access (DMA) to transfer data to/from system memory without using the </a:t>
            </a:r>
            <a:r>
              <a:rPr lang="en-US" altLang="zh-TW" dirty="0" smtClean="0"/>
              <a:t>processor.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OS Structures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91874"/>
            <a:ext cx="8219256" cy="5077486"/>
          </a:xfrm>
        </p:spPr>
      </p:pic>
    </p:spTree>
    <p:extLst>
      <p:ext uri="{BB962C8B-B14F-4D97-AF65-F5344CB8AC3E}">
        <p14:creationId xmlns:p14="http://schemas.microsoft.com/office/powerpoint/2010/main" val="1360051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Process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856984" cy="4933528"/>
          </a:xfrm>
        </p:spPr>
        <p:txBody>
          <a:bodyPr/>
          <a:lstStyle/>
          <a:p>
            <a:r>
              <a:rPr lang="en-US" altLang="zh-TW" dirty="0" smtClean="0"/>
              <a:t>A program is a file that contains of </a:t>
            </a:r>
            <a:r>
              <a:rPr lang="en-US" altLang="zh-TW" dirty="0"/>
              <a:t>code </a:t>
            </a:r>
            <a:r>
              <a:rPr lang="en-US" altLang="zh-TW" dirty="0" smtClean="0"/>
              <a:t>and </a:t>
            </a:r>
            <a:r>
              <a:rPr lang="en-US" altLang="zh-TW" dirty="0"/>
              <a:t>static </a:t>
            </a:r>
            <a:r>
              <a:rPr lang="en-US" altLang="zh-TW" dirty="0" smtClean="0"/>
              <a:t>data.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process is a program in execution. </a:t>
            </a:r>
            <a:endParaRPr lang="en-US" altLang="zh-TW" dirty="0" smtClean="0"/>
          </a:p>
          <a:p>
            <a:pPr lvl="1"/>
            <a:r>
              <a:rPr lang="en-US" altLang="zh-TW" dirty="0"/>
              <a:t>Each process has its own address </a:t>
            </a:r>
            <a:r>
              <a:rPr lang="en-US" altLang="zh-TW" dirty="0" smtClean="0"/>
              <a:t>space. It </a:t>
            </a:r>
            <a:r>
              <a:rPr lang="en-US" altLang="zh-TW" dirty="0"/>
              <a:t>comprises the state of the processor’s registers and </a:t>
            </a:r>
            <a:r>
              <a:rPr lang="en-US" altLang="zh-TW" dirty="0" smtClean="0"/>
              <a:t>the memory </a:t>
            </a:r>
            <a:r>
              <a:rPr lang="en-US" altLang="zh-TW" dirty="0"/>
              <a:t>map for the program.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memory map contains several </a:t>
            </a:r>
            <a:r>
              <a:rPr lang="en-US" altLang="zh-TW" dirty="0" smtClean="0"/>
              <a:t>regions. These </a:t>
            </a:r>
            <a:r>
              <a:rPr lang="en-US" altLang="zh-TW" dirty="0"/>
              <a:t>regions are:</a:t>
            </a:r>
          </a:p>
          <a:p>
            <a:pPr lvl="2"/>
            <a:r>
              <a:rPr lang="en-US" altLang="zh-TW" dirty="0" smtClean="0"/>
              <a:t>Text</a:t>
            </a:r>
            <a:r>
              <a:rPr lang="en-US" altLang="zh-TW" dirty="0"/>
              <a:t>:  compiled </a:t>
            </a:r>
            <a:r>
              <a:rPr lang="en-US" altLang="zh-TW" dirty="0" smtClean="0"/>
              <a:t>program (the </a:t>
            </a:r>
            <a:r>
              <a:rPr lang="en-US" altLang="zh-TW" dirty="0"/>
              <a:t>machine </a:t>
            </a:r>
            <a:r>
              <a:rPr lang="en-US" altLang="zh-TW" dirty="0" smtClean="0"/>
              <a:t>instructions)</a:t>
            </a:r>
            <a:endParaRPr lang="en-US" altLang="zh-TW" dirty="0"/>
          </a:p>
          <a:p>
            <a:pPr lvl="2"/>
            <a:r>
              <a:rPr lang="en-US" altLang="zh-TW" dirty="0" smtClean="0"/>
              <a:t>Data</a:t>
            </a:r>
            <a:r>
              <a:rPr lang="en-US" altLang="zh-TW" dirty="0"/>
              <a:t>: initialized static and global </a:t>
            </a:r>
            <a:r>
              <a:rPr lang="en-US" altLang="zh-TW" dirty="0" smtClean="0"/>
              <a:t>data</a:t>
            </a:r>
          </a:p>
          <a:p>
            <a:pPr lvl="2"/>
            <a:r>
              <a:rPr lang="en-US" altLang="zh-TW" dirty="0" err="1" smtClean="0"/>
              <a:t>Bss</a:t>
            </a:r>
            <a:r>
              <a:rPr lang="en-US" altLang="zh-TW" dirty="0"/>
              <a:t>: uninitialized static data that was defined in the program 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global uninitialized strings</a:t>
            </a:r>
            <a:r>
              <a:rPr lang="en-US" altLang="zh-TW" dirty="0"/>
              <a:t>, numbers, </a:t>
            </a:r>
            <a:r>
              <a:rPr lang="en-US" altLang="zh-TW" dirty="0" smtClean="0"/>
              <a:t>structures, etc.</a:t>
            </a:r>
            <a:endParaRPr lang="en-US" altLang="zh-TW" dirty="0"/>
          </a:p>
          <a:p>
            <a:pPr lvl="2"/>
            <a:r>
              <a:rPr lang="en-US" altLang="zh-TW" dirty="0" smtClean="0"/>
              <a:t>Heap</a:t>
            </a:r>
            <a:r>
              <a:rPr lang="en-US" altLang="zh-TW" dirty="0"/>
              <a:t>: dynamically allocated memory (obtained </a:t>
            </a:r>
            <a:r>
              <a:rPr lang="en-US" altLang="zh-TW" dirty="0" smtClean="0"/>
              <a:t>in run time)</a:t>
            </a:r>
            <a:endParaRPr lang="en-US" altLang="zh-TW" dirty="0"/>
          </a:p>
          <a:p>
            <a:pPr lvl="2"/>
            <a:r>
              <a:rPr lang="en-US" altLang="zh-TW" dirty="0" smtClean="0"/>
              <a:t>Stack</a:t>
            </a:r>
            <a:r>
              <a:rPr lang="en-US" altLang="zh-TW" dirty="0"/>
              <a:t>: the </a:t>
            </a:r>
            <a:r>
              <a:rPr lang="en-US" altLang="zh-TW" dirty="0" smtClean="0"/>
              <a:t>subroutine call stack</a:t>
            </a:r>
          </a:p>
          <a:p>
            <a:pPr lvl="3"/>
            <a:r>
              <a:rPr lang="en-US" altLang="zh-TW" dirty="0" smtClean="0"/>
              <a:t>return addresses, </a:t>
            </a:r>
            <a:r>
              <a:rPr lang="en-US" altLang="zh-TW" dirty="0"/>
              <a:t>local </a:t>
            </a:r>
            <a:r>
              <a:rPr lang="en-US" altLang="zh-TW" dirty="0" smtClean="0"/>
              <a:t>variables, temporary </a:t>
            </a:r>
            <a:r>
              <a:rPr lang="en-US" altLang="zh-TW" dirty="0"/>
              <a:t>data, </a:t>
            </a:r>
            <a:r>
              <a:rPr lang="en-US" altLang="zh-TW" dirty="0" smtClean="0"/>
              <a:t>saved registers, etc.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3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Introduction - 1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184576"/>
          </a:xfrm>
        </p:spPr>
        <p:txBody>
          <a:bodyPr/>
          <a:lstStyle/>
          <a:p>
            <a:r>
              <a:rPr lang="en-US" altLang="zh-TW" dirty="0"/>
              <a:t>Goal: Understand the basic </a:t>
            </a:r>
            <a:r>
              <a:rPr lang="en-US" altLang="zh-TW" dirty="0" smtClean="0"/>
              <a:t>concepts </a:t>
            </a:r>
            <a:r>
              <a:rPr lang="en-US" altLang="zh-TW" dirty="0"/>
              <a:t>of an </a:t>
            </a:r>
            <a:r>
              <a:rPr lang="en-US" altLang="zh-TW" dirty="0" smtClean="0"/>
              <a:t>OS.</a:t>
            </a:r>
          </a:p>
          <a:p>
            <a:pPr lvl="1"/>
            <a:r>
              <a:rPr lang="en-US" altLang="zh-TW" dirty="0" smtClean="0"/>
              <a:t>OS history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design principle of separating mechanism from </a:t>
            </a:r>
            <a:r>
              <a:rPr lang="en-US" altLang="zh-TW" dirty="0" smtClean="0"/>
              <a:t>policy</a:t>
            </a:r>
          </a:p>
          <a:p>
            <a:r>
              <a:rPr lang="en-US" altLang="zh-TW" dirty="0"/>
              <a:t>Some </a:t>
            </a:r>
            <a:r>
              <a:rPr lang="en-US" altLang="zh-TW" dirty="0" smtClean="0"/>
              <a:t>terminologies of early Operating Systems:</a:t>
            </a:r>
            <a:endParaRPr lang="en-US" altLang="zh-TW" dirty="0"/>
          </a:p>
          <a:p>
            <a:pPr lvl="1"/>
            <a:r>
              <a:rPr lang="en-US" altLang="zh-TW" dirty="0"/>
              <a:t>Batch </a:t>
            </a:r>
            <a:r>
              <a:rPr lang="en-US" altLang="zh-TW" dirty="0" smtClean="0"/>
              <a:t>systems (1956): OSs would </a:t>
            </a:r>
            <a:r>
              <a:rPr lang="en-US" altLang="zh-TW" dirty="0"/>
              <a:t>run a program to completion and </a:t>
            </a:r>
            <a:r>
              <a:rPr lang="en-US" altLang="zh-TW" dirty="0" smtClean="0"/>
              <a:t>then load </a:t>
            </a:r>
            <a:r>
              <a:rPr lang="en-US" altLang="zh-TW" dirty="0"/>
              <a:t>and run the next program.</a:t>
            </a:r>
          </a:p>
          <a:p>
            <a:pPr lvl="1"/>
            <a:r>
              <a:rPr lang="en-US" altLang="zh-TW" dirty="0" smtClean="0"/>
              <a:t>Multiprogramming (1960): OSs keep </a:t>
            </a:r>
            <a:r>
              <a:rPr lang="en-US" altLang="zh-TW" dirty="0"/>
              <a:t>several programs in memory at once and switch </a:t>
            </a:r>
            <a:r>
              <a:rPr lang="en-US" altLang="zh-TW" dirty="0" smtClean="0"/>
              <a:t>between them</a:t>
            </a:r>
            <a:r>
              <a:rPr lang="en-US" altLang="zh-TW" dirty="0"/>
              <a:t>. The </a:t>
            </a:r>
            <a:r>
              <a:rPr lang="en-US" altLang="zh-TW" dirty="0" smtClean="0"/>
              <a:t>primary goals are better system </a:t>
            </a:r>
            <a:r>
              <a:rPr lang="en-US" altLang="zh-TW" dirty="0">
                <a:solidFill>
                  <a:srgbClr val="FF0000"/>
                </a:solidFill>
              </a:rPr>
              <a:t>throughput</a:t>
            </a:r>
            <a:r>
              <a:rPr lang="en-US" altLang="zh-TW" dirty="0"/>
              <a:t> and </a:t>
            </a:r>
            <a:r>
              <a:rPr lang="en-US" altLang="zh-TW" dirty="0" smtClean="0"/>
              <a:t>resource </a:t>
            </a:r>
            <a:r>
              <a:rPr lang="en-US" altLang="zh-TW" dirty="0" smtClean="0">
                <a:solidFill>
                  <a:srgbClr val="FF0000"/>
                </a:solidFill>
              </a:rPr>
              <a:t>utilization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Time-sharing (1961): </a:t>
            </a:r>
            <a:r>
              <a:rPr lang="en-US" altLang="zh-TW" dirty="0"/>
              <a:t>multiprogramming with preemption, where the system may stop </a:t>
            </a:r>
            <a:r>
              <a:rPr lang="en-US" altLang="zh-TW" dirty="0" smtClean="0"/>
              <a:t>one process </a:t>
            </a:r>
            <a:r>
              <a:rPr lang="en-US" altLang="zh-TW" dirty="0"/>
              <a:t>from executing and starts another. A single physical CPU is shared by multiple programs to create the illusion that each program is executed by a dedicated, slower virtual CPU.</a:t>
            </a:r>
          </a:p>
        </p:txBody>
      </p:sp>
    </p:spTree>
    <p:extLst>
      <p:ext uri="{BB962C8B-B14F-4D97-AF65-F5344CB8AC3E}">
        <p14:creationId xmlns:p14="http://schemas.microsoft.com/office/powerpoint/2010/main" val="17631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Memory Map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893899"/>
            <a:ext cx="1494011" cy="4415421"/>
          </a:xfrm>
        </p:spPr>
      </p:pic>
      <p:sp>
        <p:nvSpPr>
          <p:cNvPr id="5" name="文字方塊 4"/>
          <p:cNvSpPr txBox="1"/>
          <p:nvPr/>
        </p:nvSpPr>
        <p:spPr>
          <a:xfrm>
            <a:off x="6156176" y="524197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Text (code) &amp; initialized data come from the stored program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5724128" y="5229200"/>
            <a:ext cx="360040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539552" y="2492896"/>
            <a:ext cx="3600400" cy="369332"/>
            <a:chOff x="107504" y="2492896"/>
            <a:chExt cx="3600400" cy="369332"/>
          </a:xfrm>
        </p:grpSpPr>
        <p:sp>
          <p:nvSpPr>
            <p:cNvPr id="7" name="文字方塊 6"/>
            <p:cNvSpPr txBox="1"/>
            <p:nvPr/>
          </p:nvSpPr>
          <p:spPr>
            <a:xfrm>
              <a:off x="107504" y="2492896"/>
              <a:ext cx="32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Stack expanded automatically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3311860" y="2708920"/>
              <a:ext cx="396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539552" y="4067780"/>
            <a:ext cx="3600400" cy="646331"/>
            <a:chOff x="107504" y="2492896"/>
            <a:chExt cx="3600400" cy="646331"/>
          </a:xfrm>
        </p:grpSpPr>
        <p:sp>
          <p:nvSpPr>
            <p:cNvPr id="19" name="文字方塊 18"/>
            <p:cNvSpPr txBox="1"/>
            <p:nvPr/>
          </p:nvSpPr>
          <p:spPr>
            <a:xfrm>
              <a:off x="107504" y="2492896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Heap </a:t>
              </a:r>
              <a:r>
                <a:rPr lang="en-US" altLang="zh-TW" dirty="0"/>
                <a:t>can grow via a system call that requests more memory</a:t>
              </a:r>
              <a:endParaRPr lang="zh-TW" altLang="en-US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3311860" y="2708920"/>
              <a:ext cx="396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572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97768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Process </a:t>
            </a:r>
            <a:r>
              <a:rPr lang="en-US" altLang="zh-TW" dirty="0" smtClean="0"/>
              <a:t>States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2845296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process </a:t>
            </a:r>
            <a:r>
              <a:rPr lang="en-US" altLang="zh-TW" dirty="0" smtClean="0"/>
              <a:t>may be </a:t>
            </a:r>
            <a:r>
              <a:rPr lang="en-US" altLang="zh-TW" dirty="0"/>
              <a:t>in one of three states: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running</a:t>
            </a:r>
            <a:r>
              <a:rPr lang="en-US" altLang="zh-TW" dirty="0"/>
              <a:t>: the process is currently executing code on the CPU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ready</a:t>
            </a:r>
            <a:r>
              <a:rPr lang="en-US" altLang="zh-TW" dirty="0"/>
              <a:t>: the process is not currently executing code but is ready to do so if the </a:t>
            </a:r>
            <a:r>
              <a:rPr lang="en-US" altLang="zh-TW" dirty="0" smtClean="0"/>
              <a:t>OS would </a:t>
            </a:r>
            <a:r>
              <a:rPr lang="en-US" altLang="zh-TW" dirty="0"/>
              <a:t>give it the chance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blocked</a:t>
            </a:r>
            <a:r>
              <a:rPr lang="en-US" altLang="zh-TW" dirty="0"/>
              <a:t> (or waiting): the process is waiting for some event to occur (such as a </a:t>
            </a:r>
            <a:r>
              <a:rPr lang="en-US" altLang="zh-TW" dirty="0" smtClean="0"/>
              <a:t>requested I/O </a:t>
            </a:r>
            <a:r>
              <a:rPr lang="en-US" altLang="zh-TW" dirty="0"/>
              <a:t>operation to complete) and will not ready to execute instructions until this event </a:t>
            </a:r>
            <a:r>
              <a:rPr lang="en-US" altLang="zh-TW" dirty="0" smtClean="0"/>
              <a:t>is ready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178333"/>
            <a:ext cx="4752528" cy="24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3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Scheduler and PCB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02560"/>
            <a:ext cx="8291264" cy="4834751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process </a:t>
            </a:r>
            <a:r>
              <a:rPr lang="en-US" altLang="zh-TW" dirty="0">
                <a:solidFill>
                  <a:srgbClr val="FF0000"/>
                </a:solidFill>
              </a:rPr>
              <a:t>scheduler</a:t>
            </a:r>
            <a:r>
              <a:rPr lang="en-US" altLang="zh-TW" dirty="0"/>
              <a:t> </a:t>
            </a:r>
            <a:r>
              <a:rPr lang="en-US" altLang="zh-TW" dirty="0" smtClean="0"/>
              <a:t>of an OS is </a:t>
            </a:r>
            <a:r>
              <a:rPr lang="en-US" altLang="zh-TW" dirty="0"/>
              <a:t>responsible for moving processes between </a:t>
            </a:r>
            <a:r>
              <a:rPr lang="en-US" altLang="zh-TW" dirty="0" smtClean="0"/>
              <a:t>the ready </a:t>
            </a:r>
            <a:r>
              <a:rPr lang="en-US" altLang="zh-TW" dirty="0"/>
              <a:t>and running states.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 OS can </a:t>
            </a:r>
            <a:r>
              <a:rPr lang="en-US" altLang="zh-TW" dirty="0"/>
              <a:t>save the context of </a:t>
            </a:r>
            <a:r>
              <a:rPr lang="en-US" altLang="zh-TW" dirty="0" smtClean="0"/>
              <a:t>a running process </a:t>
            </a:r>
            <a:r>
              <a:rPr lang="en-US" altLang="zh-TW" dirty="0"/>
              <a:t>and restore the context of </a:t>
            </a:r>
            <a:r>
              <a:rPr lang="en-US" altLang="zh-TW" dirty="0" smtClean="0"/>
              <a:t>another </a:t>
            </a:r>
            <a:r>
              <a:rPr lang="en-US" altLang="zh-TW" dirty="0"/>
              <a:t>ready </a:t>
            </a:r>
            <a:r>
              <a:rPr lang="en-US" altLang="zh-TW" dirty="0" smtClean="0"/>
              <a:t>process </a:t>
            </a:r>
            <a:r>
              <a:rPr lang="en-US" altLang="zh-TW" dirty="0"/>
              <a:t>to </a:t>
            </a:r>
            <a:r>
              <a:rPr lang="en-US" altLang="zh-TW" dirty="0" smtClean="0"/>
              <a:t>run is called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preemptive multitasking system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 smtClean="0"/>
              <a:t>Most current operating systems </a:t>
            </a:r>
            <a:r>
              <a:rPr lang="en-US" altLang="zh-TW" dirty="0"/>
              <a:t>are preemptive </a:t>
            </a:r>
            <a:r>
              <a:rPr lang="en-US" altLang="zh-TW" dirty="0" smtClean="0"/>
              <a:t>multitasking.</a:t>
            </a:r>
            <a:endParaRPr lang="en-US" altLang="zh-TW" dirty="0"/>
          </a:p>
          <a:p>
            <a:pPr lvl="1"/>
            <a:r>
              <a:rPr lang="en-US" altLang="zh-TW" dirty="0"/>
              <a:t>Systems that allow program to run until it terminates or blocks on I/O are called </a:t>
            </a:r>
            <a:r>
              <a:rPr lang="en-US" altLang="zh-TW" dirty="0" smtClean="0">
                <a:solidFill>
                  <a:srgbClr val="FF0000"/>
                </a:solidFill>
              </a:rPr>
              <a:t>nonpreemptive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An OS keeps </a:t>
            </a:r>
            <a:r>
              <a:rPr lang="en-US" altLang="zh-TW" dirty="0"/>
              <a:t>track of all processes via a list.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element in </a:t>
            </a:r>
            <a:r>
              <a:rPr lang="en-US" altLang="zh-TW" dirty="0" smtClean="0"/>
              <a:t>the </a:t>
            </a:r>
            <a:r>
              <a:rPr lang="en-US" altLang="zh-TW" dirty="0"/>
              <a:t>list </a:t>
            </a:r>
            <a:r>
              <a:rPr lang="en-US" altLang="zh-TW" dirty="0" smtClean="0"/>
              <a:t>points </a:t>
            </a:r>
            <a:r>
              <a:rPr lang="en-US" altLang="zh-TW" dirty="0"/>
              <a:t>to a data </a:t>
            </a:r>
            <a:r>
              <a:rPr lang="en-US" altLang="zh-TW" dirty="0" smtClean="0"/>
              <a:t>structure, called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process control block</a:t>
            </a:r>
            <a:r>
              <a:rPr lang="en-US" altLang="zh-TW" dirty="0"/>
              <a:t> (PCB</a:t>
            </a:r>
            <a:r>
              <a:rPr lang="en-US" altLang="zh-TW" dirty="0" smtClean="0"/>
              <a:t>), that </a:t>
            </a:r>
            <a:r>
              <a:rPr lang="en-US" altLang="zh-TW" dirty="0"/>
              <a:t>contains information about one process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PCB stores </a:t>
            </a:r>
            <a:r>
              <a:rPr lang="en-US" altLang="zh-TW" dirty="0"/>
              <a:t>all </a:t>
            </a:r>
            <a:r>
              <a:rPr lang="en-US" altLang="zh-TW" dirty="0" smtClean="0"/>
              <a:t>relevant information </a:t>
            </a:r>
            <a:r>
              <a:rPr lang="en-US" altLang="zh-TW" dirty="0"/>
              <a:t>about the </a:t>
            </a:r>
            <a:r>
              <a:rPr lang="en-US" altLang="zh-TW" dirty="0" smtClean="0"/>
              <a:t>process.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1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 Process Control Block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47800"/>
            <a:ext cx="8147248" cy="5149552"/>
          </a:xfrm>
        </p:spPr>
        <p:txBody>
          <a:bodyPr/>
          <a:lstStyle/>
          <a:p>
            <a:r>
              <a:rPr lang="en-US" altLang="zh-TW" dirty="0"/>
              <a:t>A Process Control Block </a:t>
            </a:r>
            <a:r>
              <a:rPr lang="en-US" altLang="zh-TW" dirty="0" smtClean="0"/>
              <a:t>(PCB) may contain:</a:t>
            </a:r>
            <a:endParaRPr lang="en-US" altLang="zh-TW" dirty="0"/>
          </a:p>
          <a:p>
            <a:pPr lvl="1"/>
            <a:r>
              <a:rPr lang="en-US" altLang="zh-TW" dirty="0" smtClean="0"/>
              <a:t>Process ID (and process group ID)</a:t>
            </a:r>
            <a:endParaRPr lang="en-US" altLang="zh-TW" dirty="0"/>
          </a:p>
          <a:p>
            <a:pPr lvl="1"/>
            <a:r>
              <a:rPr lang="en-US" altLang="zh-TW" dirty="0" smtClean="0"/>
              <a:t>Machine </a:t>
            </a:r>
            <a:r>
              <a:rPr lang="en-US" altLang="zh-TW" dirty="0"/>
              <a:t>state (registers, program counter, stack pointer)</a:t>
            </a:r>
          </a:p>
          <a:p>
            <a:pPr lvl="1"/>
            <a:r>
              <a:rPr lang="en-US" altLang="zh-TW" dirty="0" smtClean="0"/>
              <a:t>Parent </a:t>
            </a:r>
            <a:r>
              <a:rPr lang="en-US" altLang="zh-TW" dirty="0"/>
              <a:t>&amp; list of children</a:t>
            </a:r>
          </a:p>
          <a:p>
            <a:pPr lvl="1"/>
            <a:r>
              <a:rPr lang="en-US" altLang="zh-TW" dirty="0" smtClean="0"/>
              <a:t>Process </a:t>
            </a:r>
            <a:r>
              <a:rPr lang="en-US" altLang="zh-TW" dirty="0"/>
              <a:t>state (ready, running, blocked)</a:t>
            </a:r>
          </a:p>
          <a:p>
            <a:pPr lvl="1"/>
            <a:r>
              <a:rPr lang="en-US" altLang="zh-TW" dirty="0" smtClean="0"/>
              <a:t>Memory </a:t>
            </a:r>
            <a:r>
              <a:rPr lang="en-US" altLang="zh-TW" dirty="0"/>
              <a:t>map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file descriptors</a:t>
            </a:r>
          </a:p>
          <a:p>
            <a:pPr lvl="1"/>
            <a:r>
              <a:rPr lang="en-US" altLang="zh-TW" dirty="0" smtClean="0"/>
              <a:t>Owner </a:t>
            </a:r>
            <a:r>
              <a:rPr lang="en-US" altLang="zh-TW" dirty="0"/>
              <a:t>(user ID) – determine access &amp; signaling privileges</a:t>
            </a:r>
          </a:p>
          <a:p>
            <a:pPr lvl="1"/>
            <a:r>
              <a:rPr lang="en-US" altLang="zh-TW" dirty="0" smtClean="0"/>
              <a:t>Event </a:t>
            </a:r>
            <a:r>
              <a:rPr lang="en-US" altLang="zh-TW" dirty="0"/>
              <a:t>descriptor if the process is blocked</a:t>
            </a:r>
          </a:p>
          <a:p>
            <a:pPr lvl="1"/>
            <a:r>
              <a:rPr lang="en-US" altLang="zh-TW" dirty="0" smtClean="0"/>
              <a:t>Signals </a:t>
            </a:r>
            <a:r>
              <a:rPr lang="en-US" altLang="zh-TW" dirty="0"/>
              <a:t>that have not yet been handled</a:t>
            </a:r>
          </a:p>
          <a:p>
            <a:pPr lvl="1"/>
            <a:r>
              <a:rPr lang="en-US" altLang="zh-TW" dirty="0" smtClean="0"/>
              <a:t>Policy </a:t>
            </a:r>
            <a:r>
              <a:rPr lang="en-US" altLang="zh-TW" dirty="0"/>
              <a:t>items: Scheduling parameters, memory </a:t>
            </a:r>
            <a:r>
              <a:rPr lang="en-US" altLang="zh-TW" dirty="0" smtClean="0"/>
              <a:t>limits, etc.</a:t>
            </a:r>
            <a:endParaRPr lang="en-US" altLang="zh-TW" dirty="0"/>
          </a:p>
          <a:p>
            <a:pPr lvl="1"/>
            <a:r>
              <a:rPr lang="en-US" altLang="zh-TW" dirty="0" smtClean="0"/>
              <a:t>Timers </a:t>
            </a:r>
            <a:r>
              <a:rPr lang="en-US" altLang="zh-TW" dirty="0"/>
              <a:t>for accounting (time &amp; resource utilization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756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97768"/>
            <a:ext cx="8712968" cy="1143000"/>
          </a:xfrm>
        </p:spPr>
        <p:txBody>
          <a:bodyPr/>
          <a:lstStyle/>
          <a:p>
            <a:pPr algn="ctr"/>
            <a:r>
              <a:rPr lang="en-US" altLang="zh-TW" dirty="0"/>
              <a:t>Processes on Ready &amp; Blocked Queues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627810" cy="4672633"/>
          </a:xfrm>
        </p:spPr>
      </p:pic>
      <p:sp>
        <p:nvSpPr>
          <p:cNvPr id="6" name="圓角矩形 5"/>
          <p:cNvSpPr/>
          <p:nvPr/>
        </p:nvSpPr>
        <p:spPr>
          <a:xfrm>
            <a:off x="3923928" y="1700808"/>
            <a:ext cx="29523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list of ready processes is called a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8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Process States: a </a:t>
            </a:r>
            <a:r>
              <a:rPr lang="en-US" altLang="zh-TW" dirty="0" smtClean="0"/>
              <a:t>more </a:t>
            </a:r>
            <a:r>
              <a:rPr lang="en-US" altLang="zh-TW" dirty="0"/>
              <a:t>detail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14372"/>
            <a:ext cx="8540822" cy="4910972"/>
          </a:xfrm>
        </p:spPr>
      </p:pic>
    </p:spTree>
    <p:extLst>
      <p:ext uri="{BB962C8B-B14F-4D97-AF65-F5344CB8AC3E}">
        <p14:creationId xmlns:p14="http://schemas.microsoft.com/office/powerpoint/2010/main" val="332828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010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 POSIX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856984" cy="5149552"/>
          </a:xfrm>
        </p:spPr>
        <p:txBody>
          <a:bodyPr/>
          <a:lstStyle/>
          <a:p>
            <a:r>
              <a:rPr lang="en-US" altLang="zh-TW" dirty="0" smtClean="0"/>
              <a:t>POSIX stands for portable operating system interface of UNIX.</a:t>
            </a:r>
          </a:p>
          <a:p>
            <a:pPr lvl="1"/>
            <a:r>
              <a:rPr lang="en-US" altLang="zh-TW" dirty="0" smtClean="0"/>
              <a:t>It was first released by IEEE in 1988. Latest version was in 2017.</a:t>
            </a:r>
          </a:p>
          <a:p>
            <a:pPr lvl="1"/>
            <a:r>
              <a:rPr lang="en-US" altLang="zh-TW" dirty="0" smtClean="0"/>
              <a:t>It defines </a:t>
            </a:r>
            <a:r>
              <a:rPr lang="en-US" altLang="zh-TW" dirty="0"/>
              <a:t>the application programming interface (API), along with command line shells and utility interfaces, for software compatibility with variants of Unix and other operating </a:t>
            </a:r>
            <a:r>
              <a:rPr lang="en-US" altLang="zh-TW" dirty="0" smtClean="0"/>
              <a:t>systems.</a:t>
            </a:r>
          </a:p>
          <a:p>
            <a:r>
              <a:rPr lang="en-US" altLang="zh-TW" dirty="0" smtClean="0"/>
              <a:t>Most modern OSs compliant to POSIX or at least partly support.</a:t>
            </a:r>
          </a:p>
          <a:p>
            <a:pPr lvl="1"/>
            <a:r>
              <a:rPr lang="en-US" altLang="zh-TW" dirty="0" smtClean="0"/>
              <a:t>POSIX-certified OSs include:</a:t>
            </a:r>
          </a:p>
          <a:p>
            <a:pPr lvl="2"/>
            <a:r>
              <a:rPr lang="en-US" altLang="zh-TW" dirty="0" smtClean="0"/>
              <a:t>AIX, HP-UX, </a:t>
            </a:r>
            <a:r>
              <a:rPr lang="en-US" altLang="zh-TW" dirty="0" err="1" smtClean="0"/>
              <a:t>macOS</a:t>
            </a:r>
            <a:r>
              <a:rPr lang="en-US" altLang="zh-TW" dirty="0" smtClean="0"/>
              <a:t>, IRIX, Solaris, etc..</a:t>
            </a:r>
          </a:p>
          <a:p>
            <a:pPr lvl="1"/>
            <a:r>
              <a:rPr lang="en-US" altLang="zh-TW" dirty="0"/>
              <a:t>Mostly </a:t>
            </a:r>
            <a:r>
              <a:rPr lang="en-US" altLang="zh-TW" dirty="0" smtClean="0"/>
              <a:t>POSIX-compliant include:</a:t>
            </a:r>
          </a:p>
          <a:p>
            <a:pPr lvl="2"/>
            <a:r>
              <a:rPr lang="en-US" altLang="zh-TW" dirty="0" smtClean="0"/>
              <a:t>Android, FreeBSD, Linux, MINIX, </a:t>
            </a:r>
            <a:r>
              <a:rPr lang="en-US" altLang="zh-TW" dirty="0" err="1" smtClean="0"/>
              <a:t>NetBSD</a:t>
            </a:r>
            <a:r>
              <a:rPr lang="en-US" altLang="zh-TW" dirty="0"/>
              <a:t>, VMware </a:t>
            </a:r>
            <a:r>
              <a:rPr lang="en-US" altLang="zh-TW" dirty="0" err="1" smtClean="0"/>
              <a:t>ESXi</a:t>
            </a:r>
            <a:r>
              <a:rPr lang="en-US" altLang="zh-TW" dirty="0" smtClean="0"/>
              <a:t>, etc.</a:t>
            </a:r>
          </a:p>
          <a:p>
            <a:pPr lvl="1"/>
            <a:r>
              <a:rPr lang="en-US" altLang="zh-TW" dirty="0" smtClean="0"/>
              <a:t>There are all kinds of POSIX compliant toolkits for Microsoft Windows</a:t>
            </a:r>
          </a:p>
          <a:p>
            <a:pPr lvl="2"/>
            <a:r>
              <a:rPr lang="en-US" altLang="zh-TW" dirty="0"/>
              <a:t>Windows Subsystem for </a:t>
            </a:r>
            <a:r>
              <a:rPr lang="en-US" altLang="zh-TW" dirty="0" smtClean="0"/>
              <a:t>Linux (</a:t>
            </a:r>
            <a:r>
              <a:rPr lang="en-US" altLang="zh-TW" dirty="0" smtClean="0"/>
              <a:t>WSL) </a:t>
            </a:r>
            <a:r>
              <a:rPr lang="en-US" altLang="zh-TW" dirty="0"/>
              <a:t>by </a:t>
            </a:r>
            <a:r>
              <a:rPr lang="en-US" altLang="zh-TW" dirty="0" smtClean="0"/>
              <a:t>Ubuntu</a:t>
            </a:r>
          </a:p>
          <a:p>
            <a:pPr lvl="2"/>
            <a:r>
              <a:rPr lang="en-US" altLang="zh-TW" dirty="0"/>
              <a:t>Windows C Runtime Library and Windows Sockets </a:t>
            </a:r>
            <a:r>
              <a:rPr lang="en-US" altLang="zh-TW" dirty="0" smtClean="0"/>
              <a:t>API, by Microsoft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59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Process Management in </a:t>
            </a:r>
            <a:r>
              <a:rPr lang="en-US" altLang="zh-TW" dirty="0"/>
              <a:t>POSIX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7800"/>
            <a:ext cx="8640960" cy="4572000"/>
          </a:xfrm>
        </p:spPr>
        <p:txBody>
          <a:bodyPr/>
          <a:lstStyle/>
          <a:p>
            <a:r>
              <a:rPr lang="en-US" altLang="zh-TW" dirty="0" smtClean="0"/>
              <a:t>Fork() </a:t>
            </a:r>
            <a:r>
              <a:rPr lang="en-US" altLang="zh-TW" dirty="0"/>
              <a:t>creates a new process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Execve</a:t>
            </a:r>
            <a:r>
              <a:rPr lang="en-US" altLang="zh-TW" dirty="0" smtClean="0"/>
              <a:t>() loads </a:t>
            </a:r>
            <a:r>
              <a:rPr lang="en-US" altLang="zh-TW" dirty="0"/>
              <a:t>a new program </a:t>
            </a:r>
            <a:r>
              <a:rPr lang="en-US" altLang="zh-TW" dirty="0" smtClean="0"/>
              <a:t>to the </a:t>
            </a:r>
            <a:r>
              <a:rPr lang="en-US" altLang="zh-TW" dirty="0"/>
              <a:t>current </a:t>
            </a:r>
            <a:r>
              <a:rPr lang="en-US" altLang="zh-TW" dirty="0" smtClean="0"/>
              <a:t>process.</a:t>
            </a:r>
          </a:p>
          <a:p>
            <a:r>
              <a:rPr lang="en-US" altLang="zh-TW" dirty="0" smtClean="0"/>
              <a:t>Exit() </a:t>
            </a:r>
            <a:r>
              <a:rPr lang="en-US" altLang="zh-TW" dirty="0"/>
              <a:t>tells the operating system to terminate the current process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Wait() </a:t>
            </a:r>
            <a:r>
              <a:rPr lang="en-US" altLang="zh-TW" dirty="0"/>
              <a:t>allows a parent </a:t>
            </a:r>
            <a:r>
              <a:rPr lang="en-US" altLang="zh-TW" dirty="0" smtClean="0"/>
              <a:t>process to </a:t>
            </a:r>
            <a:r>
              <a:rPr lang="en-US" altLang="zh-TW" dirty="0"/>
              <a:t>wait for and detect the termination of child processes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Signal() </a:t>
            </a:r>
            <a:r>
              <a:rPr lang="en-US" altLang="zh-TW" dirty="0"/>
              <a:t>allows a process to detect </a:t>
            </a:r>
            <a:r>
              <a:rPr lang="en-US" altLang="zh-TW" dirty="0" smtClean="0"/>
              <a:t>signals.</a:t>
            </a:r>
          </a:p>
          <a:p>
            <a:r>
              <a:rPr lang="en-US" altLang="zh-TW" dirty="0" smtClean="0"/>
              <a:t>Kill() </a:t>
            </a:r>
            <a:r>
              <a:rPr lang="en-US" altLang="zh-TW" dirty="0"/>
              <a:t>sends a signal to a specified </a:t>
            </a:r>
            <a:r>
              <a:rPr lang="en-US" altLang="zh-TW" dirty="0" smtClean="0"/>
              <a:t>process(</a:t>
            </a:r>
            <a:r>
              <a:rPr lang="en-US" altLang="zh-TW" dirty="0" err="1" smtClean="0"/>
              <a:t>es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67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Parent &amp; child processes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719139" cy="3068538"/>
          </a:xfrm>
        </p:spPr>
      </p:pic>
    </p:spTree>
    <p:extLst>
      <p:ext uri="{BB962C8B-B14F-4D97-AF65-F5344CB8AC3E}">
        <p14:creationId xmlns:p14="http://schemas.microsoft.com/office/powerpoint/2010/main" val="167883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Thread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4573488"/>
          </a:xfrm>
        </p:spPr>
        <p:txBody>
          <a:bodyPr/>
          <a:lstStyle/>
          <a:p>
            <a:r>
              <a:rPr lang="en-US" altLang="zh-TW" dirty="0"/>
              <a:t>A thread can be thought of as the part of a process that is related to the execution flow. </a:t>
            </a:r>
            <a:endParaRPr lang="en-US" altLang="zh-TW" dirty="0" smtClean="0"/>
          </a:p>
          <a:p>
            <a:r>
              <a:rPr lang="en-US" altLang="zh-TW" dirty="0" smtClean="0"/>
              <a:t>A process </a:t>
            </a:r>
            <a:r>
              <a:rPr lang="en-US" altLang="zh-TW" dirty="0"/>
              <a:t>may have one or more threads of execution.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process with more than one thread </a:t>
            </a:r>
            <a:r>
              <a:rPr lang="en-US" altLang="zh-TW" dirty="0" smtClean="0"/>
              <a:t>is said </a:t>
            </a:r>
            <a:r>
              <a:rPr lang="en-US" altLang="zh-TW" dirty="0"/>
              <a:t>to be </a:t>
            </a:r>
            <a:r>
              <a:rPr lang="en-US" altLang="zh-TW" dirty="0">
                <a:solidFill>
                  <a:srgbClr val="FF0000"/>
                </a:solidFill>
              </a:rPr>
              <a:t>multithreaded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thread-aware </a:t>
            </a:r>
            <a:r>
              <a:rPr lang="en-US" altLang="zh-TW" dirty="0" smtClean="0"/>
              <a:t>OS keeps </a:t>
            </a:r>
            <a:r>
              <a:rPr lang="en-US" altLang="zh-TW" dirty="0"/>
              <a:t>track of processes </a:t>
            </a:r>
            <a:r>
              <a:rPr lang="en-US" altLang="zh-TW" dirty="0" smtClean="0"/>
              <a:t>via </a:t>
            </a:r>
            <a:r>
              <a:rPr lang="en-US" altLang="zh-TW" dirty="0"/>
              <a:t>a list of </a:t>
            </a:r>
            <a:r>
              <a:rPr lang="en-US" altLang="zh-TW" dirty="0" smtClean="0"/>
              <a:t>PCBs. 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/>
              <a:t>PCB </a:t>
            </a:r>
            <a:r>
              <a:rPr lang="en-US" altLang="zh-TW" dirty="0" smtClean="0"/>
              <a:t>keeps </a:t>
            </a:r>
            <a:r>
              <a:rPr lang="en-US" altLang="zh-TW" dirty="0"/>
              <a:t>a list of </a:t>
            </a:r>
            <a:r>
              <a:rPr lang="en-US" altLang="zh-TW" dirty="0" smtClean="0">
                <a:solidFill>
                  <a:srgbClr val="FF0000"/>
                </a:solidFill>
              </a:rPr>
              <a:t>thread control blocks </a:t>
            </a:r>
            <a:r>
              <a:rPr lang="en-US" altLang="zh-TW" dirty="0" smtClean="0"/>
              <a:t>(TCBs) for that process.</a:t>
            </a:r>
          </a:p>
          <a:p>
            <a:pPr lvl="1"/>
            <a:r>
              <a:rPr lang="en-US" altLang="zh-TW" dirty="0" smtClean="0"/>
              <a:t>A TCB keeps only thread-specific information</a:t>
            </a:r>
          </a:p>
          <a:p>
            <a:pPr lvl="2"/>
            <a:r>
              <a:rPr lang="en-US" altLang="zh-TW" dirty="0" smtClean="0"/>
              <a:t>registers</a:t>
            </a:r>
            <a:r>
              <a:rPr lang="en-US" altLang="zh-TW" dirty="0"/>
              <a:t>, program counter, stack pointer, </a:t>
            </a:r>
            <a:r>
              <a:rPr lang="en-US" altLang="zh-TW" dirty="0" smtClean="0"/>
              <a:t>priority, etc..</a:t>
            </a:r>
          </a:p>
          <a:p>
            <a:pPr lvl="1"/>
            <a:r>
              <a:rPr lang="en-US" altLang="zh-TW" dirty="0" smtClean="0"/>
              <a:t>All </a:t>
            </a:r>
            <a:r>
              <a:rPr lang="en-US" altLang="zh-TW" dirty="0"/>
              <a:t>other information that is shared among threads in a process is stored within </a:t>
            </a:r>
            <a:r>
              <a:rPr lang="en-US" altLang="zh-TW" dirty="0" smtClean="0"/>
              <a:t>the PCB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Introduction - 2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856984" cy="4572000"/>
          </a:xfrm>
        </p:spPr>
        <p:txBody>
          <a:bodyPr/>
          <a:lstStyle/>
          <a:p>
            <a:r>
              <a:rPr lang="en-US" altLang="zh-TW" dirty="0" smtClean="0"/>
              <a:t>Some terminologies of Modern Operating Systems:</a:t>
            </a:r>
          </a:p>
          <a:p>
            <a:pPr lvl="1"/>
            <a:r>
              <a:rPr lang="en-US" altLang="zh-TW" dirty="0"/>
              <a:t>Portable </a:t>
            </a:r>
            <a:r>
              <a:rPr lang="en-US" altLang="zh-TW" dirty="0" smtClean="0"/>
              <a:t>OS: </a:t>
            </a:r>
            <a:r>
              <a:rPr lang="en-US" altLang="zh-TW" dirty="0"/>
              <a:t>an </a:t>
            </a:r>
            <a:r>
              <a:rPr lang="en-US" altLang="zh-TW" dirty="0" smtClean="0"/>
              <a:t>OS </a:t>
            </a:r>
            <a:r>
              <a:rPr lang="en-US" altLang="zh-TW" dirty="0"/>
              <a:t>that is not tied to a specific hardware platform.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UNIX (1970) was </a:t>
            </a:r>
            <a:r>
              <a:rPr lang="en-US" altLang="zh-TW" dirty="0"/>
              <a:t>one of the early portable operating systems.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Microkernel OS: </a:t>
            </a:r>
            <a:r>
              <a:rPr lang="en-US" altLang="zh-TW" dirty="0"/>
              <a:t>an </a:t>
            </a:r>
            <a:r>
              <a:rPr lang="en-US" altLang="zh-TW" dirty="0" smtClean="0"/>
              <a:t>OS that only provides the </a:t>
            </a:r>
            <a:r>
              <a:rPr lang="en-US" altLang="zh-TW" dirty="0"/>
              <a:t>bare essential mechanisms that are necessary to interact with the hardware and manage threads and memory.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Higher-level OS </a:t>
            </a:r>
            <a:r>
              <a:rPr lang="en-US" altLang="zh-TW" dirty="0"/>
              <a:t>functions, such as managing file systems, the network stack, or scheduling policies, are delegated to user-level processes that communicate with the microkernel via interprocess communication mechanisms (usually messages</a:t>
            </a:r>
            <a:r>
              <a:rPr lang="en-US" altLang="zh-TW" dirty="0" smtClean="0"/>
              <a:t>).</a:t>
            </a:r>
          </a:p>
          <a:p>
            <a:pPr lvl="2"/>
            <a:r>
              <a:rPr lang="en-US" altLang="zh-TW" dirty="0" smtClean="0"/>
              <a:t>Mach (1985), MINIX (1987) are two early microkernel OSs.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2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PCB &amp; TCB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7240" y="1447800"/>
            <a:ext cx="7499176" cy="1909192"/>
          </a:xfrm>
        </p:spPr>
        <p:txBody>
          <a:bodyPr/>
          <a:lstStyle/>
          <a:p>
            <a:r>
              <a:rPr lang="en-US" altLang="zh-TW" dirty="0" smtClean="0"/>
              <a:t>Each PCB </a:t>
            </a:r>
            <a:r>
              <a:rPr lang="en-US" altLang="zh-TW" dirty="0"/>
              <a:t>contains one or </a:t>
            </a:r>
            <a:r>
              <a:rPr lang="en-US" altLang="zh-TW" dirty="0" smtClean="0"/>
              <a:t>more TCBs:</a:t>
            </a:r>
            <a:endParaRPr lang="en-US" altLang="zh-TW" dirty="0"/>
          </a:p>
          <a:p>
            <a:pPr lvl="1"/>
            <a:r>
              <a:rPr lang="en-US" altLang="zh-TW" dirty="0" smtClean="0"/>
              <a:t>Thread </a:t>
            </a:r>
            <a:r>
              <a:rPr lang="en-US" altLang="zh-TW" dirty="0"/>
              <a:t>ID</a:t>
            </a:r>
          </a:p>
          <a:p>
            <a:pPr lvl="1"/>
            <a:r>
              <a:rPr lang="en-US" altLang="zh-TW" dirty="0" smtClean="0"/>
              <a:t>Saved CPU registers</a:t>
            </a:r>
            <a:endParaRPr lang="en-US" altLang="zh-TW" dirty="0"/>
          </a:p>
          <a:p>
            <a:pPr lvl="1"/>
            <a:r>
              <a:rPr lang="en-US" altLang="zh-TW" dirty="0" smtClean="0"/>
              <a:t>Other </a:t>
            </a:r>
            <a:r>
              <a:rPr lang="en-US" altLang="zh-TW" dirty="0"/>
              <a:t>per-thread info (signal mask, scheduling parameters)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730963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7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36904" cy="1143000"/>
          </a:xfrm>
        </p:spPr>
        <p:txBody>
          <a:bodyPr/>
          <a:lstStyle/>
          <a:p>
            <a:pPr algn="ctr"/>
            <a:r>
              <a:rPr lang="en-US" altLang="zh-TW" dirty="0"/>
              <a:t>Single and Multithreaded Processes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7" y="1574276"/>
            <a:ext cx="7401881" cy="4951068"/>
          </a:xfrm>
        </p:spPr>
      </p:pic>
    </p:spTree>
    <p:extLst>
      <p:ext uri="{BB962C8B-B14F-4D97-AF65-F5344CB8AC3E}">
        <p14:creationId xmlns:p14="http://schemas.microsoft.com/office/powerpoint/2010/main" val="2730801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7768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Thread Sharing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65312"/>
            <a:ext cx="4104456" cy="4572000"/>
          </a:xfrm>
        </p:spPr>
        <p:txBody>
          <a:bodyPr/>
          <a:lstStyle/>
          <a:p>
            <a:r>
              <a:rPr lang="en-US" altLang="zh-TW" dirty="0"/>
              <a:t>Threads share:</a:t>
            </a:r>
          </a:p>
          <a:p>
            <a:pPr lvl="1"/>
            <a:r>
              <a:rPr lang="en-US" altLang="zh-TW" dirty="0" smtClean="0"/>
              <a:t>Text </a:t>
            </a:r>
            <a:r>
              <a:rPr lang="en-US" altLang="zh-TW" dirty="0"/>
              <a:t>segment (instructions)</a:t>
            </a:r>
          </a:p>
          <a:p>
            <a:pPr lvl="1"/>
            <a:r>
              <a:rPr lang="en-US" altLang="zh-TW" dirty="0" smtClean="0"/>
              <a:t>Data segment (static </a:t>
            </a:r>
            <a:r>
              <a:rPr lang="en-US" altLang="zh-TW" dirty="0"/>
              <a:t>and global data)</a:t>
            </a:r>
          </a:p>
          <a:p>
            <a:pPr lvl="1"/>
            <a:r>
              <a:rPr lang="en-US" altLang="zh-TW" dirty="0" smtClean="0"/>
              <a:t>BSS segment (uninitialized </a:t>
            </a:r>
            <a:r>
              <a:rPr lang="en-US" altLang="zh-TW" dirty="0"/>
              <a:t>data)</a:t>
            </a:r>
          </a:p>
          <a:p>
            <a:pPr lvl="1"/>
            <a:r>
              <a:rPr lang="en-US" altLang="zh-TW" dirty="0" smtClean="0"/>
              <a:t>Open </a:t>
            </a:r>
            <a:r>
              <a:rPr lang="en-US" altLang="zh-TW" dirty="0"/>
              <a:t>file descriptors</a:t>
            </a:r>
          </a:p>
          <a:p>
            <a:pPr lvl="1"/>
            <a:r>
              <a:rPr lang="en-US" altLang="zh-TW" dirty="0" smtClean="0"/>
              <a:t>Signals</a:t>
            </a:r>
            <a:endParaRPr lang="en-US" altLang="zh-TW" dirty="0"/>
          </a:p>
          <a:p>
            <a:pPr lvl="1"/>
            <a:r>
              <a:rPr lang="en-US" altLang="zh-TW" dirty="0" smtClean="0"/>
              <a:t>Current </a:t>
            </a:r>
            <a:r>
              <a:rPr lang="en-US" altLang="zh-TW" dirty="0"/>
              <a:t>working directory</a:t>
            </a:r>
          </a:p>
          <a:p>
            <a:pPr lvl="1"/>
            <a:r>
              <a:rPr lang="en-US" altLang="zh-TW" dirty="0" smtClean="0"/>
              <a:t>User </a:t>
            </a:r>
            <a:r>
              <a:rPr lang="en-US" altLang="zh-TW" dirty="0"/>
              <a:t>and group IDs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644008" y="1593304"/>
            <a:ext cx="424847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+mn-lt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0" lang="en-US" altLang="zh-TW" kern="0" dirty="0" smtClean="0"/>
              <a:t>Threads do not share:</a:t>
            </a:r>
          </a:p>
          <a:p>
            <a:pPr lvl="1"/>
            <a:r>
              <a:rPr lang="en-US" altLang="zh-TW" dirty="0"/>
              <a:t>Thread ID </a:t>
            </a:r>
          </a:p>
          <a:p>
            <a:pPr lvl="1"/>
            <a:r>
              <a:rPr lang="en-US" altLang="zh-TW" dirty="0" smtClean="0"/>
              <a:t>Saved CPU registers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Stack pointer</a:t>
            </a:r>
          </a:p>
          <a:p>
            <a:pPr lvl="1"/>
            <a:r>
              <a:rPr lang="en-US" altLang="zh-TW" dirty="0" smtClean="0"/>
              <a:t>Program counter </a:t>
            </a:r>
            <a:endParaRPr lang="en-US" altLang="zh-TW" dirty="0"/>
          </a:p>
          <a:p>
            <a:pPr lvl="1"/>
            <a:r>
              <a:rPr lang="en-US" altLang="zh-TW" dirty="0" smtClean="0"/>
              <a:t>Stack </a:t>
            </a:r>
            <a:r>
              <a:rPr lang="en-US" altLang="zh-TW" dirty="0"/>
              <a:t>(local variables, temporary variables, return addresses) </a:t>
            </a:r>
          </a:p>
          <a:p>
            <a:pPr lvl="1"/>
            <a:r>
              <a:rPr lang="en-US" altLang="zh-TW" dirty="0" smtClean="0"/>
              <a:t>Signal </a:t>
            </a:r>
            <a:r>
              <a:rPr lang="en-US" altLang="zh-TW" dirty="0"/>
              <a:t>mask </a:t>
            </a:r>
          </a:p>
          <a:p>
            <a:pPr lvl="1"/>
            <a:r>
              <a:rPr lang="en-US" altLang="zh-TW" dirty="0" smtClean="0"/>
              <a:t>Priority </a:t>
            </a:r>
            <a:r>
              <a:rPr lang="en-US" altLang="zh-TW" dirty="0"/>
              <a:t>(scheduling information)</a:t>
            </a:r>
            <a:endParaRPr kumimoji="0"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2914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25760"/>
            <a:ext cx="8136904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Advantage </a:t>
            </a:r>
            <a:r>
              <a:rPr lang="en-US" altLang="zh-TW" dirty="0"/>
              <a:t>of </a:t>
            </a:r>
            <a:r>
              <a:rPr lang="en-US" altLang="zh-TW" dirty="0" smtClean="0"/>
              <a:t>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447800"/>
            <a:ext cx="8136904" cy="5149552"/>
          </a:xfrm>
        </p:spPr>
        <p:txBody>
          <a:bodyPr/>
          <a:lstStyle/>
          <a:p>
            <a:r>
              <a:rPr lang="en-US" altLang="zh-TW" dirty="0"/>
              <a:t>Threads are more efficient</a:t>
            </a:r>
          </a:p>
          <a:p>
            <a:pPr lvl="1"/>
            <a:r>
              <a:rPr lang="en-US" altLang="zh-TW" dirty="0" smtClean="0"/>
              <a:t>Much </a:t>
            </a:r>
            <a:r>
              <a:rPr lang="en-US" altLang="zh-TW" dirty="0"/>
              <a:t>less overhead to create: no need to create new copy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memory </a:t>
            </a:r>
            <a:r>
              <a:rPr lang="en-US" altLang="zh-TW" dirty="0"/>
              <a:t>space, file descriptors, etc.</a:t>
            </a:r>
          </a:p>
          <a:p>
            <a:r>
              <a:rPr lang="en-US" altLang="zh-TW" dirty="0"/>
              <a:t>Sharing memory is easy (automatic)</a:t>
            </a:r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need to figure out inter-process communication mechanisms</a:t>
            </a:r>
          </a:p>
          <a:p>
            <a:r>
              <a:rPr lang="en-US" altLang="zh-TW" dirty="0"/>
              <a:t>Take advantage of multiple CPUs – just like processes</a:t>
            </a:r>
          </a:p>
          <a:p>
            <a:pPr lvl="1"/>
            <a:r>
              <a:rPr lang="en-US" altLang="zh-TW" dirty="0" smtClean="0"/>
              <a:t>Program </a:t>
            </a:r>
            <a:r>
              <a:rPr lang="en-US" altLang="zh-TW" dirty="0"/>
              <a:t>scales with increasing # of CPUs</a:t>
            </a:r>
          </a:p>
          <a:p>
            <a:pPr lvl="1"/>
            <a:r>
              <a:rPr lang="en-US" altLang="zh-TW" dirty="0" smtClean="0"/>
              <a:t>Take </a:t>
            </a:r>
            <a:r>
              <a:rPr lang="en-US" altLang="zh-TW" dirty="0"/>
              <a:t>advantage of multiple cores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66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25760"/>
            <a:ext cx="8136904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Thread Implementations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221560"/>
          </a:xfrm>
        </p:spPr>
        <p:txBody>
          <a:bodyPr/>
          <a:lstStyle/>
          <a:p>
            <a:r>
              <a:rPr lang="en-US" altLang="zh-TW" dirty="0" smtClean="0"/>
              <a:t>Kernel-level threads</a:t>
            </a:r>
            <a:endParaRPr lang="en-US" altLang="zh-TW" dirty="0"/>
          </a:p>
          <a:p>
            <a:pPr lvl="1"/>
            <a:r>
              <a:rPr lang="en-US" altLang="zh-TW" dirty="0" smtClean="0"/>
              <a:t>Threads </a:t>
            </a:r>
            <a:r>
              <a:rPr lang="en-US" altLang="zh-TW" dirty="0"/>
              <a:t>supported by operating system</a:t>
            </a:r>
          </a:p>
          <a:p>
            <a:pPr lvl="1"/>
            <a:r>
              <a:rPr lang="en-US" altLang="zh-TW" dirty="0" smtClean="0"/>
              <a:t>OS </a:t>
            </a:r>
            <a:r>
              <a:rPr lang="en-US" altLang="zh-TW" dirty="0"/>
              <a:t>handles scheduling, creation, synchronization</a:t>
            </a:r>
          </a:p>
          <a:p>
            <a:r>
              <a:rPr lang="en-US" altLang="zh-TW" dirty="0" smtClean="0"/>
              <a:t>User-level threads</a:t>
            </a:r>
            <a:endParaRPr lang="en-US" altLang="zh-TW" dirty="0"/>
          </a:p>
          <a:p>
            <a:pPr lvl="1"/>
            <a:r>
              <a:rPr lang="en-US" altLang="zh-TW" dirty="0" smtClean="0"/>
              <a:t>Library </a:t>
            </a:r>
            <a:r>
              <a:rPr lang="en-US" altLang="zh-TW" dirty="0"/>
              <a:t>with code for creation, termination, </a:t>
            </a:r>
            <a:r>
              <a:rPr lang="en-US" altLang="zh-TW" dirty="0" smtClean="0"/>
              <a:t>scheduling of threads</a:t>
            </a:r>
            <a:endParaRPr lang="en-US" altLang="zh-TW" dirty="0"/>
          </a:p>
          <a:p>
            <a:pPr lvl="1"/>
            <a:r>
              <a:rPr lang="en-US" altLang="zh-TW" dirty="0" smtClean="0"/>
              <a:t>Kernel </a:t>
            </a:r>
            <a:r>
              <a:rPr lang="en-US" altLang="zh-TW" dirty="0"/>
              <a:t>sees one execution context: </a:t>
            </a:r>
            <a:r>
              <a:rPr lang="en-US" altLang="zh-TW" dirty="0">
                <a:solidFill>
                  <a:srgbClr val="FF0000"/>
                </a:solidFill>
              </a:rPr>
              <a:t>one process</a:t>
            </a:r>
          </a:p>
          <a:p>
            <a:pPr lvl="1"/>
            <a:r>
              <a:rPr lang="en-US" altLang="zh-TW" dirty="0" smtClean="0"/>
              <a:t>May </a:t>
            </a:r>
            <a:r>
              <a:rPr lang="en-US" altLang="zh-TW" dirty="0"/>
              <a:t>or may not be </a:t>
            </a:r>
            <a:r>
              <a:rPr lang="en-US" altLang="zh-TW" dirty="0" smtClean="0"/>
              <a:t>preemptive</a:t>
            </a:r>
          </a:p>
          <a:p>
            <a:r>
              <a:rPr lang="en-US" altLang="zh-TW" dirty="0" smtClean="0"/>
              <a:t>Hybrid threading models</a:t>
            </a:r>
            <a:r>
              <a:rPr lang="en-US" altLang="zh-TW" dirty="0"/>
              <a:t>: </a:t>
            </a:r>
            <a:r>
              <a:rPr lang="en-US" altLang="zh-TW" dirty="0" smtClean="0"/>
              <a:t>use user-level </a:t>
            </a:r>
            <a:r>
              <a:rPr lang="en-US" altLang="zh-TW" dirty="0"/>
              <a:t>thread library on top of </a:t>
            </a:r>
            <a:r>
              <a:rPr lang="en-US" altLang="zh-TW" dirty="0" smtClean="0"/>
              <a:t> </a:t>
            </a:r>
            <a:r>
              <a:rPr lang="en-US" altLang="zh-TW" dirty="0"/>
              <a:t>kernel threads. </a:t>
            </a:r>
            <a:endParaRPr lang="en-US" altLang="zh-TW" dirty="0" smtClean="0"/>
          </a:p>
          <a:p>
            <a:pPr lvl="1"/>
            <a:r>
              <a:rPr lang="en-US" altLang="zh-TW" dirty="0"/>
              <a:t>1:1 – kernel threads only (1 user thread = 1 kernel </a:t>
            </a:r>
            <a:r>
              <a:rPr lang="en-US" altLang="zh-TW" dirty="0" smtClean="0"/>
              <a:t>thread)</a:t>
            </a:r>
          </a:p>
          <a:p>
            <a:pPr lvl="1"/>
            <a:r>
              <a:rPr lang="en-US" altLang="zh-TW" dirty="0" smtClean="0"/>
              <a:t>N:1 </a:t>
            </a:r>
            <a:r>
              <a:rPr lang="en-US" altLang="zh-TW" dirty="0"/>
              <a:t>– user threads only (N user threads on 1 kernel </a:t>
            </a:r>
            <a:r>
              <a:rPr lang="en-US" altLang="zh-TW" dirty="0" smtClean="0"/>
              <a:t>thread)</a:t>
            </a:r>
          </a:p>
          <a:p>
            <a:pPr lvl="1"/>
            <a:r>
              <a:rPr lang="en-US" altLang="zh-TW" dirty="0" smtClean="0"/>
              <a:t>N:M </a:t>
            </a:r>
            <a:r>
              <a:rPr lang="en-US" altLang="zh-TW" dirty="0"/>
              <a:t>– hybrid threading (N user threads on M kernel </a:t>
            </a:r>
            <a:r>
              <a:rPr lang="en-US" altLang="zh-TW" dirty="0" smtClean="0"/>
              <a:t>threads, N&gt;M)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0997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25760"/>
            <a:ext cx="8136904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User-Level 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149552"/>
          </a:xfrm>
        </p:spPr>
        <p:txBody>
          <a:bodyPr/>
          <a:lstStyle/>
          <a:p>
            <a:r>
              <a:rPr lang="en-US" altLang="zh-TW" dirty="0" smtClean="0"/>
              <a:t>Advantages:</a:t>
            </a:r>
            <a:endParaRPr lang="en-US" altLang="zh-TW" dirty="0"/>
          </a:p>
          <a:p>
            <a:pPr lvl="1"/>
            <a:r>
              <a:rPr lang="en-US" altLang="zh-TW" dirty="0" smtClean="0"/>
              <a:t>Low-cost</a:t>
            </a:r>
            <a:r>
              <a:rPr lang="en-US" altLang="zh-TW" dirty="0"/>
              <a:t>: user level operations </a:t>
            </a:r>
            <a:r>
              <a:rPr lang="en-US" altLang="zh-TW" dirty="0" smtClean="0"/>
              <a:t>without switching </a:t>
            </a:r>
            <a:r>
              <a:rPr lang="en-US" altLang="zh-TW" dirty="0"/>
              <a:t>to </a:t>
            </a:r>
            <a:r>
              <a:rPr lang="en-US" altLang="zh-TW" dirty="0" smtClean="0"/>
              <a:t>the kernel mode</a:t>
            </a:r>
            <a:endParaRPr lang="en-US" altLang="zh-TW" dirty="0"/>
          </a:p>
          <a:p>
            <a:pPr lvl="1"/>
            <a:r>
              <a:rPr lang="en-US" altLang="zh-TW" dirty="0" smtClean="0"/>
              <a:t>Scheduling </a:t>
            </a:r>
            <a:r>
              <a:rPr lang="en-US" altLang="zh-TW" dirty="0"/>
              <a:t>algorithms can be replaced easily &amp; </a:t>
            </a:r>
            <a:r>
              <a:rPr lang="en-US" altLang="zh-TW" dirty="0" smtClean="0"/>
              <a:t>customized </a:t>
            </a:r>
          </a:p>
          <a:p>
            <a:pPr lvl="2"/>
            <a:r>
              <a:rPr lang="en-US" altLang="zh-TW" dirty="0"/>
              <a:t>The </a:t>
            </a:r>
            <a:r>
              <a:rPr lang="en-US" altLang="zh-TW" dirty="0" smtClean="0"/>
              <a:t>thread library </a:t>
            </a:r>
            <a:r>
              <a:rPr lang="en-US" altLang="zh-TW" dirty="0"/>
              <a:t>can </a:t>
            </a:r>
            <a:r>
              <a:rPr lang="en-US" altLang="zh-TW" dirty="0" smtClean="0"/>
              <a:t>have </a:t>
            </a:r>
            <a:r>
              <a:rPr lang="en-US" altLang="zh-TW" dirty="0"/>
              <a:t>its own thread scheduling algorithm that is optimized to a specific </a:t>
            </a:r>
            <a:r>
              <a:rPr lang="en-US" altLang="zh-TW" dirty="0" smtClean="0"/>
              <a:t>job</a:t>
            </a:r>
          </a:p>
          <a:p>
            <a:pPr lvl="1"/>
            <a:r>
              <a:rPr lang="en-US" altLang="zh-TW" dirty="0" smtClean="0"/>
              <a:t>Greater </a:t>
            </a:r>
            <a:r>
              <a:rPr lang="en-US" altLang="zh-TW" dirty="0"/>
              <a:t>portability</a:t>
            </a:r>
          </a:p>
          <a:p>
            <a:r>
              <a:rPr lang="en-US" altLang="zh-TW" dirty="0" smtClean="0"/>
              <a:t>Disadvantages:</a:t>
            </a:r>
            <a:endParaRPr lang="en-US" altLang="zh-TW" dirty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a thread is blocked, all threads for the process are blocked</a:t>
            </a:r>
          </a:p>
          <a:p>
            <a:pPr lvl="2"/>
            <a:r>
              <a:rPr lang="en-US" altLang="zh-TW" dirty="0" smtClean="0"/>
              <a:t>Unless asynchronous I/O calls are supported</a:t>
            </a:r>
            <a:endParaRPr lang="en-US" altLang="zh-TW" dirty="0"/>
          </a:p>
          <a:p>
            <a:pPr lvl="1"/>
            <a:r>
              <a:rPr lang="en-US" altLang="zh-TW" dirty="0" smtClean="0"/>
              <a:t>Cannot </a:t>
            </a:r>
            <a:r>
              <a:rPr lang="en-US" altLang="zh-TW" dirty="0"/>
              <a:t>take advantage of </a:t>
            </a:r>
            <a:r>
              <a:rPr lang="en-US" altLang="zh-TW" dirty="0" smtClean="0"/>
              <a:t>multiprocessors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605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25760"/>
            <a:ext cx="8136904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POSIX Threads: </a:t>
            </a:r>
            <a:r>
              <a:rPr lang="en-US" altLang="zh-TW" dirty="0" err="1" smtClean="0"/>
              <a:t>pthreads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928992" cy="5005536"/>
          </a:xfrm>
        </p:spPr>
        <p:txBody>
          <a:bodyPr/>
          <a:lstStyle/>
          <a:p>
            <a:r>
              <a:rPr lang="en-US" altLang="zh-TW" dirty="0" smtClean="0"/>
              <a:t>POSIX.1c</a:t>
            </a:r>
            <a:r>
              <a:rPr lang="en-US" altLang="zh-TW" dirty="0"/>
              <a:t>, Threads </a:t>
            </a:r>
            <a:r>
              <a:rPr lang="en-US" altLang="zh-TW" dirty="0" smtClean="0"/>
              <a:t>extensions (IEEE </a:t>
            </a:r>
            <a:r>
              <a:rPr lang="en-US" altLang="zh-TW" dirty="0" err="1"/>
              <a:t>Std</a:t>
            </a:r>
            <a:r>
              <a:rPr lang="en-US" altLang="zh-TW" dirty="0"/>
              <a:t> 1003.1c-1995)</a:t>
            </a:r>
          </a:p>
          <a:p>
            <a:pPr lvl="1"/>
            <a:r>
              <a:rPr lang="en-US" altLang="zh-TW" dirty="0" smtClean="0"/>
              <a:t>Defines </a:t>
            </a:r>
            <a:r>
              <a:rPr lang="en-US" altLang="zh-TW" dirty="0"/>
              <a:t>API for managing threads</a:t>
            </a:r>
          </a:p>
          <a:p>
            <a:pPr lvl="2"/>
            <a:r>
              <a:rPr lang="en-US" altLang="zh-TW" dirty="0" smtClean="0"/>
              <a:t>Linux, Solaris</a:t>
            </a:r>
            <a:r>
              <a:rPr lang="en-US" altLang="zh-TW" dirty="0"/>
              <a:t>, Mac OS X, </a:t>
            </a:r>
            <a:r>
              <a:rPr lang="en-US" altLang="zh-TW" dirty="0" err="1"/>
              <a:t>NetBSD</a:t>
            </a:r>
            <a:r>
              <a:rPr lang="en-US" altLang="zh-TW" dirty="0"/>
              <a:t>, </a:t>
            </a:r>
            <a:r>
              <a:rPr lang="en-US" altLang="zh-TW" dirty="0" smtClean="0"/>
              <a:t>FreeBSD all support </a:t>
            </a:r>
            <a:r>
              <a:rPr lang="en-US" altLang="zh-TW" dirty="0" err="1" smtClean="0"/>
              <a:t>pthreads</a:t>
            </a:r>
            <a:endParaRPr lang="en-US" altLang="zh-TW" dirty="0"/>
          </a:p>
          <a:p>
            <a:pPr lvl="2"/>
            <a:r>
              <a:rPr lang="en-US" altLang="zh-TW" dirty="0" smtClean="0"/>
              <a:t>Microsoft Windows: </a:t>
            </a:r>
            <a:r>
              <a:rPr lang="en-US" altLang="zh-TW" dirty="0" err="1" smtClean="0"/>
              <a:t>pthread</a:t>
            </a:r>
            <a:r>
              <a:rPr lang="en-US" altLang="zh-TW" dirty="0" smtClean="0"/>
              <a:t> API </a:t>
            </a:r>
            <a:r>
              <a:rPr lang="en-US" altLang="zh-TW" dirty="0"/>
              <a:t>library on top of </a:t>
            </a:r>
            <a:r>
              <a:rPr lang="en-US" altLang="zh-TW" dirty="0" smtClean="0"/>
              <a:t>Win32 API</a:t>
            </a:r>
          </a:p>
          <a:p>
            <a:r>
              <a:rPr lang="en-US" altLang="zh-TW" dirty="0" smtClean="0"/>
              <a:t>Thread </a:t>
            </a:r>
            <a:r>
              <a:rPr lang="en-US" altLang="zh-TW" dirty="0"/>
              <a:t>life cycle management </a:t>
            </a:r>
            <a:r>
              <a:rPr lang="en-US" altLang="zh-TW" dirty="0" smtClean="0"/>
              <a:t>APIs include:</a:t>
            </a:r>
          </a:p>
          <a:p>
            <a:pPr lvl="1"/>
            <a:r>
              <a:rPr lang="en-US" altLang="zh-TW" dirty="0"/>
              <a:t>pthread_attr_init(): </a:t>
            </a:r>
            <a:r>
              <a:rPr lang="en-US" altLang="zh-TW" dirty="0" smtClean="0"/>
              <a:t>initializes thread attributes</a:t>
            </a:r>
            <a:endParaRPr lang="en-US" altLang="zh-TW" dirty="0"/>
          </a:p>
          <a:p>
            <a:pPr lvl="1"/>
            <a:r>
              <a:rPr lang="en-US" altLang="zh-TW" dirty="0" err="1"/>
              <a:t>pthread_create</a:t>
            </a:r>
            <a:r>
              <a:rPr lang="en-US" altLang="zh-TW" dirty="0"/>
              <a:t>(): </a:t>
            </a:r>
            <a:r>
              <a:rPr lang="en-US" altLang="zh-TW" dirty="0" smtClean="0"/>
              <a:t>creates a new thread</a:t>
            </a:r>
            <a:endParaRPr lang="en-US" altLang="zh-TW" dirty="0"/>
          </a:p>
          <a:p>
            <a:pPr lvl="1"/>
            <a:r>
              <a:rPr lang="en-US" altLang="zh-TW" dirty="0" err="1"/>
              <a:t>pthread_join</a:t>
            </a:r>
            <a:r>
              <a:rPr lang="en-US" altLang="zh-TW" dirty="0"/>
              <a:t>(): </a:t>
            </a:r>
            <a:r>
              <a:rPr lang="en-US" altLang="zh-TW" dirty="0" smtClean="0"/>
              <a:t>waits </a:t>
            </a:r>
            <a:r>
              <a:rPr lang="en-US" altLang="zh-TW" dirty="0"/>
              <a:t>for </a:t>
            </a:r>
            <a:r>
              <a:rPr lang="en-US" altLang="zh-TW" dirty="0" smtClean="0"/>
              <a:t>termination of other thread in the same process</a:t>
            </a:r>
          </a:p>
          <a:p>
            <a:pPr lvl="1"/>
            <a:r>
              <a:rPr lang="en-US" altLang="zh-TW" dirty="0" err="1" smtClean="0"/>
              <a:t>pthread_exit</a:t>
            </a:r>
            <a:r>
              <a:rPr lang="en-US" altLang="zh-TW" dirty="0"/>
              <a:t>(): </a:t>
            </a:r>
            <a:r>
              <a:rPr lang="en-US" altLang="zh-TW" dirty="0" smtClean="0"/>
              <a:t>terminates </a:t>
            </a:r>
            <a:r>
              <a:rPr lang="en-US" altLang="zh-TW" dirty="0"/>
              <a:t>the calling </a:t>
            </a:r>
            <a:r>
              <a:rPr lang="en-US" altLang="zh-TW" dirty="0" smtClean="0"/>
              <a:t>thread itself</a:t>
            </a:r>
            <a:endParaRPr lang="en-US" altLang="zh-TW" dirty="0"/>
          </a:p>
          <a:p>
            <a:pPr lvl="1"/>
            <a:r>
              <a:rPr lang="en-US" altLang="zh-TW" dirty="0" err="1"/>
              <a:t>pthread_cancel</a:t>
            </a:r>
            <a:r>
              <a:rPr lang="en-US" altLang="zh-TW" dirty="0"/>
              <a:t>(): </a:t>
            </a:r>
            <a:r>
              <a:rPr lang="en-US" altLang="zh-TW" dirty="0" smtClean="0"/>
              <a:t>terminates </a:t>
            </a:r>
            <a:r>
              <a:rPr lang="en-US" altLang="zh-TW" dirty="0"/>
              <a:t>a target thread</a:t>
            </a:r>
          </a:p>
          <a:p>
            <a:r>
              <a:rPr lang="en-US" altLang="zh-TW" dirty="0"/>
              <a:t>All </a:t>
            </a:r>
            <a:r>
              <a:rPr lang="en-US" altLang="zh-TW" dirty="0" err="1"/>
              <a:t>pthread</a:t>
            </a:r>
            <a:r>
              <a:rPr lang="en-US" altLang="zh-TW" dirty="0"/>
              <a:t> functions must be compiled and linked with </a:t>
            </a:r>
            <a:endParaRPr lang="en-US" altLang="zh-TW" dirty="0" smtClean="0"/>
          </a:p>
          <a:p>
            <a:pPr marL="593725" lvl="2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pthread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option.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514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197768"/>
            <a:ext cx="8136904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Concurrent Threads / Processes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47800"/>
            <a:ext cx="8280920" cy="5149552"/>
          </a:xfrm>
        </p:spPr>
        <p:txBody>
          <a:bodyPr/>
          <a:lstStyle/>
          <a:p>
            <a:r>
              <a:rPr lang="en-US" altLang="zh-TW" dirty="0"/>
              <a:t>Threads (or processes) are concurrent if they exist at the same time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Concurrent threads </a:t>
            </a:r>
            <a:r>
              <a:rPr lang="en-US" altLang="zh-TW" dirty="0"/>
              <a:t>(or processes) </a:t>
            </a:r>
            <a:r>
              <a:rPr lang="en-US" altLang="zh-TW" dirty="0" smtClean="0"/>
              <a:t>can be either </a:t>
            </a:r>
            <a:r>
              <a:rPr lang="en-US" altLang="zh-TW" dirty="0" smtClean="0">
                <a:solidFill>
                  <a:srgbClr val="FF0000"/>
                </a:solidFill>
              </a:rPr>
              <a:t>independent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FF0000"/>
                </a:solidFill>
              </a:rPr>
              <a:t>cooperating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Independent threads </a:t>
            </a:r>
            <a:r>
              <a:rPr lang="en-US" altLang="zh-TW" dirty="0"/>
              <a:t>(or processes) </a:t>
            </a:r>
            <a:r>
              <a:rPr lang="en-US" altLang="zh-TW" dirty="0" smtClean="0"/>
              <a:t>have </a:t>
            </a:r>
            <a:r>
              <a:rPr lang="en-US" altLang="zh-TW" dirty="0"/>
              <a:t>no </a:t>
            </a:r>
            <a:r>
              <a:rPr lang="en-US" altLang="zh-TW" dirty="0" smtClean="0"/>
              <a:t>dependency </a:t>
            </a:r>
            <a:r>
              <a:rPr lang="en-US" altLang="zh-TW" dirty="0"/>
              <a:t>on each </a:t>
            </a:r>
            <a:r>
              <a:rPr lang="en-US" altLang="zh-TW" dirty="0" smtClean="0"/>
              <a:t>other. </a:t>
            </a:r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does not affect a thread whether another </a:t>
            </a:r>
            <a:r>
              <a:rPr lang="en-US" altLang="zh-TW" dirty="0" smtClean="0"/>
              <a:t>thread (</a:t>
            </a:r>
            <a:r>
              <a:rPr lang="en-US" altLang="zh-TW" dirty="0"/>
              <a:t>o</a:t>
            </a:r>
            <a:r>
              <a:rPr lang="en-US" altLang="zh-TW" dirty="0" smtClean="0"/>
              <a:t>r process) </a:t>
            </a:r>
            <a:r>
              <a:rPr lang="en-US" altLang="zh-TW" dirty="0"/>
              <a:t>exists or not.</a:t>
            </a:r>
          </a:p>
          <a:p>
            <a:pPr lvl="1"/>
            <a:r>
              <a:rPr lang="en-US" altLang="zh-TW" dirty="0"/>
              <a:t>Cooperating </a:t>
            </a:r>
            <a:r>
              <a:rPr lang="en-US" altLang="zh-TW" dirty="0" smtClean="0"/>
              <a:t>threads </a:t>
            </a:r>
            <a:r>
              <a:rPr lang="en-US" altLang="zh-TW" dirty="0"/>
              <a:t>(or processes) </a:t>
            </a:r>
            <a:r>
              <a:rPr lang="en-US" altLang="zh-TW" dirty="0" smtClean="0"/>
              <a:t>can </a:t>
            </a:r>
            <a:r>
              <a:rPr lang="en-US" altLang="zh-TW" dirty="0"/>
              <a:t>affect </a:t>
            </a:r>
            <a:r>
              <a:rPr lang="en-US" altLang="zh-TW" dirty="0" smtClean="0"/>
              <a:t>and be affected by the executions </a:t>
            </a:r>
            <a:r>
              <a:rPr lang="en-US" altLang="zh-TW" dirty="0"/>
              <a:t>of </a:t>
            </a:r>
            <a:r>
              <a:rPr lang="en-US" altLang="zh-TW" dirty="0" smtClean="0"/>
              <a:t>other cooperating threads (processes.)</a:t>
            </a:r>
            <a:endParaRPr lang="en-US" altLang="zh-TW" dirty="0"/>
          </a:p>
          <a:p>
            <a:pPr lvl="2"/>
            <a:r>
              <a:rPr lang="en-US" altLang="zh-TW" dirty="0" smtClean="0"/>
              <a:t>Cooperating threads (or processes) </a:t>
            </a:r>
            <a:r>
              <a:rPr lang="en-US" altLang="zh-TW" dirty="0"/>
              <a:t>need </a:t>
            </a:r>
            <a:r>
              <a:rPr lang="en-US" altLang="zh-TW" dirty="0" smtClean="0"/>
              <a:t>to interact with each other </a:t>
            </a:r>
            <a:r>
              <a:rPr lang="en-US" altLang="zh-TW" dirty="0" smtClean="0"/>
              <a:t>through</a:t>
            </a:r>
            <a:r>
              <a:rPr lang="en-US" altLang="zh-TW" dirty="0" smtClean="0"/>
              <a:t> </a:t>
            </a:r>
            <a:r>
              <a:rPr lang="en-US" altLang="zh-TW" dirty="0" smtClean="0"/>
              <a:t>some </a:t>
            </a:r>
            <a:r>
              <a:rPr lang="en-US" altLang="zh-TW" dirty="0" smtClean="0">
                <a:solidFill>
                  <a:srgbClr val="FF0000"/>
                </a:solidFill>
              </a:rPr>
              <a:t>synchronization mechanisms </a:t>
            </a:r>
            <a:r>
              <a:rPr lang="en-US" altLang="zh-TW" dirty="0" smtClean="0"/>
              <a:t>so </a:t>
            </a:r>
            <a:r>
              <a:rPr lang="en-US" altLang="zh-TW" dirty="0"/>
              <a:t>that their relative order of execution </a:t>
            </a:r>
            <a:r>
              <a:rPr lang="en-US" altLang="zh-TW" dirty="0" smtClean="0"/>
              <a:t>can be </a:t>
            </a:r>
            <a:r>
              <a:rPr lang="en-US" altLang="zh-TW" dirty="0"/>
              <a:t>guaranteed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66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Race Condition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293568"/>
          </a:xfrm>
        </p:spPr>
        <p:txBody>
          <a:bodyPr/>
          <a:lstStyle/>
          <a:p>
            <a:r>
              <a:rPr lang="en-US" altLang="zh-TW" dirty="0" smtClean="0"/>
              <a:t>Cooperating threads may access shared data simultaneously.</a:t>
            </a:r>
          </a:p>
          <a:p>
            <a:pPr lvl="1"/>
            <a:r>
              <a:rPr lang="en-US" altLang="zh-TW" dirty="0" smtClean="0"/>
              <a:t>If the </a:t>
            </a:r>
            <a:r>
              <a:rPr lang="en-US" altLang="zh-TW" dirty="0" smtClean="0">
                <a:solidFill>
                  <a:srgbClr val="FF0000"/>
                </a:solidFill>
              </a:rPr>
              <a:t>consistent</a:t>
            </a:r>
            <a:r>
              <a:rPr lang="en-US" altLang="zh-TW" dirty="0" smtClean="0"/>
              <a:t> result depends on some specific data access orders, the </a:t>
            </a:r>
            <a:r>
              <a:rPr lang="en-US" altLang="zh-TW" dirty="0" smtClean="0">
                <a:solidFill>
                  <a:srgbClr val="FF0000"/>
                </a:solidFill>
              </a:rPr>
              <a:t>race condition </a:t>
            </a:r>
            <a:r>
              <a:rPr lang="en-US" altLang="zh-TW" dirty="0" smtClean="0"/>
              <a:t>may occur.</a:t>
            </a:r>
          </a:p>
          <a:p>
            <a:pPr lvl="1"/>
            <a:r>
              <a:rPr lang="en-US" altLang="zh-TW" dirty="0"/>
              <a:t>Data consistency is maintained by synchronization mechanisms to ensure orderly execution of cooperating threads </a:t>
            </a:r>
            <a:r>
              <a:rPr lang="en-US" altLang="zh-TW" dirty="0" smtClean="0"/>
              <a:t>(processes.)</a:t>
            </a:r>
          </a:p>
          <a:p>
            <a:r>
              <a:rPr lang="en-US" altLang="zh-TW" dirty="0" smtClean="0"/>
              <a:t>A race condition example</a:t>
            </a:r>
            <a:endParaRPr lang="en-US" altLang="zh-TW" dirty="0"/>
          </a:p>
          <a:p>
            <a:pPr lvl="1"/>
            <a:r>
              <a:rPr lang="en-US" altLang="zh-TW" dirty="0" smtClean="0"/>
              <a:t>Assume that your </a:t>
            </a:r>
            <a:r>
              <a:rPr lang="en-US" altLang="zh-TW" dirty="0"/>
              <a:t>current bank balance is $1,000.</a:t>
            </a:r>
          </a:p>
          <a:p>
            <a:pPr lvl="1"/>
            <a:r>
              <a:rPr lang="en-US" altLang="zh-TW" dirty="0"/>
              <a:t>W</a:t>
            </a:r>
            <a:r>
              <a:rPr lang="en-US" altLang="zh-TW" dirty="0" smtClean="0"/>
              <a:t>hen withdraw </a:t>
            </a:r>
            <a:r>
              <a:rPr lang="en-US" altLang="zh-TW" dirty="0"/>
              <a:t>$500 from an ATM machine while a $5,000 direct </a:t>
            </a:r>
            <a:r>
              <a:rPr lang="en-US" altLang="zh-TW" dirty="0" smtClean="0"/>
              <a:t>deposit is </a:t>
            </a:r>
            <a:r>
              <a:rPr lang="en-US" altLang="zh-TW" dirty="0"/>
              <a:t>coming </a:t>
            </a:r>
            <a:r>
              <a:rPr lang="en-US" altLang="zh-TW" dirty="0" smtClean="0"/>
              <a:t>in at the same time.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The possible new balances are </a:t>
            </a:r>
            <a:r>
              <a:rPr lang="en-US" altLang="zh-TW" dirty="0" smtClean="0">
                <a:solidFill>
                  <a:srgbClr val="FF0000"/>
                </a:solidFill>
              </a:rPr>
              <a:t>$5500 </a:t>
            </a:r>
            <a:r>
              <a:rPr lang="en-US" altLang="zh-TW" dirty="0" smtClean="0"/>
              <a:t>$500 $6000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90" y="5137118"/>
            <a:ext cx="4738749" cy="124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2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Critical Sections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 </a:t>
            </a:r>
            <a:r>
              <a:rPr lang="en-US" altLang="zh-TW" dirty="0"/>
              <a:t>typically occurs when two or more </a:t>
            </a:r>
            <a:r>
              <a:rPr lang="en-US" altLang="zh-TW" dirty="0" smtClean="0"/>
              <a:t>cooperating </a:t>
            </a:r>
            <a:r>
              <a:rPr lang="en-US" altLang="zh-TW" dirty="0"/>
              <a:t>threads </a:t>
            </a:r>
            <a:r>
              <a:rPr lang="en-US" altLang="zh-TW" dirty="0" smtClean="0"/>
              <a:t>try </a:t>
            </a:r>
            <a:r>
              <a:rPr lang="en-US" altLang="zh-TW" dirty="0"/>
              <a:t>to </a:t>
            </a:r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and/or write </a:t>
            </a:r>
            <a:r>
              <a:rPr lang="en-US" altLang="zh-TW" dirty="0"/>
              <a:t>the </a:t>
            </a:r>
            <a:r>
              <a:rPr lang="en-US" altLang="zh-TW" dirty="0" smtClean="0"/>
              <a:t>shared data concurrently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regions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a program that try to access shared resources and cause race conditions are called </a:t>
            </a:r>
            <a:r>
              <a:rPr lang="en-US" altLang="zh-TW" dirty="0" smtClean="0">
                <a:solidFill>
                  <a:srgbClr val="FF0000"/>
                </a:solidFill>
              </a:rPr>
              <a:t>critical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sections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CS</a:t>
            </a:r>
            <a:r>
              <a:rPr lang="en-US" altLang="zh-TW" dirty="0" smtClean="0"/>
              <a:t>.) </a:t>
            </a:r>
          </a:p>
          <a:p>
            <a:r>
              <a:rPr lang="en-US" altLang="zh-TW" dirty="0" smtClean="0"/>
              <a:t>It is possible to </a:t>
            </a:r>
            <a:r>
              <a:rPr lang="en-US" altLang="zh-TW" dirty="0"/>
              <a:t>avoid race </a:t>
            </a:r>
            <a:r>
              <a:rPr lang="en-US" altLang="zh-TW" dirty="0" smtClean="0"/>
              <a:t>conditions by allowing </a:t>
            </a:r>
            <a:r>
              <a:rPr lang="en-US" altLang="zh-TW" dirty="0"/>
              <a:t>only one thread at a time </a:t>
            </a:r>
            <a:r>
              <a:rPr lang="en-US" altLang="zh-TW" dirty="0" smtClean="0"/>
              <a:t>to execute </a:t>
            </a:r>
            <a:r>
              <a:rPr lang="en-US" altLang="zh-TW" dirty="0"/>
              <a:t>within a </a:t>
            </a:r>
            <a:r>
              <a:rPr lang="en-US" altLang="zh-TW" dirty="0" smtClean="0">
                <a:solidFill>
                  <a:srgbClr val="FF0000"/>
                </a:solidFill>
              </a:rPr>
              <a:t>CS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Race </a:t>
            </a:r>
            <a:r>
              <a:rPr lang="en-US" altLang="zh-TW" dirty="0"/>
              <a:t>conditions </a:t>
            </a:r>
            <a:r>
              <a:rPr lang="en-US" altLang="zh-TW" dirty="0" smtClean="0"/>
              <a:t>can be avoided by using locks with CSs.</a:t>
            </a:r>
          </a:p>
          <a:p>
            <a:pPr lvl="1"/>
            <a:r>
              <a:rPr lang="en-US" altLang="zh-TW" dirty="0" smtClean="0"/>
              <a:t>A thread must acquire the associated lock before entering a </a:t>
            </a:r>
            <a:r>
              <a:rPr lang="en-US" altLang="zh-TW" dirty="0" smtClean="0">
                <a:solidFill>
                  <a:srgbClr val="FF0000"/>
                </a:solidFill>
              </a:rPr>
              <a:t>CS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pPr lvl="2"/>
            <a:r>
              <a:rPr lang="en-US" altLang="zh-TW" dirty="0" smtClean="0"/>
              <a:t>On exit a CS, a thread must release the associated lock.</a:t>
            </a:r>
          </a:p>
          <a:p>
            <a:pPr lvl="1"/>
            <a:r>
              <a:rPr lang="en-US" altLang="zh-TW" dirty="0" smtClean="0"/>
              <a:t>If the associated lock is not ready, the acquiring thread must be blocked.</a:t>
            </a:r>
          </a:p>
        </p:txBody>
      </p:sp>
    </p:spTree>
    <p:extLst>
      <p:ext uri="{BB962C8B-B14F-4D97-AF65-F5344CB8AC3E}">
        <p14:creationId xmlns:p14="http://schemas.microsoft.com/office/powerpoint/2010/main" val="44436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Introduction -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4572000"/>
          </a:xfrm>
        </p:spPr>
        <p:txBody>
          <a:bodyPr/>
          <a:lstStyle/>
          <a:p>
            <a:r>
              <a:rPr lang="en-US" altLang="zh-TW" dirty="0" smtClean="0"/>
              <a:t>Personal Computer Operating Systems:</a:t>
            </a:r>
          </a:p>
          <a:p>
            <a:pPr lvl="1"/>
            <a:r>
              <a:rPr lang="en-US" altLang="zh-TW" dirty="0" smtClean="0"/>
              <a:t>CP/M (1971~1975):  </a:t>
            </a:r>
            <a:r>
              <a:rPr lang="en-US" altLang="zh-TW" dirty="0"/>
              <a:t>dominant OS for 8080 family of machines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IBM PC and Microsoft DOS (1980s)</a:t>
            </a:r>
          </a:p>
          <a:p>
            <a:pPr lvl="1"/>
            <a:r>
              <a:rPr lang="en-US" altLang="zh-TW" dirty="0" smtClean="0"/>
              <a:t>Microsoft Windows series (1990~)</a:t>
            </a:r>
          </a:p>
          <a:p>
            <a:pPr lvl="2"/>
            <a:r>
              <a:rPr lang="en-US" altLang="zh-TW" dirty="0" smtClean="0"/>
              <a:t>Windows 3.0, Windows NT, Windows 95, ….</a:t>
            </a:r>
          </a:p>
          <a:p>
            <a:pPr lvl="1"/>
            <a:r>
              <a:rPr lang="en-US" altLang="zh-TW" dirty="0" smtClean="0"/>
              <a:t>Open Source OSs (1990~)</a:t>
            </a:r>
          </a:p>
          <a:p>
            <a:pPr lvl="2"/>
            <a:r>
              <a:rPr lang="en-US" altLang="zh-TW" dirty="0" smtClean="0"/>
              <a:t>Linux</a:t>
            </a:r>
            <a:r>
              <a:rPr lang="en-US" altLang="zh-TW" dirty="0"/>
              <a:t>, FreeBSD, </a:t>
            </a:r>
            <a:r>
              <a:rPr lang="en-US" altLang="zh-TW" dirty="0" err="1"/>
              <a:t>NetBSD</a:t>
            </a:r>
            <a:r>
              <a:rPr lang="en-US" altLang="zh-TW" dirty="0"/>
              <a:t>, </a:t>
            </a:r>
            <a:r>
              <a:rPr lang="en-US" altLang="zh-TW" dirty="0" err="1" smtClean="0"/>
              <a:t>OpenBSD</a:t>
            </a:r>
            <a:endParaRPr lang="en-US" altLang="zh-TW" dirty="0" smtClean="0"/>
          </a:p>
          <a:p>
            <a:r>
              <a:rPr lang="en-US" altLang="zh-TW" dirty="0" smtClean="0"/>
              <a:t>Mobile Computer Operating Systems (2000~):</a:t>
            </a:r>
          </a:p>
          <a:p>
            <a:pPr lvl="1"/>
            <a:r>
              <a:rPr lang="en-US" altLang="zh-TW" dirty="0"/>
              <a:t> iOS, Android, BlackBerry OS, Windows Mobile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753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Critical Section with Lock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8757208" cy="3312368"/>
          </a:xfrm>
        </p:spPr>
      </p:pic>
      <p:sp>
        <p:nvSpPr>
          <p:cNvPr id="5" name="文字方塊 4"/>
          <p:cNvSpPr txBox="1"/>
          <p:nvPr/>
        </p:nvSpPr>
        <p:spPr>
          <a:xfrm>
            <a:off x="1835696" y="573325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 smtClean="0"/>
              <a:t>consistent new </a:t>
            </a:r>
            <a:r>
              <a:rPr lang="en-US" altLang="zh-TW" sz="2400" dirty="0"/>
              <a:t>balances are </a:t>
            </a:r>
            <a:r>
              <a:rPr lang="en-US" altLang="zh-TW" sz="2400" dirty="0">
                <a:solidFill>
                  <a:srgbClr val="FF0000"/>
                </a:solidFill>
              </a:rPr>
              <a:t>$5500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711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Features of CS Problem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221560"/>
          </a:xfrm>
        </p:spPr>
        <p:txBody>
          <a:bodyPr/>
          <a:lstStyle/>
          <a:p>
            <a:r>
              <a:rPr lang="en-US" altLang="zh-TW" dirty="0" smtClean="0"/>
              <a:t>Mutual </a:t>
            </a:r>
            <a:r>
              <a:rPr lang="en-US" altLang="zh-TW" dirty="0"/>
              <a:t>exclusion: </a:t>
            </a:r>
          </a:p>
          <a:p>
            <a:pPr lvl="1"/>
            <a:r>
              <a:rPr lang="en-US" altLang="zh-TW" dirty="0" smtClean="0"/>
              <a:t>No more than one thread </a:t>
            </a:r>
            <a:r>
              <a:rPr lang="en-US" altLang="zh-TW" dirty="0"/>
              <a:t>may be inside the same </a:t>
            </a:r>
            <a:r>
              <a:rPr lang="en-US" altLang="zh-TW" dirty="0" smtClean="0"/>
              <a:t>CSs simultaneously.</a:t>
            </a:r>
            <a:endParaRPr lang="en-US" altLang="zh-TW" dirty="0"/>
          </a:p>
          <a:p>
            <a:r>
              <a:rPr lang="en-US" altLang="zh-TW" dirty="0" smtClean="0"/>
              <a:t>Progress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/>
              <a:t>No thread running outside its critical section may block </a:t>
            </a:r>
            <a:r>
              <a:rPr lang="en-US" altLang="zh-TW" dirty="0" smtClean="0"/>
              <a:t>others.</a:t>
            </a:r>
            <a:endParaRPr lang="en-US" altLang="zh-TW" dirty="0"/>
          </a:p>
          <a:p>
            <a:pPr lvl="1"/>
            <a:r>
              <a:rPr lang="en-US" altLang="zh-TW" dirty="0" smtClean="0"/>
              <a:t>If no thread in CS, then </a:t>
            </a:r>
            <a:r>
              <a:rPr lang="en-US" altLang="zh-TW" dirty="0"/>
              <a:t>the next </a:t>
            </a:r>
            <a:r>
              <a:rPr lang="en-US" altLang="zh-TW" dirty="0" smtClean="0"/>
              <a:t>thread </a:t>
            </a:r>
            <a:r>
              <a:rPr lang="en-US" altLang="zh-TW" dirty="0"/>
              <a:t>that will enter the </a:t>
            </a:r>
            <a:r>
              <a:rPr lang="en-US" altLang="zh-TW" dirty="0" smtClean="0"/>
              <a:t>CS </a:t>
            </a:r>
            <a:r>
              <a:rPr lang="en-US" altLang="zh-TW" dirty="0"/>
              <a:t>must be decided in finite time.</a:t>
            </a:r>
          </a:p>
          <a:p>
            <a:r>
              <a:rPr lang="en-US" altLang="zh-TW" dirty="0" smtClean="0"/>
              <a:t>Bounded </a:t>
            </a:r>
            <a:r>
              <a:rPr lang="en-US" altLang="zh-TW" dirty="0"/>
              <a:t>waiting: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 </a:t>
            </a:r>
            <a:r>
              <a:rPr lang="en-US" altLang="zh-TW" dirty="0"/>
              <a:t>thread should wait forever to enter a critical </a:t>
            </a:r>
            <a:r>
              <a:rPr lang="en-US" altLang="zh-TW" dirty="0" smtClean="0"/>
              <a:t>section.</a:t>
            </a:r>
            <a:endParaRPr lang="en-US" altLang="zh-TW" dirty="0"/>
          </a:p>
          <a:p>
            <a:r>
              <a:rPr lang="en-US" altLang="zh-TW" dirty="0" smtClean="0"/>
              <a:t>A </a:t>
            </a:r>
            <a:r>
              <a:rPr lang="en-US" altLang="zh-TW" dirty="0"/>
              <a:t>good solution will make no assumptions on:</a:t>
            </a:r>
          </a:p>
          <a:p>
            <a:pPr lvl="1"/>
            <a:r>
              <a:rPr lang="en-US" altLang="zh-TW" dirty="0" smtClean="0"/>
              <a:t>the number of </a:t>
            </a:r>
            <a:r>
              <a:rPr lang="en-US" altLang="zh-TW" dirty="0"/>
              <a:t>processors</a:t>
            </a:r>
          </a:p>
          <a:p>
            <a:pPr lvl="1"/>
            <a:r>
              <a:rPr lang="en-US" altLang="zh-TW" dirty="0" smtClean="0"/>
              <a:t>the number of </a:t>
            </a:r>
            <a:r>
              <a:rPr lang="en-US" altLang="zh-TW" dirty="0"/>
              <a:t>threads/processes</a:t>
            </a:r>
          </a:p>
          <a:p>
            <a:pPr lvl="1"/>
            <a:r>
              <a:rPr lang="en-US" altLang="zh-TW" dirty="0" smtClean="0"/>
              <a:t>the relative </a:t>
            </a:r>
            <a:r>
              <a:rPr lang="en-US" altLang="zh-TW" dirty="0"/>
              <a:t>speed of </a:t>
            </a:r>
            <a:r>
              <a:rPr lang="en-US" altLang="zh-TW" dirty="0" smtClean="0"/>
              <a:t>threads/processes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08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Peterson’s Algorithm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195736" y="1700808"/>
            <a:ext cx="54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Shared </a:t>
            </a:r>
            <a:r>
              <a:rPr lang="en-US" altLang="zh-TW" sz="2000" dirty="0" smtClean="0"/>
              <a:t>Data {</a:t>
            </a:r>
            <a:endParaRPr lang="en-US" altLang="zh-TW" sz="2000" dirty="0"/>
          </a:p>
          <a:p>
            <a:r>
              <a:rPr lang="en-US" altLang="zh-TW" sz="2000" dirty="0" smtClean="0"/>
              <a:t>	int </a:t>
            </a:r>
            <a:r>
              <a:rPr lang="en-US" altLang="zh-TW" sz="2000" dirty="0"/>
              <a:t>turn; </a:t>
            </a:r>
          </a:p>
          <a:p>
            <a:r>
              <a:rPr lang="en-US" altLang="zh-TW" sz="2000" dirty="0" smtClean="0"/>
              <a:t>	Boolean </a:t>
            </a:r>
            <a:r>
              <a:rPr lang="en-US" altLang="zh-TW" sz="2000" dirty="0"/>
              <a:t>flag[2] 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/>
              <a:t>}</a:t>
            </a:r>
            <a:endParaRPr lang="en-US" altLang="zh-TW" sz="2000" dirty="0" smtClean="0"/>
          </a:p>
          <a:p>
            <a:endParaRPr lang="en-US" altLang="zh-TW" sz="2000" dirty="0"/>
          </a:p>
          <a:p>
            <a:pPr>
              <a:buFont typeface="Monotype Sorts" charset="2"/>
              <a:buNone/>
            </a:pPr>
            <a:r>
              <a:rPr lang="en-US" altLang="zh-TW" sz="2000" dirty="0" smtClean="0">
                <a:ea typeface="ＭＳ Ｐゴシック" panose="020B0600070205080204" pitchFamily="34" charset="-128"/>
              </a:rPr>
              <a:t>Thread(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), where </a:t>
            </a:r>
            <a:r>
              <a:rPr lang="en-US" altLang="zh-TW" sz="2000" dirty="0">
                <a:ea typeface="ＭＳ Ｐゴシック" panose="020B0600070205080204" pitchFamily="34" charset="-128"/>
              </a:rPr>
              <a:t>(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=0 and j=1) or (</a:t>
            </a:r>
            <a:r>
              <a:rPr lang="en-US" altLang="zh-TW" sz="20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=1 and j=0)</a:t>
            </a:r>
          </a:p>
          <a:p>
            <a:pPr>
              <a:buFont typeface="Monotype Sorts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{ </a:t>
            </a:r>
          </a:p>
          <a:p>
            <a:pPr>
              <a:buFont typeface="Monotype Sorts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flag[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] = TRUE; 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turn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 j; 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while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(flag[j] &amp;&amp; turn == j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) { }; 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// empty while for busy waiting </a:t>
            </a:r>
            <a:endParaRPr lang="en-US" altLang="zh-TW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critical </a:t>
            </a: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 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flag[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] = FALSE; </a:t>
            </a:r>
          </a:p>
          <a:p>
            <a:pPr>
              <a:buFont typeface="Monotype Sorts" charset="2"/>
              <a:buNone/>
            </a:pP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remainder </a:t>
            </a:r>
            <a:r>
              <a:rPr lang="en-US" altLang="zh-TW" sz="2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 </a:t>
            </a:r>
          </a:p>
          <a:p>
            <a:pPr>
              <a:buFont typeface="Monotype Sorts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 while (TRUE);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1705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Hardware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77544"/>
          </a:xfrm>
        </p:spPr>
        <p:txBody>
          <a:bodyPr/>
          <a:lstStyle/>
          <a:p>
            <a:r>
              <a:rPr lang="en-US" altLang="zh-TW" dirty="0"/>
              <a:t>Many systems provide hardware support for critical section code</a:t>
            </a:r>
          </a:p>
          <a:p>
            <a:r>
              <a:rPr lang="en-US" altLang="zh-TW" dirty="0"/>
              <a:t>Uniprocessor system – </a:t>
            </a:r>
            <a:r>
              <a:rPr lang="en-US" altLang="zh-TW" dirty="0">
                <a:solidFill>
                  <a:srgbClr val="FF0000"/>
                </a:solidFill>
              </a:rPr>
              <a:t>disable interrupts</a:t>
            </a:r>
          </a:p>
          <a:p>
            <a:pPr lvl="1"/>
            <a:r>
              <a:rPr lang="en-US" altLang="zh-TW" dirty="0"/>
              <a:t>Currently running code would execute without preemption</a:t>
            </a:r>
          </a:p>
          <a:p>
            <a:pPr lvl="1"/>
            <a:r>
              <a:rPr lang="en-US" altLang="zh-TW" dirty="0" smtClean="0"/>
              <a:t>In general, it is </a:t>
            </a:r>
            <a:r>
              <a:rPr lang="en-US" altLang="zh-TW" dirty="0"/>
              <a:t>too inefficient on multiprocessor systems</a:t>
            </a:r>
          </a:p>
          <a:p>
            <a:pPr lvl="2"/>
            <a:r>
              <a:rPr lang="en-US" altLang="zh-TW" dirty="0"/>
              <a:t>Operating systems using this are not broadly scalable</a:t>
            </a:r>
          </a:p>
          <a:p>
            <a:r>
              <a:rPr lang="en-US" altLang="zh-TW" dirty="0"/>
              <a:t>Modern machines provide special </a:t>
            </a:r>
            <a:r>
              <a:rPr lang="en-US" altLang="zh-TW" dirty="0">
                <a:solidFill>
                  <a:srgbClr val="FF0000"/>
                </a:solidFill>
              </a:rPr>
              <a:t>atomic hardware instructions</a:t>
            </a:r>
          </a:p>
          <a:p>
            <a:pPr lvl="1"/>
            <a:r>
              <a:rPr lang="en-US" altLang="zh-TW" dirty="0"/>
              <a:t>Atomic </a:t>
            </a:r>
            <a:r>
              <a:rPr lang="en-US" altLang="zh-TW" dirty="0" smtClean="0"/>
              <a:t>means </a:t>
            </a:r>
            <a:r>
              <a:rPr lang="en-US" altLang="zh-TW" dirty="0">
                <a:solidFill>
                  <a:srgbClr val="FF0000"/>
                </a:solidFill>
              </a:rPr>
              <a:t>non-</a:t>
            </a:r>
            <a:r>
              <a:rPr lang="en-US" altLang="zh-TW" dirty="0" err="1">
                <a:solidFill>
                  <a:srgbClr val="FF0000"/>
                </a:solidFill>
              </a:rPr>
              <a:t>interruptable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test-and-set</a:t>
            </a:r>
            <a:endParaRPr lang="en-US" altLang="zh-TW" dirty="0"/>
          </a:p>
          <a:p>
            <a:pPr lvl="2"/>
            <a:r>
              <a:rPr lang="en-US" altLang="zh-TW" dirty="0" smtClean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10093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4448" cy="1143000"/>
          </a:xfrm>
        </p:spPr>
        <p:txBody>
          <a:bodyPr/>
          <a:lstStyle/>
          <a:p>
            <a:pPr algn="ctr"/>
            <a:r>
              <a:rPr lang="en-US" altLang="zh-TW" dirty="0"/>
              <a:t>Solution to </a:t>
            </a:r>
            <a:r>
              <a:rPr lang="en-US" altLang="zh-TW" dirty="0" smtClean="0"/>
              <a:t>CS </a:t>
            </a:r>
            <a:r>
              <a:rPr lang="en-US" altLang="zh-TW" dirty="0"/>
              <a:t>Problem Using Locks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39752" y="1484784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Monotype Sorts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{ </a:t>
            </a:r>
          </a:p>
          <a:p>
            <a:pPr>
              <a:buFont typeface="Monotype Sorts" charset="2"/>
              <a:buNone/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acquire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lock </a:t>
            </a:r>
          </a:p>
          <a:p>
            <a:pPr>
              <a:buFont typeface="Monotype Sorts" charset="2"/>
              <a:buNone/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critical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 </a:t>
            </a:r>
          </a:p>
          <a:p>
            <a:pPr>
              <a:buFont typeface="Monotype Sorts" charset="2"/>
              <a:buNone/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release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lock </a:t>
            </a:r>
          </a:p>
          <a:p>
            <a:pPr>
              <a:buFont typeface="Monotype Sorts" charset="2"/>
              <a:buNone/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remainder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 </a:t>
            </a:r>
          </a:p>
          <a:p>
            <a:pPr>
              <a:buFont typeface="Monotype Sorts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while (TRUE);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7544" y="3933056"/>
            <a:ext cx="424847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boolean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TestAndSet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(boolean *target)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{ 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 boolean </a:t>
            </a:r>
            <a:r>
              <a:rPr lang="en-US" altLang="zh-TW" dirty="0" err="1">
                <a:ea typeface="ＭＳ Ｐゴシック" panose="020B0600070205080204" pitchFamily="34" charset="-128"/>
              </a:rPr>
              <a:t>rv</a:t>
            </a:r>
            <a:r>
              <a:rPr lang="en-US" altLang="zh-TW" dirty="0">
                <a:ea typeface="ＭＳ Ｐゴシック" panose="020B0600070205080204" pitchFamily="34" charset="-128"/>
              </a:rPr>
              <a:t> = *target; // get old value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 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*</a:t>
            </a:r>
            <a:r>
              <a:rPr lang="en-US" altLang="zh-TW" dirty="0">
                <a:ea typeface="ＭＳ Ｐゴシック" panose="020B0600070205080204" pitchFamily="34" charset="-128"/>
              </a:rPr>
              <a:t>target = TRUE; // set to TRUE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 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return </a:t>
            </a:r>
            <a:r>
              <a:rPr lang="en-US" altLang="zh-TW" dirty="0" err="1">
                <a:ea typeface="ＭＳ Ｐゴシック" panose="020B0600070205080204" pitchFamily="34" charset="-128"/>
              </a:rPr>
              <a:t>rv</a:t>
            </a:r>
            <a:r>
              <a:rPr lang="en-US" altLang="zh-TW" dirty="0">
                <a:ea typeface="ＭＳ Ｐゴシック" panose="020B0600070205080204" pitchFamily="34" charset="-128"/>
              </a:rPr>
              <a:t>; // return old value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}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2040" y="3933056"/>
            <a:ext cx="3888432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void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Swap </a:t>
            </a:r>
            <a:r>
              <a:rPr lang="en-US" altLang="zh-TW" dirty="0">
                <a:ea typeface="ＭＳ Ｐゴシック" panose="020B0600070205080204" pitchFamily="34" charset="-128"/>
              </a:rPr>
              <a:t>(boolean *a, boolean *b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{  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 boolean </a:t>
            </a:r>
            <a:r>
              <a:rPr lang="en-US" altLang="zh-TW" dirty="0">
                <a:ea typeface="ＭＳ Ｐゴシック" panose="020B0600070205080204" pitchFamily="34" charset="-128"/>
              </a:rPr>
              <a:t>temp = *a;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*a = *b;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ea typeface="ＭＳ Ｐゴシック" panose="020B0600070205080204" pitchFamily="34" charset="-128"/>
              </a:rPr>
              <a:t> 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*b = temp: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8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>
                <a:ea typeface="ＭＳ Ｐゴシック" panose="020B0600070205080204" pitchFamily="34" charset="-128"/>
              </a:rPr>
              <a:t>Solution using </a:t>
            </a:r>
            <a:r>
              <a:rPr lang="en-US" altLang="zh-TW" dirty="0" err="1">
                <a:ea typeface="ＭＳ Ｐゴシック" panose="020B0600070205080204" pitchFamily="34" charset="-128"/>
              </a:rPr>
              <a:t>TestAndSet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19672" y="1772816"/>
            <a:ext cx="633670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shared </a:t>
            </a:r>
            <a:r>
              <a:rPr lang="en-US" altLang="zh-TW" dirty="0">
                <a:ea typeface="ＭＳ Ｐゴシック" panose="020B0600070205080204" pitchFamily="34" charset="-128"/>
              </a:rPr>
              <a:t>boolean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lock = FALSE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// shared by all threads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{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while (</a:t>
            </a:r>
            <a:r>
              <a:rPr lang="en-US" altLang="zh-TW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TestAndSet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(&amp;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lock)) { }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   </a:t>
            </a:r>
            <a:r>
              <a:rPr lang="en-US" altLang="zh-TW" dirty="0">
                <a:ea typeface="ＭＳ Ｐゴシック" panose="020B0600070205080204" pitchFamily="34" charset="-128"/>
              </a:rPr>
              <a:t>// do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nothing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//   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critical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lock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 FALSE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//     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remainder section </a:t>
            </a:r>
            <a:endParaRPr lang="en-US" altLang="zh-TW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while (TRUE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489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>
                <a:ea typeface="ＭＳ Ｐゴシック" panose="020B0600070205080204" pitchFamily="34" charset="-128"/>
              </a:rPr>
              <a:t>Solution using Swap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988840"/>
            <a:ext cx="648072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ea typeface="ＭＳ Ｐゴシック" panose="020B0600070205080204" pitchFamily="34" charset="-128"/>
              </a:rPr>
              <a:t>shared </a:t>
            </a:r>
            <a:r>
              <a:rPr lang="en-US" altLang="zh-TW" dirty="0">
                <a:ea typeface="ＭＳ Ｐゴシック" panose="020B0600070205080204" pitchFamily="34" charset="-128"/>
              </a:rPr>
              <a:t>boolean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lock = FALSE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// shared by all threads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do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{   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key = TRUE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;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// local to each thread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while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 key == TRUE)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 Swap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(&amp;lock, &amp;key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//   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critical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section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lock = FALSE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//     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remainder section </a:t>
            </a:r>
            <a:endParaRPr lang="en-US" altLang="zh-TW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while (TRUE);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230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Spin Lock &amp; Priority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77544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atomic-instruction-based </a:t>
            </a:r>
            <a:r>
              <a:rPr lang="en-US" altLang="zh-TW" dirty="0" smtClean="0"/>
              <a:t>locks require </a:t>
            </a:r>
            <a:r>
              <a:rPr lang="en-US" altLang="zh-TW" dirty="0"/>
              <a:t>looping in software to wait until the lock is released.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is called </a:t>
            </a:r>
            <a:r>
              <a:rPr lang="en-US" altLang="zh-TW" dirty="0">
                <a:solidFill>
                  <a:srgbClr val="FF0000"/>
                </a:solidFill>
              </a:rPr>
              <a:t>busy waiting </a:t>
            </a:r>
            <a:r>
              <a:rPr lang="en-US" altLang="zh-TW" dirty="0"/>
              <a:t>or a </a:t>
            </a:r>
            <a:r>
              <a:rPr lang="en-US" altLang="zh-TW" dirty="0">
                <a:solidFill>
                  <a:srgbClr val="FF0000"/>
                </a:solidFill>
              </a:rPr>
              <a:t>spinlock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high priority </a:t>
            </a:r>
            <a:r>
              <a:rPr lang="en-US" altLang="zh-TW" dirty="0" smtClean="0"/>
              <a:t>thread is </a:t>
            </a:r>
            <a:r>
              <a:rPr lang="en-US" altLang="zh-TW" dirty="0" err="1" smtClean="0"/>
              <a:t>spinlocking</a:t>
            </a:r>
            <a:r>
              <a:rPr lang="en-US" altLang="zh-TW" dirty="0" smtClean="0"/>
              <a:t>, it </a:t>
            </a:r>
            <a:r>
              <a:rPr lang="en-US" altLang="zh-TW" dirty="0"/>
              <a:t>may </a:t>
            </a:r>
            <a:r>
              <a:rPr lang="en-US" altLang="zh-TW" dirty="0" smtClean="0"/>
              <a:t>prevent a </a:t>
            </a:r>
            <a:r>
              <a:rPr lang="en-US" altLang="zh-TW" dirty="0"/>
              <a:t>low priority thread </a:t>
            </a:r>
            <a:r>
              <a:rPr lang="en-US" altLang="zh-TW" dirty="0" smtClean="0"/>
              <a:t>to release the waiting lock. 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situation is known as </a:t>
            </a:r>
            <a:r>
              <a:rPr lang="en-US" altLang="zh-TW" dirty="0">
                <a:solidFill>
                  <a:srgbClr val="FF0000"/>
                </a:solidFill>
              </a:rPr>
              <a:t>priority </a:t>
            </a:r>
            <a:r>
              <a:rPr lang="en-US" altLang="zh-TW" dirty="0" smtClean="0">
                <a:solidFill>
                  <a:srgbClr val="FF0000"/>
                </a:solidFill>
              </a:rPr>
              <a:t>inversion</a:t>
            </a:r>
            <a:r>
              <a:rPr lang="en-US" altLang="zh-TW" dirty="0" smtClean="0"/>
              <a:t>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Priority </a:t>
            </a:r>
            <a:r>
              <a:rPr lang="en-US" altLang="zh-TW" dirty="0" smtClean="0">
                <a:solidFill>
                  <a:srgbClr val="FF0000"/>
                </a:solidFill>
              </a:rPr>
              <a:t>Inheritance </a:t>
            </a:r>
            <a:r>
              <a:rPr lang="en-US" altLang="zh-TW" dirty="0" smtClean="0"/>
              <a:t>may be used to avoid </a:t>
            </a:r>
            <a:r>
              <a:rPr lang="en-US" altLang="zh-TW" dirty="0"/>
              <a:t>priority </a:t>
            </a:r>
            <a:r>
              <a:rPr lang="en-US" altLang="zh-TW" dirty="0" smtClean="0"/>
              <a:t>inversion.</a:t>
            </a:r>
            <a:endParaRPr lang="en-US" altLang="zh-TW" dirty="0"/>
          </a:p>
          <a:p>
            <a:pPr lvl="1"/>
            <a:r>
              <a:rPr lang="en-US" altLang="zh-TW" dirty="0" smtClean="0"/>
              <a:t>Increase </a:t>
            </a:r>
            <a:r>
              <a:rPr lang="en-US" altLang="zh-TW" dirty="0"/>
              <a:t>the priority of </a:t>
            </a:r>
            <a:r>
              <a:rPr lang="en-US" altLang="zh-TW" dirty="0" smtClean="0"/>
              <a:t>a thread that is </a:t>
            </a:r>
            <a:r>
              <a:rPr lang="en-US" altLang="zh-TW" dirty="0"/>
              <a:t>in a </a:t>
            </a:r>
            <a:r>
              <a:rPr lang="en-US" altLang="zh-TW" dirty="0" smtClean="0"/>
              <a:t>CS to the </a:t>
            </a:r>
            <a:r>
              <a:rPr lang="en-US" altLang="zh-TW" dirty="0"/>
              <a:t>maximum </a:t>
            </a:r>
            <a:r>
              <a:rPr lang="en-US" altLang="zh-TW" dirty="0" smtClean="0"/>
              <a:t>priority of all waiting threads for the associated lock.</a:t>
            </a:r>
            <a:endParaRPr lang="en-US" altLang="zh-TW" dirty="0"/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/>
              <a:t>the lock is released, the priority goes </a:t>
            </a:r>
            <a:r>
              <a:rPr lang="en-US" altLang="zh-TW" dirty="0" smtClean="0"/>
              <a:t>back to </a:t>
            </a:r>
            <a:r>
              <a:rPr lang="en-US" altLang="zh-TW" dirty="0"/>
              <a:t>its </a:t>
            </a:r>
            <a:r>
              <a:rPr lang="en-US" altLang="zh-TW" dirty="0" smtClean="0"/>
              <a:t>normal level.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9762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Semaphores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2485256"/>
          </a:xfrm>
        </p:spPr>
        <p:txBody>
          <a:bodyPr/>
          <a:lstStyle/>
          <a:p>
            <a:r>
              <a:rPr lang="en-US" altLang="zh-TW" dirty="0" smtClean="0"/>
              <a:t>Semaphore is a synchronization tool provided by OS so that threads can </a:t>
            </a:r>
            <a:r>
              <a:rPr lang="en-US" altLang="zh-TW" dirty="0"/>
              <a:t>use for mutual exclusion and </a:t>
            </a:r>
            <a:r>
              <a:rPr lang="en-US" altLang="zh-TW" dirty="0" smtClean="0"/>
              <a:t>wait </a:t>
            </a:r>
            <a:r>
              <a:rPr lang="en-US" altLang="zh-TW" dirty="0"/>
              <a:t>for a critical section </a:t>
            </a:r>
            <a:r>
              <a:rPr lang="en-US" altLang="zh-TW" dirty="0" smtClean="0"/>
              <a:t>without </a:t>
            </a:r>
            <a:r>
              <a:rPr lang="en-US" altLang="zh-TW" dirty="0" smtClean="0">
                <a:solidFill>
                  <a:srgbClr val="FF0000"/>
                </a:solidFill>
              </a:rPr>
              <a:t>application level busy waiting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Semaphore S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is a special </a:t>
            </a:r>
            <a:r>
              <a:rPr lang="en-US" altLang="zh-TW" dirty="0">
                <a:ea typeface="ＭＳ Ｐゴシック" panose="020B0600070205080204" pitchFamily="34" charset="-128"/>
              </a:rPr>
              <a:t>integer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variable.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Semaphores can only be accessed via two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atomic operations.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wait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() </a:t>
            </a:r>
            <a:r>
              <a:rPr lang="en-US" altLang="zh-TW" dirty="0">
                <a:ea typeface="ＭＳ Ｐゴシック" panose="020B0600070205080204" pitchFamily="34" charset="-128"/>
              </a:rPr>
              <a:t>and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signal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()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(called </a:t>
            </a:r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P() </a:t>
            </a:r>
            <a:r>
              <a:rPr lang="en-US" altLang="zh-TW" dirty="0">
                <a:ea typeface="ＭＳ Ｐゴシック" panose="020B0600070205080204" pitchFamily="34" charset="-128"/>
              </a:rPr>
              <a:t>and</a:t>
            </a:r>
            <a:r>
              <a:rPr lang="en-US" altLang="zh-TW" i="1" dirty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zh-TW" dirty="0" smtClean="0">
                <a:solidFill>
                  <a:srgbClr val="3366FF"/>
                </a:solidFill>
                <a:ea typeface="ＭＳ Ｐゴシック" panose="020B0600070205080204" pitchFamily="34" charset="-128"/>
              </a:rPr>
              <a:t>()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in the past.)</a:t>
            </a:r>
            <a:endParaRPr lang="en-US" altLang="zh-TW" dirty="0">
              <a:ea typeface="ＭＳ Ｐゴシック" panose="020B0600070205080204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87624" y="5516848"/>
            <a:ext cx="3096344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signal (S) {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S++;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</a:t>
            </a:r>
            <a:endParaRPr lang="en-US" altLang="zh-TW" dirty="0">
              <a:solidFill>
                <a:srgbClr val="0000FF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3628" y="3933056"/>
            <a:ext cx="53285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wait (S) {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while (S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&lt;=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0){ };   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// busy waiting inside 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wait()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//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no-op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S-</a:t>
            </a:r>
            <a:r>
              <a:rPr lang="en-US" altLang="zh-TW" dirty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-;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TW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}</a:t>
            </a:r>
            <a:endParaRPr lang="en-US" altLang="zh-TW" dirty="0">
              <a:solidFill>
                <a:srgbClr val="0000FF"/>
              </a:solidFill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2319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143000"/>
          </a:xfrm>
        </p:spPr>
        <p:txBody>
          <a:bodyPr/>
          <a:lstStyle/>
          <a:p>
            <a:pPr algn="ctr"/>
            <a:r>
              <a:rPr lang="en-US" altLang="zh-TW" dirty="0">
                <a:ea typeface="ＭＳ Ｐゴシック" panose="020B0600070205080204" pitchFamily="34" charset="-128"/>
              </a:rPr>
              <a:t>Semaphore as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Synchronization </a:t>
            </a:r>
            <a:r>
              <a:rPr lang="en-US" altLang="zh-TW" dirty="0">
                <a:ea typeface="ＭＳ Ｐゴシック" panose="020B0600070205080204" pitchFamily="34" charset="-128"/>
              </a:rPr>
              <a:t>Tool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447800"/>
            <a:ext cx="7632848" cy="2773288"/>
          </a:xfrm>
        </p:spPr>
        <p:txBody>
          <a:bodyPr/>
          <a:lstStyle/>
          <a:p>
            <a:r>
              <a:rPr lang="en-US" altLang="zh-TW" dirty="0"/>
              <a:t>Binary semaphore (Also known as </a:t>
            </a:r>
            <a:r>
              <a:rPr lang="en-US" altLang="zh-TW" dirty="0">
                <a:solidFill>
                  <a:srgbClr val="FF0000"/>
                </a:solidFill>
              </a:rPr>
              <a:t>mutex lock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integer value can range only between 0 and 1</a:t>
            </a:r>
          </a:p>
          <a:p>
            <a:r>
              <a:rPr lang="en-US" altLang="zh-TW" dirty="0"/>
              <a:t>Counting semaphore</a:t>
            </a:r>
          </a:p>
          <a:p>
            <a:pPr lvl="1"/>
            <a:r>
              <a:rPr lang="en-US" altLang="zh-TW" dirty="0"/>
              <a:t>integer value can range over an unrestricted domain</a:t>
            </a:r>
          </a:p>
          <a:p>
            <a:pPr lvl="1"/>
            <a:r>
              <a:rPr lang="en-US" altLang="zh-TW" dirty="0"/>
              <a:t>can be implemented by a binary semaphore</a:t>
            </a:r>
          </a:p>
          <a:p>
            <a:r>
              <a:rPr lang="en-US" altLang="zh-TW" dirty="0" smtClean="0"/>
              <a:t>CS problem can be solved by </a:t>
            </a:r>
            <a:r>
              <a:rPr lang="en-US" altLang="zh-TW" dirty="0"/>
              <a:t>using semaphore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07704" y="4247217"/>
            <a:ext cx="51845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Semaphore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mutex = 1;   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//  initialized to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1</a:t>
            </a: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endParaRPr lang="en-US" altLang="zh-TW" sz="1600" dirty="0">
              <a:solidFill>
                <a:srgbClr val="0000FF"/>
              </a:solidFill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do {</a:t>
            </a: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     wait </a:t>
            </a: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(mutex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);   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// acquire lock</a:t>
            </a:r>
            <a:endParaRPr lang="en-US" altLang="zh-TW" sz="1600" dirty="0">
              <a:solidFill>
                <a:srgbClr val="FF0000"/>
              </a:solidFill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     // Critical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Section</a:t>
            </a:r>
            <a:endParaRPr lang="en-US" altLang="zh-TW" sz="1600" dirty="0">
              <a:solidFill>
                <a:srgbClr val="0000FF"/>
              </a:solidFill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signal </a:t>
            </a: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(mutex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); 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// release lock</a:t>
            </a:r>
            <a:endParaRPr lang="en-US" altLang="zh-TW" sz="1600" dirty="0">
              <a:solidFill>
                <a:srgbClr val="FF0000"/>
              </a:solidFill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         //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remainder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section</a:t>
            </a:r>
            <a:endParaRPr lang="en-US" altLang="zh-TW" sz="1600" dirty="0">
              <a:solidFill>
                <a:srgbClr val="0000FF"/>
              </a:solidFill>
              <a:ea typeface="ＭＳ Ｐゴシック" panose="020B0600070205080204" pitchFamily="34" charset="-128"/>
              <a:sym typeface="MT Extra" panose="05050102010205020202" pitchFamily="18" charset="2"/>
            </a:endParaRPr>
          </a:p>
          <a:p>
            <a:pPr lvl="1">
              <a:buFont typeface="Monotype Sorts" charset="2"/>
              <a:buNone/>
              <a:tabLst>
                <a:tab pos="2005013" algn="ctr"/>
                <a:tab pos="4518025" algn="ctr"/>
              </a:tabLst>
              <a:defRPr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MT Extra" panose="05050102010205020202" pitchFamily="18" charset="2"/>
              </a:rPr>
              <a:t>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48674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What is an operating system?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363272" cy="4572000"/>
          </a:xfrm>
        </p:spPr>
        <p:txBody>
          <a:bodyPr/>
          <a:lstStyle/>
          <a:p>
            <a:r>
              <a:rPr lang="en-US" altLang="zh-TW" dirty="0"/>
              <a:t>The first </a:t>
            </a:r>
            <a:r>
              <a:rPr lang="en-US" altLang="zh-TW" dirty="0" smtClean="0"/>
              <a:t>program runs when a computer starts</a:t>
            </a:r>
            <a:endParaRPr lang="en-US" altLang="zh-TW" dirty="0"/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 smtClean="0"/>
              <a:t> </a:t>
            </a:r>
            <a:r>
              <a:rPr lang="en-US" altLang="zh-TW" dirty="0"/>
              <a:t>program that lets </a:t>
            </a:r>
            <a:r>
              <a:rPr lang="en-US" altLang="zh-TW" dirty="0" smtClean="0"/>
              <a:t>users to </a:t>
            </a:r>
            <a:r>
              <a:rPr lang="en-US" altLang="zh-TW" dirty="0"/>
              <a:t>run other programs</a:t>
            </a:r>
          </a:p>
          <a:p>
            <a:pPr lvl="1"/>
            <a:r>
              <a:rPr lang="en-US" altLang="zh-TW" dirty="0" smtClean="0"/>
              <a:t>The</a:t>
            </a:r>
            <a:r>
              <a:rPr lang="en-US" altLang="zh-TW" dirty="0" smtClean="0"/>
              <a:t> </a:t>
            </a:r>
            <a:r>
              <a:rPr lang="en-US" altLang="zh-TW" dirty="0"/>
              <a:t>program that provides controlled access to resources:</a:t>
            </a:r>
          </a:p>
          <a:p>
            <a:pPr lvl="2"/>
            <a:r>
              <a:rPr lang="en-US" altLang="zh-TW" dirty="0" smtClean="0"/>
              <a:t>CPU</a:t>
            </a:r>
            <a:endParaRPr lang="en-US" altLang="zh-TW" dirty="0"/>
          </a:p>
          <a:p>
            <a:pPr lvl="2"/>
            <a:r>
              <a:rPr lang="en-US" altLang="zh-TW" dirty="0" smtClean="0"/>
              <a:t>Memory</a:t>
            </a:r>
            <a:endParaRPr lang="en-US" altLang="zh-TW" dirty="0"/>
          </a:p>
          <a:p>
            <a:pPr lvl="2"/>
            <a:r>
              <a:rPr lang="en-US" altLang="zh-TW" dirty="0" smtClean="0"/>
              <a:t>Display</a:t>
            </a:r>
            <a:r>
              <a:rPr lang="en-US" altLang="zh-TW" dirty="0"/>
              <a:t>, keyboard, mouse</a:t>
            </a:r>
          </a:p>
          <a:p>
            <a:pPr lvl="2"/>
            <a:r>
              <a:rPr lang="en-US" altLang="zh-TW" dirty="0" smtClean="0"/>
              <a:t>Persistent </a:t>
            </a:r>
            <a:r>
              <a:rPr lang="en-US" altLang="zh-TW" dirty="0"/>
              <a:t>storage</a:t>
            </a:r>
          </a:p>
          <a:p>
            <a:pPr lvl="2"/>
            <a:r>
              <a:rPr lang="en-US" altLang="zh-TW" dirty="0" smtClean="0"/>
              <a:t>Network</a:t>
            </a:r>
          </a:p>
          <a:p>
            <a:pPr lvl="2"/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8105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1143000"/>
          </a:xfrm>
        </p:spPr>
        <p:txBody>
          <a:bodyPr/>
          <a:lstStyle/>
          <a:p>
            <a:pPr algn="ctr"/>
            <a:r>
              <a:rPr lang="en-US" altLang="zh-TW" sz="3600" dirty="0" smtClean="0"/>
              <a:t>No Busy Waiting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Semaphore Implementation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2773288"/>
          </a:xfrm>
        </p:spPr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Associate each semaphore with a waiting 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queue.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Each entry in the waiting queue has two data items: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value</a:t>
            </a:r>
            <a:r>
              <a:rPr lang="en-US" altLang="zh-TW" dirty="0">
                <a:ea typeface="ＭＳ Ｐゴシック" panose="020B0600070205080204" pitchFamily="34" charset="-128"/>
              </a:rPr>
              <a:t> (of type integer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) and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pointer</a:t>
            </a:r>
            <a:r>
              <a:rPr lang="en-US" altLang="zh-TW" dirty="0" smtClean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to next record in the list</a:t>
            </a:r>
          </a:p>
          <a:p>
            <a:pPr lvl="1"/>
            <a:r>
              <a:rPr lang="en-US" altLang="zh-TW" dirty="0"/>
              <a:t>Two </a:t>
            </a:r>
            <a:r>
              <a:rPr lang="en-US" altLang="zh-TW" dirty="0" smtClean="0"/>
              <a:t>special operations </a:t>
            </a:r>
            <a:r>
              <a:rPr lang="en-US" altLang="zh-TW" dirty="0"/>
              <a:t>for the waiting </a:t>
            </a:r>
            <a:r>
              <a:rPr lang="en-US" altLang="zh-TW" dirty="0" smtClean="0"/>
              <a:t>queue: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b</a:t>
            </a:r>
            <a:r>
              <a:rPr lang="en-US" altLang="zh-TW" dirty="0" smtClean="0">
                <a:solidFill>
                  <a:srgbClr val="FF0000"/>
                </a:solidFill>
              </a:rPr>
              <a:t>lock()</a:t>
            </a:r>
            <a:r>
              <a:rPr lang="en-US" altLang="zh-TW" dirty="0" smtClean="0"/>
              <a:t> places </a:t>
            </a:r>
            <a:r>
              <a:rPr lang="en-US" altLang="zh-TW" dirty="0"/>
              <a:t>the </a:t>
            </a:r>
            <a:r>
              <a:rPr lang="en-US" altLang="zh-TW" dirty="0" smtClean="0"/>
              <a:t>invoking thread </a:t>
            </a:r>
            <a:r>
              <a:rPr lang="en-US" altLang="zh-TW" dirty="0"/>
              <a:t>on the </a:t>
            </a:r>
            <a:r>
              <a:rPr lang="en-US" altLang="zh-TW" dirty="0" smtClean="0"/>
              <a:t>corresponding </a:t>
            </a:r>
            <a:r>
              <a:rPr lang="en-US" altLang="zh-TW" dirty="0"/>
              <a:t>waiting queue.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</a:rPr>
              <a:t>akeup()</a:t>
            </a:r>
            <a:r>
              <a:rPr lang="en-US" altLang="zh-TW" dirty="0" smtClean="0"/>
              <a:t> removes </a:t>
            </a:r>
            <a:r>
              <a:rPr lang="en-US" altLang="zh-TW" dirty="0"/>
              <a:t>one of </a:t>
            </a:r>
            <a:r>
              <a:rPr lang="en-US" altLang="zh-TW" dirty="0" smtClean="0"/>
              <a:t>threads from the </a:t>
            </a:r>
            <a:r>
              <a:rPr lang="en-US" altLang="zh-TW" dirty="0"/>
              <a:t>waiting queue and </a:t>
            </a:r>
            <a:r>
              <a:rPr lang="en-US" altLang="zh-TW" dirty="0" smtClean="0"/>
              <a:t>places </a:t>
            </a:r>
            <a:r>
              <a:rPr lang="en-US" altLang="zh-TW" dirty="0"/>
              <a:t>it in the ready queue.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4478108"/>
            <a:ext cx="4392488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wait(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semaphore *S</a:t>
            </a: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{ </a:t>
            </a:r>
            <a:endParaRPr lang="en-US" altLang="zh-TW" sz="16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 S-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&gt;value --;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 if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(S-&gt;value &lt; 0) 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add the calling thread T to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S-&gt;list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block(T)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}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</a:t>
            </a:r>
            <a:endParaRPr lang="zh-TW" altLang="en-US" sz="1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16016" y="4478108"/>
            <a:ext cx="4104456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signal(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semaphore *S</a:t>
            </a:r>
            <a:r>
              <a:rPr lang="en-US" altLang="zh-TW" sz="1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S-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&gt;value++;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if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(S-&gt;value &lt;= 0) 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remove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thread T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from S-&gt;list;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wakeup(T)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; </a:t>
            </a:r>
            <a:endParaRPr lang="en-US" altLang="zh-TW" sz="1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    }</a:t>
            </a:r>
            <a:endParaRPr lang="en-US" altLang="zh-TW" sz="16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}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35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The Operating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921154" cy="3431088"/>
          </a:xfrm>
        </p:spPr>
      </p:pic>
    </p:spTree>
    <p:extLst>
      <p:ext uri="{BB962C8B-B14F-4D97-AF65-F5344CB8AC3E}">
        <p14:creationId xmlns:p14="http://schemas.microsoft.com/office/powerpoint/2010/main" val="358831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The Design </a:t>
            </a:r>
            <a:r>
              <a:rPr lang="en-US" altLang="zh-TW" dirty="0"/>
              <a:t>P</a:t>
            </a:r>
            <a:r>
              <a:rPr lang="en-US" altLang="zh-TW" dirty="0" smtClean="0"/>
              <a:t>rinciple of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4572000"/>
          </a:xfrm>
        </p:spPr>
        <p:txBody>
          <a:bodyPr/>
          <a:lstStyle/>
          <a:p>
            <a:r>
              <a:rPr lang="en-US" altLang="zh-TW" dirty="0"/>
              <a:t>A mechanism is the presentation of a software abstraction: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functional interface.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defines how </a:t>
            </a:r>
            <a:r>
              <a:rPr lang="en-US" altLang="zh-TW" dirty="0"/>
              <a:t>to do something. </a:t>
            </a:r>
            <a:endParaRPr lang="en-US" altLang="zh-TW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policy defines how that mechanism </a:t>
            </a:r>
            <a:r>
              <a:rPr lang="en-US" altLang="zh-TW" dirty="0" smtClean="0"/>
              <a:t>behaves.</a:t>
            </a:r>
          </a:p>
          <a:p>
            <a:pPr lvl="1"/>
            <a:r>
              <a:rPr lang="en-US" altLang="zh-TW" dirty="0" smtClean="0"/>
              <a:t> e.g</a:t>
            </a:r>
            <a:r>
              <a:rPr lang="en-US" altLang="zh-TW" dirty="0"/>
              <a:t>., enforce </a:t>
            </a:r>
            <a:r>
              <a:rPr lang="en-US" altLang="zh-TW" dirty="0" smtClean="0"/>
              <a:t>permissions, time </a:t>
            </a:r>
            <a:r>
              <a:rPr lang="en-US" altLang="zh-TW" dirty="0"/>
              <a:t>limits, or </a:t>
            </a:r>
            <a:r>
              <a:rPr lang="en-US" altLang="zh-TW" dirty="0" smtClean="0"/>
              <a:t>goals.</a:t>
            </a:r>
          </a:p>
          <a:p>
            <a:pPr lvl="1"/>
            <a:r>
              <a:rPr lang="en-US" altLang="zh-TW" dirty="0" smtClean="0"/>
              <a:t>Driving a car is defining a policy and the interfaces provided by a car are mechanisms.</a:t>
            </a:r>
          </a:p>
          <a:p>
            <a:r>
              <a:rPr lang="en-US" altLang="zh-TW" dirty="0" smtClean="0"/>
              <a:t>A Good OS design principle is to</a:t>
            </a:r>
          </a:p>
          <a:p>
            <a:pPr lvl="1"/>
            <a:r>
              <a:rPr lang="en-US" altLang="zh-TW" dirty="0" smtClean="0"/>
              <a:t>keep </a:t>
            </a:r>
            <a:r>
              <a:rPr lang="en-US" altLang="zh-TW" dirty="0"/>
              <a:t>mechanisms and policies separate.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9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Booting an O</a:t>
            </a:r>
            <a:r>
              <a:rPr lang="en-US" altLang="zh-TW" dirty="0" smtClean="0"/>
              <a:t>perating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7800"/>
            <a:ext cx="8712968" cy="4933528"/>
          </a:xfrm>
        </p:spPr>
        <p:txBody>
          <a:bodyPr/>
          <a:lstStyle/>
          <a:p>
            <a:r>
              <a:rPr lang="en-US" altLang="zh-TW" dirty="0"/>
              <a:t>Boot </a:t>
            </a:r>
            <a:r>
              <a:rPr lang="en-US" altLang="zh-TW" dirty="0" smtClean="0"/>
              <a:t>loader</a:t>
            </a:r>
            <a:r>
              <a:rPr lang="en-US" altLang="zh-TW" dirty="0"/>
              <a:t>: </a:t>
            </a:r>
            <a:r>
              <a:rPr lang="en-US" altLang="zh-TW" dirty="0" smtClean="0"/>
              <a:t>is </a:t>
            </a:r>
            <a:r>
              <a:rPr lang="en-US" altLang="zh-TW" dirty="0"/>
              <a:t>a small program that is run at boot time that loads the operating system.</a:t>
            </a:r>
          </a:p>
          <a:p>
            <a:r>
              <a:rPr lang="en-US" altLang="zh-TW" dirty="0"/>
              <a:t>Boot loaders are sometimes broken into several stages. </a:t>
            </a:r>
            <a:endParaRPr lang="en-US" altLang="zh-TW" dirty="0" smtClean="0"/>
          </a:p>
          <a:p>
            <a:pPr lvl="1"/>
            <a:r>
              <a:rPr lang="en-US" altLang="zh-TW" dirty="0"/>
              <a:t>A multi-stage boot loader starts </a:t>
            </a:r>
            <a:r>
              <a:rPr lang="en-US" altLang="zh-TW" dirty="0" smtClean="0"/>
              <a:t>off with </a:t>
            </a:r>
            <a:r>
              <a:rPr lang="en-US" altLang="zh-TW" dirty="0"/>
              <a:t>a simple boot loader that then loads a more sophisticated boot loader that then loads </a:t>
            </a:r>
            <a:r>
              <a:rPr lang="en-US" altLang="zh-TW" dirty="0" smtClean="0"/>
              <a:t>the OS. </a:t>
            </a:r>
          </a:p>
          <a:p>
            <a:pPr lvl="2"/>
            <a:r>
              <a:rPr lang="en-US" altLang="zh-TW" dirty="0" smtClean="0"/>
              <a:t>This </a:t>
            </a:r>
            <a:r>
              <a:rPr lang="en-US" altLang="zh-TW" dirty="0"/>
              <a:t>cascaded boot sequence is called </a:t>
            </a:r>
            <a:r>
              <a:rPr lang="en-US" altLang="zh-TW" dirty="0">
                <a:solidFill>
                  <a:srgbClr val="FF0000"/>
                </a:solidFill>
              </a:rPr>
              <a:t>chain loading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Two well known chain loading mechanisms are</a:t>
            </a:r>
          </a:p>
          <a:p>
            <a:pPr lvl="2"/>
            <a:r>
              <a:rPr lang="en-US" altLang="zh-TW" dirty="0" smtClean="0"/>
              <a:t>Basic </a:t>
            </a:r>
            <a:r>
              <a:rPr lang="en-US" altLang="zh-TW" dirty="0" err="1" smtClean="0"/>
              <a:t>Input/Output</a:t>
            </a:r>
            <a:r>
              <a:rPr lang="en-US" altLang="zh-TW" dirty="0" smtClean="0"/>
              <a:t> System (BIOS) based booting</a:t>
            </a:r>
          </a:p>
          <a:p>
            <a:pPr lvl="2"/>
            <a:r>
              <a:rPr lang="en-US" altLang="zh-TW" dirty="0" smtClean="0"/>
              <a:t>Unified Extensible Firmware Interface (UEFI) based booting</a:t>
            </a:r>
            <a:endParaRPr lang="en-US" altLang="zh-TW" dirty="0" smtClean="0"/>
          </a:p>
          <a:p>
            <a:r>
              <a:rPr lang="en-US" altLang="zh-TW" dirty="0" smtClean="0"/>
              <a:t>Upon </a:t>
            </a:r>
            <a:r>
              <a:rPr lang="en-US" altLang="zh-TW" dirty="0"/>
              <a:t>loading the OS, </a:t>
            </a:r>
            <a:r>
              <a:rPr lang="en-US" altLang="zh-TW" dirty="0" smtClean="0"/>
              <a:t>the boot loader transfers control </a:t>
            </a:r>
            <a:r>
              <a:rPr lang="en-US" altLang="zh-TW" dirty="0"/>
              <a:t>to </a:t>
            </a:r>
            <a:r>
              <a:rPr lang="en-US" altLang="zh-TW" dirty="0" smtClean="0"/>
              <a:t>the OS.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OS will initialize itself and load various modules </a:t>
            </a:r>
            <a:r>
              <a:rPr lang="en-US" altLang="zh-TW" dirty="0" smtClean="0"/>
              <a:t>as needed </a:t>
            </a:r>
            <a:r>
              <a:rPr lang="en-US" altLang="zh-TW" dirty="0"/>
              <a:t>(for example, device drivers and various </a:t>
            </a:r>
            <a:r>
              <a:rPr lang="en-US" altLang="zh-TW" dirty="0" smtClean="0"/>
              <a:t>file systems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62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 smtClean="0"/>
              <a:t>OS Essential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4572000"/>
          </a:xfrm>
        </p:spPr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smtClean="0"/>
              <a:t>operating system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contains of the following functionalities. </a:t>
            </a:r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is a program that loads and runs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programs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</a:t>
            </a:r>
            <a:r>
              <a:rPr lang="en-US" altLang="zh-TW" dirty="0"/>
              <a:t>provides programs with a level of abstraction so they don’t have to deal with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details </a:t>
            </a:r>
            <a:r>
              <a:rPr lang="en-US" altLang="zh-TW" dirty="0"/>
              <a:t>of accessing hardware.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It manages </a:t>
            </a:r>
            <a:r>
              <a:rPr lang="en-US" altLang="zh-TW" dirty="0"/>
              <a:t>access to resource, including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</a:t>
            </a:r>
            <a:r>
              <a:rPr lang="en-US" altLang="zh-TW" dirty="0"/>
              <a:t>CPU (via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scheduler</a:t>
            </a:r>
            <a:r>
              <a:rPr lang="en-US" altLang="zh-TW" dirty="0"/>
              <a:t>),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memory </a:t>
            </a:r>
            <a:r>
              <a:rPr lang="en-US" altLang="zh-TW" dirty="0"/>
              <a:t>(via the memory management unit),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persistent </a:t>
            </a:r>
            <a:r>
              <a:rPr lang="en-US" altLang="zh-TW" dirty="0"/>
              <a:t>files (via the file system</a:t>
            </a:r>
            <a:r>
              <a:rPr lang="en-US" altLang="zh-TW" dirty="0" smtClean="0"/>
              <a:t>),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communications network (via sockets and IP drivers), </a:t>
            </a:r>
            <a:r>
              <a:rPr lang="en-US" altLang="zh-TW" dirty="0" smtClean="0"/>
              <a:t>and </a:t>
            </a:r>
          </a:p>
          <a:p>
            <a:pPr lvl="2"/>
            <a:r>
              <a:rPr lang="en-US" altLang="zh-TW" dirty="0" smtClean="0"/>
              <a:t>devices </a:t>
            </a:r>
            <a:r>
              <a:rPr lang="en-US" altLang="zh-TW" dirty="0"/>
              <a:t>(via device drivers).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747652"/>
      </p:ext>
    </p:extLst>
  </p:cSld>
  <p:clrMapOvr>
    <a:masterClrMapping/>
  </p:clrMapOvr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16527</TotalTime>
  <Words>3744</Words>
  <Application>Microsoft Office PowerPoint</Application>
  <PresentationFormat>如螢幕大小 (4:3)</PresentationFormat>
  <Paragraphs>455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50</vt:i4>
      </vt:variant>
    </vt:vector>
  </HeadingPairs>
  <TitlesOfParts>
    <vt:vector size="65" baseType="lpstr">
      <vt:lpstr>Monotype Sorts</vt:lpstr>
      <vt:lpstr>ＭＳ Ｐゴシック</vt:lpstr>
      <vt:lpstr>微軟正黑體</vt:lpstr>
      <vt:lpstr>新細明體</vt:lpstr>
      <vt:lpstr>Arial</vt:lpstr>
      <vt:lpstr>Calibri</vt:lpstr>
      <vt:lpstr>Franklin Gothic Book</vt:lpstr>
      <vt:lpstr>MT Extra</vt:lpstr>
      <vt:lpstr>Perpetua</vt:lpstr>
      <vt:lpstr>Symbol</vt:lpstr>
      <vt:lpstr>Times New Roman</vt:lpstr>
      <vt:lpstr>Wingdings 2</vt:lpstr>
      <vt:lpstr>4_公正</vt:lpstr>
      <vt:lpstr>5_公正</vt:lpstr>
      <vt:lpstr>公正</vt:lpstr>
      <vt:lpstr>Operating System Principles - 1</vt:lpstr>
      <vt:lpstr>Introduction - 1</vt:lpstr>
      <vt:lpstr>Introduction - 2</vt:lpstr>
      <vt:lpstr>Introduction - 3</vt:lpstr>
      <vt:lpstr>What is an operating system?</vt:lpstr>
      <vt:lpstr>The Operating System</vt:lpstr>
      <vt:lpstr>The Design Principle of OS</vt:lpstr>
      <vt:lpstr>Booting an Operating System</vt:lpstr>
      <vt:lpstr>OS Essential Concepts</vt:lpstr>
      <vt:lpstr>Kernel Mode vs User Mode</vt:lpstr>
      <vt:lpstr>Mode Switch</vt:lpstr>
      <vt:lpstr>System Calls</vt:lpstr>
      <vt:lpstr>How Can the OS Get Control?</vt:lpstr>
      <vt:lpstr>Timer Interrupt and Context Switch </vt:lpstr>
      <vt:lpstr>I/O Devices</vt:lpstr>
      <vt:lpstr>Interacting with Devices</vt:lpstr>
      <vt:lpstr>Moving  Data to/from Devices</vt:lpstr>
      <vt:lpstr>OS Structures</vt:lpstr>
      <vt:lpstr>Process</vt:lpstr>
      <vt:lpstr>Memory Map</vt:lpstr>
      <vt:lpstr>Process States</vt:lpstr>
      <vt:lpstr>Scheduler and PCB</vt:lpstr>
      <vt:lpstr>The Process Control Block</vt:lpstr>
      <vt:lpstr>Processes on Ready &amp; Blocked Queues</vt:lpstr>
      <vt:lpstr>Process States: a more detail</vt:lpstr>
      <vt:lpstr>The POSIX</vt:lpstr>
      <vt:lpstr>Process Management in POSIX</vt:lpstr>
      <vt:lpstr>Parent &amp; child processes</vt:lpstr>
      <vt:lpstr>Thread</vt:lpstr>
      <vt:lpstr>PCB &amp; TCB</vt:lpstr>
      <vt:lpstr>Single and Multithreaded Processes</vt:lpstr>
      <vt:lpstr>Thread Sharing </vt:lpstr>
      <vt:lpstr>Advantage of Threads</vt:lpstr>
      <vt:lpstr>Thread Implementations</vt:lpstr>
      <vt:lpstr>User-Level Threads</vt:lpstr>
      <vt:lpstr>POSIX Threads: pthreads</vt:lpstr>
      <vt:lpstr>Concurrent Threads / Processes</vt:lpstr>
      <vt:lpstr>Race Condition</vt:lpstr>
      <vt:lpstr>Critical Sections</vt:lpstr>
      <vt:lpstr>Critical Section with Lock</vt:lpstr>
      <vt:lpstr>Features of CS Problem Solutions</vt:lpstr>
      <vt:lpstr>Peterson’s Algorithm</vt:lpstr>
      <vt:lpstr>Hardware Solutions</vt:lpstr>
      <vt:lpstr>Solution to CS Problem Using Locks</vt:lpstr>
      <vt:lpstr>Solution using TestAndSet</vt:lpstr>
      <vt:lpstr>Solution using Swap</vt:lpstr>
      <vt:lpstr>Spin Lock &amp; Priority Inversion</vt:lpstr>
      <vt:lpstr>Semaphores</vt:lpstr>
      <vt:lpstr>Semaphore as Synchronization Tool</vt:lpstr>
      <vt:lpstr>No Busy Waiting Semaphore Implementation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user</cp:lastModifiedBy>
  <cp:revision>310</cp:revision>
  <dcterms:created xsi:type="dcterms:W3CDTF">2009-09-21T01:12:33Z</dcterms:created>
  <dcterms:modified xsi:type="dcterms:W3CDTF">2024-01-22T01:13:11Z</dcterms:modified>
</cp:coreProperties>
</file>